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2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3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7" r:id="rId3"/>
  </p:sldMasterIdLst>
  <p:sldIdLst>
    <p:sldId id="256" r:id="rId4"/>
    <p:sldId id="265" r:id="rId5"/>
    <p:sldId id="258" r:id="rId6"/>
    <p:sldId id="261" r:id="rId7"/>
    <p:sldId id="264" r:id="rId8"/>
    <p:sldId id="257" r:id="rId9"/>
    <p:sldId id="259" r:id="rId10"/>
    <p:sldId id="263" r:id="rId11"/>
    <p:sldId id="260" r:id="rId12"/>
    <p:sldId id="262" r:id="rId13"/>
    <p:sldId id="266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6B47F-6175-41D7-B4E8-583BDB890FC2}" v="151" dt="2023-10-13T19:05:58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Murray" userId="33feb56b9d394c88" providerId="LiveId" clId="{AB96B47F-6175-41D7-B4E8-583BDB890FC2}"/>
    <pc:docChg chg="undo custSel addSld modSld sldOrd">
      <pc:chgData name="Drew Murray" userId="33feb56b9d394c88" providerId="LiveId" clId="{AB96B47F-6175-41D7-B4E8-583BDB890FC2}" dt="2023-10-13T19:37:15.567" v="1020" actId="1076"/>
      <pc:docMkLst>
        <pc:docMk/>
      </pc:docMkLst>
      <pc:sldChg chg="delSp modSp mod ord">
        <pc:chgData name="Drew Murray" userId="33feb56b9d394c88" providerId="LiveId" clId="{AB96B47F-6175-41D7-B4E8-583BDB890FC2}" dt="2023-10-13T19:35:50.704" v="1005"/>
        <pc:sldMkLst>
          <pc:docMk/>
          <pc:sldMk cId="4092310638" sldId="257"/>
        </pc:sldMkLst>
        <pc:spChg chg="del">
          <ac:chgData name="Drew Murray" userId="33feb56b9d394c88" providerId="LiveId" clId="{AB96B47F-6175-41D7-B4E8-583BDB890FC2}" dt="2023-10-13T04:01:09.334" v="109" actId="478"/>
          <ac:spMkLst>
            <pc:docMk/>
            <pc:sldMk cId="4092310638" sldId="257"/>
            <ac:spMk id="4" creationId="{059FF0E8-970E-635A-1B03-0A6E4CCF5BDD}"/>
          </ac:spMkLst>
        </pc:spChg>
        <pc:spChg chg="mod">
          <ac:chgData name="Drew Murray" userId="33feb56b9d394c88" providerId="LiveId" clId="{AB96B47F-6175-41D7-B4E8-583BDB890FC2}" dt="2023-10-13T04:01:38.378" v="110" actId="122"/>
          <ac:spMkLst>
            <pc:docMk/>
            <pc:sldMk cId="4092310638" sldId="257"/>
            <ac:spMk id="7" creationId="{F320D58F-807C-F0C7-D5A4-E24F194FFB2A}"/>
          </ac:spMkLst>
        </pc:spChg>
        <pc:graphicFrameChg chg="mod">
          <ac:chgData name="Drew Murray" userId="33feb56b9d394c88" providerId="LiveId" clId="{AB96B47F-6175-41D7-B4E8-583BDB890FC2}" dt="2023-10-13T03:56:54.363" v="93" actId="113"/>
          <ac:graphicFrameMkLst>
            <pc:docMk/>
            <pc:sldMk cId="4092310638" sldId="257"/>
            <ac:graphicFrameMk id="13" creationId="{4332E2EA-1F7F-F2EE-F840-8D1A37490F0D}"/>
          </ac:graphicFrameMkLst>
        </pc:graphicFrameChg>
        <pc:graphicFrameChg chg="mod">
          <ac:chgData name="Drew Murray" userId="33feb56b9d394c88" providerId="LiveId" clId="{AB96B47F-6175-41D7-B4E8-583BDB890FC2}" dt="2023-10-13T03:56:45.620" v="92" actId="113"/>
          <ac:graphicFrameMkLst>
            <pc:docMk/>
            <pc:sldMk cId="4092310638" sldId="257"/>
            <ac:graphicFrameMk id="16" creationId="{8F2DADDB-2970-84B5-5F7B-235FE14184B7}"/>
          </ac:graphicFrameMkLst>
        </pc:graphicFrameChg>
      </pc:sldChg>
      <pc:sldChg chg="modSp">
        <pc:chgData name="Drew Murray" userId="33feb56b9d394c88" providerId="LiveId" clId="{AB96B47F-6175-41D7-B4E8-583BDB890FC2}" dt="2023-10-13T03:57:17.612" v="95" actId="113"/>
        <pc:sldMkLst>
          <pc:docMk/>
          <pc:sldMk cId="3019083541" sldId="258"/>
        </pc:sldMkLst>
        <pc:graphicFrameChg chg="mod">
          <ac:chgData name="Drew Murray" userId="33feb56b9d394c88" providerId="LiveId" clId="{AB96B47F-6175-41D7-B4E8-583BDB890FC2}" dt="2023-10-13T03:57:17.612" v="95" actId="113"/>
          <ac:graphicFrameMkLst>
            <pc:docMk/>
            <pc:sldMk cId="3019083541" sldId="258"/>
            <ac:graphicFrameMk id="7" creationId="{7D101CFE-CFBE-4C45-BD39-8859A109F4E3}"/>
          </ac:graphicFrameMkLst>
        </pc:graphicFrameChg>
      </pc:sldChg>
      <pc:sldChg chg="delSp modSp mod ord">
        <pc:chgData name="Drew Murray" userId="33feb56b9d394c88" providerId="LiveId" clId="{AB96B47F-6175-41D7-B4E8-583BDB890FC2}" dt="2023-10-13T19:36:16.901" v="1011"/>
        <pc:sldMkLst>
          <pc:docMk/>
          <pc:sldMk cId="3945953669" sldId="259"/>
        </pc:sldMkLst>
        <pc:spChg chg="del mod">
          <ac:chgData name="Drew Murray" userId="33feb56b9d394c88" providerId="LiveId" clId="{AB96B47F-6175-41D7-B4E8-583BDB890FC2}" dt="2023-10-13T04:01:01.138" v="108" actId="478"/>
          <ac:spMkLst>
            <pc:docMk/>
            <pc:sldMk cId="3945953669" sldId="259"/>
            <ac:spMk id="4" creationId="{DE89736C-5A37-B8B7-48CE-B621905EFFF8}"/>
          </ac:spMkLst>
        </pc:spChg>
        <pc:spChg chg="mod">
          <ac:chgData name="Drew Murray" userId="33feb56b9d394c88" providerId="LiveId" clId="{AB96B47F-6175-41D7-B4E8-583BDB890FC2}" dt="2023-10-13T17:50:22.540" v="120" actId="1076"/>
          <ac:spMkLst>
            <pc:docMk/>
            <pc:sldMk cId="3945953669" sldId="259"/>
            <ac:spMk id="29" creationId="{80C57C9A-1554-D4C0-0F9D-A6ECE9B61EB3}"/>
          </ac:spMkLst>
        </pc:spChg>
        <pc:spChg chg="mod">
          <ac:chgData name="Drew Murray" userId="33feb56b9d394c88" providerId="LiveId" clId="{AB96B47F-6175-41D7-B4E8-583BDB890FC2}" dt="2023-10-13T17:49:26.833" v="112" actId="554"/>
          <ac:spMkLst>
            <pc:docMk/>
            <pc:sldMk cId="3945953669" sldId="259"/>
            <ac:spMk id="30" creationId="{3FB5C41B-9522-5931-683E-3CBCE2E37030}"/>
          </ac:spMkLst>
        </pc:spChg>
        <pc:graphicFrameChg chg="mod">
          <ac:chgData name="Drew Murray" userId="33feb56b9d394c88" providerId="LiveId" clId="{AB96B47F-6175-41D7-B4E8-583BDB890FC2}" dt="2023-10-13T17:50:48.218" v="125" actId="14100"/>
          <ac:graphicFrameMkLst>
            <pc:docMk/>
            <pc:sldMk cId="3945953669" sldId="259"/>
            <ac:graphicFrameMk id="19" creationId="{E51D4CE8-B03C-0214-E66C-19448E03E2CE}"/>
          </ac:graphicFrameMkLst>
        </pc:graphicFrameChg>
        <pc:graphicFrameChg chg="mod">
          <ac:chgData name="Drew Murray" userId="33feb56b9d394c88" providerId="LiveId" clId="{AB96B47F-6175-41D7-B4E8-583BDB890FC2}" dt="2023-10-13T17:49:40.958" v="113"/>
          <ac:graphicFrameMkLst>
            <pc:docMk/>
            <pc:sldMk cId="3945953669" sldId="259"/>
            <ac:graphicFrameMk id="24" creationId="{375EABC6-9ECA-F64B-FB18-54048AD12516}"/>
          </ac:graphicFrameMkLst>
        </pc:graphicFrameChg>
        <pc:cxnChg chg="mod">
          <ac:chgData name="Drew Murray" userId="33feb56b9d394c88" providerId="LiveId" clId="{AB96B47F-6175-41D7-B4E8-583BDB890FC2}" dt="2023-10-13T17:49:26.833" v="112" actId="554"/>
          <ac:cxnSpMkLst>
            <pc:docMk/>
            <pc:sldMk cId="3945953669" sldId="259"/>
            <ac:cxnSpMk id="26" creationId="{85E9583C-92EB-E28D-0744-FD2A05B4F440}"/>
          </ac:cxnSpMkLst>
        </pc:cxnChg>
        <pc:cxnChg chg="mod">
          <ac:chgData name="Drew Murray" userId="33feb56b9d394c88" providerId="LiveId" clId="{AB96B47F-6175-41D7-B4E8-583BDB890FC2}" dt="2023-10-13T17:49:26.833" v="112" actId="554"/>
          <ac:cxnSpMkLst>
            <pc:docMk/>
            <pc:sldMk cId="3945953669" sldId="259"/>
            <ac:cxnSpMk id="27" creationId="{29DED5C2-77C0-F225-7360-2A7551073822}"/>
          </ac:cxnSpMkLst>
        </pc:cxnChg>
      </pc:sldChg>
      <pc:sldChg chg="modSp mod ord">
        <pc:chgData name="Drew Murray" userId="33feb56b9d394c88" providerId="LiveId" clId="{AB96B47F-6175-41D7-B4E8-583BDB890FC2}" dt="2023-10-13T19:36:31.935" v="1013"/>
        <pc:sldMkLst>
          <pc:docMk/>
          <pc:sldMk cId="3230441494" sldId="260"/>
        </pc:sldMkLst>
        <pc:spChg chg="mod">
          <ac:chgData name="Drew Murray" userId="33feb56b9d394c88" providerId="LiveId" clId="{AB96B47F-6175-41D7-B4E8-583BDB890FC2}" dt="2023-10-13T04:00:49.377" v="105" actId="20577"/>
          <ac:spMkLst>
            <pc:docMk/>
            <pc:sldMk cId="3230441494" sldId="260"/>
            <ac:spMk id="4" creationId="{4BA86685-7655-8F18-E8F6-39E6828D7EC0}"/>
          </ac:spMkLst>
        </pc:spChg>
        <pc:graphicFrameChg chg="mod">
          <ac:chgData name="Drew Murray" userId="33feb56b9d394c88" providerId="LiveId" clId="{AB96B47F-6175-41D7-B4E8-583BDB890FC2}" dt="2023-10-13T03:51:22.877" v="86" actId="20577"/>
          <ac:graphicFrameMkLst>
            <pc:docMk/>
            <pc:sldMk cId="3230441494" sldId="260"/>
            <ac:graphicFrameMk id="16" creationId="{A2499152-CFE6-C543-4AD5-6232FCE9219F}"/>
          </ac:graphicFrameMkLst>
        </pc:graphicFrameChg>
      </pc:sldChg>
      <pc:sldChg chg="delSp modSp">
        <pc:chgData name="Drew Murray" userId="33feb56b9d394c88" providerId="LiveId" clId="{AB96B47F-6175-41D7-B4E8-583BDB890FC2}" dt="2023-10-13T04:00:45.676" v="104" actId="478"/>
        <pc:sldMkLst>
          <pc:docMk/>
          <pc:sldMk cId="624616115" sldId="261"/>
        </pc:sldMkLst>
        <pc:spChg chg="del">
          <ac:chgData name="Drew Murray" userId="33feb56b9d394c88" providerId="LiveId" clId="{AB96B47F-6175-41D7-B4E8-583BDB890FC2}" dt="2023-10-13T04:00:45.676" v="104" actId="478"/>
          <ac:spMkLst>
            <pc:docMk/>
            <pc:sldMk cId="624616115" sldId="261"/>
            <ac:spMk id="4" creationId="{D66AC873-8CA8-2EE8-80FC-8281A60FD0FC}"/>
          </ac:spMkLst>
        </pc:spChg>
        <pc:graphicFrameChg chg="mod">
          <ac:chgData name="Drew Murray" userId="33feb56b9d394c88" providerId="LiveId" clId="{AB96B47F-6175-41D7-B4E8-583BDB890FC2}" dt="2023-10-13T03:54:51.504" v="88" actId="113"/>
          <ac:graphicFrameMkLst>
            <pc:docMk/>
            <pc:sldMk cId="624616115" sldId="261"/>
            <ac:graphicFrameMk id="7" creationId="{97189C4E-9D92-3931-7409-58579CF03E8D}"/>
          </ac:graphicFrameMkLst>
        </pc:graphicFrameChg>
        <pc:graphicFrameChg chg="mod">
          <ac:chgData name="Drew Murray" userId="33feb56b9d394c88" providerId="LiveId" clId="{AB96B47F-6175-41D7-B4E8-583BDB890FC2}" dt="2023-10-13T03:58:53.869" v="96" actId="113"/>
          <ac:graphicFrameMkLst>
            <pc:docMk/>
            <pc:sldMk cId="624616115" sldId="261"/>
            <ac:graphicFrameMk id="10" creationId="{7785A43C-D70E-DEBA-49C9-DEB2494815FA}"/>
          </ac:graphicFrameMkLst>
        </pc:graphicFrameChg>
      </pc:sldChg>
      <pc:sldChg chg="delSp modSp mod ord">
        <pc:chgData name="Drew Murray" userId="33feb56b9d394c88" providerId="LiveId" clId="{AB96B47F-6175-41D7-B4E8-583BDB890FC2}" dt="2023-10-13T19:37:15.567" v="1020" actId="1076"/>
        <pc:sldMkLst>
          <pc:docMk/>
          <pc:sldMk cId="2541182569" sldId="262"/>
        </pc:sldMkLst>
        <pc:spChg chg="del mod">
          <ac:chgData name="Drew Murray" userId="33feb56b9d394c88" providerId="LiveId" clId="{AB96B47F-6175-41D7-B4E8-583BDB890FC2}" dt="2023-10-13T04:00:42.132" v="103" actId="478"/>
          <ac:spMkLst>
            <pc:docMk/>
            <pc:sldMk cId="2541182569" sldId="262"/>
            <ac:spMk id="4" creationId="{85BBE0D7-E141-EF08-321A-8728FC7DC1D3}"/>
          </ac:spMkLst>
        </pc:spChg>
        <pc:spChg chg="mod">
          <ac:chgData name="Drew Murray" userId="33feb56b9d394c88" providerId="LiveId" clId="{AB96B47F-6175-41D7-B4E8-583BDB890FC2}" dt="2023-10-13T19:37:15.567" v="1020" actId="1076"/>
          <ac:spMkLst>
            <pc:docMk/>
            <pc:sldMk cId="2541182569" sldId="262"/>
            <ac:spMk id="22" creationId="{CEEE7DB3-354B-A1E9-5965-903520243AFF}"/>
          </ac:spMkLst>
        </pc:spChg>
        <pc:graphicFrameChg chg="mod">
          <ac:chgData name="Drew Murray" userId="33feb56b9d394c88" providerId="LiveId" clId="{AB96B47F-6175-41D7-B4E8-583BDB890FC2}" dt="2023-10-13T03:59:09.317" v="97" actId="113"/>
          <ac:graphicFrameMkLst>
            <pc:docMk/>
            <pc:sldMk cId="2541182569" sldId="262"/>
            <ac:graphicFrameMk id="16" creationId="{C0332622-92B8-C73C-D000-D074CCBED0A1}"/>
          </ac:graphicFrameMkLst>
        </pc:graphicFrameChg>
      </pc:sldChg>
      <pc:sldChg chg="delSp modSp mod">
        <pc:chgData name="Drew Murray" userId="33feb56b9d394c88" providerId="LiveId" clId="{AB96B47F-6175-41D7-B4E8-583BDB890FC2}" dt="2023-10-13T04:00:32.439" v="101" actId="478"/>
        <pc:sldMkLst>
          <pc:docMk/>
          <pc:sldMk cId="2618586272" sldId="263"/>
        </pc:sldMkLst>
        <pc:spChg chg="del mod">
          <ac:chgData name="Drew Murray" userId="33feb56b9d394c88" providerId="LiveId" clId="{AB96B47F-6175-41D7-B4E8-583BDB890FC2}" dt="2023-10-13T04:00:32.439" v="101" actId="478"/>
          <ac:spMkLst>
            <pc:docMk/>
            <pc:sldMk cId="2618586272" sldId="263"/>
            <ac:spMk id="4" creationId="{CCFBA22D-8B3E-E2C3-E524-B3F8D259E98C}"/>
          </ac:spMkLst>
        </pc:spChg>
        <pc:graphicFrameChg chg="mod">
          <ac:chgData name="Drew Murray" userId="33feb56b9d394c88" providerId="LiveId" clId="{AB96B47F-6175-41D7-B4E8-583BDB890FC2}" dt="2023-10-13T03:55:28.903" v="91" actId="113"/>
          <ac:graphicFrameMkLst>
            <pc:docMk/>
            <pc:sldMk cId="2618586272" sldId="263"/>
            <ac:graphicFrameMk id="14" creationId="{AA817563-ECEE-5753-6951-CF609FD8A80F}"/>
          </ac:graphicFrameMkLst>
        </pc:graphicFrameChg>
      </pc:sldChg>
      <pc:sldChg chg="delSp modSp mod ord">
        <pc:chgData name="Drew Murray" userId="33feb56b9d394c88" providerId="LiveId" clId="{AB96B47F-6175-41D7-B4E8-583BDB890FC2}" dt="2023-10-13T19:36:13.841" v="1009"/>
        <pc:sldMkLst>
          <pc:docMk/>
          <pc:sldMk cId="2274102580" sldId="264"/>
        </pc:sldMkLst>
        <pc:spChg chg="del mod">
          <ac:chgData name="Drew Murray" userId="33feb56b9d394c88" providerId="LiveId" clId="{AB96B47F-6175-41D7-B4E8-583BDB890FC2}" dt="2023-10-13T04:00:20.642" v="99" actId="478"/>
          <ac:spMkLst>
            <pc:docMk/>
            <pc:sldMk cId="2274102580" sldId="264"/>
            <ac:spMk id="4" creationId="{E170D1B0-E580-9C60-798D-AC107216F2F9}"/>
          </ac:spMkLst>
        </pc:spChg>
      </pc:sldChg>
      <pc:sldChg chg="addSp modSp new mod">
        <pc:chgData name="Drew Murray" userId="33feb56b9d394c88" providerId="LiveId" clId="{AB96B47F-6175-41D7-B4E8-583BDB890FC2}" dt="2023-10-13T19:34:25.121" v="1003" actId="20577"/>
        <pc:sldMkLst>
          <pc:docMk/>
          <pc:sldMk cId="1806540092" sldId="266"/>
        </pc:sldMkLst>
        <pc:spChg chg="mod">
          <ac:chgData name="Drew Murray" userId="33feb56b9d394c88" providerId="LiveId" clId="{AB96B47F-6175-41D7-B4E8-583BDB890FC2}" dt="2023-10-13T18:02:20.300" v="147" actId="20577"/>
          <ac:spMkLst>
            <pc:docMk/>
            <pc:sldMk cId="1806540092" sldId="266"/>
            <ac:spMk id="2" creationId="{53AA6BE9-CB09-58EE-762A-49C20A482CD8}"/>
          </ac:spMkLst>
        </pc:spChg>
        <pc:spChg chg="add mod">
          <ac:chgData name="Drew Murray" userId="33feb56b9d394c88" providerId="LiveId" clId="{AB96B47F-6175-41D7-B4E8-583BDB890FC2}" dt="2023-10-13T19:34:25.121" v="1003" actId="20577"/>
          <ac:spMkLst>
            <pc:docMk/>
            <pc:sldMk cId="1806540092" sldId="266"/>
            <ac:spMk id="3" creationId="{72208251-05CA-A5C6-ACA9-364CC320AD9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498606591219197E-2"/>
          <c:y val="3.8292584243685333E-2"/>
          <c:w val="0.89108345299619585"/>
          <c:h val="0.861150676674345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9"/>
              <c:spPr>
                <a:solidFill>
                  <a:schemeClr val="tx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3C3-42D5-B980-DE1072136161}"/>
              </c:ext>
            </c:extLst>
          </c:dPt>
          <c:dPt>
            <c:idx val="4"/>
            <c:marker>
              <c:symbol val="circle"/>
              <c:size val="9"/>
              <c:spPr>
                <a:solidFill>
                  <a:schemeClr val="tx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3C3-42D5-B980-DE1072136161}"/>
              </c:ext>
            </c:extLst>
          </c:dPt>
          <c:dLbls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18D15AE-911F-40DB-95B1-0E54B8B01AF7}" type="VALUE">
                      <a:rPr lang="en-US" b="1"/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3C3-42D5-B980-DE1072136161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BA5FEF2-71B3-4BA8-A7B2-71C2A41D82ED}" type="VALUE">
                      <a:rPr lang="en-US" b="1"/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3C3-42D5-B980-DE10721361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Sheet1!$B$2:$B$8</c:f>
              <c:numCache>
                <c:formatCode>"$"#,##0;\("$"#,##0\)</c:formatCode>
                <c:ptCount val="7"/>
                <c:pt idx="0">
                  <c:v>130899.18</c:v>
                </c:pt>
                <c:pt idx="1">
                  <c:v>284920.76999999996</c:v>
                </c:pt>
                <c:pt idx="2">
                  <c:v>526706.12</c:v>
                </c:pt>
                <c:pt idx="3">
                  <c:v>263989.59999999998</c:v>
                </c:pt>
                <c:pt idx="4">
                  <c:v>589621.86</c:v>
                </c:pt>
                <c:pt idx="5">
                  <c:v>99818.849999999991</c:v>
                </c:pt>
                <c:pt idx="6">
                  <c:v>142042.49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C3-42D5-B980-DE107213616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99094895"/>
        <c:axId val="65212239"/>
      </c:lineChart>
      <c:catAx>
        <c:axId val="4990948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12239"/>
        <c:crosses val="autoZero"/>
        <c:auto val="1"/>
        <c:lblAlgn val="ctr"/>
        <c:lblOffset val="100"/>
        <c:noMultiLvlLbl val="0"/>
      </c:catAx>
      <c:valAx>
        <c:axId val="65212239"/>
        <c:scaling>
          <c:orientation val="minMax"/>
        </c:scaling>
        <c:delete val="0"/>
        <c:axPos val="l"/>
        <c:numFmt formatCode="0,\K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094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5660679133858"/>
          <c:y val="2.578124841404722E-2"/>
          <c:w val="0.76166437007874011"/>
          <c:h val="0.910718632460714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F1-4F2B-AA8C-A071E078A3C0}"/>
              </c:ext>
            </c:extLst>
          </c:dPt>
          <c:dLbls>
            <c:dLbl>
              <c:idx val="1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F1-4F2B-AA8C-A071E078A3C0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Barry Braxton</c:v>
                </c:pt>
                <c:pt idx="1">
                  <c:v>Bill Barreto</c:v>
                </c:pt>
                <c:pt idx="2">
                  <c:v>Brandt Budd</c:v>
                </c:pt>
                <c:pt idx="3">
                  <c:v>Brock Brown</c:v>
                </c:pt>
                <c:pt idx="4">
                  <c:v>Cassy Cousins</c:v>
                </c:pt>
                <c:pt idx="5">
                  <c:v>Claudia Creighton</c:v>
                </c:pt>
                <c:pt idx="6">
                  <c:v>Deborah Dominguez</c:v>
                </c:pt>
                <c:pt idx="7">
                  <c:v>Denise Dahlen</c:v>
                </c:pt>
                <c:pt idx="8">
                  <c:v>Dolly DeCherney</c:v>
                </c:pt>
                <c:pt idx="9">
                  <c:v>Jerry Jones</c:v>
                </c:pt>
                <c:pt idx="10">
                  <c:v>Mary Monton</c:v>
                </c:pt>
                <c:pt idx="11">
                  <c:v>Oscar O'Briant</c:v>
                </c:pt>
                <c:pt idx="12">
                  <c:v>Pricilla Patt</c:v>
                </c:pt>
                <c:pt idx="13">
                  <c:v>Stephen Skaria</c:v>
                </c:pt>
                <c:pt idx="14">
                  <c:v>Terry Thomas</c:v>
                </c:pt>
                <c:pt idx="15">
                  <c:v>Wally Wasserman</c:v>
                </c:pt>
              </c:strCache>
            </c:strRef>
          </c:cat>
          <c:val>
            <c:numRef>
              <c:f>Sheet1!$B$2:$B$17</c:f>
              <c:numCache>
                <c:formatCode>#,##0</c:formatCode>
                <c:ptCount val="16"/>
                <c:pt idx="0">
                  <c:v>6433.7500000000009</c:v>
                </c:pt>
                <c:pt idx="1">
                  <c:v>19064.950000000026</c:v>
                </c:pt>
                <c:pt idx="2">
                  <c:v>7970.43</c:v>
                </c:pt>
                <c:pt idx="3">
                  <c:v>8434.5200000000041</c:v>
                </c:pt>
                <c:pt idx="4">
                  <c:v>11954.360000000004</c:v>
                </c:pt>
                <c:pt idx="5">
                  <c:v>6193.1400000000021</c:v>
                </c:pt>
                <c:pt idx="6">
                  <c:v>13142.399999999985</c:v>
                </c:pt>
                <c:pt idx="7">
                  <c:v>8238.8199999999961</c:v>
                </c:pt>
                <c:pt idx="8">
                  <c:v>18623.98</c:v>
                </c:pt>
                <c:pt idx="9">
                  <c:v>6440.9000000000024</c:v>
                </c:pt>
                <c:pt idx="10">
                  <c:v>18216.169999999987</c:v>
                </c:pt>
                <c:pt idx="11">
                  <c:v>9665.4199999999946</c:v>
                </c:pt>
                <c:pt idx="12">
                  <c:v>17093.500000000004</c:v>
                </c:pt>
                <c:pt idx="13">
                  <c:v>15275.040000000003</c:v>
                </c:pt>
                <c:pt idx="14">
                  <c:v>22354.760000000009</c:v>
                </c:pt>
                <c:pt idx="15">
                  <c:v>18148.520000000004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F1-4F2B-AA8C-A071E078A3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9396160"/>
        <c:axId val="519061216"/>
      </c:barChart>
      <c:catAx>
        <c:axId val="189396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61216"/>
        <c:crosses val="autoZero"/>
        <c:auto val="1"/>
        <c:lblAlgn val="ctr"/>
        <c:lblOffset val="100"/>
        <c:noMultiLvlLbl val="0"/>
      </c:catAx>
      <c:valAx>
        <c:axId val="519061216"/>
        <c:scaling>
          <c:orientation val="minMax"/>
        </c:scaling>
        <c:delete val="0"/>
        <c:axPos val="b"/>
        <c:numFmt formatCode="0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9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23044969998368"/>
          <c:y val="6.1695037340508109E-2"/>
          <c:w val="0.90977829724409454"/>
          <c:h val="0.74644169866869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92-4590-A432-AD8F8E66BFD7}"/>
              </c:ext>
            </c:extLst>
          </c:dPt>
          <c:dLbls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$7.5K</a:t>
                    </a:r>
                  </a:p>
                </c:rich>
              </c:tx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355170777670097"/>
                      <c:h val="0.1012279145053653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5E92-4590-A432-AD8F8E66BF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 Delayed Release</c:v>
                </c:pt>
                <c:pt idx="1">
                  <c:v> Extended Release</c:v>
                </c:pt>
                <c:pt idx="2">
                  <c:v> Injection</c:v>
                </c:pt>
                <c:pt idx="3">
                  <c:v> Intramuscular</c:v>
                </c:pt>
                <c:pt idx="4">
                  <c:v> Iv (Infusion)</c:v>
                </c:pt>
                <c:pt idx="5">
                  <c:v> Oral</c:v>
                </c:pt>
                <c:pt idx="6">
                  <c:v>Sublingual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3170.53</c:v>
                </c:pt>
                <c:pt idx="1">
                  <c:v>413.56</c:v>
                </c:pt>
                <c:pt idx="2">
                  <c:v>1714.84</c:v>
                </c:pt>
                <c:pt idx="3">
                  <c:v>5779.8200000000006</c:v>
                </c:pt>
                <c:pt idx="4">
                  <c:v>7533.4699999999993</c:v>
                </c:pt>
                <c:pt idx="5">
                  <c:v>2789.3800000000015</c:v>
                </c:pt>
                <c:pt idx="6">
                  <c:v>953.15999999999951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590-A432-AD8F8E66B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991936"/>
        <c:axId val="519058336"/>
      </c:barChart>
      <c:catAx>
        <c:axId val="52899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58336"/>
        <c:crosses val="autoZero"/>
        <c:auto val="1"/>
        <c:lblAlgn val="ctr"/>
        <c:lblOffset val="100"/>
        <c:noMultiLvlLbl val="0"/>
      </c:catAx>
      <c:valAx>
        <c:axId val="519058336"/>
        <c:scaling>
          <c:orientation val="minMax"/>
        </c:scaling>
        <c:delete val="0"/>
        <c:axPos val="l"/>
        <c:numFmt formatCode="0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99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DC-413A-9364-A48A2998DCE9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7DC-413A-9364-A48A2998DCE9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DC-413A-9364-A48A2998DCE9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7DC-413A-9364-A48A2998DCE9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7DC-413A-9364-A48A2998DCE9}"/>
              </c:ext>
            </c:extLst>
          </c:dPt>
          <c:cat>
            <c:strRef>
              <c:f>Sheet1!$A$2:$A$11</c:f>
              <c:strCache>
                <c:ptCount val="10"/>
                <c:pt idx="0">
                  <c:v>Terry Thomas</c:v>
                </c:pt>
                <c:pt idx="1">
                  <c:v>Mary Monton</c:v>
                </c:pt>
                <c:pt idx="2">
                  <c:v>Dolly DeCherney</c:v>
                </c:pt>
                <c:pt idx="3">
                  <c:v>Pricilla Patt</c:v>
                </c:pt>
                <c:pt idx="4">
                  <c:v>Bill Barreto</c:v>
                </c:pt>
                <c:pt idx="5">
                  <c:v>Stephen Skaria</c:v>
                </c:pt>
                <c:pt idx="6">
                  <c:v>Wally Wasserman</c:v>
                </c:pt>
                <c:pt idx="7">
                  <c:v>Deborah Dominguez</c:v>
                </c:pt>
                <c:pt idx="8">
                  <c:v>Brandt Budd</c:v>
                </c:pt>
                <c:pt idx="9">
                  <c:v>Cassy Cousins</c:v>
                </c:pt>
              </c:strCache>
            </c:strRef>
          </c:cat>
          <c:val>
            <c:numRef>
              <c:f>Sheet1!$B$2:$B$11</c:f>
              <c:numCache>
                <c:formatCode>#,##0.0</c:formatCode>
                <c:ptCount val="10"/>
                <c:pt idx="0">
                  <c:v>473.5238822758476</c:v>
                </c:pt>
                <c:pt idx="1">
                  <c:v>366.44208369996568</c:v>
                </c:pt>
                <c:pt idx="2">
                  <c:v>347.10877037642888</c:v>
                </c:pt>
                <c:pt idx="3">
                  <c:v>339.34335018257309</c:v>
                </c:pt>
                <c:pt idx="4">
                  <c:v>337.24692985365687</c:v>
                </c:pt>
                <c:pt idx="5">
                  <c:v>316.55068125921986</c:v>
                </c:pt>
                <c:pt idx="6">
                  <c:v>273.39568611578761</c:v>
                </c:pt>
                <c:pt idx="7">
                  <c:v>249.04975197011078</c:v>
                </c:pt>
                <c:pt idx="8">
                  <c:v>200.72776798192493</c:v>
                </c:pt>
                <c:pt idx="9">
                  <c:v>188.35501778727416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DC-413A-9364-A48A2998D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101296"/>
        <c:axId val="519102976"/>
      </c:barChart>
      <c:catAx>
        <c:axId val="1210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02976"/>
        <c:crosses val="autoZero"/>
        <c:auto val="1"/>
        <c:lblAlgn val="ctr"/>
        <c:lblOffset val="100"/>
        <c:noMultiLvlLbl val="0"/>
      </c:catAx>
      <c:valAx>
        <c:axId val="519102976"/>
        <c:scaling>
          <c:orientation val="minMax"/>
        </c:scaling>
        <c:delete val="0"/>
        <c:axPos val="b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1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4146259443566"/>
          <c:y val="6.4722140743231474E-2"/>
          <c:w val="0.73318709436446383"/>
          <c:h val="0.681760232370132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fld id="{3FA6B644-FF35-4497-A571-7DC75E27E662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BAF-44D6-947E-B4ABCAF5D15B}"/>
                </c:ext>
              </c:extLst>
            </c:dLbl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Animal</c:v>
                </c:pt>
                <c:pt idx="1">
                  <c:v>Human - OTC</c:v>
                </c:pt>
                <c:pt idx="2">
                  <c:v>Human - Rx</c:v>
                </c:pt>
              </c:strCache>
            </c:strRef>
          </c:cat>
          <c:val>
            <c:numRef>
              <c:f>Sheet1!$B$2:$B$4</c:f>
              <c:numCache>
                <c:formatCode>#,##0.0</c:formatCode>
                <c:ptCount val="3"/>
                <c:pt idx="0">
                  <c:v>517.79107846909858</c:v>
                </c:pt>
                <c:pt idx="1">
                  <c:v>1014.2703884823638</c:v>
                </c:pt>
                <c:pt idx="2">
                  <c:v>331.60354943700929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A9-4D76-8036-07ED98FC3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025312"/>
        <c:axId val="519060736"/>
      </c:barChart>
      <c:catAx>
        <c:axId val="44302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60736"/>
        <c:crosses val="autoZero"/>
        <c:auto val="1"/>
        <c:lblAlgn val="ctr"/>
        <c:lblOffset val="100"/>
        <c:noMultiLvlLbl val="0"/>
      </c:catAx>
      <c:valAx>
        <c:axId val="519060736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02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41244145209493"/>
          <c:y val="3.8172759340774701E-2"/>
          <c:w val="0.84688247624273938"/>
          <c:h val="0.883305092757909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00E-4D0F-93AB-9D9E9E14A5DF}"/>
              </c:ext>
            </c:extLst>
          </c:dPt>
          <c:dLbls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8292FDC-C584-499E-BDC7-A89F303A722F}" type="VALUE">
                      <a:rPr lang="en-US" b="1"/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&quot;$&quot;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00E-4D0F-93AB-9D9E9E14A5DF}"/>
                </c:ext>
              </c:extLst>
            </c:dLbl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strCache>
            </c:strRef>
          </c:cat>
          <c:val>
            <c:numRef>
              <c:f>Sheet1!$B$2:$B$6</c:f>
              <c:numCache>
                <c:formatCode>#,##0.00000</c:formatCode>
                <c:ptCount val="5"/>
                <c:pt idx="0">
                  <c:v>0.54742988148016025</c:v>
                </c:pt>
                <c:pt idx="1">
                  <c:v>0.54425754335089127</c:v>
                </c:pt>
                <c:pt idx="2">
                  <c:v>0.53388098372608173</c:v>
                </c:pt>
                <c:pt idx="3">
                  <c:v>0.52961656885854569</c:v>
                </c:pt>
                <c:pt idx="4">
                  <c:v>0.54494341047575079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0E-4D0F-93AB-9D9E9E14A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629744"/>
        <c:axId val="519059296"/>
      </c:lineChart>
      <c:catAx>
        <c:axId val="40462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59296"/>
        <c:crosses val="autoZero"/>
        <c:auto val="1"/>
        <c:lblAlgn val="ctr"/>
        <c:lblOffset val="100"/>
        <c:noMultiLvlLbl val="0"/>
      </c:catAx>
      <c:valAx>
        <c:axId val="519059296"/>
        <c:scaling>
          <c:orientation val="minMax"/>
        </c:scaling>
        <c:delete val="0"/>
        <c:axPos val="l"/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62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042769564721794"/>
          <c:y val="2.9929164119691275E-2"/>
          <c:w val="0.64987551117425879"/>
          <c:h val="0.6585963680307174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6.7781697188126988E-2"/>
                  <c:y val="-0.36432306153140026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AB1AB9-A552-4C8C-B4C4-E3ED9E7DC439}" type="VALUE">
                      <a:rPr lang="en-US" b="1"/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rgbClr val="00853E"/>
                </a:solidFill>
                <a:ln>
                  <a:solidFill>
                    <a:srgbClr val="00853E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1129259086578731"/>
                      <c:h val="0.1379734465917767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84D-4B6F-A222-F829314641EA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853E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"$"#,##0;\("$"#,##0\)</c:formatCode>
                <c:ptCount val="12"/>
                <c:pt idx="0">
                  <c:v>3232.2808870967738</c:v>
                </c:pt>
                <c:pt idx="1">
                  <c:v>2977.6873043478276</c:v>
                </c:pt>
                <c:pt idx="2">
                  <c:v>4711.7493617021282</c:v>
                </c:pt>
                <c:pt idx="3">
                  <c:v>3579.7360992907807</c:v>
                </c:pt>
                <c:pt idx="4">
                  <c:v>4909.8760162601657</c:v>
                </c:pt>
                <c:pt idx="5">
                  <c:v>4902.0928260869559</c:v>
                </c:pt>
                <c:pt idx="6">
                  <c:v>7273.9729133858273</c:v>
                </c:pt>
                <c:pt idx="7">
                  <c:v>11864.788960000002</c:v>
                </c:pt>
                <c:pt idx="8">
                  <c:v>10581.037785714285</c:v>
                </c:pt>
                <c:pt idx="9">
                  <c:v>4106.5679389312954</c:v>
                </c:pt>
                <c:pt idx="10">
                  <c:v>9661.6674545454498</c:v>
                </c:pt>
                <c:pt idx="11">
                  <c:v>7766.7478985507241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4D-4B6F-A222-F82931464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1564592"/>
        <c:axId val="519092896"/>
      </c:lineChart>
      <c:catAx>
        <c:axId val="38156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92896"/>
        <c:crosses val="autoZero"/>
        <c:auto val="1"/>
        <c:lblAlgn val="ctr"/>
        <c:lblOffset val="100"/>
        <c:noMultiLvlLbl val="0"/>
      </c:catAx>
      <c:valAx>
        <c:axId val="519092896"/>
        <c:scaling>
          <c:orientation val="minMax"/>
        </c:scaling>
        <c:delete val="0"/>
        <c:axPos val="l"/>
        <c:numFmt formatCode="0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564592"/>
        <c:crosses val="autoZero"/>
        <c:crossBetween val="between"/>
      </c:valAx>
      <c:spPr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D92-4869-87C8-5668F949B0CB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D92-4869-87C8-5668F949B0C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D92-4869-87C8-5668F949B0CB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D92-4869-87C8-5668F949B0CB}"/>
              </c:ext>
            </c:extLst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D92-4869-87C8-5668F949B0CB}"/>
              </c:ext>
            </c:extLst>
          </c:dPt>
          <c:dPt>
            <c:idx val="9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D92-4869-87C8-5668F949B0CB}"/>
              </c:ext>
            </c:extLst>
          </c:dPt>
          <c:dPt>
            <c:idx val="1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D92-4869-87C8-5668F949B0CB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D92-4869-87C8-5668F949B0CB}"/>
              </c:ext>
            </c:extLst>
          </c:dPt>
          <c:dPt>
            <c:idx val="1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D92-4869-87C8-5668F949B0CB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1D92-4869-87C8-5668F949B0CB}"/>
              </c:ext>
            </c:extLst>
          </c:dPt>
          <c:cat>
            <c:strRef>
              <c:f>Sheet1!$A$2:$A$18</c:f>
              <c:strCache>
                <c:ptCount val="17"/>
                <c:pt idx="0">
                  <c:v>Aerosol</c:v>
                </c:pt>
                <c:pt idx="1">
                  <c:v>Capsule</c:v>
                </c:pt>
                <c:pt idx="2">
                  <c:v>Concentrate</c:v>
                </c:pt>
                <c:pt idx="3">
                  <c:v>Cream</c:v>
                </c:pt>
                <c:pt idx="4">
                  <c:v>For Solution</c:v>
                </c:pt>
                <c:pt idx="5">
                  <c:v>Gel</c:v>
                </c:pt>
                <c:pt idx="6">
                  <c:v>Injectable</c:v>
                </c:pt>
                <c:pt idx="7">
                  <c:v>Lotion</c:v>
                </c:pt>
                <c:pt idx="8">
                  <c:v>Ointment</c:v>
                </c:pt>
                <c:pt idx="9">
                  <c:v>Solution</c:v>
                </c:pt>
                <c:pt idx="10">
                  <c:v>Solution/Drops</c:v>
                </c:pt>
                <c:pt idx="11">
                  <c:v>Spray</c:v>
                </c:pt>
                <c:pt idx="12">
                  <c:v>Suppository</c:v>
                </c:pt>
                <c:pt idx="13">
                  <c:v>Suspension</c:v>
                </c:pt>
                <c:pt idx="14">
                  <c:v>Suspension/Drops</c:v>
                </c:pt>
                <c:pt idx="15">
                  <c:v>Syrup</c:v>
                </c:pt>
                <c:pt idx="16">
                  <c:v>Tablet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16168</c:v>
                </c:pt>
                <c:pt idx="1">
                  <c:v>42744</c:v>
                </c:pt>
                <c:pt idx="2">
                  <c:v>103481</c:v>
                </c:pt>
                <c:pt idx="3">
                  <c:v>35952</c:v>
                </c:pt>
                <c:pt idx="4">
                  <c:v>82714</c:v>
                </c:pt>
                <c:pt idx="5">
                  <c:v>72323</c:v>
                </c:pt>
                <c:pt idx="6">
                  <c:v>19402</c:v>
                </c:pt>
                <c:pt idx="7">
                  <c:v>18673</c:v>
                </c:pt>
                <c:pt idx="8">
                  <c:v>131489</c:v>
                </c:pt>
                <c:pt idx="9">
                  <c:v>43924</c:v>
                </c:pt>
                <c:pt idx="10">
                  <c:v>24809</c:v>
                </c:pt>
                <c:pt idx="11">
                  <c:v>40020</c:v>
                </c:pt>
                <c:pt idx="12">
                  <c:v>92497</c:v>
                </c:pt>
                <c:pt idx="13">
                  <c:v>9641</c:v>
                </c:pt>
                <c:pt idx="14">
                  <c:v>33529</c:v>
                </c:pt>
                <c:pt idx="15">
                  <c:v>59599</c:v>
                </c:pt>
                <c:pt idx="16">
                  <c:v>107664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2-4869-87C8-5668F949B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0865024"/>
        <c:axId val="489178128"/>
      </c:barChart>
      <c:catAx>
        <c:axId val="77086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178128"/>
        <c:crosses val="autoZero"/>
        <c:auto val="1"/>
        <c:lblAlgn val="ctr"/>
        <c:lblOffset val="100"/>
        <c:noMultiLvlLbl val="0"/>
      </c:catAx>
      <c:valAx>
        <c:axId val="489178128"/>
        <c:scaling>
          <c:orientation val="minMax"/>
        </c:scaling>
        <c:delete val="0"/>
        <c:axPos val="l"/>
        <c:numFmt formatCode="0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86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01505314895733"/>
          <c:y val="3.6139295398196422E-2"/>
          <c:w val="0.8257079736158508"/>
          <c:h val="0.880066716459673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 A 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000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/>
                      <a:t>Distributor A 375K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244-4EF7-A5DA-FC07289EB9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Rx Distribution </c:v>
                </c:pt>
              </c:strCache>
            </c:strRef>
          </c:cat>
          <c:val>
            <c:numRef>
              <c:f>Sheet1!$B$2</c:f>
              <c:numCache>
                <c:formatCode>"$"#,##0_);[Red]\("$"#,##0\)</c:formatCode>
                <c:ptCount val="1"/>
                <c:pt idx="0">
                  <c:v>374675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44-4EF7-A5DA-FC07289EB9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Distribution C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/>
                      <a:t>Distributor C $513K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8244-4EF7-A5DA-FC07289EB9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Rx Distribution </c:v>
                </c:pt>
              </c:strCache>
            </c:strRef>
          </c:cat>
          <c:val>
            <c:numRef>
              <c:f>Sheet1!$C$2</c:f>
              <c:numCache>
                <c:formatCode>"$"#,##0_);[Red]\("$"#,##0\)</c:formatCode>
                <c:ptCount val="1"/>
                <c:pt idx="0">
                  <c:v>513326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44-4EF7-A5DA-FC07289EB9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Distribution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244-4EF7-A5DA-FC07289EB93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="1" baseline="0" dirty="0"/>
                      <a:t>Distributor B $1.1M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8244-4EF7-A5DA-FC07289EB9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Rx Distribution </c:v>
                </c:pt>
              </c:strCache>
            </c:strRef>
          </c:cat>
          <c:val>
            <c:numRef>
              <c:f>Sheet1!$D$2</c:f>
              <c:numCache>
                <c:formatCode>"$"#,##0_);[Red]\("$"#,##0\)</c:formatCode>
                <c:ptCount val="1"/>
                <c:pt idx="0">
                  <c:v>1149997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44-4EF7-A5DA-FC07289EB93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93582576"/>
        <c:axId val="70057887"/>
      </c:barChart>
      <c:catAx>
        <c:axId val="209358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57887"/>
        <c:crosses val="autoZero"/>
        <c:auto val="1"/>
        <c:lblAlgn val="ctr"/>
        <c:lblOffset val="100"/>
        <c:noMultiLvlLbl val="0"/>
      </c:catAx>
      <c:valAx>
        <c:axId val="70057887"/>
        <c:scaling>
          <c:orientation val="minMax"/>
        </c:scaling>
        <c:delete val="0"/>
        <c:axPos val="l"/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58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55947984154702"/>
          <c:y val="3.4289574998740711E-2"/>
          <c:w val="0.6759878096208235"/>
          <c:h val="0.886205285493060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50800" dist="38100" dir="5400000" algn="ctr" rotWithShape="0">
                  <a:schemeClr val="bg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7A30-4A1D-ABE2-BADC68D9075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7.2K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7642-4398-AC69-6896239B5F5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="1" dirty="0"/>
                      <a:t>23.8K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A30-4A1D-ABE2-BADC68D9075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9.4K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642-4398-AC69-6896239B5F5E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Distributor A</c:v>
                </c:pt>
                <c:pt idx="1">
                  <c:v>Distributor B</c:v>
                </c:pt>
                <c:pt idx="2">
                  <c:v>Distributor C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7218.3400000000011</c:v>
                </c:pt>
                <c:pt idx="1">
                  <c:v>23786.329999999994</c:v>
                </c:pt>
                <c:pt idx="2">
                  <c:v>9444.2500000000091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C0-4BEB-8467-ECA5959782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-27"/>
        <c:axId val="2093583040"/>
        <c:axId val="70057407"/>
      </c:barChart>
      <c:catAx>
        <c:axId val="209358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57407"/>
        <c:crosses val="autoZero"/>
        <c:auto val="1"/>
        <c:lblAlgn val="ctr"/>
        <c:lblOffset val="100"/>
        <c:noMultiLvlLbl val="0"/>
      </c:catAx>
      <c:valAx>
        <c:axId val="70057407"/>
        <c:scaling>
          <c:orientation val="minMax"/>
        </c:scaling>
        <c:delete val="0"/>
        <c:axPos val="l"/>
        <c:numFmt formatCode="0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58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473652103343476E-2"/>
          <c:y val="2.7696743362430044E-2"/>
          <c:w val="0.87030129939600898"/>
          <c:h val="0.725172537089798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 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19-433F-BCE5-3FF6BBB2C856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F19-433F-BCE5-3FF6BBB2C856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0F19-433F-BCE5-3FF6BBB2C856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"$"#,##0;\("$"#,##0\)</c:formatCode>
                <c:ptCount val="12"/>
                <c:pt idx="0">
                  <c:v>150197.37000000002</c:v>
                </c:pt>
                <c:pt idx="1">
                  <c:v>124478.89999999997</c:v>
                </c:pt>
                <c:pt idx="2">
                  <c:v>105047.98999999999</c:v>
                </c:pt>
                <c:pt idx="3">
                  <c:v>224430.76999999996</c:v>
                </c:pt>
                <c:pt idx="4">
                  <c:v>109765.54999999997</c:v>
                </c:pt>
                <c:pt idx="5">
                  <c:v>131429.37</c:v>
                </c:pt>
                <c:pt idx="6">
                  <c:v>182727.74000000005</c:v>
                </c:pt>
                <c:pt idx="7">
                  <c:v>208055.48</c:v>
                </c:pt>
                <c:pt idx="8">
                  <c:v>203295.89000000004</c:v>
                </c:pt>
                <c:pt idx="9">
                  <c:v>114940.9</c:v>
                </c:pt>
                <c:pt idx="10">
                  <c:v>343643.20999999996</c:v>
                </c:pt>
                <c:pt idx="11">
                  <c:v>139985.69999999998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19-433F-BCE5-3FF6BBB2C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4646607"/>
        <c:axId val="749530511"/>
      </c:lineChart>
      <c:catAx>
        <c:axId val="684646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530511"/>
        <c:crosses val="autoZero"/>
        <c:auto val="1"/>
        <c:lblAlgn val="ctr"/>
        <c:lblOffset val="100"/>
        <c:noMultiLvlLbl val="0"/>
      </c:catAx>
      <c:valAx>
        <c:axId val="749530511"/>
        <c:scaling>
          <c:orientation val="minMax"/>
        </c:scaling>
        <c:delete val="0"/>
        <c:axPos val="l"/>
        <c:numFmt formatCode="0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646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99278767347828"/>
          <c:y val="3.1134846692761717E-2"/>
          <c:w val="0.80065833234188921"/>
          <c:h val="0.8602432545943675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"$"#,##0;\("$"#,##0\)</c:formatCode>
                <c:ptCount val="4"/>
                <c:pt idx="0">
                  <c:v>379724.26</c:v>
                </c:pt>
                <c:pt idx="1">
                  <c:v>465625.69000000006</c:v>
                </c:pt>
                <c:pt idx="2">
                  <c:v>594079.11</c:v>
                </c:pt>
                <c:pt idx="3">
                  <c:v>598569.80999999982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C2-44F8-86D3-4CBCF3411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006624"/>
        <c:axId val="1194027071"/>
      </c:lineChart>
      <c:catAx>
        <c:axId val="12700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027071"/>
        <c:crosses val="autoZero"/>
        <c:auto val="1"/>
        <c:lblAlgn val="ctr"/>
        <c:lblOffset val="50"/>
        <c:noMultiLvlLbl val="0"/>
      </c:catAx>
      <c:valAx>
        <c:axId val="1194027071"/>
        <c:scaling>
          <c:orientation val="minMax"/>
        </c:scaling>
        <c:delete val="0"/>
        <c:axPos val="l"/>
        <c:numFmt formatCode="0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0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073326771653539E-2"/>
          <c:y val="1.8011809915612086E-2"/>
          <c:w val="0.89417667322834649"/>
          <c:h val="0.90911307153585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softEdge rad="31750"/>
            </a:effectLst>
          </c:spPr>
          <c:invertIfNegative val="0"/>
          <c:dLbls>
            <c:dLbl>
              <c:idx val="1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335-4AC6-BED7-79C79FA98B0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 Extended Release</c:v>
                </c:pt>
                <c:pt idx="1">
                  <c:v> Iv (Infusion)</c:v>
                </c:pt>
                <c:pt idx="2">
                  <c:v>Sublingual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129695</c:v>
                </c:pt>
                <c:pt idx="1">
                  <c:v>483219</c:v>
                </c:pt>
                <c:pt idx="2">
                  <c:v>110121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F-47D1-B5CC-61CD694FD86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9954256"/>
        <c:axId val="489195408"/>
      </c:barChart>
      <c:catAx>
        <c:axId val="449954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9195408"/>
        <c:crosses val="autoZero"/>
        <c:auto val="1"/>
        <c:lblAlgn val="ctr"/>
        <c:lblOffset val="100"/>
        <c:noMultiLvlLbl val="0"/>
      </c:catAx>
      <c:valAx>
        <c:axId val="489195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995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0.41019</cdr:x>
      <cdr:y>0</cdr:y>
    </cdr:from>
    <cdr:to>
      <cdr:x>0.98985</cdr:x>
      <cdr:y>0.13101</cdr:y>
    </cdr:to>
    <cdr:sp macro="" textlink="">
      <cdr:nvSpPr>
        <cdr:cNvPr id="2" name="TextBox 9">
          <a:extLst xmlns:a="http://schemas.openxmlformats.org/drawingml/2006/main">
            <a:ext uri="{FF2B5EF4-FFF2-40B4-BE49-F238E27FC236}">
              <a16:creationId xmlns:a16="http://schemas.microsoft.com/office/drawing/2014/main" id="{42D42606-5E6C-A9BF-C533-7E529CDEAB94}"/>
            </a:ext>
          </a:extLst>
        </cdr:cNvPr>
        <cdr:cNvSpPr txBox="1"/>
      </cdr:nvSpPr>
      <cdr:spPr>
        <a:xfrm xmlns:a="http://schemas.openxmlformats.org/drawingml/2006/main">
          <a:off x="2239100" y="0"/>
          <a:ext cx="3164184" cy="4616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400"/>
            </a:spcAft>
            <a:buClrTx/>
            <a:buSzTx/>
            <a:buFontTx/>
            <a:buNone/>
            <a:tabLst/>
            <a:defRPr/>
          </a:pPr>
          <a:r>
            <a:rPr kumimoji="0" lang="en-US" sz="1200" b="0" i="0" u="none" strike="noStrike" kern="1200" cap="none" spc="-3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rPr>
            <a:t>Total</a:t>
          </a:r>
          <a:r>
            <a:rPr kumimoji="0" lang="en-US" sz="1200" b="0" i="0" u="none" strike="noStrike" kern="1200" cap="none" spc="-3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rPr>
            <a:t> order Revenue decreased by about $45,000 in winter months</a:t>
          </a:r>
          <a:endParaRPr kumimoji="0" lang="en-US" sz="1200" b="0" i="0" u="none" strike="noStrike" kern="1200" cap="none" spc="-30" normalizeH="0" baseline="0" noProof="0" dirty="0">
            <a:ln>
              <a:noFill/>
            </a:ln>
            <a:solidFill>
              <a:schemeClr val="bg1"/>
            </a:solidFill>
            <a:effectLst/>
            <a:uLnTx/>
            <a:uFillTx/>
            <a:latin typeface="Arial" panose="020B0604020202020204"/>
            <a:ea typeface="+mn-ea"/>
            <a:cs typeface="+mn-cs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0.34672</cdr:x>
      <cdr:y>0.5</cdr:y>
    </cdr:from>
    <cdr:to>
      <cdr:x>1</cdr:x>
      <cdr:y>0.63302</cdr:y>
    </cdr:to>
    <cdr:sp macro="" textlink="">
      <cdr:nvSpPr>
        <cdr:cNvPr id="6" name="TextBox 9">
          <a:extLst xmlns:a="http://schemas.openxmlformats.org/drawingml/2006/main">
            <a:ext uri="{FF2B5EF4-FFF2-40B4-BE49-F238E27FC236}">
              <a16:creationId xmlns:a16="http://schemas.microsoft.com/office/drawing/2014/main" id="{64F7B9AE-1A8D-AA71-A491-3339ABF7995D}"/>
            </a:ext>
          </a:extLst>
        </cdr:cNvPr>
        <cdr:cNvSpPr txBox="1"/>
      </cdr:nvSpPr>
      <cdr:spPr>
        <a:xfrm xmlns:a="http://schemas.openxmlformats.org/drawingml/2006/main">
          <a:off x="1716519" y="1735322"/>
          <a:ext cx="3234171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400"/>
            </a:spcAft>
            <a:buClrTx/>
            <a:buSzTx/>
            <a:buFontTx/>
            <a:buNone/>
            <a:tabLst/>
            <a:defRPr/>
          </a:pPr>
          <a:r>
            <a:rPr kumimoji="0" lang="en-US" sz="1200" b="0" i="0" u="none" strike="noStrike" kern="1200" cap="none" spc="-30" normalizeH="0" baseline="0" noProof="0" dirty="0">
              <a:ln>
                <a:noFill/>
              </a:ln>
              <a:solidFill>
                <a:srgbClr val="00826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rPr>
            <a:t>Winter</a:t>
          </a:r>
          <a:r>
            <a:rPr kumimoji="0" lang="en-US" sz="1200" b="0" i="0" u="none" strike="noStrike" kern="1200" cap="none" spc="-30" normalizeH="0" noProof="0" dirty="0">
              <a:ln>
                <a:noFill/>
              </a:ln>
              <a:solidFill>
                <a:srgbClr val="00826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rPr>
            <a:t> months had Total Order Revenue value of $379,724</a:t>
          </a:r>
          <a:endParaRPr kumimoji="0" lang="en-US" sz="1200" b="0" i="0" u="none" strike="noStrike" kern="1200" cap="none" spc="-30" normalizeH="0" baseline="0" noProof="0" dirty="0">
            <a:ln>
              <a:noFill/>
            </a:ln>
            <a:solidFill>
              <a:srgbClr val="008265"/>
            </a:solidFill>
            <a:effectLst/>
            <a:uLnTx/>
            <a:uFillTx/>
            <a:latin typeface="Arial" panose="020B0604020202020204"/>
            <a:ea typeface="+mn-ea"/>
            <a:cs typeface="+mn-cs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0.21023</cdr:x>
      <cdr:y>0.06968</cdr:y>
    </cdr:from>
    <cdr:to>
      <cdr:x>0.46269</cdr:x>
      <cdr:y>0.2396</cdr:y>
    </cdr:to>
    <cdr:sp macro="" textlink="">
      <cdr:nvSpPr>
        <cdr:cNvPr id="2" name="TextBox 8">
          <a:extLst xmlns:a="http://schemas.openxmlformats.org/drawingml/2006/main">
            <a:ext uri="{FF2B5EF4-FFF2-40B4-BE49-F238E27FC236}">
              <a16:creationId xmlns:a16="http://schemas.microsoft.com/office/drawing/2014/main" id="{DCB515F3-A151-DE5C-F1CC-FE5ED3F7C8D7}"/>
            </a:ext>
          </a:extLst>
        </cdr:cNvPr>
        <cdr:cNvSpPr txBox="1"/>
      </cdr:nvSpPr>
      <cdr:spPr bwMode="gray">
        <a:xfrm xmlns:a="http://schemas.openxmlformats.org/drawingml/2006/main">
          <a:off x="1708725" y="290763"/>
          <a:ext cx="2051994" cy="70910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 anchor="ctr" anchorCtr="0"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0" hangingPunct="1">
            <a:lnSpc>
              <a:spcPct val="96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b="1" kern="0" spc="-30" dirty="0">
              <a:latin typeface="Arial" panose="020B0604020202020204"/>
              <a:cs typeface="Arial" panose="020B0604020202020204" pitchFamily="34" charset="0"/>
            </a:rPr>
            <a:t>49</a:t>
          </a:r>
          <a:r>
            <a:rPr kumimoji="0" lang="en-US" sz="2000" b="1" i="0" u="none" strike="noStrike" kern="0" cap="none" spc="-30" normalizeH="0" baseline="3000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rPr>
            <a:t>%</a:t>
          </a:r>
        </a:p>
        <a:p xmlns:a="http://schemas.openxmlformats.org/drawingml/2006/main">
          <a:pPr marL="0" marR="0" lvl="0" indent="0" algn="l" defTabSz="914400" rtl="0" eaLnBrk="1" fontAlgn="auto" latinLnBrk="0" hangingPunct="1">
            <a:lnSpc>
              <a:spcPct val="96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b="1" kern="0" spc="-30" baseline="30000" dirty="0">
              <a:latin typeface="Arial" panose="020B0604020202020204"/>
              <a:cs typeface="Arial" panose="020B0604020202020204" pitchFamily="34" charset="0"/>
            </a:rPr>
            <a:t>Less</a:t>
          </a:r>
          <a:r>
            <a:rPr kumimoji="0" lang="en-US" sz="2000" b="1" i="0" u="none" strike="noStrike" kern="0" cap="none" spc="-3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rPr>
            <a:t> </a:t>
          </a:r>
          <a:endParaRPr kumimoji="0" lang="en-US" sz="2000" b="1" i="0" u="none" strike="noStrike" kern="0" cap="none" spc="-30" normalizeH="0" baseline="30000" noProof="0" dirty="0">
            <a:ln>
              <a:noFill/>
            </a:ln>
            <a:effectLst/>
            <a:uLnTx/>
            <a:uFillTx/>
            <a:latin typeface="Arial" panose="020B0604020202020204"/>
            <a:ea typeface="+mn-ea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1FF3449-FFFA-4326-9B27-53E70AEF53F9}"/>
              </a:ext>
            </a:extLst>
          </p:cNvPr>
          <p:cNvSpPr/>
          <p:nvPr/>
        </p:nvSpPr>
        <p:spPr>
          <a:xfrm>
            <a:off x="569348" y="502510"/>
            <a:ext cx="2412612" cy="4880370"/>
          </a:xfrm>
          <a:prstGeom prst="rect">
            <a:avLst/>
          </a:prstGeom>
          <a:solidFill>
            <a:srgbClr val="5DA08E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2" descr="UNT | Est. 1890">
            <a:extLst>
              <a:ext uri="{FF2B5EF4-FFF2-40B4-BE49-F238E27FC236}">
                <a16:creationId xmlns:a16="http://schemas.microsoft.com/office/drawing/2014/main" id="{22735C12-47D4-4CCE-88BD-65CAECCB0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65102" y="39494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6A40AC-53C9-40AB-A61F-457AE85B5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7044" b="34871"/>
          <a:stretch/>
        </p:blipFill>
        <p:spPr>
          <a:xfrm>
            <a:off x="1051438" y="631873"/>
            <a:ext cx="1448432" cy="27824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68D7056C-FB92-4C4F-858C-78C2B1F9DC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0" t="27580" r="17324" b="26583"/>
          <a:stretch/>
        </p:blipFill>
        <p:spPr>
          <a:xfrm>
            <a:off x="623526" y="3832697"/>
            <a:ext cx="2304256" cy="1550181"/>
          </a:xfrm>
          <a:prstGeom prst="rect">
            <a:avLst/>
          </a:prstGeom>
        </p:spPr>
      </p:pic>
      <p:sp>
        <p:nvSpPr>
          <p:cNvPr id="25" name="Rectangle 2">
            <a:extLst>
              <a:ext uri="{FF2B5EF4-FFF2-40B4-BE49-F238E27FC236}">
                <a16:creationId xmlns:a16="http://schemas.microsoft.com/office/drawing/2014/main" id="{E51923C9-6EE9-4D9F-9B23-0EF56CC802B7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blackGray">
          <a:xfrm>
            <a:off x="3089744" y="502509"/>
            <a:ext cx="6570150" cy="1702355"/>
          </a:xfrm>
          <a:solidFill>
            <a:srgbClr val="5DA08E"/>
          </a:solidFill>
        </p:spPr>
        <p:txBody>
          <a:bodyPr lIns="91440" tIns="182880" rIns="91440" bIns="91440" anchor="t" anchorCtr="0">
            <a:noAutofit/>
          </a:bodyPr>
          <a:lstStyle>
            <a:lvl1pPr eaLnBrk="1" hangingPunct="1">
              <a:lnSpc>
                <a:spcPct val="80000"/>
              </a:lnSpc>
              <a:spcAft>
                <a:spcPts val="1200"/>
              </a:spcAft>
              <a:defRPr sz="4000" b="0" i="0" cap="none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EF0F96D-016C-4B87-B62E-3EC8EB21D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9733" y="2312876"/>
            <a:ext cx="6570663" cy="3070339"/>
          </a:xfrm>
          <a:solidFill>
            <a:srgbClr val="5DA08E"/>
          </a:solidFill>
        </p:spPr>
        <p:txBody>
          <a:bodyPr lIns="91440" tIns="182880" rIns="91440" bIns="91440">
            <a:no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6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18" y="364492"/>
            <a:ext cx="11083636" cy="823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/>
          </p:nvPr>
        </p:nvSpPr>
        <p:spPr>
          <a:xfrm>
            <a:off x="556115" y="1383154"/>
            <a:ext cx="11083636" cy="823303"/>
          </a:xfrm>
        </p:spPr>
        <p:txBody>
          <a:bodyPr>
            <a:normAutofit/>
          </a:bodyPr>
          <a:lstStyle>
            <a:lvl1pPr marL="0" indent="0">
              <a:spcBef>
                <a:spcPts val="597"/>
              </a:spcBef>
              <a:spcAft>
                <a:spcPts val="0"/>
              </a:spcAft>
              <a:buNone/>
              <a:defRPr sz="1600" b="0"/>
            </a:lvl1pPr>
            <a:lvl2pPr marL="155214" indent="-155214">
              <a:spcBef>
                <a:spcPts val="597"/>
              </a:spcBef>
              <a:spcAft>
                <a:spcPts val="597"/>
              </a:spcAft>
              <a:buSzPct val="80000"/>
              <a:buFont typeface="Wingdings" pitchFamily="2" charset="2"/>
              <a:buChar char="§"/>
              <a:defRPr sz="1400"/>
            </a:lvl2pPr>
            <a:lvl3pPr marL="455293" indent="-109081"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52412" y="2315544"/>
            <a:ext cx="5453149" cy="40506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82781" tIns="82781" rIns="82781" bIns="82781" anchor="b">
            <a:normAutofit/>
          </a:bodyPr>
          <a:lstStyle>
            <a:lvl1pPr marL="0" indent="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None/>
              <a:defRPr lang="en-US" sz="11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735" indent="-170735">
              <a:buFont typeface="Arial" pitchFamily="34" charset="0"/>
              <a:buNone/>
              <a:defRPr lang="en-US" sz="1200" dirty="0" smtClean="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186595" y="2315544"/>
            <a:ext cx="5453149" cy="40506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82781" tIns="82781" rIns="82781" bIns="82781" anchor="b">
            <a:normAutofit/>
          </a:bodyPr>
          <a:lstStyle>
            <a:lvl1pPr marL="0" indent="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None/>
              <a:defRPr lang="en-US" sz="11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735" indent="-170735">
              <a:buFont typeface="Arial" pitchFamily="34" charset="0"/>
              <a:buNone/>
              <a:defRPr lang="en-US" sz="1200" dirty="0" smtClean="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fld id="{F34DB4A9-98F2-4049-A8BB-E077189A6F3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ED5835-1AF9-45FA-852D-3532DA26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1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56115" y="2315544"/>
            <a:ext cx="11083636" cy="40506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82781" tIns="82781" rIns="82781" bIns="82781" anchor="b">
            <a:normAutofit/>
          </a:bodyPr>
          <a:lstStyle>
            <a:lvl1pPr marL="0" indent="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None/>
              <a:defRPr lang="en-US" sz="11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735" indent="-170735">
              <a:buFont typeface="Arial" pitchFamily="34" charset="0"/>
              <a:buNone/>
              <a:defRPr lang="en-US" sz="1200" dirty="0" smtClean="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15" y="364492"/>
            <a:ext cx="11083636" cy="823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/>
          </p:nvPr>
        </p:nvSpPr>
        <p:spPr>
          <a:xfrm>
            <a:off x="556115" y="1380754"/>
            <a:ext cx="11083636" cy="823303"/>
          </a:xfrm>
        </p:spPr>
        <p:txBody>
          <a:bodyPr>
            <a:normAutofit/>
          </a:bodyPr>
          <a:lstStyle>
            <a:lvl1pPr marL="0" indent="0">
              <a:spcBef>
                <a:spcPts val="597"/>
              </a:spcBef>
              <a:spcAft>
                <a:spcPts val="0"/>
              </a:spcAft>
              <a:buNone/>
              <a:defRPr sz="1600" b="0"/>
            </a:lvl1pPr>
            <a:lvl2pPr marL="155214" indent="-155214">
              <a:spcBef>
                <a:spcPts val="597"/>
              </a:spcBef>
              <a:spcAft>
                <a:spcPts val="597"/>
              </a:spcAft>
              <a:buSzPct val="80000"/>
              <a:buFont typeface="Wingdings" pitchFamily="2" charset="2"/>
              <a:buChar char="§"/>
              <a:defRPr sz="1400"/>
            </a:lvl2pPr>
            <a:lvl3pPr marL="455293" indent="-109081"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fld id="{F34DB4A9-98F2-4049-A8BB-E077189A6F3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2ED5835-1AF9-45FA-852D-3532DA26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3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15" y="362260"/>
            <a:ext cx="11083636" cy="826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188364" y="1902080"/>
            <a:ext cx="5453149" cy="40506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82781" tIns="82781" rIns="82781" bIns="82781">
            <a:noAutofit/>
          </a:bodyPr>
          <a:lstStyle>
            <a:lvl1pPr marL="116986" indent="-116986">
              <a:lnSpc>
                <a:spcPct val="100000"/>
              </a:lnSpc>
              <a:spcBef>
                <a:spcPts val="1195"/>
              </a:spcBef>
              <a:buFont typeface="Wingdings" pitchFamily="2" charset="2"/>
              <a:buChar char="§"/>
              <a:defRPr sz="1300" b="1"/>
            </a:lvl1pPr>
            <a:lvl2pPr marL="272199" indent="-155214">
              <a:lnSpc>
                <a:spcPct val="100000"/>
              </a:lnSpc>
              <a:spcBef>
                <a:spcPts val="398"/>
              </a:spcBef>
              <a:buFont typeface="Charles Modern" pitchFamily="34" charset="0"/>
              <a:buChar char="−"/>
              <a:defRPr sz="1100"/>
            </a:lvl2pPr>
            <a:lvl3pPr marL="346212" indent="0">
              <a:buNone/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 bwMode="gray">
          <a:xfrm>
            <a:off x="556108" y="1902080"/>
            <a:ext cx="5449453" cy="40506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82781" tIns="82781" rIns="82781" bIns="82781">
            <a:noAutofit/>
          </a:bodyPr>
          <a:lstStyle>
            <a:lvl1pPr marL="116986" indent="-116986">
              <a:lnSpc>
                <a:spcPct val="100000"/>
              </a:lnSpc>
              <a:spcBef>
                <a:spcPts val="1195"/>
              </a:spcBef>
              <a:buFont typeface="Wingdings" pitchFamily="2" charset="2"/>
              <a:buChar char="§"/>
              <a:defRPr sz="1300" b="1"/>
            </a:lvl1pPr>
            <a:lvl2pPr marL="224485" indent="-118566">
              <a:lnSpc>
                <a:spcPct val="100000"/>
              </a:lnSpc>
              <a:spcBef>
                <a:spcPts val="398"/>
              </a:spcBef>
              <a:buFont typeface="Charles Modern" pitchFamily="34" charset="0"/>
              <a:buChar char="−"/>
              <a:defRPr sz="1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6188364" y="1380752"/>
            <a:ext cx="5453149" cy="461051"/>
          </a:xfrm>
          <a:prstGeom prst="rect">
            <a:avLst/>
          </a:prstGeom>
          <a:solidFill>
            <a:schemeClr val="tx1"/>
          </a:solidFill>
        </p:spPr>
        <p:txBody>
          <a:bodyPr lIns="124171" bIns="4139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46212" indent="0">
              <a:buNone/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 bwMode="gray">
          <a:xfrm>
            <a:off x="556108" y="1380755"/>
            <a:ext cx="5449453" cy="461201"/>
          </a:xfrm>
          <a:prstGeom prst="rect">
            <a:avLst/>
          </a:prstGeom>
          <a:solidFill>
            <a:schemeClr val="tx1"/>
          </a:solidFill>
        </p:spPr>
        <p:txBody>
          <a:bodyPr lIns="124171" bIns="4139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56115" y="6303415"/>
            <a:ext cx="11083636" cy="19582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370"/>
              </a:spcAft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fld id="{F34DB4A9-98F2-4049-A8BB-E077189A6F3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2ED5835-1AF9-45FA-852D-3532DA26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0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2251-D644-5E02-F796-9CDEFE4D2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97630-A20A-27C9-C38C-6DF79C166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967A-D230-1D87-79F9-F3B109AC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B4A9-98F2-4049-A8BB-E077189A6F3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A5B60-3815-5AF1-2AA0-2F6D7D24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2FFED-5825-E9BF-D9FE-AA8C497F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5835-1AF9-45FA-852D-3532DA26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2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1FF3449-FFFA-4326-9B27-53E70AEF53F9}"/>
              </a:ext>
            </a:extLst>
          </p:cNvPr>
          <p:cNvSpPr/>
          <p:nvPr/>
        </p:nvSpPr>
        <p:spPr>
          <a:xfrm>
            <a:off x="569348" y="502510"/>
            <a:ext cx="2412612" cy="4880370"/>
          </a:xfrm>
          <a:prstGeom prst="rect">
            <a:avLst/>
          </a:prstGeom>
          <a:solidFill>
            <a:srgbClr val="5DA08E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2" descr="UNT | Est. 1890">
            <a:extLst>
              <a:ext uri="{FF2B5EF4-FFF2-40B4-BE49-F238E27FC236}">
                <a16:creationId xmlns:a16="http://schemas.microsoft.com/office/drawing/2014/main" id="{22735C12-47D4-4CCE-88BD-65CAECCB0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65102" y="39494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6A40AC-53C9-40AB-A61F-457AE85B5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7044" b="34871"/>
          <a:stretch/>
        </p:blipFill>
        <p:spPr>
          <a:xfrm>
            <a:off x="1051438" y="631873"/>
            <a:ext cx="1448432" cy="27824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68D7056C-FB92-4C4F-858C-78C2B1F9DC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0" t="27580" r="17324" b="26583"/>
          <a:stretch/>
        </p:blipFill>
        <p:spPr>
          <a:xfrm>
            <a:off x="623526" y="3832697"/>
            <a:ext cx="2304256" cy="1550181"/>
          </a:xfrm>
          <a:prstGeom prst="rect">
            <a:avLst/>
          </a:prstGeom>
        </p:spPr>
      </p:pic>
      <p:sp>
        <p:nvSpPr>
          <p:cNvPr id="25" name="Rectangle 2">
            <a:extLst>
              <a:ext uri="{FF2B5EF4-FFF2-40B4-BE49-F238E27FC236}">
                <a16:creationId xmlns:a16="http://schemas.microsoft.com/office/drawing/2014/main" id="{E51923C9-6EE9-4D9F-9B23-0EF56CC802B7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blackGray">
          <a:xfrm>
            <a:off x="3089744" y="502509"/>
            <a:ext cx="6570150" cy="1702355"/>
          </a:xfrm>
          <a:solidFill>
            <a:srgbClr val="5DA08E"/>
          </a:solidFill>
        </p:spPr>
        <p:txBody>
          <a:bodyPr lIns="91440" tIns="182880" rIns="91440" bIns="91440" anchor="t" anchorCtr="0">
            <a:noAutofit/>
          </a:bodyPr>
          <a:lstStyle>
            <a:lvl1pPr eaLnBrk="1" hangingPunct="1">
              <a:lnSpc>
                <a:spcPct val="80000"/>
              </a:lnSpc>
              <a:spcAft>
                <a:spcPts val="1200"/>
              </a:spcAft>
              <a:defRPr sz="4000" b="0" i="0" cap="none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EF0F96D-016C-4B87-B62E-3EC8EB21D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9733" y="2312876"/>
            <a:ext cx="6570663" cy="3070339"/>
          </a:xfrm>
          <a:solidFill>
            <a:srgbClr val="5DA08E"/>
          </a:solidFill>
        </p:spPr>
        <p:txBody>
          <a:bodyPr lIns="91440" tIns="182880" rIns="91440" bIns="91440">
            <a:no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6705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23BC32-29B3-4F46-A8C3-869D2ADEE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F05FAD7D-AA31-4FFA-9AD4-7AF17774CD50}" type="slidenum">
              <a:rPr lang="en-US" smtClean="0">
                <a:solidFill>
                  <a:srgbClr val="FFFFFF"/>
                </a:solidFill>
                <a:cs typeface="Arial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24537-8518-4550-B654-12D5BB5D1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258" y="463395"/>
            <a:ext cx="11104495" cy="337313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[Add Slide Title]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127EB28C-6303-4C41-946A-DCC4EBF9AE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5258" y="870144"/>
            <a:ext cx="111044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spc="0">
                <a:solidFill>
                  <a:schemeClr val="tx2"/>
                </a:solidFill>
                <a:latin typeface="+mj-lt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[Key Insight or Main Point]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7BE571-4547-4B09-BE21-7F6EAEE8F8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6681255"/>
            <a:ext cx="7098881" cy="116955"/>
          </a:xfrm>
        </p:spPr>
        <p:txBody>
          <a:bodyPr anchor="b" anchorCtr="0">
            <a:spAutoFit/>
          </a:bodyPr>
          <a:lstStyle>
            <a:lvl1pPr>
              <a:buFont typeface="+mj-lt"/>
              <a:buAutoNum type="arabicParenR"/>
              <a:defRPr sz="800" b="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Footnote or Reference 1</a:t>
            </a:r>
          </a:p>
        </p:txBody>
      </p:sp>
    </p:spTree>
    <p:extLst>
      <p:ext uri="{BB962C8B-B14F-4D97-AF65-F5344CB8AC3E}">
        <p14:creationId xmlns:p14="http://schemas.microsoft.com/office/powerpoint/2010/main" val="2468193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552412" y="1604900"/>
            <a:ext cx="5453149" cy="4050651"/>
          </a:xfrm>
          <a:solidFill>
            <a:schemeClr val="tx2"/>
          </a:solidFill>
        </p:spPr>
        <p:txBody>
          <a:bodyPr lIns="248342" tIns="248342" rIns="165561" bIns="165561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  <a:latin typeface="Charles Modern Ligh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 bwMode="white">
          <a:xfrm>
            <a:off x="927063" y="4203212"/>
            <a:ext cx="4794607" cy="1452343"/>
          </a:xfrm>
        </p:spPr>
        <p:txBody>
          <a:bodyPr bIns="165561" anchor="b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dirty="0">
              <a:solidFill>
                <a:srgbClr val="42556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05FAD7D-AA31-4FFA-9AD4-7AF17774CD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87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spect="1" noChangeArrowheads="1"/>
          </p:cNvSpPr>
          <p:nvPr>
            <p:ph type="sldNum" sz="quarter" idx="12"/>
          </p:nvPr>
        </p:nvSpPr>
        <p:spPr>
          <a:xfrm>
            <a:off x="11639754" y="6579280"/>
            <a:ext cx="265545" cy="197251"/>
          </a:xfrm>
        </p:spPr>
        <p:txBody>
          <a:bodyPr/>
          <a:lstStyle>
            <a:lvl1pPr algn="ctr">
              <a:spcBef>
                <a:spcPct val="0"/>
              </a:spcBef>
              <a:defRPr sz="8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8A77DC4-B089-4C63-A5C9-FAB5BB135D8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E6779E-0CAB-4073-B004-A7366572A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4182" y="364492"/>
            <a:ext cx="11083636" cy="33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A7BFBE5-C5AE-4AA6-8EFA-7D21227B2D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9217" y="6403387"/>
            <a:ext cx="381493" cy="4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4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15" y="364492"/>
            <a:ext cx="11083636" cy="823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116" y="1383148"/>
            <a:ext cx="5449455" cy="4775159"/>
          </a:xfrm>
        </p:spPr>
        <p:txBody>
          <a:bodyPr/>
          <a:lstStyle>
            <a:lvl1pPr>
              <a:spcBef>
                <a:spcPts val="724"/>
              </a:spcBef>
              <a:defRPr sz="1600"/>
            </a:lvl1pPr>
            <a:lvl2pPr>
              <a:spcBef>
                <a:spcPts val="543"/>
              </a:spcBef>
              <a:defRPr sz="1400"/>
            </a:lvl2pPr>
            <a:lvl3pPr marL="455293" indent="-109081">
              <a:spcBef>
                <a:spcPts val="362"/>
              </a:spcBef>
              <a:defRPr sz="1300"/>
            </a:lvl3pPr>
            <a:lvl4pPr>
              <a:spcBef>
                <a:spcPts val="272"/>
              </a:spcBef>
              <a:defRPr sz="1100"/>
            </a:lvl4pPr>
            <a:lvl5pPr>
              <a:spcBef>
                <a:spcPts val="272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374" y="1383148"/>
            <a:ext cx="5451380" cy="4775159"/>
          </a:xfrm>
        </p:spPr>
        <p:txBody>
          <a:bodyPr/>
          <a:lstStyle>
            <a:lvl1pPr>
              <a:spcBef>
                <a:spcPts val="724"/>
              </a:spcBef>
              <a:defRPr sz="1600"/>
            </a:lvl1pPr>
            <a:lvl2pPr>
              <a:spcBef>
                <a:spcPts val="543"/>
              </a:spcBef>
              <a:defRPr sz="1400"/>
            </a:lvl2pPr>
            <a:lvl3pPr marL="455293" indent="-109081">
              <a:spcBef>
                <a:spcPts val="362"/>
              </a:spcBef>
              <a:defRPr sz="1300"/>
            </a:lvl3pPr>
            <a:lvl4pPr>
              <a:spcBef>
                <a:spcPts val="272"/>
              </a:spcBef>
              <a:defRPr sz="1100"/>
            </a:lvl4pPr>
            <a:lvl5pPr>
              <a:spcBef>
                <a:spcPts val="272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dirty="0">
              <a:solidFill>
                <a:srgbClr val="42556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5FAD7D-AA31-4FFA-9AD4-7AF17774CD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77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15" y="364492"/>
            <a:ext cx="11083636" cy="823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dirty="0">
              <a:solidFill>
                <a:srgbClr val="4255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5FAD7D-AA31-4FFA-9AD4-7AF17774CD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9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23BC32-29B3-4F46-A8C3-869D2ADEE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D5835-1AF9-45FA-852D-3532DA26A7B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24537-8518-4550-B654-12D5BB5D1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258" y="463395"/>
            <a:ext cx="11104495" cy="337313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[Add Slide Title]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127EB28C-6303-4C41-946A-DCC4EBF9AE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5258" y="870144"/>
            <a:ext cx="111044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spc="0">
                <a:solidFill>
                  <a:schemeClr val="tx2"/>
                </a:solidFill>
                <a:latin typeface="+mj-lt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[Key Insight or Main Point]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7BE571-4547-4B09-BE21-7F6EAEE8F8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6681255"/>
            <a:ext cx="7098881" cy="116955"/>
          </a:xfrm>
        </p:spPr>
        <p:txBody>
          <a:bodyPr anchor="b" anchorCtr="0">
            <a:spAutoFit/>
          </a:bodyPr>
          <a:lstStyle>
            <a:lvl1pPr>
              <a:buFont typeface="+mj-lt"/>
              <a:buAutoNum type="arabicParenR"/>
              <a:defRPr sz="800" b="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Footnote or Reference 1</a:t>
            </a:r>
          </a:p>
        </p:txBody>
      </p:sp>
    </p:spTree>
    <p:extLst>
      <p:ext uri="{BB962C8B-B14F-4D97-AF65-F5344CB8AC3E}">
        <p14:creationId xmlns:p14="http://schemas.microsoft.com/office/powerpoint/2010/main" val="3057906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556115" y="2461335"/>
            <a:ext cx="11083636" cy="3694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15" y="362260"/>
            <a:ext cx="11083636" cy="823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8"/>
          </p:nvPr>
        </p:nvSpPr>
        <p:spPr>
          <a:xfrm>
            <a:off x="556115" y="1383155"/>
            <a:ext cx="11083636" cy="932391"/>
          </a:xfrm>
        </p:spPr>
        <p:txBody>
          <a:bodyPr>
            <a:normAutofit/>
          </a:bodyPr>
          <a:lstStyle>
            <a:lvl1pPr marL="0" indent="0">
              <a:spcBef>
                <a:spcPts val="597"/>
              </a:spcBef>
              <a:spcAft>
                <a:spcPts val="0"/>
              </a:spcAft>
              <a:buNone/>
              <a:defRPr sz="1600" b="0"/>
            </a:lvl1pPr>
            <a:lvl2pPr marL="155214" indent="-155214">
              <a:spcBef>
                <a:spcPts val="597"/>
              </a:spcBef>
              <a:spcAft>
                <a:spcPts val="597"/>
              </a:spcAft>
              <a:buSzPct val="80000"/>
              <a:buFont typeface="Wingdings" pitchFamily="2" charset="2"/>
              <a:buChar char="§"/>
              <a:defRPr sz="1400" b="0">
                <a:latin typeface="+mn-lt"/>
                <a:cs typeface="Arial" pitchFamily="34" charset="0"/>
              </a:defRPr>
            </a:lvl2pPr>
            <a:lvl3pPr marL="455293" indent="-109081"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556115" y="6257103"/>
            <a:ext cx="11083636" cy="24213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spcAft>
                <a:spcPts val="370"/>
              </a:spcAft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dirty="0">
              <a:solidFill>
                <a:srgbClr val="4255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F05FAD7D-AA31-4FFA-9AD4-7AF17774CD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58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 Tex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08197" y="1383610"/>
            <a:ext cx="0" cy="4774015"/>
          </a:xfrm>
          <a:prstGeom prst="line">
            <a:avLst/>
          </a:prstGeom>
          <a:ln w="9525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18" y="362259"/>
            <a:ext cx="11083636" cy="8269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136957" y="1383148"/>
            <a:ext cx="7502787" cy="477515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56113" y="1383148"/>
            <a:ext cx="3316353" cy="4775159"/>
          </a:xfrm>
        </p:spPr>
        <p:txBody>
          <a:bodyPr>
            <a:normAutofit/>
          </a:bodyPr>
          <a:lstStyle>
            <a:lvl1pPr marL="0" indent="0">
              <a:spcBef>
                <a:spcPts val="543"/>
              </a:spcBef>
              <a:spcAft>
                <a:spcPts val="543"/>
              </a:spcAft>
              <a:buNone/>
              <a:defRPr sz="1400" b="1"/>
            </a:lvl1pPr>
            <a:lvl2pPr marL="155214" indent="-155214">
              <a:spcBef>
                <a:spcPts val="543"/>
              </a:spcBef>
              <a:spcAft>
                <a:spcPts val="543"/>
              </a:spcAft>
              <a:buSzPct val="80000"/>
              <a:buFont typeface="Wingdings" pitchFamily="2" charset="2"/>
              <a:buChar char="§"/>
              <a:defRPr sz="1400"/>
            </a:lvl2pPr>
            <a:lvl3pPr marL="455293" indent="-109081"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556115" y="6257103"/>
            <a:ext cx="11083636" cy="24213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spcAft>
                <a:spcPts val="370"/>
              </a:spcAft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dirty="0">
              <a:solidFill>
                <a:srgbClr val="42556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05FAD7D-AA31-4FFA-9AD4-7AF17774CD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78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188374" y="1383151"/>
            <a:ext cx="5451380" cy="40466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82781" tIns="82781" rIns="82781" bIns="82781">
            <a:normAutofit/>
          </a:bodyPr>
          <a:lstStyle>
            <a:lvl1pPr marL="0" indent="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None/>
              <a:defRPr lang="en-US" sz="11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735" indent="-170735">
              <a:buFont typeface="Arial" pitchFamily="34" charset="0"/>
              <a:buNone/>
              <a:defRPr lang="en-US" sz="1200" dirty="0" smtClean="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15" y="362260"/>
            <a:ext cx="11083636" cy="823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116" y="1383148"/>
            <a:ext cx="5449455" cy="4775159"/>
          </a:xfrm>
        </p:spPr>
        <p:txBody>
          <a:bodyPr/>
          <a:lstStyle>
            <a:lvl1pPr>
              <a:defRPr sz="1600"/>
            </a:lvl1pPr>
            <a:lvl2pPr>
              <a:spcBef>
                <a:spcPts val="597"/>
              </a:spcBef>
              <a:defRPr sz="1400"/>
            </a:lvl2pPr>
            <a:lvl3pPr marL="455293" indent="-109081">
              <a:spcBef>
                <a:spcPts val="398"/>
              </a:spcBef>
              <a:defRPr sz="1300"/>
            </a:lvl3pPr>
            <a:lvl4pPr>
              <a:spcBef>
                <a:spcPts val="398"/>
              </a:spcBef>
              <a:defRPr sz="1300"/>
            </a:lvl4pPr>
            <a:lvl5pPr>
              <a:spcBef>
                <a:spcPts val="398"/>
              </a:spcBef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556115" y="6257103"/>
            <a:ext cx="11083636" cy="24213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spcAft>
                <a:spcPts val="370"/>
              </a:spcAft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dirty="0">
              <a:solidFill>
                <a:srgbClr val="42556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05FAD7D-AA31-4FFA-9AD4-7AF17774CD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46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18" y="364492"/>
            <a:ext cx="11083636" cy="823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/>
          </p:nvPr>
        </p:nvSpPr>
        <p:spPr>
          <a:xfrm>
            <a:off x="556115" y="1383154"/>
            <a:ext cx="11083636" cy="823303"/>
          </a:xfrm>
        </p:spPr>
        <p:txBody>
          <a:bodyPr>
            <a:normAutofit/>
          </a:bodyPr>
          <a:lstStyle>
            <a:lvl1pPr marL="0" indent="0">
              <a:spcBef>
                <a:spcPts val="597"/>
              </a:spcBef>
              <a:spcAft>
                <a:spcPts val="0"/>
              </a:spcAft>
              <a:buNone/>
              <a:defRPr sz="1600" b="0"/>
            </a:lvl1pPr>
            <a:lvl2pPr marL="155214" indent="-155214">
              <a:spcBef>
                <a:spcPts val="597"/>
              </a:spcBef>
              <a:spcAft>
                <a:spcPts val="597"/>
              </a:spcAft>
              <a:buSzPct val="80000"/>
              <a:buFont typeface="Wingdings" pitchFamily="2" charset="2"/>
              <a:buChar char="§"/>
              <a:defRPr sz="1400"/>
            </a:lvl2pPr>
            <a:lvl3pPr marL="455293" indent="-109081"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52412" y="2315544"/>
            <a:ext cx="5453149" cy="40506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82781" tIns="82781" rIns="82781" bIns="82781" anchor="b">
            <a:normAutofit/>
          </a:bodyPr>
          <a:lstStyle>
            <a:lvl1pPr marL="0" indent="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None/>
              <a:defRPr lang="en-US" sz="11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735" indent="-170735">
              <a:buFont typeface="Arial" pitchFamily="34" charset="0"/>
              <a:buNone/>
              <a:defRPr lang="en-US" sz="1200" dirty="0" smtClean="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186595" y="2315544"/>
            <a:ext cx="5453149" cy="40506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82781" tIns="82781" rIns="82781" bIns="82781" anchor="b">
            <a:normAutofit/>
          </a:bodyPr>
          <a:lstStyle>
            <a:lvl1pPr marL="0" indent="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None/>
              <a:defRPr lang="en-US" sz="11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735" indent="-170735">
              <a:buFont typeface="Arial" pitchFamily="34" charset="0"/>
              <a:buNone/>
              <a:defRPr lang="en-US" sz="1200" dirty="0" smtClean="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dirty="0">
              <a:solidFill>
                <a:srgbClr val="4255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F05FAD7D-AA31-4FFA-9AD4-7AF17774CD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9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56115" y="2315544"/>
            <a:ext cx="11083636" cy="40506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82781" tIns="82781" rIns="82781" bIns="82781" anchor="b">
            <a:normAutofit/>
          </a:bodyPr>
          <a:lstStyle>
            <a:lvl1pPr marL="0" indent="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None/>
              <a:defRPr lang="en-US" sz="11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735" indent="-170735">
              <a:buFont typeface="Arial" pitchFamily="34" charset="0"/>
              <a:buNone/>
              <a:defRPr lang="en-US" sz="1200" dirty="0" smtClean="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15" y="364492"/>
            <a:ext cx="11083636" cy="823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/>
          </p:nvPr>
        </p:nvSpPr>
        <p:spPr>
          <a:xfrm>
            <a:off x="556115" y="1380754"/>
            <a:ext cx="11083636" cy="823303"/>
          </a:xfrm>
        </p:spPr>
        <p:txBody>
          <a:bodyPr>
            <a:normAutofit/>
          </a:bodyPr>
          <a:lstStyle>
            <a:lvl1pPr marL="0" indent="0">
              <a:spcBef>
                <a:spcPts val="597"/>
              </a:spcBef>
              <a:spcAft>
                <a:spcPts val="0"/>
              </a:spcAft>
              <a:buNone/>
              <a:defRPr sz="1600" b="0"/>
            </a:lvl1pPr>
            <a:lvl2pPr marL="155214" indent="-155214">
              <a:spcBef>
                <a:spcPts val="597"/>
              </a:spcBef>
              <a:spcAft>
                <a:spcPts val="597"/>
              </a:spcAft>
              <a:buSzPct val="80000"/>
              <a:buFont typeface="Wingdings" pitchFamily="2" charset="2"/>
              <a:buChar char="§"/>
              <a:defRPr sz="1400"/>
            </a:lvl2pPr>
            <a:lvl3pPr marL="455293" indent="-109081"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dirty="0">
              <a:solidFill>
                <a:srgbClr val="4255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F05FAD7D-AA31-4FFA-9AD4-7AF17774CD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273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15" y="362260"/>
            <a:ext cx="11083636" cy="826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188364" y="1902080"/>
            <a:ext cx="5453149" cy="40506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82781" tIns="82781" rIns="82781" bIns="82781">
            <a:noAutofit/>
          </a:bodyPr>
          <a:lstStyle>
            <a:lvl1pPr marL="116986" indent="-116986">
              <a:lnSpc>
                <a:spcPct val="100000"/>
              </a:lnSpc>
              <a:spcBef>
                <a:spcPts val="1195"/>
              </a:spcBef>
              <a:buFont typeface="Wingdings" pitchFamily="2" charset="2"/>
              <a:buChar char="§"/>
              <a:defRPr sz="1300" b="1"/>
            </a:lvl1pPr>
            <a:lvl2pPr marL="272199" indent="-155214">
              <a:lnSpc>
                <a:spcPct val="100000"/>
              </a:lnSpc>
              <a:spcBef>
                <a:spcPts val="398"/>
              </a:spcBef>
              <a:buFont typeface="Charles Modern" pitchFamily="34" charset="0"/>
              <a:buChar char="−"/>
              <a:defRPr sz="1100"/>
            </a:lvl2pPr>
            <a:lvl3pPr marL="346212" indent="0">
              <a:buNone/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 bwMode="gray">
          <a:xfrm>
            <a:off x="556108" y="1902080"/>
            <a:ext cx="5449453" cy="40506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82781" tIns="82781" rIns="82781" bIns="82781">
            <a:noAutofit/>
          </a:bodyPr>
          <a:lstStyle>
            <a:lvl1pPr marL="116986" indent="-116986">
              <a:lnSpc>
                <a:spcPct val="100000"/>
              </a:lnSpc>
              <a:spcBef>
                <a:spcPts val="1195"/>
              </a:spcBef>
              <a:buFont typeface="Wingdings" pitchFamily="2" charset="2"/>
              <a:buChar char="§"/>
              <a:defRPr sz="1300" b="1"/>
            </a:lvl1pPr>
            <a:lvl2pPr marL="224485" indent="-118566">
              <a:lnSpc>
                <a:spcPct val="100000"/>
              </a:lnSpc>
              <a:spcBef>
                <a:spcPts val="398"/>
              </a:spcBef>
              <a:buFont typeface="Charles Modern" pitchFamily="34" charset="0"/>
              <a:buChar char="−"/>
              <a:defRPr sz="1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6188364" y="1380752"/>
            <a:ext cx="5453149" cy="461051"/>
          </a:xfrm>
          <a:prstGeom prst="rect">
            <a:avLst/>
          </a:prstGeom>
          <a:solidFill>
            <a:schemeClr val="tx1"/>
          </a:solidFill>
        </p:spPr>
        <p:txBody>
          <a:bodyPr lIns="124171" bIns="4139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46212" indent="0">
              <a:buNone/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 bwMode="gray">
          <a:xfrm>
            <a:off x="556108" y="1380755"/>
            <a:ext cx="5449453" cy="461201"/>
          </a:xfrm>
          <a:prstGeom prst="rect">
            <a:avLst/>
          </a:prstGeom>
          <a:solidFill>
            <a:schemeClr val="tx1"/>
          </a:solidFill>
        </p:spPr>
        <p:txBody>
          <a:bodyPr lIns="124171" bIns="4139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56115" y="6303415"/>
            <a:ext cx="11083636" cy="19582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370"/>
              </a:spcAft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dirty="0">
              <a:solidFill>
                <a:srgbClr val="42556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F05FAD7D-AA31-4FFA-9AD4-7AF17774CD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19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20189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07014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53884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293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552412" y="1604900"/>
            <a:ext cx="5453149" cy="4050651"/>
          </a:xfrm>
          <a:solidFill>
            <a:schemeClr val="tx2"/>
          </a:solidFill>
        </p:spPr>
        <p:txBody>
          <a:bodyPr lIns="248342" tIns="248342" rIns="165561" bIns="165561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  <a:latin typeface="Charles Modern Ligh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 bwMode="white">
          <a:xfrm>
            <a:off x="927063" y="4203212"/>
            <a:ext cx="4794607" cy="1452343"/>
          </a:xfrm>
        </p:spPr>
        <p:txBody>
          <a:bodyPr bIns="165561" anchor="b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fld id="{F34DB4A9-98F2-4049-A8BB-E077189A6F3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ED5835-1AF9-45FA-852D-3532DA26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6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7723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6377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7190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11684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29621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24797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943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spect="1" noChangeArrowheads="1"/>
          </p:cNvSpPr>
          <p:nvPr>
            <p:ph type="sldNum" sz="quarter" idx="12"/>
          </p:nvPr>
        </p:nvSpPr>
        <p:spPr>
          <a:xfrm>
            <a:off x="11639754" y="6579280"/>
            <a:ext cx="265545" cy="197251"/>
          </a:xfrm>
        </p:spPr>
        <p:txBody>
          <a:bodyPr/>
          <a:lstStyle>
            <a:lvl1pPr algn="ctr">
              <a:spcBef>
                <a:spcPct val="0"/>
              </a:spcBef>
              <a:defRPr sz="800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12ED5835-1AF9-45FA-852D-3532DA26A7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E6779E-0CAB-4073-B004-A7366572A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4182" y="364492"/>
            <a:ext cx="11083636" cy="33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A7BFBE5-C5AE-4AA6-8EFA-7D21227B2D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9217" y="6403387"/>
            <a:ext cx="381493" cy="4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4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15" y="364492"/>
            <a:ext cx="11083636" cy="823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116" y="1383148"/>
            <a:ext cx="5449455" cy="4775159"/>
          </a:xfrm>
        </p:spPr>
        <p:txBody>
          <a:bodyPr/>
          <a:lstStyle>
            <a:lvl1pPr>
              <a:spcBef>
                <a:spcPts val="724"/>
              </a:spcBef>
              <a:defRPr sz="1600"/>
            </a:lvl1pPr>
            <a:lvl2pPr>
              <a:spcBef>
                <a:spcPts val="543"/>
              </a:spcBef>
              <a:defRPr sz="1400"/>
            </a:lvl2pPr>
            <a:lvl3pPr marL="455293" indent="-109081">
              <a:spcBef>
                <a:spcPts val="362"/>
              </a:spcBef>
              <a:defRPr sz="1300"/>
            </a:lvl3pPr>
            <a:lvl4pPr>
              <a:spcBef>
                <a:spcPts val="272"/>
              </a:spcBef>
              <a:defRPr sz="1100"/>
            </a:lvl4pPr>
            <a:lvl5pPr>
              <a:spcBef>
                <a:spcPts val="272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374" y="1383148"/>
            <a:ext cx="5451380" cy="4775159"/>
          </a:xfrm>
        </p:spPr>
        <p:txBody>
          <a:bodyPr/>
          <a:lstStyle>
            <a:lvl1pPr>
              <a:spcBef>
                <a:spcPts val="724"/>
              </a:spcBef>
              <a:defRPr sz="1600"/>
            </a:lvl1pPr>
            <a:lvl2pPr>
              <a:spcBef>
                <a:spcPts val="543"/>
              </a:spcBef>
              <a:defRPr sz="1400"/>
            </a:lvl2pPr>
            <a:lvl3pPr marL="455293" indent="-109081">
              <a:spcBef>
                <a:spcPts val="362"/>
              </a:spcBef>
              <a:defRPr sz="1300"/>
            </a:lvl3pPr>
            <a:lvl4pPr>
              <a:spcBef>
                <a:spcPts val="272"/>
              </a:spcBef>
              <a:defRPr sz="1100"/>
            </a:lvl4pPr>
            <a:lvl5pPr>
              <a:spcBef>
                <a:spcPts val="272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fld id="{F34DB4A9-98F2-4049-A8BB-E077189A6F3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D5835-1AF9-45FA-852D-3532DA26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15" y="364492"/>
            <a:ext cx="11083636" cy="823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fld id="{F34DB4A9-98F2-4049-A8BB-E077189A6F3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D5835-1AF9-45FA-852D-3532DA26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556115" y="2461335"/>
            <a:ext cx="11083636" cy="3694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15" y="362260"/>
            <a:ext cx="11083636" cy="823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8"/>
          </p:nvPr>
        </p:nvSpPr>
        <p:spPr>
          <a:xfrm>
            <a:off x="556115" y="1383155"/>
            <a:ext cx="11083636" cy="932391"/>
          </a:xfrm>
        </p:spPr>
        <p:txBody>
          <a:bodyPr>
            <a:normAutofit/>
          </a:bodyPr>
          <a:lstStyle>
            <a:lvl1pPr marL="0" indent="0">
              <a:spcBef>
                <a:spcPts val="597"/>
              </a:spcBef>
              <a:spcAft>
                <a:spcPts val="0"/>
              </a:spcAft>
              <a:buNone/>
              <a:defRPr sz="1600" b="0"/>
            </a:lvl1pPr>
            <a:lvl2pPr marL="155214" indent="-155214">
              <a:spcBef>
                <a:spcPts val="597"/>
              </a:spcBef>
              <a:spcAft>
                <a:spcPts val="597"/>
              </a:spcAft>
              <a:buSzPct val="80000"/>
              <a:buFont typeface="Wingdings" pitchFamily="2" charset="2"/>
              <a:buChar char="§"/>
              <a:defRPr sz="1400" b="0">
                <a:latin typeface="+mn-lt"/>
                <a:cs typeface="Arial" pitchFamily="34" charset="0"/>
              </a:defRPr>
            </a:lvl2pPr>
            <a:lvl3pPr marL="455293" indent="-109081"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556115" y="6257103"/>
            <a:ext cx="11083636" cy="24213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spcAft>
                <a:spcPts val="370"/>
              </a:spcAft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fld id="{F34DB4A9-98F2-4049-A8BB-E077189A6F3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2ED5835-1AF9-45FA-852D-3532DA26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 Tex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08197" y="1383610"/>
            <a:ext cx="0" cy="4774015"/>
          </a:xfrm>
          <a:prstGeom prst="line">
            <a:avLst/>
          </a:prstGeom>
          <a:ln w="9525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18" y="362259"/>
            <a:ext cx="11083636" cy="8269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136957" y="1383148"/>
            <a:ext cx="7502787" cy="477515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56113" y="1383148"/>
            <a:ext cx="3316353" cy="4775159"/>
          </a:xfrm>
        </p:spPr>
        <p:txBody>
          <a:bodyPr>
            <a:normAutofit/>
          </a:bodyPr>
          <a:lstStyle>
            <a:lvl1pPr marL="0" indent="0">
              <a:spcBef>
                <a:spcPts val="543"/>
              </a:spcBef>
              <a:spcAft>
                <a:spcPts val="543"/>
              </a:spcAft>
              <a:buNone/>
              <a:defRPr sz="1400" b="1"/>
            </a:lvl1pPr>
            <a:lvl2pPr marL="155214" indent="-155214">
              <a:spcBef>
                <a:spcPts val="543"/>
              </a:spcBef>
              <a:spcAft>
                <a:spcPts val="543"/>
              </a:spcAft>
              <a:buSzPct val="80000"/>
              <a:buFont typeface="Wingdings" pitchFamily="2" charset="2"/>
              <a:buChar char="§"/>
              <a:defRPr sz="1400"/>
            </a:lvl2pPr>
            <a:lvl3pPr marL="455293" indent="-109081"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556115" y="6257103"/>
            <a:ext cx="11083636" cy="24213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spcAft>
                <a:spcPts val="370"/>
              </a:spcAft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fld id="{F34DB4A9-98F2-4049-A8BB-E077189A6F3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ED5835-1AF9-45FA-852D-3532DA26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188374" y="1383151"/>
            <a:ext cx="5451380" cy="40466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82781" tIns="82781" rIns="82781" bIns="82781">
            <a:normAutofit/>
          </a:bodyPr>
          <a:lstStyle>
            <a:lvl1pPr marL="0" indent="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None/>
              <a:defRPr lang="en-US" sz="11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735" indent="-170735">
              <a:buFont typeface="Arial" pitchFamily="34" charset="0"/>
              <a:buNone/>
              <a:defRPr lang="en-US" sz="1200" dirty="0" smtClean="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15" y="362260"/>
            <a:ext cx="11083636" cy="823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116" y="1383148"/>
            <a:ext cx="5449455" cy="4775159"/>
          </a:xfrm>
        </p:spPr>
        <p:txBody>
          <a:bodyPr/>
          <a:lstStyle>
            <a:lvl1pPr>
              <a:defRPr sz="1600"/>
            </a:lvl1pPr>
            <a:lvl2pPr>
              <a:spcBef>
                <a:spcPts val="597"/>
              </a:spcBef>
              <a:defRPr sz="1400"/>
            </a:lvl2pPr>
            <a:lvl3pPr marL="455293" indent="-109081">
              <a:spcBef>
                <a:spcPts val="398"/>
              </a:spcBef>
              <a:defRPr sz="1300"/>
            </a:lvl3pPr>
            <a:lvl4pPr>
              <a:spcBef>
                <a:spcPts val="398"/>
              </a:spcBef>
              <a:defRPr sz="1300"/>
            </a:lvl4pPr>
            <a:lvl5pPr>
              <a:spcBef>
                <a:spcPts val="398"/>
              </a:spcBef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556115" y="6257103"/>
            <a:ext cx="11083636" cy="24213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spcAft>
                <a:spcPts val="370"/>
              </a:spcAft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556107" y="6576426"/>
            <a:ext cx="1244984" cy="198679"/>
          </a:xfrm>
          <a:prstGeom prst="rect">
            <a:avLst/>
          </a:prstGeom>
        </p:spPr>
        <p:txBody>
          <a:bodyPr/>
          <a:lstStyle/>
          <a:p>
            <a:fld id="{F34DB4A9-98F2-4049-A8BB-E077189A6F3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ED5835-1AF9-45FA-852D-3532DA26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white">
          <a:xfrm>
            <a:off x="0" y="6576423"/>
            <a:ext cx="12192000" cy="281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781" tIns="41390" rIns="82781" bIns="41390" anchor="ctr" anchorCtr="1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16180" y="6633448"/>
            <a:ext cx="3767217" cy="19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defPPr>
              <a:defRPr lang="en-US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0" dirty="0">
                <a:solidFill>
                  <a:schemeClr val="tx2"/>
                </a:solidFill>
                <a:latin typeface="+mj-lt"/>
              </a:rPr>
              <a:t>Data Visualization | Christopher Seil</a:t>
            </a: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4182" y="462888"/>
            <a:ext cx="11083636" cy="33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6115" y="1742537"/>
            <a:ext cx="11083636" cy="441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30" name="Rectangle 6"/>
          <p:cNvSpPr>
            <a:spLocks noGrp="1" noChangeAspect="1" noChangeArrowheads="1"/>
          </p:cNvSpPr>
          <p:nvPr>
            <p:ph type="sldNum" sz="quarter" idx="4"/>
          </p:nvPr>
        </p:nvSpPr>
        <p:spPr bwMode="auto">
          <a:xfrm>
            <a:off x="11639754" y="6576424"/>
            <a:ext cx="265545" cy="1972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spcBef>
                <a:spcPct val="0"/>
              </a:spcBef>
              <a:defRPr sz="800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12ED5835-1AF9-45FA-852D-3532DA26A7B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3DC3CC-ADF6-45D5-891A-A5D3E15E1CB0}"/>
              </a:ext>
            </a:extLst>
          </p:cNvPr>
          <p:cNvSpPr/>
          <p:nvPr/>
        </p:nvSpPr>
        <p:spPr>
          <a:xfrm>
            <a:off x="0" y="462380"/>
            <a:ext cx="479376" cy="338328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2F31247E-8912-44C2-90F2-3A25E11FF7B6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5"/>
          <a:stretch/>
        </p:blipFill>
        <p:spPr>
          <a:xfrm>
            <a:off x="9336360" y="6285509"/>
            <a:ext cx="2190673" cy="4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Charles Modern" pitchFamily="34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Charles Modern" pitchFamily="34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Charles Modern" pitchFamily="34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Charles Modern" pitchFamily="34" charset="0"/>
          <a:cs typeface="Arial" charset="0"/>
        </a:defRPr>
      </a:lvl5pPr>
      <a:lvl6pPr marL="455293" algn="ctr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  <a:cs typeface="Arial" charset="0"/>
        </a:defRPr>
      </a:lvl6pPr>
      <a:lvl7pPr marL="910587" algn="ctr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  <a:cs typeface="Arial" charset="0"/>
        </a:defRPr>
      </a:lvl7pPr>
      <a:lvl8pPr marL="1365880" algn="ctr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  <a:cs typeface="Arial" charset="0"/>
        </a:defRPr>
      </a:lvl8pPr>
      <a:lvl9pPr marL="1821174" algn="ctr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5214" indent="-155214" algn="l" rtl="0" eaLnBrk="1" fontAlgn="base" hangingPunct="1">
        <a:lnSpc>
          <a:spcPct val="95000"/>
        </a:lnSpc>
        <a:spcBef>
          <a:spcPts val="905"/>
        </a:spcBef>
        <a:spcAft>
          <a:spcPct val="0"/>
        </a:spcAft>
        <a:buSzPct val="80000"/>
        <a:buFont typeface="Wingdings" pitchFamily="2" charset="2"/>
        <a:buChar char="§"/>
        <a:defRPr lang="en-US" sz="1800" dirty="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10427" indent="-155214" algn="l" rtl="0" eaLnBrk="1" fontAlgn="base" hangingPunct="1">
        <a:lnSpc>
          <a:spcPct val="95000"/>
        </a:lnSpc>
        <a:spcBef>
          <a:spcPts val="724"/>
        </a:spcBef>
        <a:spcAft>
          <a:spcPct val="0"/>
        </a:spcAft>
        <a:buFont typeface="Arial" charset="0"/>
        <a:buChar char="−"/>
        <a:defRPr lang="en-US" dirty="0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465641" indent="-155214" algn="l" rtl="0" eaLnBrk="1" fontAlgn="base" hangingPunct="1">
        <a:lnSpc>
          <a:spcPct val="95000"/>
        </a:lnSpc>
        <a:spcBef>
          <a:spcPts val="543"/>
        </a:spcBef>
        <a:spcAft>
          <a:spcPct val="0"/>
        </a:spcAft>
        <a:buSzPct val="80000"/>
        <a:buFont typeface="Wingdings" pitchFamily="2" charset="2"/>
        <a:buChar char="§"/>
        <a:defRPr lang="en-US" sz="1400" dirty="0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20855" indent="-155214" algn="l" rtl="0" eaLnBrk="1" fontAlgn="base" hangingPunct="1">
        <a:lnSpc>
          <a:spcPct val="95000"/>
        </a:lnSpc>
        <a:spcBef>
          <a:spcPts val="362"/>
        </a:spcBef>
        <a:spcAft>
          <a:spcPct val="0"/>
        </a:spcAft>
        <a:buFont typeface="Arial" charset="0"/>
        <a:buChar char="−"/>
        <a:defRPr lang="en-US" sz="1300" dirty="0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724331" indent="-103476" algn="l" rtl="0" eaLnBrk="1" fontAlgn="base" hangingPunct="1">
        <a:lnSpc>
          <a:spcPct val="95000"/>
        </a:lnSpc>
        <a:spcBef>
          <a:spcPts val="362"/>
        </a:spcBef>
        <a:spcAft>
          <a:spcPct val="0"/>
        </a:spcAft>
        <a:buSzPct val="80000"/>
        <a:buFont typeface="Wingdings" pitchFamily="2" charset="2"/>
        <a:buChar char="§"/>
        <a:defRPr lang="en-US" sz="1300" dirty="0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04114" indent="-22764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59408" indent="-22764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4701" indent="-22764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69995" indent="-22764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3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87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80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174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467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761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054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348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white">
          <a:xfrm>
            <a:off x="0" y="6576423"/>
            <a:ext cx="12192000" cy="281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781" tIns="41390" rIns="82781" bIns="41390" anchor="ctr" anchorCtr="1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16180" y="6633448"/>
            <a:ext cx="3767217" cy="19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defPPr>
              <a:defRPr lang="en-US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0" dirty="0">
                <a:solidFill>
                  <a:schemeClr val="tx2"/>
                </a:solidFill>
                <a:latin typeface="+mj-lt"/>
              </a:rPr>
              <a:t>Data Visualization | Christopher Seil</a:t>
            </a: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4182" y="462888"/>
            <a:ext cx="11083636" cy="33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6115" y="1742537"/>
            <a:ext cx="11083636" cy="441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30" name="Rectangle 6"/>
          <p:cNvSpPr>
            <a:spLocks noGrp="1" noChangeAspect="1" noChangeArrowheads="1"/>
          </p:cNvSpPr>
          <p:nvPr>
            <p:ph type="sldNum" sz="quarter" idx="4"/>
          </p:nvPr>
        </p:nvSpPr>
        <p:spPr bwMode="auto">
          <a:xfrm>
            <a:off x="11639754" y="6576424"/>
            <a:ext cx="265545" cy="1972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spcBef>
                <a:spcPct val="0"/>
              </a:spcBef>
              <a:defRPr sz="800" smtClean="0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F05FAD7D-AA31-4FFA-9AD4-7AF17774CD50}" type="slidenum">
              <a:rPr lang="en-US">
                <a:solidFill>
                  <a:srgbClr val="FFFFFF"/>
                </a:solidFill>
                <a:cs typeface="Arial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3DC3CC-ADF6-45D5-891A-A5D3E15E1CB0}"/>
              </a:ext>
            </a:extLst>
          </p:cNvPr>
          <p:cNvSpPr/>
          <p:nvPr/>
        </p:nvSpPr>
        <p:spPr>
          <a:xfrm>
            <a:off x="0" y="462380"/>
            <a:ext cx="479376" cy="338328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2F31247E-8912-44C2-90F2-3A25E11FF7B6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5"/>
          <a:stretch/>
        </p:blipFill>
        <p:spPr>
          <a:xfrm>
            <a:off x="9336360" y="6285509"/>
            <a:ext cx="2190673" cy="4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4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Charles Modern" pitchFamily="34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Charles Modern" pitchFamily="34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Charles Modern" pitchFamily="34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Charles Modern" pitchFamily="34" charset="0"/>
          <a:cs typeface="Arial" charset="0"/>
        </a:defRPr>
      </a:lvl5pPr>
      <a:lvl6pPr marL="455293" algn="ctr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  <a:cs typeface="Arial" charset="0"/>
        </a:defRPr>
      </a:lvl6pPr>
      <a:lvl7pPr marL="910587" algn="ctr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  <a:cs typeface="Arial" charset="0"/>
        </a:defRPr>
      </a:lvl7pPr>
      <a:lvl8pPr marL="1365880" algn="ctr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  <a:cs typeface="Arial" charset="0"/>
        </a:defRPr>
      </a:lvl8pPr>
      <a:lvl9pPr marL="1821174" algn="ctr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5214" indent="-155214" algn="l" rtl="0" eaLnBrk="1" fontAlgn="base" hangingPunct="1">
        <a:lnSpc>
          <a:spcPct val="95000"/>
        </a:lnSpc>
        <a:spcBef>
          <a:spcPts val="905"/>
        </a:spcBef>
        <a:spcAft>
          <a:spcPct val="0"/>
        </a:spcAft>
        <a:buSzPct val="80000"/>
        <a:buFont typeface="Wingdings" pitchFamily="2" charset="2"/>
        <a:buChar char="§"/>
        <a:defRPr lang="en-US" sz="1800" dirty="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10427" indent="-155214" algn="l" rtl="0" eaLnBrk="1" fontAlgn="base" hangingPunct="1">
        <a:lnSpc>
          <a:spcPct val="95000"/>
        </a:lnSpc>
        <a:spcBef>
          <a:spcPts val="724"/>
        </a:spcBef>
        <a:spcAft>
          <a:spcPct val="0"/>
        </a:spcAft>
        <a:buFont typeface="Arial" charset="0"/>
        <a:buChar char="−"/>
        <a:defRPr lang="en-US" dirty="0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465641" indent="-155214" algn="l" rtl="0" eaLnBrk="1" fontAlgn="base" hangingPunct="1">
        <a:lnSpc>
          <a:spcPct val="95000"/>
        </a:lnSpc>
        <a:spcBef>
          <a:spcPts val="543"/>
        </a:spcBef>
        <a:spcAft>
          <a:spcPct val="0"/>
        </a:spcAft>
        <a:buSzPct val="80000"/>
        <a:buFont typeface="Wingdings" pitchFamily="2" charset="2"/>
        <a:buChar char="§"/>
        <a:defRPr lang="en-US" sz="1400" dirty="0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20855" indent="-155214" algn="l" rtl="0" eaLnBrk="1" fontAlgn="base" hangingPunct="1">
        <a:lnSpc>
          <a:spcPct val="95000"/>
        </a:lnSpc>
        <a:spcBef>
          <a:spcPts val="362"/>
        </a:spcBef>
        <a:spcAft>
          <a:spcPct val="0"/>
        </a:spcAft>
        <a:buFont typeface="Arial" charset="0"/>
        <a:buChar char="−"/>
        <a:defRPr lang="en-US" sz="1300" dirty="0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724331" indent="-103476" algn="l" rtl="0" eaLnBrk="1" fontAlgn="base" hangingPunct="1">
        <a:lnSpc>
          <a:spcPct val="95000"/>
        </a:lnSpc>
        <a:spcBef>
          <a:spcPts val="362"/>
        </a:spcBef>
        <a:spcAft>
          <a:spcPct val="0"/>
        </a:spcAft>
        <a:buSzPct val="80000"/>
        <a:buFont typeface="Wingdings" pitchFamily="2" charset="2"/>
        <a:buChar char="§"/>
        <a:defRPr lang="en-US" sz="1300" dirty="0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04114" indent="-22764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59408" indent="-22764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4701" indent="-22764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69995" indent="-22764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3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87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80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174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467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761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054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348" algn="l" defTabSz="9105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9503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252461-453D-D5AD-94B9-555191EBB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Pharmacy Insights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E6D30-8ED8-F9CD-2008-9AA87FB97D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Drew Murray </a:t>
            </a:r>
          </a:p>
          <a:p>
            <a:r>
              <a:rPr lang="en-US" dirty="0"/>
              <a:t>ADTA 5250 Large Data Visualizations </a:t>
            </a:r>
          </a:p>
          <a:p>
            <a:r>
              <a:rPr lang="en-US" dirty="0"/>
              <a:t>FALL 2023 8W1</a:t>
            </a:r>
          </a:p>
        </p:txBody>
      </p:sp>
    </p:spTree>
    <p:extLst>
      <p:ext uri="{BB962C8B-B14F-4D97-AF65-F5344CB8AC3E}">
        <p14:creationId xmlns:p14="http://schemas.microsoft.com/office/powerpoint/2010/main" val="161304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8AB922-14CF-CB41-83F1-DEDB27F7E3D5}"/>
              </a:ext>
            </a:extLst>
          </p:cNvPr>
          <p:cNvSpPr/>
          <p:nvPr/>
        </p:nvSpPr>
        <p:spPr>
          <a:xfrm>
            <a:off x="8072582" y="1850250"/>
            <a:ext cx="3866605" cy="29582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15721-2E49-3536-7016-CCB85375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pharmacies reps were above the average for Order Gross Profit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45E5D-56AF-258C-473C-7CD53E590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258" y="870144"/>
            <a:ext cx="11104495" cy="738664"/>
          </a:xfrm>
        </p:spPr>
        <p:txBody>
          <a:bodyPr/>
          <a:lstStyle/>
          <a:p>
            <a:r>
              <a:rPr lang="en-US" dirty="0"/>
              <a:t>Sum of 1,863.5 among the 5 pharmacy reps, with $,1014.30 of it being Human - OTC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9F66F5-8DAE-7FF2-11CC-58D2496DC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5353010"/>
              </p:ext>
            </p:extLst>
          </p:nvPr>
        </p:nvGraphicFramePr>
        <p:xfrm>
          <a:off x="175492" y="1542473"/>
          <a:ext cx="7098880" cy="4595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D2944A-4A1E-A205-8708-97D885E34C33}"/>
              </a:ext>
            </a:extLst>
          </p:cNvPr>
          <p:cNvCxnSpPr>
            <a:cxnSpLocks/>
          </p:cNvCxnSpPr>
          <p:nvPr/>
        </p:nvCxnSpPr>
        <p:spPr>
          <a:xfrm>
            <a:off x="5121065" y="1696361"/>
            <a:ext cx="0" cy="4020076"/>
          </a:xfrm>
          <a:prstGeom prst="line">
            <a:avLst/>
          </a:prstGeom>
          <a:ln w="41275" cap="rnd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0332622-92B8-C73C-D000-D074CCBED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345459"/>
              </p:ext>
            </p:extLst>
          </p:nvPr>
        </p:nvGraphicFramePr>
        <p:xfrm>
          <a:off x="8155708" y="2050474"/>
          <a:ext cx="3783479" cy="2958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94003DA-0DE2-85BC-E245-38D1D2A8CB0E}"/>
              </a:ext>
            </a:extLst>
          </p:cNvPr>
          <p:cNvSpPr txBox="1"/>
          <p:nvPr/>
        </p:nvSpPr>
        <p:spPr>
          <a:xfrm>
            <a:off x="5200073" y="1542473"/>
            <a:ext cx="895927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Average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827C1A-3F6E-3CD3-69B5-56190558D78E}"/>
              </a:ext>
            </a:extLst>
          </p:cNvPr>
          <p:cNvGrpSpPr/>
          <p:nvPr/>
        </p:nvGrpSpPr>
        <p:grpSpPr>
          <a:xfrm rot="5400000">
            <a:off x="6159818" y="4490211"/>
            <a:ext cx="1877586" cy="574866"/>
            <a:chOff x="6429375" y="1114425"/>
            <a:chExt cx="4410075" cy="21907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F8F069-0D94-87E4-3AAD-15DA869AE40A}"/>
                </a:ext>
              </a:extLst>
            </p:cNvPr>
            <p:cNvCxnSpPr/>
            <p:nvPr/>
          </p:nvCxnSpPr>
          <p:spPr>
            <a:xfrm flipV="1">
              <a:off x="6429375" y="1114425"/>
              <a:ext cx="0" cy="21907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miter lim="800000"/>
              <a:tailEnd type="none" w="lg" len="lg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7F13DF-CF8D-A49B-2350-51FB73046040}"/>
                </a:ext>
              </a:extLst>
            </p:cNvPr>
            <p:cNvCxnSpPr/>
            <p:nvPr/>
          </p:nvCxnSpPr>
          <p:spPr>
            <a:xfrm flipV="1">
              <a:off x="10839450" y="1114425"/>
              <a:ext cx="0" cy="21907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miter lim="800000"/>
              <a:tailEnd type="none" w="lg" len="lg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CBAB4A-0F98-24C4-4E53-B2165CDBF093}"/>
                </a:ext>
              </a:extLst>
            </p:cNvPr>
            <p:cNvCxnSpPr/>
            <p:nvPr/>
          </p:nvCxnSpPr>
          <p:spPr>
            <a:xfrm>
              <a:off x="6429375" y="1223963"/>
              <a:ext cx="4410075" cy="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miter lim="800000"/>
              <a:tailEnd type="none" w="lg" len="lg"/>
            </a:ln>
            <a:effectLst/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EEE7DB3-354B-A1E9-5965-903520243AFF}"/>
              </a:ext>
            </a:extLst>
          </p:cNvPr>
          <p:cNvSpPr txBox="1"/>
          <p:nvPr/>
        </p:nvSpPr>
        <p:spPr>
          <a:xfrm>
            <a:off x="6647823" y="3561853"/>
            <a:ext cx="901574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$1,863.50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4A1D9F-CCF4-8C1C-A8C8-376D75B48188}"/>
              </a:ext>
            </a:extLst>
          </p:cNvPr>
          <p:cNvCxnSpPr>
            <a:cxnSpLocks/>
          </p:cNvCxnSpPr>
          <p:nvPr/>
        </p:nvCxnSpPr>
        <p:spPr>
          <a:xfrm flipV="1">
            <a:off x="7274372" y="4411864"/>
            <a:ext cx="764914" cy="258952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18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6BE9-CB09-58EE-762A-49C20A48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08251-05CA-A5C6-ACA9-364CC320AD94}"/>
              </a:ext>
            </a:extLst>
          </p:cNvPr>
          <p:cNvSpPr txBox="1"/>
          <p:nvPr/>
        </p:nvSpPr>
        <p:spPr>
          <a:xfrm>
            <a:off x="0" y="1128713"/>
            <a:ext cx="12192000" cy="480131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Prioritize Distribution B in order to maximize revenue 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Distribution B is making more than A and B combined for Total Order Revenue, it would be more cost efficient to prioritize Distribution B.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Lower the price of medication during winter months in order to increase Total Order Revenue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 winter season is the lowest performing season when it comes to Total Order Revenue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Prioritize Terry Thomas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Terry Thomas dominates other pharmacy reps when it comes to Order Gross Profit and Distributor Wholesale Cost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654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70EE43-BA15-D1DA-92CA-693791F4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C2BD-9A96-9E05-E7D0-ED97068287C5}"/>
              </a:ext>
            </a:extLst>
          </p:cNvPr>
          <p:cNvSpPr txBox="1"/>
          <p:nvPr/>
        </p:nvSpPr>
        <p:spPr>
          <a:xfrm>
            <a:off x="84841" y="1102936"/>
            <a:ext cx="12107159" cy="809452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Distributor B outperformed both Distributor A and Distributor B in Total Order Revenue 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Distributor B was 1.3 times more than the sum of Distributor A and Distributor B 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b="1" dirty="0"/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Tuesday and Thursday were the only days to achieve over $500,000 in total order revenue 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Had a combined Total Order Revenue of </a:t>
            </a: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$ 1,116,328, while the rest of the days only had $921,670 combined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b="1" spc="-30" noProof="0" dirty="0">
              <a:latin typeface="Arial" panose="020B0604020202020204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600" b="1" spc="-30" noProof="0" dirty="0">
                <a:latin typeface="Arial" panose="020B0604020202020204"/>
              </a:rPr>
              <a:t>Terry Thomas led Pharmacy Reps </a:t>
            </a:r>
            <a:r>
              <a:rPr kumimoji="0" lang="en-US" sz="1600" b="1" i="0" u="none" strike="noStrike" kern="1200" cap="none" spc="-3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 Total Distributor Wholesale Cost with $ 22,355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spc="-3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</a:rPr>
              <a:t>IV was Terry Thomas’ best performing Rx Route 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b="1" spc="-30" dirty="0">
              <a:latin typeface="Arial" panose="020B0604020202020204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600" b="1" spc="-30" dirty="0">
                <a:latin typeface="Arial" panose="020B0604020202020204"/>
              </a:rPr>
              <a:t>5 pharmacies reps were above the average for Order Gross Profit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spc="-3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</a:rPr>
              <a:t>Sum of 1,863.5 among the 5 pharmacy reps, with $,1014.30 of it being Human – OTC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b="1" spc="-30" dirty="0">
              <a:latin typeface="Arial" panose="020B0604020202020204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600" b="1" spc="-30" dirty="0">
                <a:latin typeface="Arial" panose="020B0604020202020204"/>
              </a:rPr>
              <a:t>Winter months performed the worst when it came Total Order Revenue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spc="-3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</a:rPr>
              <a:t>Total order Revenue decreased by about $45,000 in winter months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sz="1400" spc="-30" dirty="0">
              <a:solidFill>
                <a:srgbClr val="008265"/>
              </a:solidFill>
              <a:latin typeface="Arial" panose="020B0604020202020204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sz="1400" spc="-30" dirty="0">
              <a:solidFill>
                <a:srgbClr val="008265"/>
              </a:solidFill>
              <a:latin typeface="Arial" panose="020B0604020202020204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sz="1400" spc="-30" dirty="0">
              <a:solidFill>
                <a:srgbClr val="008265"/>
              </a:solidFill>
              <a:latin typeface="Arial" panose="020B0604020202020204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sz="1400" spc="-30" dirty="0">
              <a:solidFill>
                <a:srgbClr val="008265"/>
              </a:solidFill>
              <a:latin typeface="Arial" panose="020B0604020202020204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kumimoji="0" lang="en-US" sz="1400" b="0" i="0" u="none" strike="noStrike" kern="1200" cap="none" spc="-30" normalizeH="0" baseline="0" noProof="0" dirty="0">
              <a:ln>
                <a:noFill/>
              </a:ln>
              <a:solidFill>
                <a:srgbClr val="00826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918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974D7EE-370F-BA43-285E-56363716A0BF}"/>
              </a:ext>
            </a:extLst>
          </p:cNvPr>
          <p:cNvSpPr/>
          <p:nvPr/>
        </p:nvSpPr>
        <p:spPr>
          <a:xfrm>
            <a:off x="4054764" y="2401455"/>
            <a:ext cx="3925454" cy="123767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BE8F8-AD99-FCEC-CDAD-0D06DCA9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 and Thursday had the largest peaks in Total Order Revenue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B936B-731D-C417-CB0E-B7262FED7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258" y="870144"/>
            <a:ext cx="11104495" cy="122341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They were the only days of the week to reach over $500,000 in Total order Revenue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D101CFE-CFBE-4C45-BD39-8859A109F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400674"/>
              </p:ext>
            </p:extLst>
          </p:nvPr>
        </p:nvGraphicFramePr>
        <p:xfrm>
          <a:off x="1099127" y="2262909"/>
          <a:ext cx="9060873" cy="387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B7AA49-74DF-6E72-C1C7-7BFF5645320D}"/>
              </a:ext>
            </a:extLst>
          </p:cNvPr>
          <p:cNvSpPr txBox="1"/>
          <p:nvPr/>
        </p:nvSpPr>
        <p:spPr>
          <a:xfrm>
            <a:off x="8127999" y="2183493"/>
            <a:ext cx="1579419" cy="6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 dirty="0">
                <a:ln>
                  <a:noFill/>
                </a:ln>
                <a:solidFill>
                  <a:srgbClr val="00826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&gt; $1.1M Combined</a:t>
            </a:r>
            <a:endParaRPr kumimoji="0" lang="en-US" sz="1200" b="0" i="0" u="none" strike="noStrike" kern="100" cap="none" spc="-30" normalizeH="0" baseline="0" noProof="0" dirty="0">
              <a:ln>
                <a:noFill/>
              </a:ln>
              <a:solidFill>
                <a:srgbClr val="00826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7B9AE-1A8D-AA71-A491-3339ABF7995D}"/>
              </a:ext>
            </a:extLst>
          </p:cNvPr>
          <p:cNvSpPr txBox="1"/>
          <p:nvPr/>
        </p:nvSpPr>
        <p:spPr>
          <a:xfrm>
            <a:off x="8035635" y="2837390"/>
            <a:ext cx="39254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srgbClr val="00826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combined Total Revenue for Tuesday and Thursday was $ 1,116,328, which is more than the rest of the days combined ($921,670)</a:t>
            </a:r>
          </a:p>
        </p:txBody>
      </p:sp>
    </p:spTree>
    <p:extLst>
      <p:ext uri="{BB962C8B-B14F-4D97-AF65-F5344CB8AC3E}">
        <p14:creationId xmlns:p14="http://schemas.microsoft.com/office/powerpoint/2010/main" val="301908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F536E2-01E7-C77B-4B20-F8137473BAE0}"/>
              </a:ext>
            </a:extLst>
          </p:cNvPr>
          <p:cNvSpPr/>
          <p:nvPr/>
        </p:nvSpPr>
        <p:spPr>
          <a:xfrm>
            <a:off x="7019635" y="2644493"/>
            <a:ext cx="2900217" cy="2786472"/>
          </a:xfrm>
          <a:prstGeom prst="roundRect">
            <a:avLst>
              <a:gd name="adj" fmla="val 5065"/>
            </a:avLst>
          </a:prstGeom>
          <a:solidFill>
            <a:schemeClr val="bg1">
              <a:lumMod val="75000"/>
            </a:schemeClr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BA9B6-BC07-5391-EB0D-CC57FD53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year with the lowest Average Margin of Profit was 2014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D7C91-6CA7-1959-7EDC-1CBA04226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258" y="870144"/>
            <a:ext cx="11104495" cy="738664"/>
          </a:xfrm>
        </p:spPr>
        <p:txBody>
          <a:bodyPr/>
          <a:lstStyle/>
          <a:p>
            <a:r>
              <a:rPr lang="en-US" dirty="0"/>
              <a:t>The average margin of profit was $.53 and the lowest Gross Profit in 2014 was $2,978 in February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7189C4E-9D92-3931-7409-58579CF03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32456"/>
              </p:ext>
            </p:extLst>
          </p:nvPr>
        </p:nvGraphicFramePr>
        <p:xfrm>
          <a:off x="350531" y="1678244"/>
          <a:ext cx="5893251" cy="3953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785A43C-D70E-DEBA-49C9-DEB249481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202287"/>
              </p:ext>
            </p:extLst>
          </p:nvPr>
        </p:nvGraphicFramePr>
        <p:xfrm>
          <a:off x="7158179" y="2721152"/>
          <a:ext cx="2623127" cy="283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060BE3-E8FB-E3DD-376A-038CBEB06C25}"/>
              </a:ext>
            </a:extLst>
          </p:cNvPr>
          <p:cNvCxnSpPr/>
          <p:nvPr/>
        </p:nvCxnSpPr>
        <p:spPr>
          <a:xfrm>
            <a:off x="4678217" y="4230357"/>
            <a:ext cx="2272146" cy="635699"/>
          </a:xfrm>
          <a:prstGeom prst="straightConnector1">
            <a:avLst/>
          </a:prstGeom>
          <a:ln w="635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1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610FE5E5-755A-3710-F5A9-289721D2CC42}"/>
              </a:ext>
            </a:extLst>
          </p:cNvPr>
          <p:cNvSpPr/>
          <p:nvPr/>
        </p:nvSpPr>
        <p:spPr>
          <a:xfrm>
            <a:off x="3285957" y="1308912"/>
            <a:ext cx="2697018" cy="1314212"/>
          </a:xfrm>
          <a:prstGeom prst="wedgeRoundRectCallout">
            <a:avLst/>
          </a:prstGeom>
          <a:solidFill>
            <a:schemeClr val="tx1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89985-0EC0-506A-67F8-3F72271D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Dosage Types emphasis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B0DB3-57E1-AC50-550C-E2ED2A621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Focus more on Dosage types that were above the average in Rx Units Sold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49948B0-CEEE-0306-43C9-4BF4239CE6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388066"/>
              </p:ext>
            </p:extLst>
          </p:nvPr>
        </p:nvGraphicFramePr>
        <p:xfrm>
          <a:off x="1847272" y="1681018"/>
          <a:ext cx="8128000" cy="5117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6A5AF0-6C52-06ED-0A9C-E731A944E77F}"/>
              </a:ext>
            </a:extLst>
          </p:cNvPr>
          <p:cNvCxnSpPr>
            <a:cxnSpLocks/>
          </p:cNvCxnSpPr>
          <p:nvPr/>
        </p:nvCxnSpPr>
        <p:spPr>
          <a:xfrm flipH="1">
            <a:off x="1847272" y="4181240"/>
            <a:ext cx="7984593" cy="0"/>
          </a:xfrm>
          <a:prstGeom prst="line">
            <a:avLst/>
          </a:prstGeom>
          <a:ln w="41275" cap="rnd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E1CDCC-17A3-57CA-8BD5-C2AF5BF34BAE}"/>
              </a:ext>
            </a:extLst>
          </p:cNvPr>
          <p:cNvSpPr txBox="1"/>
          <p:nvPr/>
        </p:nvSpPr>
        <p:spPr>
          <a:xfrm>
            <a:off x="6373091" y="3701533"/>
            <a:ext cx="1293091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Average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3D5008-EE87-432D-F0BE-115E30292AF4}"/>
              </a:ext>
            </a:extLst>
          </p:cNvPr>
          <p:cNvSpPr txBox="1"/>
          <p:nvPr/>
        </p:nvSpPr>
        <p:spPr>
          <a:xfrm>
            <a:off x="3800265" y="1452441"/>
            <a:ext cx="1860628" cy="116955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More focus on above average Dosage Types than below average ones in the future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669442-E637-5F46-02B9-E332D9D9626A}"/>
              </a:ext>
            </a:extLst>
          </p:cNvPr>
          <p:cNvSpPr/>
          <p:nvPr/>
        </p:nvSpPr>
        <p:spPr>
          <a:xfrm>
            <a:off x="3565236" y="1966017"/>
            <a:ext cx="163697" cy="229589"/>
          </a:xfrm>
          <a:prstGeom prst="ellipse">
            <a:avLst/>
          </a:prstGeom>
          <a:solidFill>
            <a:schemeClr val="bg1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2642CF-93F4-A6AC-DD35-15CF6D212E7F}"/>
              </a:ext>
            </a:extLst>
          </p:cNvPr>
          <p:cNvSpPr/>
          <p:nvPr/>
        </p:nvSpPr>
        <p:spPr>
          <a:xfrm>
            <a:off x="3582429" y="1383492"/>
            <a:ext cx="129309" cy="5145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0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C225B2A-F544-8877-1389-26AB6ED5F6FE}"/>
              </a:ext>
            </a:extLst>
          </p:cNvPr>
          <p:cNvSpPr/>
          <p:nvPr/>
        </p:nvSpPr>
        <p:spPr>
          <a:xfrm>
            <a:off x="2413513" y="2050848"/>
            <a:ext cx="2484582" cy="1043709"/>
          </a:xfrm>
          <a:prstGeom prst="wedgeRoundRectCallout">
            <a:avLst/>
          </a:prstGeom>
          <a:solidFill>
            <a:schemeClr val="tx1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A3764-1156-76F1-2CA7-1EA2DCFA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Distributor B was the only Distributor to reach over 1M in Total Revenue and over 20,000 in Rx Units Sold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87C0C-515F-2EFA-B694-571B0ED67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258" y="870144"/>
            <a:ext cx="11104495" cy="122341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Distributor B was the best performing Distributor when it came to these measurements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332E2EA-1F7F-F2EE-F840-8D1A37490F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527165"/>
              </p:ext>
            </p:extLst>
          </p:nvPr>
        </p:nvGraphicFramePr>
        <p:xfrm>
          <a:off x="535258" y="2716237"/>
          <a:ext cx="6145558" cy="3411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F2DADDB-2970-84B5-5F7B-235FE14184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439696"/>
              </p:ext>
            </p:extLst>
          </p:nvPr>
        </p:nvGraphicFramePr>
        <p:xfrm>
          <a:off x="6848029" y="2506650"/>
          <a:ext cx="4193799" cy="3481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44297085-B13A-9F71-5067-9CDF6EDA7A34}"/>
              </a:ext>
            </a:extLst>
          </p:cNvPr>
          <p:cNvSpPr/>
          <p:nvPr/>
        </p:nvSpPr>
        <p:spPr>
          <a:xfrm rot="10800000">
            <a:off x="2663544" y="4793672"/>
            <a:ext cx="250030" cy="969877"/>
          </a:xfrm>
          <a:prstGeom prst="rightBrace">
            <a:avLst>
              <a:gd name="adj1" fmla="val 44909"/>
              <a:gd name="adj2" fmla="val 50000"/>
            </a:avLst>
          </a:prstGeom>
          <a:ln w="19050" cap="flat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0404B"/>
              </a:solidFill>
              <a:effectLst/>
              <a:uLnTx/>
              <a:uFillTx/>
              <a:latin typeface="Toyota Type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574BB-D7FD-3D64-4CD3-7FD72879EE40}"/>
              </a:ext>
            </a:extLst>
          </p:cNvPr>
          <p:cNvSpPr txBox="1"/>
          <p:nvPr/>
        </p:nvSpPr>
        <p:spPr>
          <a:xfrm rot="16200000">
            <a:off x="2098035" y="5010696"/>
            <a:ext cx="630957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000" b="1" dirty="0"/>
              <a:t>1.3 x less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0D58F-807C-F0C7-D5A4-E24F194FFB2A}"/>
              </a:ext>
            </a:extLst>
          </p:cNvPr>
          <p:cNvSpPr txBox="1"/>
          <p:nvPr/>
        </p:nvSpPr>
        <p:spPr>
          <a:xfrm>
            <a:off x="2704458" y="2162990"/>
            <a:ext cx="1902691" cy="89255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300" dirty="0">
                <a:solidFill>
                  <a:schemeClr val="bg1"/>
                </a:solidFill>
              </a:rPr>
              <a:t>Distributor C + Distributor B is 1.3 times less than Distributor B</a:t>
            </a:r>
          </a:p>
        </p:txBody>
      </p:sp>
    </p:spTree>
    <p:extLst>
      <p:ext uri="{BB962C8B-B14F-4D97-AF65-F5344CB8AC3E}">
        <p14:creationId xmlns:p14="http://schemas.microsoft.com/office/powerpoint/2010/main" val="409231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C57C9A-1554-D4C0-0F9D-A6ECE9B61EB3}"/>
              </a:ext>
            </a:extLst>
          </p:cNvPr>
          <p:cNvSpPr/>
          <p:nvPr/>
        </p:nvSpPr>
        <p:spPr>
          <a:xfrm>
            <a:off x="6718957" y="2653062"/>
            <a:ext cx="3571800" cy="822036"/>
          </a:xfrm>
          <a:prstGeom prst="roundRect">
            <a:avLst/>
          </a:prstGeom>
          <a:solidFill>
            <a:schemeClr val="accent2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58218-987D-BFB6-B65C-6779FFDA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months performed the worst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8902D-1710-EF47-8F23-8D2EF3C9F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Had the lowest Total Order Revenue out of all the seasons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51D4CE8-B03C-0214-E66C-19448E03E2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469254"/>
              </p:ext>
            </p:extLst>
          </p:nvPr>
        </p:nvGraphicFramePr>
        <p:xfrm>
          <a:off x="5201516" y="2872509"/>
          <a:ext cx="5458690" cy="3666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F054CBF-7BEA-E73D-3974-EEF5BBD1913E}"/>
              </a:ext>
            </a:extLst>
          </p:cNvPr>
          <p:cNvSpPr txBox="1"/>
          <p:nvPr/>
        </p:nvSpPr>
        <p:spPr>
          <a:xfrm>
            <a:off x="2813197" y="1338846"/>
            <a:ext cx="60960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5BDA7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$</a:t>
            </a:r>
            <a:r>
              <a:rPr lang="en-US" sz="3600" b="1" dirty="0">
                <a:solidFill>
                  <a:srgbClr val="75BDA7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71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5BDA7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5BDA7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Total  Order Revenue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75BDA7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2011 - 2015</a:t>
            </a:r>
            <a:endParaRPr lang="en-US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375EABC6-9ECA-F64B-FB18-54048AD12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4991793"/>
              </p:ext>
            </p:extLst>
          </p:nvPr>
        </p:nvGraphicFramePr>
        <p:xfrm>
          <a:off x="250825" y="2616119"/>
          <a:ext cx="4950691" cy="3470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E9583C-92EB-E28D-0744-FD2A05B4F440}"/>
              </a:ext>
            </a:extLst>
          </p:cNvPr>
          <p:cNvCxnSpPr>
            <a:cxnSpLocks/>
          </p:cNvCxnSpPr>
          <p:nvPr/>
        </p:nvCxnSpPr>
        <p:spPr>
          <a:xfrm>
            <a:off x="1768265" y="2066688"/>
            <a:ext cx="0" cy="4020076"/>
          </a:xfrm>
          <a:prstGeom prst="line">
            <a:avLst/>
          </a:prstGeom>
          <a:ln w="41275" cap="rnd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DED5C2-77C0-F225-7360-2A7551073822}"/>
              </a:ext>
            </a:extLst>
          </p:cNvPr>
          <p:cNvCxnSpPr>
            <a:cxnSpLocks/>
          </p:cNvCxnSpPr>
          <p:nvPr/>
        </p:nvCxnSpPr>
        <p:spPr>
          <a:xfrm>
            <a:off x="1380338" y="2066688"/>
            <a:ext cx="0" cy="4020076"/>
          </a:xfrm>
          <a:prstGeom prst="line">
            <a:avLst/>
          </a:prstGeom>
          <a:ln w="41275" cap="rnd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FB5C41B-9522-5931-683E-3CBCE2E37030}"/>
              </a:ext>
            </a:extLst>
          </p:cNvPr>
          <p:cNvSpPr/>
          <p:nvPr/>
        </p:nvSpPr>
        <p:spPr>
          <a:xfrm>
            <a:off x="7044906" y="2805441"/>
            <a:ext cx="304800" cy="517279"/>
          </a:xfrm>
          <a:prstGeom prst="downArrow">
            <a:avLst/>
          </a:prstGeom>
          <a:solidFill>
            <a:schemeClr val="bg1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5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1CCD84F-66F9-65F0-3795-22A3393018C7}"/>
              </a:ext>
            </a:extLst>
          </p:cNvPr>
          <p:cNvSpPr/>
          <p:nvPr/>
        </p:nvSpPr>
        <p:spPr>
          <a:xfrm>
            <a:off x="9997503" y="2069454"/>
            <a:ext cx="1557186" cy="2049964"/>
          </a:xfrm>
          <a:prstGeom prst="roundRect">
            <a:avLst/>
          </a:prstGeom>
          <a:solidFill>
            <a:schemeClr val="tx1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E6ECC8-4F63-D0A0-208A-28D341F03DF4}"/>
              </a:ext>
            </a:extLst>
          </p:cNvPr>
          <p:cNvSpPr/>
          <p:nvPr/>
        </p:nvSpPr>
        <p:spPr>
          <a:xfrm>
            <a:off x="1850956" y="2530853"/>
            <a:ext cx="1477813" cy="2253583"/>
          </a:xfrm>
          <a:prstGeom prst="roundRect">
            <a:avLst/>
          </a:prstGeom>
          <a:solidFill>
            <a:schemeClr val="tx1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01A15-9DD1-D11E-7B7E-82969E3A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 was the best performing based on Rx Route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FC11E-15E6-6940-ED14-89FFD8EC8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 had a significantly more larger percent of Rx Units Sold than the others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A817563-ECEE-5753-6951-CF609FD8A8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450971"/>
              </p:ext>
            </p:extLst>
          </p:nvPr>
        </p:nvGraphicFramePr>
        <p:xfrm>
          <a:off x="2346037" y="1239476"/>
          <a:ext cx="8128000" cy="4173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8BB152-186B-2778-3E11-BDAF224EDFD1}"/>
              </a:ext>
            </a:extLst>
          </p:cNvPr>
          <p:cNvCxnSpPr>
            <a:cxnSpLocks/>
          </p:cNvCxnSpPr>
          <p:nvPr/>
        </p:nvCxnSpPr>
        <p:spPr>
          <a:xfrm>
            <a:off x="4259840" y="2069457"/>
            <a:ext cx="0" cy="2178929"/>
          </a:xfrm>
          <a:prstGeom prst="line">
            <a:avLst/>
          </a:prstGeom>
          <a:noFill/>
          <a:ln w="31750" cap="flat" cmpd="sng" algn="ctr">
            <a:solidFill>
              <a:schemeClr val="bg2"/>
            </a:solidFill>
            <a:prstDash val="sysDot"/>
            <a:miter lim="800000"/>
            <a:tailEnd type="none" w="lg" len="lg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12372B-B450-F409-1428-F0DB7A7271EA}"/>
              </a:ext>
            </a:extLst>
          </p:cNvPr>
          <p:cNvCxnSpPr>
            <a:cxnSpLocks/>
          </p:cNvCxnSpPr>
          <p:nvPr/>
        </p:nvCxnSpPr>
        <p:spPr>
          <a:xfrm>
            <a:off x="9136639" y="1995055"/>
            <a:ext cx="0" cy="2349340"/>
          </a:xfrm>
          <a:prstGeom prst="line">
            <a:avLst/>
          </a:prstGeom>
          <a:noFill/>
          <a:ln w="31750" cap="flat" cmpd="sng" algn="ctr">
            <a:solidFill>
              <a:schemeClr val="bg2"/>
            </a:solidFill>
            <a:prstDash val="sysDot"/>
            <a:miter lim="800000"/>
            <a:tailEnd type="none" w="lg" len="lg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E9B5F3-65DC-399F-0FB8-400ADE33707F}"/>
              </a:ext>
            </a:extLst>
          </p:cNvPr>
          <p:cNvCxnSpPr>
            <a:cxnSpLocks/>
          </p:cNvCxnSpPr>
          <p:nvPr/>
        </p:nvCxnSpPr>
        <p:spPr>
          <a:xfrm>
            <a:off x="4054762" y="2069454"/>
            <a:ext cx="37869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none" w="lg" len="lg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F0B826-3779-6CDF-F902-8B07AD1269DE}"/>
              </a:ext>
            </a:extLst>
          </p:cNvPr>
          <p:cNvCxnSpPr>
            <a:cxnSpLocks/>
          </p:cNvCxnSpPr>
          <p:nvPr/>
        </p:nvCxnSpPr>
        <p:spPr>
          <a:xfrm>
            <a:off x="4054764" y="4248386"/>
            <a:ext cx="378696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none" w="lg" len="lg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427E7E-B98E-5CD7-F437-55D3987EC8F6}"/>
              </a:ext>
            </a:extLst>
          </p:cNvPr>
          <p:cNvCxnSpPr>
            <a:cxnSpLocks/>
          </p:cNvCxnSpPr>
          <p:nvPr/>
        </p:nvCxnSpPr>
        <p:spPr>
          <a:xfrm flipV="1">
            <a:off x="8913093" y="4344395"/>
            <a:ext cx="443343" cy="2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none" w="lg" len="lg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00DA83-AA34-7D4D-6AB1-BB68CCD6FDE8}"/>
              </a:ext>
            </a:extLst>
          </p:cNvPr>
          <p:cNvCxnSpPr>
            <a:cxnSpLocks/>
          </p:cNvCxnSpPr>
          <p:nvPr/>
        </p:nvCxnSpPr>
        <p:spPr>
          <a:xfrm>
            <a:off x="8913093" y="1991916"/>
            <a:ext cx="443343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none" w="lg" len="lg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C47F21-B64F-CF7B-8172-9CE40DA9C129}"/>
              </a:ext>
            </a:extLst>
          </p:cNvPr>
          <p:cNvSpPr txBox="1"/>
          <p:nvPr/>
        </p:nvSpPr>
        <p:spPr bwMode="gray">
          <a:xfrm>
            <a:off x="8951914" y="1474017"/>
            <a:ext cx="2051994" cy="7091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spc="-30" dirty="0">
                <a:latin typeface="Arial" panose="020B0604020202020204"/>
                <a:cs typeface="Arial" panose="020B0604020202020204" pitchFamily="34" charset="0"/>
              </a:rPr>
              <a:t>52</a:t>
            </a:r>
            <a:r>
              <a:rPr kumimoji="0" lang="en-US" sz="2000" b="1" i="0" u="none" strike="noStrike" kern="0" cap="none" spc="-30" normalizeH="0" baseline="3000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spc="-30" baseline="30000" dirty="0">
                <a:latin typeface="Arial" panose="020B0604020202020204"/>
                <a:cs typeface="Arial" panose="020B0604020202020204" pitchFamily="34" charset="0"/>
              </a:rPr>
              <a:t>Less</a:t>
            </a:r>
            <a:r>
              <a:rPr kumimoji="0" lang="en-US" sz="2000" b="1" i="0" u="none" strike="noStrike" kern="0" cap="none" spc="-3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 </a:t>
            </a:r>
            <a:endParaRPr kumimoji="0" lang="en-US" sz="2000" b="1" i="0" u="none" strike="noStrike" kern="0" cap="none" spc="-30" normalizeH="0" baseline="3000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3967E7-2529-0879-A82A-A57E4E6FF33D}"/>
              </a:ext>
            </a:extLst>
          </p:cNvPr>
          <p:cNvSpPr/>
          <p:nvPr/>
        </p:nvSpPr>
        <p:spPr>
          <a:xfrm>
            <a:off x="3702754" y="4880158"/>
            <a:ext cx="1219035" cy="1219035"/>
          </a:xfrm>
          <a:prstGeom prst="ellipse">
            <a:avLst/>
          </a:prstGeom>
          <a:solidFill>
            <a:schemeClr val="bg1"/>
          </a:solidFill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00" cap="none" spc="-10" normalizeH="0" baseline="0" noProof="0" dirty="0">
                <a:ln>
                  <a:noFill/>
                </a:ln>
                <a:solidFill>
                  <a:srgbClr val="3B4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Extended Release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AF83A6-3768-38DC-8E72-AD96164199C4}"/>
              </a:ext>
            </a:extLst>
          </p:cNvPr>
          <p:cNvSpPr/>
          <p:nvPr/>
        </p:nvSpPr>
        <p:spPr>
          <a:xfrm>
            <a:off x="6087505" y="4880159"/>
            <a:ext cx="1219035" cy="1219035"/>
          </a:xfrm>
          <a:prstGeom prst="ellipse">
            <a:avLst/>
          </a:prstGeom>
          <a:solidFill>
            <a:schemeClr val="bg1"/>
          </a:solidFill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00" cap="none" spc="-10" normalizeH="0" baseline="0" noProof="0" dirty="0">
                <a:ln>
                  <a:noFill/>
                </a:ln>
                <a:solidFill>
                  <a:srgbClr val="3B4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IV (Infusion)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B057E13-2042-24BE-7A2D-5E71472E4B39}"/>
              </a:ext>
            </a:extLst>
          </p:cNvPr>
          <p:cNvSpPr/>
          <p:nvPr/>
        </p:nvSpPr>
        <p:spPr>
          <a:xfrm>
            <a:off x="8525246" y="4880159"/>
            <a:ext cx="1219035" cy="1219035"/>
          </a:xfrm>
          <a:prstGeom prst="ellipse">
            <a:avLst/>
          </a:prstGeom>
          <a:solidFill>
            <a:schemeClr val="bg1"/>
          </a:solidFill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00" cap="none" spc="-10" normalizeH="0" baseline="0" noProof="0" dirty="0">
                <a:ln>
                  <a:noFill/>
                </a:ln>
                <a:solidFill>
                  <a:srgbClr val="3B4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Sublingual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2A3E10-ED4E-9F72-2709-FF9CE3D2A855}"/>
              </a:ext>
            </a:extLst>
          </p:cNvPr>
          <p:cNvSpPr txBox="1"/>
          <p:nvPr/>
        </p:nvSpPr>
        <p:spPr>
          <a:xfrm>
            <a:off x="2032000" y="2604655"/>
            <a:ext cx="1246906" cy="2031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Extended Release represented 18% of Rx Units Sold by Rx Route, which was about 49% lower than IV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DA6A3B-73F4-E6DA-59EE-C36EB6BD95B7}"/>
              </a:ext>
            </a:extLst>
          </p:cNvPr>
          <p:cNvSpPr txBox="1"/>
          <p:nvPr/>
        </p:nvSpPr>
        <p:spPr>
          <a:xfrm>
            <a:off x="10171112" y="2217423"/>
            <a:ext cx="1246906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Sublingual represented 14% of Rx Units Sold by Rx Route, which was about 49% lower than IV</a:t>
            </a:r>
          </a:p>
        </p:txBody>
      </p:sp>
    </p:spTree>
    <p:extLst>
      <p:ext uri="{BB962C8B-B14F-4D97-AF65-F5344CB8AC3E}">
        <p14:creationId xmlns:p14="http://schemas.microsoft.com/office/powerpoint/2010/main" val="261858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7919-DC8C-4EEF-BB79-168922D3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Terry Thomas led in Distributor Wholesale Cost, IV was his leading Rx Route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B33C6-97F2-331E-ED51-4AAF09779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258" y="870144"/>
            <a:ext cx="11104495" cy="85408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Only Pharmacy rep to hit $22,000 in Distributor Wholesale Cost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86685-7655-8F18-E8F6-39E6828D7E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6E4141A-1AB3-6390-5A89-1361ACBFC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045061"/>
              </p:ext>
            </p:extLst>
          </p:nvPr>
        </p:nvGraphicFramePr>
        <p:xfrm>
          <a:off x="609600" y="1995055"/>
          <a:ext cx="6590389" cy="3895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2499152-CFE6-C543-4AD5-6232FCE92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974266"/>
              </p:ext>
            </p:extLst>
          </p:nvPr>
        </p:nvGraphicFramePr>
        <p:xfrm>
          <a:off x="7915564" y="1793660"/>
          <a:ext cx="3574472" cy="2448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0441494"/>
      </p:ext>
    </p:extLst>
  </p:cSld>
  <p:clrMapOvr>
    <a:masterClrMapping/>
  </p:clrMapOvr>
</p:sld>
</file>

<file path=ppt/theme/theme1.xml><?xml version="1.0" encoding="utf-8"?>
<a:theme xmlns:a="http://schemas.openxmlformats.org/drawingml/2006/main" name="ADTA 5250 Theme">
  <a:themeElements>
    <a:clrScheme name="UNT Custom">
      <a:dk1>
        <a:srgbClr val="00853E"/>
      </a:dk1>
      <a:lt1>
        <a:srgbClr val="FFFFFF"/>
      </a:lt1>
      <a:dk2>
        <a:srgbClr val="6D6D6D"/>
      </a:dk2>
      <a:lt2>
        <a:srgbClr val="31657A"/>
      </a:lt2>
      <a:accent1>
        <a:srgbClr val="BFBFBF"/>
      </a:accent1>
      <a:accent2>
        <a:srgbClr val="008265"/>
      </a:accent2>
      <a:accent3>
        <a:srgbClr val="C1D22D"/>
      </a:accent3>
      <a:accent4>
        <a:srgbClr val="840B55"/>
      </a:accent4>
      <a:accent5>
        <a:srgbClr val="6D6D6D"/>
      </a:accent5>
      <a:accent6>
        <a:srgbClr val="E5DBAE"/>
      </a:accent6>
      <a:hlink>
        <a:srgbClr val="393939"/>
      </a:hlink>
      <a:folHlink>
        <a:srgbClr val="6D6D6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45720" rIns="91440" bIns="45720" rtlCol="0">
        <a:spAutoFit/>
      </a:bodyPr>
      <a:lstStyle>
        <a:defPPr algn="l">
          <a:spcBef>
            <a:spcPts val="600"/>
          </a:spcBef>
          <a:spcAft>
            <a:spcPts val="600"/>
          </a:spcAft>
          <a:defRPr sz="14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26058"/>
        </a:dk1>
        <a:lt1>
          <a:srgbClr val="FFFFFF"/>
        </a:lt1>
        <a:dk2>
          <a:srgbClr val="005CB3"/>
        </a:dk2>
        <a:lt2>
          <a:srgbClr val="B3B3B3"/>
        </a:lt2>
        <a:accent1>
          <a:srgbClr val="00A0DF"/>
        </a:accent1>
        <a:accent2>
          <a:srgbClr val="A2AD00"/>
        </a:accent2>
        <a:accent3>
          <a:srgbClr val="FFFFFF"/>
        </a:accent3>
        <a:accent4>
          <a:srgbClr val="6E514A"/>
        </a:accent4>
        <a:accent5>
          <a:srgbClr val="AACDEC"/>
        </a:accent5>
        <a:accent6>
          <a:srgbClr val="929C00"/>
        </a:accent6>
        <a:hlink>
          <a:srgbClr val="EA7125"/>
        </a:hlink>
        <a:folHlink>
          <a:srgbClr val="6F4C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676058"/>
        </a:dk1>
        <a:lt1>
          <a:srgbClr val="FFFFFF"/>
        </a:lt1>
        <a:dk2>
          <a:srgbClr val="005CB3"/>
        </a:dk2>
        <a:lt2>
          <a:srgbClr val="B3B3B3"/>
        </a:lt2>
        <a:accent1>
          <a:srgbClr val="00A0DF"/>
        </a:accent1>
        <a:accent2>
          <a:srgbClr val="A2AD00"/>
        </a:accent2>
        <a:accent3>
          <a:srgbClr val="FFFFFF"/>
        </a:accent3>
        <a:accent4>
          <a:srgbClr val="57514A"/>
        </a:accent4>
        <a:accent5>
          <a:srgbClr val="AACDEC"/>
        </a:accent5>
        <a:accent6>
          <a:srgbClr val="929C00"/>
        </a:accent6>
        <a:hlink>
          <a:srgbClr val="EA7125"/>
        </a:hlink>
        <a:folHlink>
          <a:srgbClr val="6F4C2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DTA 5250 Theme" id="{0ABEA025-4138-41CB-B27F-37FBCF19CA49}" vid="{3A2E34E1-92B4-4600-874B-B70C46F0435C}"/>
    </a:ext>
  </a:extLst>
</a:theme>
</file>

<file path=ppt/theme/theme2.xml><?xml version="1.0" encoding="utf-8"?>
<a:theme xmlns:a="http://schemas.openxmlformats.org/drawingml/2006/main" name="1_Seil UNT Lecture">
  <a:themeElements>
    <a:clrScheme name="UNT Lecture">
      <a:dk1>
        <a:srgbClr val="00853E"/>
      </a:dk1>
      <a:lt1>
        <a:srgbClr val="FFFFFF"/>
      </a:lt1>
      <a:dk2>
        <a:srgbClr val="6D6D6D"/>
      </a:dk2>
      <a:lt2>
        <a:srgbClr val="31657A"/>
      </a:lt2>
      <a:accent1>
        <a:srgbClr val="84B1CD"/>
      </a:accent1>
      <a:accent2>
        <a:srgbClr val="008265"/>
      </a:accent2>
      <a:accent3>
        <a:srgbClr val="C1D22D"/>
      </a:accent3>
      <a:accent4>
        <a:srgbClr val="840B55"/>
      </a:accent4>
      <a:accent5>
        <a:srgbClr val="6D6D6D"/>
      </a:accent5>
      <a:accent6>
        <a:srgbClr val="E5DBAE"/>
      </a:accent6>
      <a:hlink>
        <a:srgbClr val="393939"/>
      </a:hlink>
      <a:folHlink>
        <a:srgbClr val="6D6D6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45720" rIns="91440" bIns="45720" rtlCol="0">
        <a:spAutoFit/>
      </a:bodyPr>
      <a:lstStyle>
        <a:defPPr algn="l">
          <a:spcBef>
            <a:spcPts val="600"/>
          </a:spcBef>
          <a:spcAft>
            <a:spcPts val="600"/>
          </a:spcAft>
          <a:defRPr sz="14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26058"/>
        </a:dk1>
        <a:lt1>
          <a:srgbClr val="FFFFFF"/>
        </a:lt1>
        <a:dk2>
          <a:srgbClr val="005CB3"/>
        </a:dk2>
        <a:lt2>
          <a:srgbClr val="B3B3B3"/>
        </a:lt2>
        <a:accent1>
          <a:srgbClr val="00A0DF"/>
        </a:accent1>
        <a:accent2>
          <a:srgbClr val="A2AD00"/>
        </a:accent2>
        <a:accent3>
          <a:srgbClr val="FFFFFF"/>
        </a:accent3>
        <a:accent4>
          <a:srgbClr val="6E514A"/>
        </a:accent4>
        <a:accent5>
          <a:srgbClr val="AACDEC"/>
        </a:accent5>
        <a:accent6>
          <a:srgbClr val="929C00"/>
        </a:accent6>
        <a:hlink>
          <a:srgbClr val="EA7125"/>
        </a:hlink>
        <a:folHlink>
          <a:srgbClr val="6F4C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676058"/>
        </a:dk1>
        <a:lt1>
          <a:srgbClr val="FFFFFF"/>
        </a:lt1>
        <a:dk2>
          <a:srgbClr val="005CB3"/>
        </a:dk2>
        <a:lt2>
          <a:srgbClr val="B3B3B3"/>
        </a:lt2>
        <a:accent1>
          <a:srgbClr val="00A0DF"/>
        </a:accent1>
        <a:accent2>
          <a:srgbClr val="A2AD00"/>
        </a:accent2>
        <a:accent3>
          <a:srgbClr val="FFFFFF"/>
        </a:accent3>
        <a:accent4>
          <a:srgbClr val="57514A"/>
        </a:accent4>
        <a:accent5>
          <a:srgbClr val="AACDEC"/>
        </a:accent5>
        <a:accent6>
          <a:srgbClr val="929C00"/>
        </a:accent6>
        <a:hlink>
          <a:srgbClr val="EA7125"/>
        </a:hlink>
        <a:folHlink>
          <a:srgbClr val="6F4C2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3_Fall_StudentGuide_M5" id="{EF0F63FC-ED39-429F-9DD5-FCB40E8E93FA}" vid="{BE589D2A-92C5-40C4-AB4D-2590A57834E6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_Fall_StudentGuide_M5" id="{EF0F63FC-ED39-429F-9DD5-FCB40E8E93FA}" vid="{D254E3DF-D155-45D6-921D-7F92A198858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ADTA 5250 Theme</Template>
  <TotalTime>2678</TotalTime>
  <Words>610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Charles Modern</vt:lpstr>
      <vt:lpstr>Charles Modern Light</vt:lpstr>
      <vt:lpstr>Toyota Type</vt:lpstr>
      <vt:lpstr>Verdana</vt:lpstr>
      <vt:lpstr>Wingdings</vt:lpstr>
      <vt:lpstr>ADTA 5250 Theme</vt:lpstr>
      <vt:lpstr>1_Seil UNT Lecture</vt:lpstr>
      <vt:lpstr>Simple Light</vt:lpstr>
      <vt:lpstr>Pharmacy Insights </vt:lpstr>
      <vt:lpstr>Executive Summary </vt:lpstr>
      <vt:lpstr>Tuesday and Thursday had the largest peaks in Total Order Revenue</vt:lpstr>
      <vt:lpstr>The year with the lowest Average Margin of Profit was 2014</vt:lpstr>
      <vt:lpstr>Adjust Dosage Types emphasis</vt:lpstr>
      <vt:lpstr>Distributor B was the only Distributor to reach over 1M in Total Revenue and over 20,000 in Rx Units Sold </vt:lpstr>
      <vt:lpstr>Winter months performed the worst</vt:lpstr>
      <vt:lpstr>IV was the best performing based on Rx Route</vt:lpstr>
      <vt:lpstr>Terry Thomas led in Distributor Wholesale Cost, IV was his leading Rx Route</vt:lpstr>
      <vt:lpstr>5 pharmacies reps were above the average for Order Gross Profit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Murray</dc:creator>
  <cp:lastModifiedBy>Drew Murray</cp:lastModifiedBy>
  <cp:revision>2</cp:revision>
  <dcterms:created xsi:type="dcterms:W3CDTF">2023-09-25T00:34:57Z</dcterms:created>
  <dcterms:modified xsi:type="dcterms:W3CDTF">2023-10-13T19:37:18Z</dcterms:modified>
</cp:coreProperties>
</file>