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2" r:id="rId3"/>
    <p:sldId id="263" r:id="rId4"/>
    <p:sldId id="257" r:id="rId5"/>
    <p:sldId id="258" r:id="rId6"/>
    <p:sldId id="260" r:id="rId7"/>
    <p:sldId id="264" r:id="rId8"/>
    <p:sldId id="268" r:id="rId9"/>
    <p:sldId id="267" r:id="rId10"/>
    <p:sldId id="271" r:id="rId11"/>
    <p:sldId id="261" r:id="rId12"/>
    <p:sldId id="273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224" autoAdjust="0"/>
  </p:normalViewPr>
  <p:slideViewPr>
    <p:cSldViewPr snapToGrid="0">
      <p:cViewPr varScale="1">
        <p:scale>
          <a:sx n="87" d="100"/>
          <a:sy n="87" d="100"/>
        </p:scale>
        <p:origin x="23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E24CD0-77F3-4366-9029-B4737038A9A9}" type="datetimeFigureOut">
              <a:rPr lang="en-US" smtClean="0"/>
              <a:t>5/26/2014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58F080-BA68-4BDE-AC40-9962EDFA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28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Our goal:</a:t>
            </a:r>
            <a:r>
              <a:rPr lang="en-GB" baseline="0" dirty="0" smtClean="0"/>
              <a:t> replicate the full system. Have a minimum viable project ready.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8F080-BA68-4BDE-AC40-9962EDFACC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29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sz="1200" dirty="0" smtClean="0"/>
              <a:t>p</a:t>
            </a:r>
            <a:r>
              <a:rPr lang="en-GB" sz="1200" dirty="0" smtClean="0"/>
              <a:t>re-process</a:t>
            </a:r>
            <a:r>
              <a:rPr lang="et-EE" sz="1200" dirty="0" smtClean="0"/>
              <a:t>:</a:t>
            </a:r>
            <a:r>
              <a:rPr lang="et-EE" sz="1200" baseline="0" dirty="0" smtClean="0"/>
              <a:t> 210 × 160 RGB -&gt; 110×84 </a:t>
            </a:r>
            <a:r>
              <a:rPr lang="et-EE" sz="1200" baseline="0" dirty="0" err="1" smtClean="0"/>
              <a:t>gray-scale</a:t>
            </a:r>
            <a:r>
              <a:rPr lang="et-EE" sz="1200" baseline="0" dirty="0" smtClean="0"/>
              <a:t> -&gt; 84 x 84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8F080-BA68-4BDE-AC40-9962EDFACCF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71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sz="1200" dirty="0" smtClean="0"/>
              <a:t>p</a:t>
            </a:r>
            <a:r>
              <a:rPr lang="en-GB" sz="1200" dirty="0" smtClean="0"/>
              <a:t>re-process</a:t>
            </a:r>
            <a:r>
              <a:rPr lang="et-EE" sz="1200" dirty="0" smtClean="0"/>
              <a:t>:</a:t>
            </a:r>
            <a:r>
              <a:rPr lang="et-EE" sz="1200" baseline="0" dirty="0" smtClean="0"/>
              <a:t> 210 × 160 RGB -&gt; 110×84 </a:t>
            </a:r>
            <a:r>
              <a:rPr lang="et-EE" sz="1200" baseline="0" dirty="0" err="1" smtClean="0"/>
              <a:t>gray-scale</a:t>
            </a:r>
            <a:r>
              <a:rPr lang="et-EE" sz="1200" baseline="0" dirty="0" smtClean="0"/>
              <a:t> -&gt; 84 x 84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8F080-BA68-4BDE-AC40-9962EDFACCF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17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sz="1200" dirty="0" smtClean="0"/>
              <a:t>p</a:t>
            </a:r>
            <a:r>
              <a:rPr lang="en-GB" sz="1200" dirty="0" smtClean="0"/>
              <a:t>re-process</a:t>
            </a:r>
            <a:r>
              <a:rPr lang="et-EE" sz="1200" dirty="0" smtClean="0"/>
              <a:t>:</a:t>
            </a:r>
            <a:r>
              <a:rPr lang="et-EE" sz="1200" baseline="0" dirty="0" smtClean="0"/>
              <a:t> 210 × 160 RGB -&gt; 110×84 </a:t>
            </a:r>
            <a:r>
              <a:rPr lang="et-EE" sz="1200" baseline="0" dirty="0" err="1" smtClean="0"/>
              <a:t>gray-scale</a:t>
            </a:r>
            <a:r>
              <a:rPr lang="et-EE" sz="1200" baseline="0" dirty="0" smtClean="0"/>
              <a:t> -&gt; 84 x 84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8F080-BA68-4BDE-AC40-9962EDFACCF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42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5E5E-F659-47EE-B6FB-3BC5070E0FEB}" type="datetimeFigureOut">
              <a:rPr lang="en-US" smtClean="0"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7176-356C-4566-8A34-552D206F8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24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5E5E-F659-47EE-B6FB-3BC5070E0FEB}" type="datetimeFigureOut">
              <a:rPr lang="en-US" smtClean="0"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7176-356C-4566-8A34-552D206F8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55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5E5E-F659-47EE-B6FB-3BC5070E0FEB}" type="datetimeFigureOut">
              <a:rPr lang="en-US" smtClean="0"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7176-356C-4566-8A34-552D206F8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53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5E5E-F659-47EE-B6FB-3BC5070E0FEB}" type="datetimeFigureOut">
              <a:rPr lang="en-US" smtClean="0"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7176-356C-4566-8A34-552D206F8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96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5E5E-F659-47EE-B6FB-3BC5070E0FEB}" type="datetimeFigureOut">
              <a:rPr lang="en-US" smtClean="0"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7176-356C-4566-8A34-552D206F8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42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5E5E-F659-47EE-B6FB-3BC5070E0FEB}" type="datetimeFigureOut">
              <a:rPr lang="en-US" smtClean="0"/>
              <a:t>5/26/2014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7176-356C-4566-8A34-552D206F8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17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5E5E-F659-47EE-B6FB-3BC5070E0FEB}" type="datetimeFigureOut">
              <a:rPr lang="en-US" smtClean="0"/>
              <a:t>5/26/2014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7176-356C-4566-8A34-552D206F8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79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5E5E-F659-47EE-B6FB-3BC5070E0FEB}" type="datetimeFigureOut">
              <a:rPr lang="en-US" smtClean="0"/>
              <a:t>5/26/2014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7176-356C-4566-8A34-552D206F8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57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5E5E-F659-47EE-B6FB-3BC5070E0FEB}" type="datetimeFigureOut">
              <a:rPr lang="en-US" smtClean="0"/>
              <a:t>5/26/2014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7176-356C-4566-8A34-552D206F8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7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5E5E-F659-47EE-B6FB-3BC5070E0FEB}" type="datetimeFigureOut">
              <a:rPr lang="en-US" smtClean="0"/>
              <a:t>5/26/2014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7176-356C-4566-8A34-552D206F8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8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5E5E-F659-47EE-B6FB-3BC5070E0FEB}" type="datetimeFigureOut">
              <a:rPr lang="en-US" smtClean="0"/>
              <a:t>5/26/2014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7176-356C-4566-8A34-552D206F8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40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B5E5E-F659-47EE-B6FB-3BC5070E0FEB}" type="datetimeFigureOut">
              <a:rPr lang="en-US" smtClean="0"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57176-356C-4566-8A34-552D206F8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6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t-EE" dirty="0" err="1" smtClean="0"/>
              <a:t>Replicating</a:t>
            </a:r>
            <a:r>
              <a:rPr lang="et-EE" dirty="0" smtClean="0"/>
              <a:t> </a:t>
            </a:r>
            <a:r>
              <a:rPr lang="et-EE" dirty="0" err="1" smtClean="0"/>
              <a:t>DeepMind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9144000" cy="300347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Computational neuroscience project by</a:t>
            </a:r>
            <a:br>
              <a:rPr lang="en-US" dirty="0" smtClean="0"/>
            </a:br>
            <a:r>
              <a:rPr lang="en-US" dirty="0" err="1" smtClean="0"/>
              <a:t>Ardi</a:t>
            </a:r>
            <a:r>
              <a:rPr lang="en-US" dirty="0" smtClean="0"/>
              <a:t>, </a:t>
            </a:r>
            <a:r>
              <a:rPr lang="en-US" dirty="0" err="1" smtClean="0"/>
              <a:t>Ilya</a:t>
            </a:r>
            <a:r>
              <a:rPr lang="en-US" dirty="0" smtClean="0"/>
              <a:t>, Kristjan and </a:t>
            </a:r>
            <a:r>
              <a:rPr lang="en-US" dirty="0" err="1" smtClean="0"/>
              <a:t>Taivo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GB" dirty="0" smtClean="0"/>
              <a:t>Tartu, Estonia, 2014</a:t>
            </a:r>
            <a:r>
              <a:rPr lang="et-EE" dirty="0" smtClean="0"/>
              <a:t>/05/25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74625"/>
            <a:ext cx="381000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186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Structure of the </a:t>
            </a:r>
            <a:r>
              <a:rPr lang="en-GB" dirty="0" err="1" smtClean="0"/>
              <a:t>DeepMind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GB" sz="3200" dirty="0" smtClean="0"/>
                  <a:t>Play lots of games</a:t>
                </a:r>
              </a:p>
              <a:p>
                <a:pPr lvl="1"/>
                <a:r>
                  <a:rPr lang="en-GB" sz="2800" dirty="0" smtClean="0"/>
                  <a:t>Play lot</a:t>
                </a:r>
                <a:r>
                  <a:rPr lang="et-EE" sz="2800" dirty="0" smtClean="0"/>
                  <a:t>s</a:t>
                </a:r>
                <a:r>
                  <a:rPr lang="en-GB" sz="2800" dirty="0" smtClean="0"/>
                  <a:t> </a:t>
                </a:r>
                <a:r>
                  <a:rPr lang="en-GB" sz="2800" dirty="0"/>
                  <a:t>of frames</a:t>
                </a:r>
              </a:p>
              <a:p>
                <a:pPr lvl="2"/>
                <a:r>
                  <a:rPr lang="en-GB" sz="2400" dirty="0" smtClean="0"/>
                  <a:t>Get </a:t>
                </a:r>
                <a:r>
                  <a:rPr lang="en-GB" sz="2400" dirty="0"/>
                  <a:t>a </a:t>
                </a:r>
                <a:r>
                  <a:rPr lang="en-GB" sz="2400" dirty="0" smtClean="0"/>
                  <a:t>frame</a:t>
                </a:r>
                <a:r>
                  <a:rPr lang="et-EE" sz="2400" dirty="0" smtClean="0"/>
                  <a:t> and </a:t>
                </a:r>
                <a:r>
                  <a:rPr lang="et-EE" sz="2400" u="sng" dirty="0" smtClean="0"/>
                  <a:t>p</a:t>
                </a:r>
                <a:r>
                  <a:rPr lang="en-GB" sz="2400" u="sng" dirty="0" smtClean="0"/>
                  <a:t>re-process </a:t>
                </a:r>
                <a:r>
                  <a:rPr lang="en-GB" sz="2400" u="sng" dirty="0"/>
                  <a:t>it</a:t>
                </a:r>
              </a:p>
              <a:p>
                <a:pPr lvl="2"/>
                <a:r>
                  <a:rPr lang="en-GB" sz="2400" dirty="0" smtClean="0"/>
                  <a:t>Choose </a:t>
                </a:r>
                <a:r>
                  <a:rPr lang="en-GB" sz="2400" dirty="0"/>
                  <a:t>action </a:t>
                </a:r>
                <a:r>
                  <a:rPr lang="en-GB" sz="2400" dirty="0" smtClean="0"/>
                  <a:t>using </a:t>
                </a:r>
                <a:r>
                  <a:rPr lang="en-GB" sz="2400" u="sng" dirty="0" smtClean="0"/>
                  <a:t>Deep </a:t>
                </a:r>
                <a:r>
                  <a:rPr lang="en-GB" sz="2400" u="sng" dirty="0"/>
                  <a:t>Neural </a:t>
                </a:r>
                <a:r>
                  <a:rPr lang="en-GB" sz="2400" u="sng" dirty="0" smtClean="0"/>
                  <a:t>Net</a:t>
                </a:r>
                <a:r>
                  <a:rPr lang="et-EE" sz="2400" u="sng" dirty="0" smtClean="0"/>
                  <a:t> (DNN)</a:t>
                </a:r>
                <a:r>
                  <a:rPr lang="en-GB" sz="2400" u="sng" dirty="0"/>
                  <a:t/>
                </a:r>
                <a:br>
                  <a:rPr lang="en-GB" sz="2400" u="sng" dirty="0"/>
                </a:br>
                <a:r>
                  <a:rPr lang="en-GB" sz="2400" dirty="0" smtClean="0"/>
                  <a:t>and current state</a:t>
                </a:r>
                <a:endParaRPr lang="et-EE" sz="2400" dirty="0" smtClean="0"/>
              </a:p>
              <a:p>
                <a:pPr lvl="3"/>
                <a:r>
                  <a:rPr lang="en-GB" sz="2000" dirty="0" smtClean="0"/>
                  <a:t>Do it randomly with probability </a:t>
                </a:r>
                <a:r>
                  <a:rPr lang="en-GB" sz="2000" i="1" dirty="0" smtClean="0"/>
                  <a:t>e</a:t>
                </a:r>
              </a:p>
              <a:p>
                <a:pPr lvl="2"/>
                <a:r>
                  <a:rPr lang="en-GB" sz="2400" dirty="0" smtClean="0"/>
                  <a:t>Observe reward and next image and save everything to the memory</a:t>
                </a:r>
              </a:p>
              <a:p>
                <a:pPr lvl="2"/>
                <a:r>
                  <a:rPr lang="en-GB" sz="2400" dirty="0" smtClean="0"/>
                  <a:t>Train </a:t>
                </a:r>
                <a:r>
                  <a:rPr lang="en-GB" sz="2400" dirty="0"/>
                  <a:t>the </a:t>
                </a:r>
                <a:r>
                  <a:rPr lang="en-GB" sz="2400" dirty="0" smtClean="0"/>
                  <a:t>network</a:t>
                </a:r>
              </a:p>
              <a:p>
                <a:pPr lvl="3"/>
                <a:r>
                  <a:rPr lang="en-GB" sz="2200" dirty="0" smtClean="0"/>
                  <a:t>32 random transitions: 32 x </a:t>
                </a:r>
                <a:r>
                  <a:rPr lang="en-GB" sz="2200" i="1" dirty="0" smtClean="0"/>
                  <a:t>(state, reward, action, state)</a:t>
                </a:r>
                <a:endParaRPr lang="en-GB" sz="2200" i="1" dirty="0"/>
              </a:p>
              <a:p>
                <a:pPr lvl="3"/>
                <a:r>
                  <a:rPr lang="en-GB" sz="2000" dirty="0" smtClean="0"/>
                  <a:t>Q-learning</a:t>
                </a:r>
              </a:p>
              <a:p>
                <a:pPr lvl="4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t-E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Reward</m:t>
                    </m:r>
                    <m:r>
                      <a:rPr lang="et-E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t-E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t-EE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t-E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t-E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et-E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t-E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𝐷𝑁𝑁</m:t>
                    </m:r>
                    <m:r>
                      <a:rPr lang="et-E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t-E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GB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State</m:t>
                        </m:r>
                      </m:e>
                      <m:sub>
                        <m:r>
                          <a:rPr lang="et-E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t-E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t-E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000" dirty="0"/>
              </a:p>
              <a:p>
                <a:pPr lvl="3"/>
                <a:r>
                  <a:rPr lang="en-GB" sz="2000" dirty="0" smtClean="0"/>
                  <a:t>Gradient de</a:t>
                </a:r>
                <a:r>
                  <a:rPr lang="et-EE" sz="2000" dirty="0" smtClean="0"/>
                  <a:t>s</a:t>
                </a:r>
                <a:r>
                  <a:rPr lang="en-GB" sz="2000" dirty="0" smtClean="0"/>
                  <a:t>cent</a:t>
                </a:r>
                <a:r>
                  <a:rPr lang="en-GB" sz="2000" dirty="0"/>
                  <a:t>	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546" t="-3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607660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Did we achieve our </a:t>
            </a:r>
            <a:r>
              <a:rPr lang="en-US" dirty="0" smtClean="0"/>
              <a:t>goal? Almost </a:t>
            </a:r>
            <a:r>
              <a:rPr lang="en-US" dirty="0"/>
              <a:t>yes!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8243"/>
            <a:ext cx="9264771" cy="5580222"/>
          </a:xfrm>
        </p:spPr>
      </p:pic>
    </p:spTree>
    <p:extLst>
      <p:ext uri="{BB962C8B-B14F-4D97-AF65-F5344CB8AC3E}">
        <p14:creationId xmlns:p14="http://schemas.microsoft.com/office/powerpoint/2010/main" val="13871285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next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Need to understand and implement one algorithm</a:t>
            </a:r>
          </a:p>
          <a:p>
            <a:r>
              <a:rPr lang="en-US" dirty="0" smtClean="0"/>
              <a:t>Need to convert some stuff from CPU to GPU</a:t>
            </a:r>
          </a:p>
          <a:p>
            <a:r>
              <a:rPr lang="en-US" dirty="0" smtClean="0"/>
              <a:t>Need to parallelize some of the code</a:t>
            </a:r>
          </a:p>
          <a:p>
            <a:r>
              <a:rPr lang="en-GB" dirty="0" smtClean="0"/>
              <a:t>Probably need to optimize some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3400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t-EE" dirty="0" err="1" smtClean="0"/>
              <a:t>Replicating</a:t>
            </a:r>
            <a:r>
              <a:rPr lang="et-EE" dirty="0" smtClean="0"/>
              <a:t> </a:t>
            </a:r>
            <a:r>
              <a:rPr lang="et-EE" dirty="0" err="1" smtClean="0"/>
              <a:t>DeepMind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9144000" cy="300347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Computational neuroscience project by</a:t>
            </a:r>
            <a:br>
              <a:rPr lang="en-US" dirty="0" smtClean="0"/>
            </a:br>
            <a:r>
              <a:rPr lang="en-US" dirty="0" err="1" smtClean="0"/>
              <a:t>Ardi</a:t>
            </a:r>
            <a:r>
              <a:rPr lang="en-US" dirty="0" smtClean="0"/>
              <a:t>, </a:t>
            </a:r>
            <a:r>
              <a:rPr lang="en-US" dirty="0" err="1" smtClean="0"/>
              <a:t>Ilya</a:t>
            </a:r>
            <a:r>
              <a:rPr lang="en-US" dirty="0" smtClean="0"/>
              <a:t>, Kristjan and </a:t>
            </a:r>
            <a:r>
              <a:rPr lang="en-US" dirty="0" err="1" smtClean="0"/>
              <a:t>Taivo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GB" dirty="0" smtClean="0"/>
              <a:t>Tartu, Estonia, 2014</a:t>
            </a:r>
            <a:r>
              <a:rPr lang="et-EE" dirty="0" smtClean="0"/>
              <a:t>/05/25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74625"/>
            <a:ext cx="381000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8920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t-EE" sz="5400" dirty="0" smtClean="0"/>
          </a:p>
          <a:p>
            <a:pPr marL="0" indent="0" algn="ctr">
              <a:buNone/>
            </a:pPr>
            <a:r>
              <a:rPr lang="en-GB" sz="5400" dirty="0" smtClean="0"/>
              <a:t>Playing </a:t>
            </a:r>
            <a:r>
              <a:rPr lang="en-GB" sz="5400" dirty="0"/>
              <a:t>Atari with Deep Reinforcement </a:t>
            </a:r>
            <a:r>
              <a:rPr lang="en-GB" sz="5400" dirty="0" smtClean="0"/>
              <a:t>Learning</a:t>
            </a:r>
            <a:endParaRPr lang="en-GB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710" y="758406"/>
            <a:ext cx="6372944" cy="14621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4" y="4248065"/>
            <a:ext cx="4669720" cy="20653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124762"/>
            <a:ext cx="3592141" cy="2733238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3416060" y="2743200"/>
            <a:ext cx="1483744" cy="6901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084052" y="3490483"/>
            <a:ext cx="4402347" cy="6901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495700" y="2743199"/>
            <a:ext cx="2782782" cy="143739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870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8671" y="2559343"/>
            <a:ext cx="9239924" cy="178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6025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 smtClean="0"/>
              <a:t>People</a:t>
            </a:r>
            <a:r>
              <a:rPr lang="et-EE" dirty="0" smtClean="0"/>
              <a:t> </a:t>
            </a:r>
            <a:r>
              <a:rPr lang="et-EE" dirty="0" err="1" smtClean="0"/>
              <a:t>associated</a:t>
            </a:r>
            <a:r>
              <a:rPr lang="et-EE" dirty="0" smtClean="0"/>
              <a:t> </a:t>
            </a:r>
            <a:r>
              <a:rPr lang="et-EE" dirty="0" err="1" smtClean="0"/>
              <a:t>with</a:t>
            </a:r>
            <a:r>
              <a:rPr lang="et-EE" dirty="0" smtClean="0"/>
              <a:t> </a:t>
            </a:r>
            <a:r>
              <a:rPr lang="et-EE" dirty="0" err="1" smtClean="0"/>
              <a:t>DeepMind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Demis</a:t>
            </a:r>
            <a:r>
              <a:rPr lang="et-EE" dirty="0" smtClean="0"/>
              <a:t> </a:t>
            </a:r>
            <a:r>
              <a:rPr lang="en-US" dirty="0" err="1" smtClean="0"/>
              <a:t>Hassabis</a:t>
            </a:r>
            <a:endParaRPr lang="et-EE" dirty="0" smtClean="0"/>
          </a:p>
          <a:p>
            <a:pPr lvl="1"/>
            <a:r>
              <a:rPr lang="en-US" dirty="0" smtClean="0"/>
              <a:t>Poker player, computer game designer and neuroscientist</a:t>
            </a:r>
            <a:endParaRPr lang="et-EE" dirty="0" smtClean="0"/>
          </a:p>
          <a:p>
            <a:r>
              <a:rPr lang="et-EE" dirty="0" err="1"/>
              <a:t>Shane</a:t>
            </a:r>
            <a:r>
              <a:rPr lang="et-EE" dirty="0"/>
              <a:t> </a:t>
            </a:r>
            <a:r>
              <a:rPr lang="et-EE" dirty="0" err="1" smtClean="0"/>
              <a:t>Legg</a:t>
            </a:r>
            <a:endParaRPr lang="et-EE" dirty="0" smtClean="0"/>
          </a:p>
          <a:p>
            <a:pPr lvl="1"/>
            <a:r>
              <a:rPr lang="et-EE" dirty="0" err="1"/>
              <a:t>Universal</a:t>
            </a:r>
            <a:r>
              <a:rPr lang="et-EE" dirty="0"/>
              <a:t> </a:t>
            </a:r>
            <a:r>
              <a:rPr lang="et-EE" dirty="0" err="1" smtClean="0"/>
              <a:t>Intelligence</a:t>
            </a:r>
            <a:r>
              <a:rPr lang="et-EE" dirty="0" smtClean="0"/>
              <a:t>: A </a:t>
            </a:r>
            <a:r>
              <a:rPr lang="et-EE" dirty="0" err="1"/>
              <a:t>Deﬁnition</a:t>
            </a:r>
            <a:r>
              <a:rPr lang="et-EE" dirty="0"/>
              <a:t> of </a:t>
            </a:r>
            <a:r>
              <a:rPr lang="et-EE" dirty="0" err="1"/>
              <a:t>Machine</a:t>
            </a:r>
            <a:r>
              <a:rPr lang="et-EE" dirty="0"/>
              <a:t> </a:t>
            </a:r>
            <a:r>
              <a:rPr lang="et-EE" dirty="0" err="1" smtClean="0"/>
              <a:t>Intelligence</a:t>
            </a:r>
            <a:endParaRPr lang="et-EE" dirty="0" smtClean="0"/>
          </a:p>
          <a:p>
            <a:pPr lvl="2"/>
            <a:r>
              <a:rPr lang="et-EE" i="1" dirty="0" smtClean="0"/>
              <a:t>„</a:t>
            </a:r>
            <a:r>
              <a:rPr lang="en-GB" i="1" dirty="0"/>
              <a:t>Intelligence measures an agent’s ability to achieve goals in a wide range </a:t>
            </a:r>
            <a:r>
              <a:rPr lang="en-GB" i="1" dirty="0" smtClean="0"/>
              <a:t>of</a:t>
            </a:r>
            <a:r>
              <a:rPr lang="et-EE" i="1" dirty="0" smtClean="0"/>
              <a:t> </a:t>
            </a:r>
            <a:r>
              <a:rPr lang="en-GB" i="1" dirty="0" smtClean="0"/>
              <a:t>environments.</a:t>
            </a:r>
            <a:r>
              <a:rPr lang="et-EE" i="1" dirty="0" smtClean="0"/>
              <a:t>“</a:t>
            </a:r>
            <a:endParaRPr lang="et-EE" i="1" dirty="0"/>
          </a:p>
          <a:p>
            <a:r>
              <a:rPr lang="et-EE" dirty="0" smtClean="0"/>
              <a:t>Jaan Tallinn</a:t>
            </a:r>
          </a:p>
          <a:p>
            <a:pPr lvl="1"/>
            <a:r>
              <a:rPr lang="et-EE" dirty="0" smtClean="0"/>
              <a:t>Investor of </a:t>
            </a:r>
            <a:r>
              <a:rPr lang="et-EE" dirty="0" err="1" smtClean="0"/>
              <a:t>DeepMind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3515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99" y="365126"/>
            <a:ext cx="9150499" cy="6005015"/>
          </a:xfrm>
        </p:spPr>
      </p:pic>
    </p:spTree>
    <p:extLst>
      <p:ext uri="{BB962C8B-B14F-4D97-AF65-F5344CB8AC3E}">
        <p14:creationId xmlns:p14="http://schemas.microsoft.com/office/powerpoint/2010/main" val="15115873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Structure of the </a:t>
            </a:r>
            <a:r>
              <a:rPr lang="en-GB" dirty="0" err="1" smtClean="0"/>
              <a:t>DeepMind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GB" sz="3200" dirty="0" smtClean="0"/>
                  <a:t>Play lots of games</a:t>
                </a:r>
              </a:p>
              <a:p>
                <a:pPr lvl="1"/>
                <a:r>
                  <a:rPr lang="en-GB" sz="2800" dirty="0" smtClean="0"/>
                  <a:t>Play lot</a:t>
                </a:r>
                <a:r>
                  <a:rPr lang="et-EE" sz="2800" dirty="0" smtClean="0"/>
                  <a:t>s</a:t>
                </a:r>
                <a:r>
                  <a:rPr lang="en-GB" sz="2800" dirty="0" smtClean="0"/>
                  <a:t> </a:t>
                </a:r>
                <a:r>
                  <a:rPr lang="en-GB" sz="2800" dirty="0"/>
                  <a:t>of frames</a:t>
                </a:r>
              </a:p>
              <a:p>
                <a:pPr lvl="2"/>
                <a:r>
                  <a:rPr lang="en-GB" sz="2400" dirty="0" smtClean="0"/>
                  <a:t>Get </a:t>
                </a:r>
                <a:r>
                  <a:rPr lang="en-GB" sz="2400" dirty="0"/>
                  <a:t>a </a:t>
                </a:r>
                <a:r>
                  <a:rPr lang="en-GB" sz="2400" dirty="0" smtClean="0"/>
                  <a:t>frame</a:t>
                </a:r>
                <a:r>
                  <a:rPr lang="et-EE" sz="2400" dirty="0" smtClean="0"/>
                  <a:t> and </a:t>
                </a:r>
                <a:r>
                  <a:rPr lang="et-EE" sz="2400" b="1" u="sng" dirty="0" smtClean="0"/>
                  <a:t>p</a:t>
                </a:r>
                <a:r>
                  <a:rPr lang="en-GB" sz="2400" b="1" u="sng" dirty="0" smtClean="0"/>
                  <a:t>re-process it</a:t>
                </a:r>
                <a:endParaRPr lang="en-GB" sz="2400" b="1" u="sng" dirty="0"/>
              </a:p>
              <a:p>
                <a:pPr lvl="2"/>
                <a:r>
                  <a:rPr lang="en-GB" sz="2400" dirty="0" smtClean="0">
                    <a:solidFill>
                      <a:schemeClr val="bg1"/>
                    </a:solidFill>
                  </a:rPr>
                  <a:t>Choose </a:t>
                </a:r>
                <a:r>
                  <a:rPr lang="en-GB" sz="2400" dirty="0">
                    <a:solidFill>
                      <a:schemeClr val="bg1"/>
                    </a:solidFill>
                  </a:rPr>
                  <a:t>action </a:t>
                </a:r>
                <a:r>
                  <a:rPr lang="en-GB" sz="2400" dirty="0" smtClean="0">
                    <a:solidFill>
                      <a:schemeClr val="bg1"/>
                    </a:solidFill>
                  </a:rPr>
                  <a:t>using Deep </a:t>
                </a:r>
                <a:r>
                  <a:rPr lang="en-GB" sz="2400" dirty="0">
                    <a:solidFill>
                      <a:schemeClr val="bg1"/>
                    </a:solidFill>
                  </a:rPr>
                  <a:t>Neural </a:t>
                </a:r>
                <a:r>
                  <a:rPr lang="en-GB" sz="2400" dirty="0" smtClean="0">
                    <a:solidFill>
                      <a:schemeClr val="bg1"/>
                    </a:solidFill>
                  </a:rPr>
                  <a:t>Net</a:t>
                </a:r>
                <a:r>
                  <a:rPr lang="et-EE" sz="2400" dirty="0" smtClean="0">
                    <a:solidFill>
                      <a:schemeClr val="bg1"/>
                    </a:solidFill>
                  </a:rPr>
                  <a:t> (DNN)</a:t>
                </a:r>
                <a:r>
                  <a:rPr lang="en-GB" sz="2400" dirty="0">
                    <a:solidFill>
                      <a:schemeClr val="bg1"/>
                    </a:solidFill>
                  </a:rPr>
                  <a:t/>
                </a:r>
                <a:br>
                  <a:rPr lang="en-GB" sz="2400" dirty="0">
                    <a:solidFill>
                      <a:schemeClr val="bg1"/>
                    </a:solidFill>
                  </a:rPr>
                </a:br>
                <a:r>
                  <a:rPr lang="en-GB" sz="2400" dirty="0" smtClean="0">
                    <a:solidFill>
                      <a:schemeClr val="bg1"/>
                    </a:solidFill>
                  </a:rPr>
                  <a:t>and current state</a:t>
                </a:r>
                <a:endParaRPr lang="et-EE" sz="2400" dirty="0" smtClean="0">
                  <a:solidFill>
                    <a:schemeClr val="bg1"/>
                  </a:solidFill>
                </a:endParaRPr>
              </a:p>
              <a:p>
                <a:pPr lvl="3"/>
                <a:r>
                  <a:rPr lang="en-GB" sz="2000" dirty="0" smtClean="0">
                    <a:solidFill>
                      <a:schemeClr val="bg1"/>
                    </a:solidFill>
                  </a:rPr>
                  <a:t>Do it randomly with probability </a:t>
                </a:r>
                <a:r>
                  <a:rPr lang="en-GB" sz="2000" i="1" dirty="0" smtClean="0">
                    <a:solidFill>
                      <a:schemeClr val="bg1"/>
                    </a:solidFill>
                  </a:rPr>
                  <a:t>e</a:t>
                </a:r>
              </a:p>
              <a:p>
                <a:pPr lvl="2"/>
                <a:r>
                  <a:rPr lang="en-GB" sz="2400" dirty="0" smtClean="0">
                    <a:solidFill>
                      <a:schemeClr val="bg1"/>
                    </a:solidFill>
                  </a:rPr>
                  <a:t>Observe reward and next image and save everything to the memory</a:t>
                </a:r>
              </a:p>
              <a:p>
                <a:pPr lvl="2"/>
                <a:r>
                  <a:rPr lang="en-GB" sz="2400" dirty="0" smtClean="0">
                    <a:solidFill>
                      <a:schemeClr val="bg1"/>
                    </a:solidFill>
                  </a:rPr>
                  <a:t>Train </a:t>
                </a:r>
                <a:r>
                  <a:rPr lang="en-GB" sz="2400" dirty="0">
                    <a:solidFill>
                      <a:schemeClr val="bg1"/>
                    </a:solidFill>
                  </a:rPr>
                  <a:t>the </a:t>
                </a:r>
                <a:r>
                  <a:rPr lang="en-GB" sz="2400" dirty="0" smtClean="0">
                    <a:solidFill>
                      <a:schemeClr val="bg1"/>
                    </a:solidFill>
                  </a:rPr>
                  <a:t>network</a:t>
                </a:r>
              </a:p>
              <a:p>
                <a:pPr lvl="3"/>
                <a:r>
                  <a:rPr lang="en-GB" sz="2200" dirty="0" smtClean="0">
                    <a:solidFill>
                      <a:schemeClr val="bg1"/>
                    </a:solidFill>
                  </a:rPr>
                  <a:t>32 random transitions: 32 x </a:t>
                </a:r>
                <a:r>
                  <a:rPr lang="en-GB" sz="2200" i="1" dirty="0" smtClean="0">
                    <a:solidFill>
                      <a:schemeClr val="bg1"/>
                    </a:solidFill>
                  </a:rPr>
                  <a:t>(state, reward, action, state)</a:t>
                </a:r>
                <a:endParaRPr lang="en-GB" sz="2200" i="1" dirty="0">
                  <a:solidFill>
                    <a:schemeClr val="bg1"/>
                  </a:solidFill>
                </a:endParaRPr>
              </a:p>
              <a:p>
                <a:pPr lvl="3"/>
                <a:r>
                  <a:rPr lang="en-GB" sz="2000" dirty="0" smtClean="0">
                    <a:solidFill>
                      <a:schemeClr val="bg1"/>
                    </a:solidFill>
                  </a:rPr>
                  <a:t>Q-learning</a:t>
                </a:r>
              </a:p>
              <a:p>
                <a:pPr lvl="4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t-EE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Reward</m:t>
                    </m:r>
                    <m:r>
                      <a:rPr lang="et-EE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t-E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t-EE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t-E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t-E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et-EE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t-E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𝐷𝑁𝑁</m:t>
                    </m:r>
                    <m:r>
                      <a:rPr lang="et-E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t-E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GB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State</m:t>
                        </m:r>
                      </m:e>
                      <m:sub>
                        <m:r>
                          <a:rPr lang="et-E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t-E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t-E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000" dirty="0">
                  <a:solidFill>
                    <a:schemeClr val="bg1"/>
                  </a:solidFill>
                </a:endParaRPr>
              </a:p>
              <a:p>
                <a:pPr lvl="3"/>
                <a:r>
                  <a:rPr lang="en-GB" sz="2000" dirty="0" smtClean="0">
                    <a:solidFill>
                      <a:schemeClr val="bg1"/>
                    </a:solidFill>
                  </a:rPr>
                  <a:t>Gradient decent</a:t>
                </a:r>
                <a:r>
                  <a:rPr lang="en-GB" sz="2000" dirty="0"/>
                  <a:t>	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546" t="-3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92380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Image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t-EE" dirty="0" smtClean="0"/>
              <a:t>210 </a:t>
            </a:r>
            <a:r>
              <a:rPr lang="et-EE" dirty="0"/>
              <a:t>× 160 </a:t>
            </a:r>
            <a:r>
              <a:rPr lang="et-EE" dirty="0" smtClean="0"/>
              <a:t>RGB</a:t>
            </a:r>
            <a:endParaRPr lang="en-GB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110 × 84 gray-scale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t-EE" dirty="0" smtClean="0"/>
              <a:t>84 </a:t>
            </a:r>
            <a:r>
              <a:rPr lang="et-EE" dirty="0"/>
              <a:t>x </a:t>
            </a:r>
            <a:r>
              <a:rPr lang="et-EE" dirty="0" smtClean="0"/>
              <a:t>84</a:t>
            </a:r>
            <a:endParaRPr lang="en-GB" dirty="0" smtClean="0"/>
          </a:p>
          <a:p>
            <a:r>
              <a:rPr lang="en-GB" dirty="0" smtClean="0"/>
              <a:t>Every 4</a:t>
            </a:r>
            <a:r>
              <a:rPr lang="en-GB" baseline="30000" dirty="0" smtClean="0"/>
              <a:t>th</a:t>
            </a:r>
            <a:r>
              <a:rPr lang="en-GB" dirty="0" smtClean="0"/>
              <a:t> </a:t>
            </a:r>
            <a:r>
              <a:rPr lang="en-GB" dirty="0" smtClean="0"/>
              <a:t>frame from </a:t>
            </a:r>
            <a:r>
              <a:rPr lang="en-GB" smtClean="0"/>
              <a:t>the emulator</a:t>
            </a:r>
            <a:endParaRPr lang="en-GB" dirty="0" smtClean="0"/>
          </a:p>
          <a:p>
            <a:r>
              <a:rPr lang="en-GB" dirty="0" smtClean="0"/>
              <a:t>State contains 4 frames</a:t>
            </a:r>
          </a:p>
          <a:p>
            <a:r>
              <a:rPr lang="en-GB" dirty="0" smtClean="0"/>
              <a:t>Reward is </a:t>
            </a:r>
            <a:r>
              <a:rPr lang="en-GB" dirty="0" err="1" smtClean="0"/>
              <a:t>binarized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8024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Structure of the </a:t>
            </a:r>
            <a:r>
              <a:rPr lang="en-GB" dirty="0" err="1" smtClean="0"/>
              <a:t>DeepMind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GB" sz="3200" dirty="0" smtClean="0"/>
                  <a:t>Play lots of games</a:t>
                </a:r>
              </a:p>
              <a:p>
                <a:pPr lvl="1"/>
                <a:r>
                  <a:rPr lang="en-GB" sz="2800" dirty="0" smtClean="0"/>
                  <a:t>Play lot</a:t>
                </a:r>
                <a:r>
                  <a:rPr lang="et-EE" sz="2800" dirty="0" smtClean="0"/>
                  <a:t>s</a:t>
                </a:r>
                <a:r>
                  <a:rPr lang="en-GB" sz="2800" dirty="0" smtClean="0"/>
                  <a:t> </a:t>
                </a:r>
                <a:r>
                  <a:rPr lang="en-GB" sz="2800" dirty="0"/>
                  <a:t>of frames</a:t>
                </a:r>
              </a:p>
              <a:p>
                <a:pPr lvl="2"/>
                <a:r>
                  <a:rPr lang="en-GB" sz="2400" dirty="0" smtClean="0"/>
                  <a:t>Get </a:t>
                </a:r>
                <a:r>
                  <a:rPr lang="en-GB" sz="2400" dirty="0"/>
                  <a:t>a </a:t>
                </a:r>
                <a:r>
                  <a:rPr lang="en-GB" sz="2400" dirty="0" smtClean="0"/>
                  <a:t>frame</a:t>
                </a:r>
                <a:r>
                  <a:rPr lang="et-EE" sz="2400" dirty="0" smtClean="0"/>
                  <a:t> and </a:t>
                </a:r>
                <a:r>
                  <a:rPr lang="et-EE" sz="2400" u="sng" dirty="0" smtClean="0"/>
                  <a:t>p</a:t>
                </a:r>
                <a:r>
                  <a:rPr lang="en-GB" sz="2400" u="sng" dirty="0" smtClean="0"/>
                  <a:t>re-process </a:t>
                </a:r>
                <a:r>
                  <a:rPr lang="en-GB" sz="2400" u="sng" dirty="0"/>
                  <a:t>it</a:t>
                </a:r>
              </a:p>
              <a:p>
                <a:pPr lvl="2"/>
                <a:r>
                  <a:rPr lang="en-GB" sz="2400" dirty="0" smtClean="0"/>
                  <a:t>Choose </a:t>
                </a:r>
                <a:r>
                  <a:rPr lang="en-GB" sz="2400" dirty="0"/>
                  <a:t>action </a:t>
                </a:r>
                <a:r>
                  <a:rPr lang="en-GB" sz="2400" dirty="0" smtClean="0"/>
                  <a:t>using </a:t>
                </a:r>
                <a:r>
                  <a:rPr lang="en-GB" sz="2400" b="1" u="sng" dirty="0" smtClean="0"/>
                  <a:t>Deep </a:t>
                </a:r>
                <a:r>
                  <a:rPr lang="en-GB" sz="2400" b="1" u="sng" dirty="0"/>
                  <a:t>Neural </a:t>
                </a:r>
                <a:r>
                  <a:rPr lang="en-GB" sz="2400" b="1" u="sng" dirty="0" smtClean="0"/>
                  <a:t>Net</a:t>
                </a:r>
                <a:r>
                  <a:rPr lang="et-EE" sz="2400" b="1" u="sng" dirty="0" smtClean="0"/>
                  <a:t> (DNN)</a:t>
                </a:r>
                <a:r>
                  <a:rPr lang="en-GB" sz="2400" b="1" dirty="0"/>
                  <a:t/>
                </a:r>
                <a:br>
                  <a:rPr lang="en-GB" sz="2400" b="1" dirty="0"/>
                </a:br>
                <a:r>
                  <a:rPr lang="en-GB" sz="2400" dirty="0" smtClean="0"/>
                  <a:t>and current state</a:t>
                </a:r>
                <a:endParaRPr lang="et-EE" sz="2400" dirty="0" smtClean="0"/>
              </a:p>
              <a:p>
                <a:pPr lvl="3"/>
                <a:r>
                  <a:rPr lang="en-GB" sz="2000" dirty="0" smtClean="0"/>
                  <a:t>Do it randomly with probability </a:t>
                </a:r>
                <a:r>
                  <a:rPr lang="en-GB" sz="2000" i="1" dirty="0" smtClean="0"/>
                  <a:t>e</a:t>
                </a:r>
              </a:p>
              <a:p>
                <a:pPr lvl="2"/>
                <a:r>
                  <a:rPr lang="en-GB" sz="2400" dirty="0" smtClean="0">
                    <a:solidFill>
                      <a:schemeClr val="bg1"/>
                    </a:solidFill>
                  </a:rPr>
                  <a:t>Observe reward and next image and save everything to the memory</a:t>
                </a:r>
              </a:p>
              <a:p>
                <a:pPr lvl="2"/>
                <a:r>
                  <a:rPr lang="en-GB" sz="2400" dirty="0" smtClean="0">
                    <a:solidFill>
                      <a:schemeClr val="bg1"/>
                    </a:solidFill>
                  </a:rPr>
                  <a:t>Train </a:t>
                </a:r>
                <a:r>
                  <a:rPr lang="en-GB" sz="2400" dirty="0">
                    <a:solidFill>
                      <a:schemeClr val="bg1"/>
                    </a:solidFill>
                  </a:rPr>
                  <a:t>the </a:t>
                </a:r>
                <a:r>
                  <a:rPr lang="en-GB" sz="2400" dirty="0" smtClean="0">
                    <a:solidFill>
                      <a:schemeClr val="bg1"/>
                    </a:solidFill>
                  </a:rPr>
                  <a:t>network</a:t>
                </a:r>
              </a:p>
              <a:p>
                <a:pPr lvl="3"/>
                <a:r>
                  <a:rPr lang="en-GB" sz="2200" dirty="0" smtClean="0">
                    <a:solidFill>
                      <a:schemeClr val="bg1"/>
                    </a:solidFill>
                  </a:rPr>
                  <a:t>32 random transitions: 32 x </a:t>
                </a:r>
                <a:r>
                  <a:rPr lang="en-GB" sz="2200" i="1" dirty="0" smtClean="0">
                    <a:solidFill>
                      <a:schemeClr val="bg1"/>
                    </a:solidFill>
                  </a:rPr>
                  <a:t>(state, reward, action, state)</a:t>
                </a:r>
                <a:endParaRPr lang="en-GB" sz="2200" i="1" dirty="0">
                  <a:solidFill>
                    <a:schemeClr val="bg1"/>
                  </a:solidFill>
                </a:endParaRPr>
              </a:p>
              <a:p>
                <a:pPr lvl="3"/>
                <a:r>
                  <a:rPr lang="en-GB" sz="2000" dirty="0" smtClean="0">
                    <a:solidFill>
                      <a:schemeClr val="bg1"/>
                    </a:solidFill>
                  </a:rPr>
                  <a:t>Q-learning</a:t>
                </a:r>
              </a:p>
              <a:p>
                <a:pPr lvl="4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t-EE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Reward</m:t>
                    </m:r>
                    <m:r>
                      <a:rPr lang="et-EE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t-E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t-EE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t-E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t-E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et-EE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t-E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𝐷𝑁𝑁</m:t>
                    </m:r>
                    <m:r>
                      <a:rPr lang="et-E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t-E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GB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State</m:t>
                        </m:r>
                      </m:e>
                      <m:sub>
                        <m:r>
                          <a:rPr lang="et-E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t-E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t-E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000" dirty="0">
                  <a:solidFill>
                    <a:schemeClr val="bg1"/>
                  </a:solidFill>
                </a:endParaRPr>
              </a:p>
              <a:p>
                <a:pPr lvl="3"/>
                <a:r>
                  <a:rPr lang="en-GB" sz="2000" dirty="0" smtClean="0">
                    <a:solidFill>
                      <a:schemeClr val="bg1"/>
                    </a:solidFill>
                  </a:rPr>
                  <a:t>Gradient decent</a:t>
                </a:r>
                <a:r>
                  <a:rPr lang="en-GB" sz="2000" dirty="0">
                    <a:solidFill>
                      <a:schemeClr val="bg1"/>
                    </a:solidFill>
                  </a:rPr>
                  <a:t>	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546" t="-3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3071679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76" y="0"/>
            <a:ext cx="9013083" cy="6858000"/>
          </a:xfrm>
        </p:spPr>
      </p:pic>
    </p:spTree>
    <p:extLst>
      <p:ext uri="{BB962C8B-B14F-4D97-AF65-F5344CB8AC3E}">
        <p14:creationId xmlns:p14="http://schemas.microsoft.com/office/powerpoint/2010/main" val="39027212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375</TotalTime>
  <Words>280</Words>
  <Application>Microsoft Office PowerPoint</Application>
  <PresentationFormat>On-screen Show (4:3)</PresentationFormat>
  <Paragraphs>86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Replicating DeepMind</vt:lpstr>
      <vt:lpstr>PowerPoint Presentation</vt:lpstr>
      <vt:lpstr>Results</vt:lpstr>
      <vt:lpstr>People associated with DeepMind</vt:lpstr>
      <vt:lpstr>PowerPoint Presentation</vt:lpstr>
      <vt:lpstr>Structure of the DeepMind</vt:lpstr>
      <vt:lpstr>Pre-processing</vt:lpstr>
      <vt:lpstr>Structure of the DeepMind</vt:lpstr>
      <vt:lpstr>PowerPoint Presentation</vt:lpstr>
      <vt:lpstr>Structure of the DeepMind</vt:lpstr>
      <vt:lpstr>Did we achieve our goal? Almost yes! </vt:lpstr>
      <vt:lpstr>What next?</vt:lpstr>
      <vt:lpstr>Replicating DeepMind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Replicating DeepMind</dc:title>
  <dc:creator>Kristjan</dc:creator>
  <cp:lastModifiedBy>Kristjan</cp:lastModifiedBy>
  <cp:revision>21</cp:revision>
  <dcterms:created xsi:type="dcterms:W3CDTF">2014-05-25T11:49:56Z</dcterms:created>
  <dcterms:modified xsi:type="dcterms:W3CDTF">2014-05-26T06:25:46Z</dcterms:modified>
</cp:coreProperties>
</file>