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6858000" cy="9144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50" d="100"/>
          <a:sy n="150" d="100"/>
        </p:scale>
        <p:origin x="514" y="-412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8275" y="0"/>
            <a:ext cx="3043238" cy="466725"/>
          </a:xfrm>
          <a:prstGeom prst="rect">
            <a:avLst/>
          </a:prstGeom>
        </p:spPr>
        <p:txBody>
          <a:bodyPr vert="horz" lIns="91440" tIns="45720" rIns="91440" bIns="45720" rtlCol="0"/>
          <a:lstStyle>
            <a:lvl1pPr algn="r">
              <a:defRPr sz="1200"/>
            </a:lvl1pPr>
          </a:lstStyle>
          <a:p>
            <a:fld id="{4DCA8E87-4880-4D01-91F0-74286FE6CACE}" type="datetimeFigureOut">
              <a:rPr lang="en-US" smtClean="0"/>
              <a:t>11/5/2023</a:t>
            </a:fld>
            <a:endParaRPr lang="en-US" dirty="0"/>
          </a:p>
        </p:txBody>
      </p:sp>
      <p:sp>
        <p:nvSpPr>
          <p:cNvPr id="4" name="Slide Image Placeholder 3"/>
          <p:cNvSpPr>
            <a:spLocks noGrp="1" noRot="1" noChangeAspect="1"/>
          </p:cNvSpPr>
          <p:nvPr>
            <p:ph type="sldImg" idx="2"/>
          </p:nvPr>
        </p:nvSpPr>
        <p:spPr>
          <a:xfrm>
            <a:off x="2333625" y="1163638"/>
            <a:ext cx="2355850" cy="3141662"/>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79925"/>
            <a:ext cx="5619750" cy="36655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375"/>
            <a:ext cx="3043238" cy="46672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275" y="8842375"/>
            <a:ext cx="3043238" cy="466725"/>
          </a:xfrm>
          <a:prstGeom prst="rect">
            <a:avLst/>
          </a:prstGeom>
        </p:spPr>
        <p:txBody>
          <a:bodyPr vert="horz" lIns="91440" tIns="45720" rIns="91440" bIns="45720" rtlCol="0" anchor="b"/>
          <a:lstStyle>
            <a:lvl1pPr algn="r">
              <a:defRPr sz="1200"/>
            </a:lvl1pPr>
          </a:lstStyle>
          <a:p>
            <a:fld id="{5E1651F7-61B6-425F-8B16-59D986A2D8EC}" type="slidenum">
              <a:rPr lang="en-US" smtClean="0"/>
              <a:t>‹#›</a:t>
            </a:fld>
            <a:endParaRPr lang="en-US" dirty="0"/>
          </a:p>
        </p:txBody>
      </p:sp>
    </p:spTree>
    <p:extLst>
      <p:ext uri="{BB962C8B-B14F-4D97-AF65-F5344CB8AC3E}">
        <p14:creationId xmlns:p14="http://schemas.microsoft.com/office/powerpoint/2010/main" val="4220580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1651F7-61B6-425F-8B16-59D986A2D8EC}" type="slidenum">
              <a:rPr lang="en-US" smtClean="0"/>
              <a:t>1</a:t>
            </a:fld>
            <a:endParaRPr lang="en-US" dirty="0"/>
          </a:p>
        </p:txBody>
      </p:sp>
    </p:spTree>
    <p:extLst>
      <p:ext uri="{BB962C8B-B14F-4D97-AF65-F5344CB8AC3E}">
        <p14:creationId xmlns:p14="http://schemas.microsoft.com/office/powerpoint/2010/main" val="3354577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a:t>Click to edit Master title style</a:t>
            </a:r>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5DE6D7A-D4DF-47FB-B0E8-BECEAC91FA2E}" type="datetimeFigureOut">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C78B3F-BA9A-435C-8DAD-68620EB217A6}" type="slidenum">
              <a:rPr lang="en-US" smtClean="0"/>
              <a:t>‹#›</a:t>
            </a:fld>
            <a:endParaRPr lang="en-US" dirty="0"/>
          </a:p>
        </p:txBody>
      </p:sp>
    </p:spTree>
    <p:extLst>
      <p:ext uri="{BB962C8B-B14F-4D97-AF65-F5344CB8AC3E}">
        <p14:creationId xmlns:p14="http://schemas.microsoft.com/office/powerpoint/2010/main" val="3269956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DE6D7A-D4DF-47FB-B0E8-BECEAC91FA2E}" type="datetimeFigureOut">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C78B3F-BA9A-435C-8DAD-68620EB217A6}" type="slidenum">
              <a:rPr lang="en-US" smtClean="0"/>
              <a:t>‹#›</a:t>
            </a:fld>
            <a:endParaRPr lang="en-US" dirty="0"/>
          </a:p>
        </p:txBody>
      </p:sp>
    </p:spTree>
    <p:extLst>
      <p:ext uri="{BB962C8B-B14F-4D97-AF65-F5344CB8AC3E}">
        <p14:creationId xmlns:p14="http://schemas.microsoft.com/office/powerpoint/2010/main" val="3531611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488951"/>
            <a:ext cx="1157288" cy="10401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7175" y="488951"/>
            <a:ext cx="3357563" cy="10401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DE6D7A-D4DF-47FB-B0E8-BECEAC91FA2E}" type="datetimeFigureOut">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C78B3F-BA9A-435C-8DAD-68620EB217A6}" type="slidenum">
              <a:rPr lang="en-US" smtClean="0"/>
              <a:t>‹#›</a:t>
            </a:fld>
            <a:endParaRPr lang="en-US" dirty="0"/>
          </a:p>
        </p:txBody>
      </p:sp>
    </p:spTree>
    <p:extLst>
      <p:ext uri="{BB962C8B-B14F-4D97-AF65-F5344CB8AC3E}">
        <p14:creationId xmlns:p14="http://schemas.microsoft.com/office/powerpoint/2010/main" val="390491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DE6D7A-D4DF-47FB-B0E8-BECEAC91FA2E}" type="datetimeFigureOut">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C78B3F-BA9A-435C-8DAD-68620EB217A6}" type="slidenum">
              <a:rPr lang="en-US" smtClean="0"/>
              <a:t>‹#›</a:t>
            </a:fld>
            <a:endParaRPr lang="en-US" dirty="0"/>
          </a:p>
        </p:txBody>
      </p:sp>
    </p:spTree>
    <p:extLst>
      <p:ext uri="{BB962C8B-B14F-4D97-AF65-F5344CB8AC3E}">
        <p14:creationId xmlns:p14="http://schemas.microsoft.com/office/powerpoint/2010/main" val="3812286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DE6D7A-D4DF-47FB-B0E8-BECEAC91FA2E}" type="datetimeFigureOut">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C78B3F-BA9A-435C-8DAD-68620EB217A6}" type="slidenum">
              <a:rPr lang="en-US" smtClean="0"/>
              <a:t>‹#›</a:t>
            </a:fld>
            <a:endParaRPr lang="en-US" dirty="0"/>
          </a:p>
        </p:txBody>
      </p:sp>
    </p:spTree>
    <p:extLst>
      <p:ext uri="{BB962C8B-B14F-4D97-AF65-F5344CB8AC3E}">
        <p14:creationId xmlns:p14="http://schemas.microsoft.com/office/powerpoint/2010/main" val="1897630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7175"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628900"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DE6D7A-D4DF-47FB-B0E8-BECEAC91FA2E}" type="datetimeFigureOut">
              <a:rPr lang="en-US" smtClean="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9C78B3F-BA9A-435C-8DAD-68620EB217A6}" type="slidenum">
              <a:rPr lang="en-US" smtClean="0"/>
              <a:t>‹#›</a:t>
            </a:fld>
            <a:endParaRPr lang="en-US" dirty="0"/>
          </a:p>
        </p:txBody>
      </p:sp>
    </p:spTree>
    <p:extLst>
      <p:ext uri="{BB962C8B-B14F-4D97-AF65-F5344CB8AC3E}">
        <p14:creationId xmlns:p14="http://schemas.microsoft.com/office/powerpoint/2010/main" val="2955071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184"/>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DE6D7A-D4DF-47FB-B0E8-BECEAC91FA2E}" type="datetimeFigureOut">
              <a:rPr lang="en-US" smtClean="0"/>
              <a:t>11/5/2023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9C78B3F-BA9A-435C-8DAD-68620EB217A6}" type="slidenum">
              <a:rPr lang="en-US" smtClean="0"/>
              <a:t>‹#›</a:t>
            </a:fld>
            <a:endParaRPr lang="en-US" dirty="0"/>
          </a:p>
        </p:txBody>
      </p:sp>
    </p:spTree>
    <p:extLst>
      <p:ext uri="{BB962C8B-B14F-4D97-AF65-F5344CB8AC3E}">
        <p14:creationId xmlns:p14="http://schemas.microsoft.com/office/powerpoint/2010/main" val="3717846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DE6D7A-D4DF-47FB-B0E8-BECEAC91FA2E}" type="datetimeFigureOut">
              <a:rPr lang="en-US" smtClean="0"/>
              <a:t>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9C78B3F-BA9A-435C-8DAD-68620EB217A6}" type="slidenum">
              <a:rPr lang="en-US" smtClean="0"/>
              <a:t>‹#›</a:t>
            </a:fld>
            <a:endParaRPr lang="en-US" dirty="0"/>
          </a:p>
        </p:txBody>
      </p:sp>
    </p:spTree>
    <p:extLst>
      <p:ext uri="{BB962C8B-B14F-4D97-AF65-F5344CB8AC3E}">
        <p14:creationId xmlns:p14="http://schemas.microsoft.com/office/powerpoint/2010/main" val="3898087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DE6D7A-D4DF-47FB-B0E8-BECEAC91FA2E}" type="datetimeFigureOut">
              <a:rPr lang="en-US" smtClean="0"/>
              <a:t>11/5/2023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9C78B3F-BA9A-435C-8DAD-68620EB217A6}" type="slidenum">
              <a:rPr lang="en-US" smtClean="0"/>
              <a:t>‹#›</a:t>
            </a:fld>
            <a:endParaRPr lang="en-US" dirty="0"/>
          </a:p>
        </p:txBody>
      </p:sp>
    </p:spTree>
    <p:extLst>
      <p:ext uri="{BB962C8B-B14F-4D97-AF65-F5344CB8AC3E}">
        <p14:creationId xmlns:p14="http://schemas.microsoft.com/office/powerpoint/2010/main" val="363801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DE6D7A-D4DF-47FB-B0E8-BECEAC91FA2E}" type="datetimeFigureOut">
              <a:rPr lang="en-US" smtClean="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9C78B3F-BA9A-435C-8DAD-68620EB217A6}" type="slidenum">
              <a:rPr lang="en-US" smtClean="0"/>
              <a:t>‹#›</a:t>
            </a:fld>
            <a:endParaRPr lang="en-US" dirty="0"/>
          </a:p>
        </p:txBody>
      </p:sp>
    </p:spTree>
    <p:extLst>
      <p:ext uri="{BB962C8B-B14F-4D97-AF65-F5344CB8AC3E}">
        <p14:creationId xmlns:p14="http://schemas.microsoft.com/office/powerpoint/2010/main" val="759716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DE6D7A-D4DF-47FB-B0E8-BECEAC91FA2E}" type="datetimeFigureOut">
              <a:rPr lang="en-US" smtClean="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9C78B3F-BA9A-435C-8DAD-68620EB217A6}" type="slidenum">
              <a:rPr lang="en-US" smtClean="0"/>
              <a:t>‹#›</a:t>
            </a:fld>
            <a:endParaRPr lang="en-US" dirty="0"/>
          </a:p>
        </p:txBody>
      </p:sp>
    </p:spTree>
    <p:extLst>
      <p:ext uri="{BB962C8B-B14F-4D97-AF65-F5344CB8AC3E}">
        <p14:creationId xmlns:p14="http://schemas.microsoft.com/office/powerpoint/2010/main" val="3429656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85DE6D7A-D4DF-47FB-B0E8-BECEAC91FA2E}" type="datetimeFigureOut">
              <a:rPr lang="en-US" smtClean="0"/>
              <a:t>11/5/2023</a:t>
            </a:fld>
            <a:endParaRPr lang="en-US" dirty="0"/>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79C78B3F-BA9A-435C-8DAD-68620EB217A6}" type="slidenum">
              <a:rPr lang="en-US" smtClean="0"/>
              <a:t>‹#›</a:t>
            </a:fld>
            <a:endParaRPr lang="en-US" dirty="0"/>
          </a:p>
        </p:txBody>
      </p:sp>
    </p:spTree>
    <p:extLst>
      <p:ext uri="{BB962C8B-B14F-4D97-AF65-F5344CB8AC3E}">
        <p14:creationId xmlns:p14="http://schemas.microsoft.com/office/powerpoint/2010/main" val="1289654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a:extLst>
              <a:ext uri="{FF2B5EF4-FFF2-40B4-BE49-F238E27FC236}">
                <a16:creationId xmlns:a16="http://schemas.microsoft.com/office/drawing/2014/main" id="{27817D59-4A33-48D5-8182-60BB304DC23A}"/>
              </a:ext>
            </a:extLst>
          </p:cNvPr>
          <p:cNvPicPr>
            <a:picLocks noChangeAspect="1"/>
          </p:cNvPicPr>
          <p:nvPr/>
        </p:nvPicPr>
        <p:blipFill>
          <a:blip r:embed="rId3"/>
          <a:stretch>
            <a:fillRect/>
          </a:stretch>
        </p:blipFill>
        <p:spPr>
          <a:xfrm>
            <a:off x="3483926" y="2527079"/>
            <a:ext cx="3148872" cy="1968418"/>
          </a:xfrm>
          <a:prstGeom prst="rect">
            <a:avLst/>
          </a:prstGeom>
        </p:spPr>
      </p:pic>
      <p:grpSp>
        <p:nvGrpSpPr>
          <p:cNvPr id="37" name="Group 36">
            <a:extLst>
              <a:ext uri="{FF2B5EF4-FFF2-40B4-BE49-F238E27FC236}">
                <a16:creationId xmlns:a16="http://schemas.microsoft.com/office/drawing/2014/main" id="{0B86792D-4086-476E-A629-349A89FBD150}"/>
              </a:ext>
            </a:extLst>
          </p:cNvPr>
          <p:cNvGrpSpPr>
            <a:grpSpLocks noChangeAspect="1"/>
          </p:cNvGrpSpPr>
          <p:nvPr/>
        </p:nvGrpSpPr>
        <p:grpSpPr>
          <a:xfrm>
            <a:off x="0" y="0"/>
            <a:ext cx="1738841" cy="1686761"/>
            <a:chOff x="-73283" y="0"/>
            <a:chExt cx="10285855" cy="9977786"/>
          </a:xfrm>
        </p:grpSpPr>
        <p:sp>
          <p:nvSpPr>
            <p:cNvPr id="38" name="Freeform 34">
              <a:extLst>
                <a:ext uri="{FF2B5EF4-FFF2-40B4-BE49-F238E27FC236}">
                  <a16:creationId xmlns:a16="http://schemas.microsoft.com/office/drawing/2014/main" id="{23907F2E-3DA3-4DFF-AB6B-E8E9F9BFE520}"/>
                </a:ext>
              </a:extLst>
            </p:cNvPr>
            <p:cNvSpPr/>
            <p:nvPr/>
          </p:nvSpPr>
          <p:spPr>
            <a:xfrm>
              <a:off x="-73283" y="21243"/>
              <a:ext cx="10285855" cy="9956543"/>
            </a:xfrm>
            <a:custGeom>
              <a:avLst/>
              <a:gdLst>
                <a:gd name="connsiteX0" fmla="*/ 0 w 6643596"/>
                <a:gd name="connsiteY0" fmla="*/ 0 h 3322463"/>
                <a:gd name="connsiteX1" fmla="*/ 6643596 w 6643596"/>
                <a:gd name="connsiteY1" fmla="*/ 0 h 3322463"/>
                <a:gd name="connsiteX2" fmla="*/ 6547770 w 6643596"/>
                <a:gd name="connsiteY2" fmla="*/ 14791 h 3322463"/>
                <a:gd name="connsiteX3" fmla="*/ 7654 w 6643596"/>
                <a:gd name="connsiteY3" fmla="*/ 3307335 h 3322463"/>
                <a:gd name="connsiteX4" fmla="*/ 0 w 6643596"/>
                <a:gd name="connsiteY4" fmla="*/ 3322463 h 3322463"/>
                <a:gd name="connsiteX5" fmla="*/ 0 w 6643596"/>
                <a:gd name="connsiteY5" fmla="*/ 0 h 3322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3596" h="3322463">
                  <a:moveTo>
                    <a:pt x="0" y="0"/>
                  </a:moveTo>
                  <a:lnTo>
                    <a:pt x="6643596" y="0"/>
                  </a:lnTo>
                  <a:lnTo>
                    <a:pt x="6547770" y="14791"/>
                  </a:lnTo>
                  <a:cubicBezTo>
                    <a:pt x="3340735" y="550457"/>
                    <a:pt x="868333" y="1781340"/>
                    <a:pt x="7654" y="3307335"/>
                  </a:cubicBezTo>
                  <a:lnTo>
                    <a:pt x="0" y="3322463"/>
                  </a:lnTo>
                  <a:lnTo>
                    <a:pt x="0" y="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Freeform 35">
              <a:extLst>
                <a:ext uri="{FF2B5EF4-FFF2-40B4-BE49-F238E27FC236}">
                  <a16:creationId xmlns:a16="http://schemas.microsoft.com/office/drawing/2014/main" id="{5E01075E-37C6-4BAC-BB67-07A432C159D3}"/>
                </a:ext>
              </a:extLst>
            </p:cNvPr>
            <p:cNvSpPr/>
            <p:nvPr/>
          </p:nvSpPr>
          <p:spPr>
            <a:xfrm>
              <a:off x="-23754" y="0"/>
              <a:ext cx="7533787" cy="3767648"/>
            </a:xfrm>
            <a:custGeom>
              <a:avLst/>
              <a:gdLst>
                <a:gd name="connsiteX0" fmla="*/ 0 w 6643596"/>
                <a:gd name="connsiteY0" fmla="*/ 0 h 3322463"/>
                <a:gd name="connsiteX1" fmla="*/ 6643596 w 6643596"/>
                <a:gd name="connsiteY1" fmla="*/ 0 h 3322463"/>
                <a:gd name="connsiteX2" fmla="*/ 6547770 w 6643596"/>
                <a:gd name="connsiteY2" fmla="*/ 14791 h 3322463"/>
                <a:gd name="connsiteX3" fmla="*/ 7654 w 6643596"/>
                <a:gd name="connsiteY3" fmla="*/ 3307335 h 3322463"/>
                <a:gd name="connsiteX4" fmla="*/ 0 w 6643596"/>
                <a:gd name="connsiteY4" fmla="*/ 3322463 h 3322463"/>
                <a:gd name="connsiteX5" fmla="*/ 0 w 6643596"/>
                <a:gd name="connsiteY5" fmla="*/ 0 h 3322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3596" h="3322463">
                  <a:moveTo>
                    <a:pt x="0" y="0"/>
                  </a:moveTo>
                  <a:lnTo>
                    <a:pt x="6643596" y="0"/>
                  </a:lnTo>
                  <a:lnTo>
                    <a:pt x="6547770" y="14791"/>
                  </a:lnTo>
                  <a:cubicBezTo>
                    <a:pt x="3340735" y="550457"/>
                    <a:pt x="868333" y="1781340"/>
                    <a:pt x="7654" y="3307335"/>
                  </a:cubicBezTo>
                  <a:lnTo>
                    <a:pt x="0" y="3322463"/>
                  </a:lnTo>
                  <a:lnTo>
                    <a:pt x="0" y="0"/>
                  </a:lnTo>
                  <a:close/>
                </a:path>
              </a:pathLst>
            </a:custGeom>
            <a:solidFill>
              <a:srgbClr val="0046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0" name="Picture 39">
              <a:extLst>
                <a:ext uri="{FF2B5EF4-FFF2-40B4-BE49-F238E27FC236}">
                  <a16:creationId xmlns:a16="http://schemas.microsoft.com/office/drawing/2014/main" id="{A7476D90-3B3E-4B44-845B-D2AF15165D3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3264" y="863484"/>
              <a:ext cx="1987296" cy="2828544"/>
            </a:xfrm>
            <a:prstGeom prst="rect">
              <a:avLst/>
            </a:prstGeom>
          </p:spPr>
        </p:pic>
      </p:grpSp>
      <p:pic>
        <p:nvPicPr>
          <p:cNvPr id="1028" name="Picture 4" descr="Profile drawing of a sablefish">
            <a:extLst>
              <a:ext uri="{FF2B5EF4-FFF2-40B4-BE49-F238E27FC236}">
                <a16:creationId xmlns:a16="http://schemas.microsoft.com/office/drawing/2014/main" id="{7F0AB18E-4FD3-482B-A27A-CE45CB4A7B3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6830" y="-279786"/>
            <a:ext cx="2710861" cy="1809750"/>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p:cNvGrpSpPr>
            <a:grpSpLocks noChangeAspect="1"/>
          </p:cNvGrpSpPr>
          <p:nvPr/>
        </p:nvGrpSpPr>
        <p:grpSpPr>
          <a:xfrm>
            <a:off x="227057" y="4295140"/>
            <a:ext cx="6764093" cy="2454828"/>
            <a:chOff x="2971800" y="2389397"/>
            <a:chExt cx="7360471" cy="2671265"/>
          </a:xfrm>
        </p:grpSpPr>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auto">
            <a:xfrm>
              <a:off x="2971800" y="2896422"/>
              <a:ext cx="3462785" cy="2164240"/>
            </a:xfrm>
            <a:prstGeom prst="rect">
              <a:avLst/>
            </a:prstGeom>
            <a:noFill/>
            <a:ln>
              <a:noFill/>
            </a:ln>
          </p:spPr>
        </p:pic>
        <p:sp>
          <p:nvSpPr>
            <p:cNvPr id="14" name="Title 1"/>
            <p:cNvSpPr txBox="1">
              <a:spLocks/>
            </p:cNvSpPr>
            <p:nvPr/>
          </p:nvSpPr>
          <p:spPr>
            <a:xfrm>
              <a:off x="3076322" y="2389397"/>
              <a:ext cx="7255949" cy="63711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dirty="0">
                  <a:latin typeface="Arial Black" panose="020B0A04020102020204" pitchFamily="34" charset="0"/>
                </a:rPr>
                <a:t>Stock Status and ABC Recommendations</a:t>
              </a:r>
            </a:p>
          </p:txBody>
        </p:sp>
      </p:grpSp>
      <p:sp>
        <p:nvSpPr>
          <p:cNvPr id="2" name="Title 1"/>
          <p:cNvSpPr>
            <a:spLocks noGrp="1"/>
          </p:cNvSpPr>
          <p:nvPr>
            <p:ph type="ctrTitle"/>
          </p:nvPr>
        </p:nvSpPr>
        <p:spPr>
          <a:xfrm>
            <a:off x="2743200" y="-165342"/>
            <a:ext cx="4114801" cy="1274233"/>
          </a:xfrm>
        </p:spPr>
        <p:txBody>
          <a:bodyPr>
            <a:noAutofit/>
          </a:bodyPr>
          <a:lstStyle/>
          <a:p>
            <a:r>
              <a:rPr lang="en-US" sz="2600" b="1" dirty="0"/>
              <a:t>2023 Alaskan Sablefish SAFE</a:t>
            </a:r>
            <a:br>
              <a:rPr lang="en-US" sz="2600" b="1" dirty="0"/>
            </a:br>
            <a:r>
              <a:rPr lang="en-US" sz="2600" b="1" dirty="0"/>
              <a:t>(</a:t>
            </a:r>
            <a:r>
              <a:rPr lang="en-US" sz="2600" b="1" i="1" dirty="0"/>
              <a:t>Anoplopoma fimbria</a:t>
            </a:r>
            <a:r>
              <a:rPr lang="en-US" sz="2600" b="1" dirty="0"/>
              <a:t>)</a:t>
            </a:r>
          </a:p>
        </p:txBody>
      </p:sp>
      <p:sp>
        <p:nvSpPr>
          <p:cNvPr id="9" name="TextBox 8"/>
          <p:cNvSpPr txBox="1"/>
          <p:nvPr/>
        </p:nvSpPr>
        <p:spPr>
          <a:xfrm>
            <a:off x="30679" y="1315524"/>
            <a:ext cx="6827321" cy="1569660"/>
          </a:xfrm>
          <a:prstGeom prst="rect">
            <a:avLst/>
          </a:prstGeom>
          <a:noFill/>
        </p:spPr>
        <p:txBody>
          <a:bodyPr wrap="square" rtlCol="0">
            <a:spAutoFit/>
          </a:bodyPr>
          <a:lstStyle/>
          <a:p>
            <a:pPr marL="112713" indent="-112713" algn="just">
              <a:buFont typeface="Arial" panose="020B0604020202020204" pitchFamily="34" charset="0"/>
              <a:buChar char="•"/>
            </a:pPr>
            <a:r>
              <a:rPr lang="en-US" sz="1200" dirty="0"/>
              <a:t>Following steady increases in abundance and biomass indices since 2015, the 2023 NOAA longline survey abundance was stable matching the 2022 value, the NOAA Gulf of Alaska trawl survey declined precipitously, and the fixed gear fishery CPUE continued to increase. </a:t>
            </a:r>
          </a:p>
          <a:p>
            <a:pPr marL="112713" indent="-112713" algn="just">
              <a:buFont typeface="Arial" panose="020B0604020202020204" pitchFamily="34" charset="0"/>
              <a:buChar char="•"/>
            </a:pPr>
            <a:r>
              <a:rPr lang="en-US" sz="1200" dirty="0"/>
              <a:t>The author proposed model (</a:t>
            </a:r>
            <a:r>
              <a:rPr lang="en-US" sz="1200" i="1" dirty="0"/>
              <a:t>23.5</a:t>
            </a:r>
            <a:r>
              <a:rPr lang="en-US" sz="1200" dirty="0"/>
              <a:t>) integrated minor data refinements and parametrization updates, but the main structure was consistent with the previously accepted model (</a:t>
            </a:r>
            <a:r>
              <a:rPr lang="en-US" sz="1200" i="1" dirty="0"/>
              <a:t>21.12</a:t>
            </a:r>
            <a:r>
              <a:rPr lang="en-US" sz="1200" dirty="0"/>
              <a:t>).</a:t>
            </a:r>
          </a:p>
          <a:p>
            <a:pPr marL="112713" indent="-112713" algn="just">
              <a:buFont typeface="Arial" panose="020B0604020202020204" pitchFamily="34" charset="0"/>
              <a:buChar char="•"/>
            </a:pPr>
            <a:r>
              <a:rPr lang="en-US" sz="1200" dirty="0"/>
              <a:t>The biomass and SSB continue to increase, while recruitment has been at or above the mean since 2014.</a:t>
            </a:r>
          </a:p>
          <a:p>
            <a:pPr marL="112713" indent="-112713" algn="just">
              <a:buFont typeface="Arial" panose="020B0604020202020204" pitchFamily="34" charset="0"/>
              <a:buChar char="•"/>
            </a:pPr>
            <a:endParaRPr lang="en-US" sz="1200" dirty="0"/>
          </a:p>
          <a:p>
            <a:pPr marL="112713" indent="-112713" algn="just">
              <a:buFont typeface="Arial" panose="020B0604020202020204" pitchFamily="34" charset="0"/>
              <a:buChar char="•"/>
            </a:pPr>
            <a:endParaRPr lang="en-US" sz="1200" dirty="0"/>
          </a:p>
        </p:txBody>
      </p:sp>
      <p:sp>
        <p:nvSpPr>
          <p:cNvPr id="12" name="Title 1"/>
          <p:cNvSpPr txBox="1">
            <a:spLocks/>
          </p:cNvSpPr>
          <p:nvPr/>
        </p:nvSpPr>
        <p:spPr>
          <a:xfrm>
            <a:off x="713330" y="864692"/>
            <a:ext cx="5495472" cy="63711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dirty="0">
                <a:latin typeface="Arial Black" panose="020B0A04020102020204" pitchFamily="34" charset="0"/>
              </a:rPr>
              <a:t>Data and Stock Assessment Model</a:t>
            </a:r>
          </a:p>
        </p:txBody>
      </p:sp>
      <p:sp>
        <p:nvSpPr>
          <p:cNvPr id="13" name="TextBox 12"/>
          <p:cNvSpPr txBox="1"/>
          <p:nvPr/>
        </p:nvSpPr>
        <p:spPr>
          <a:xfrm>
            <a:off x="57863" y="6903303"/>
            <a:ext cx="6670129" cy="830997"/>
          </a:xfrm>
          <a:prstGeom prst="rect">
            <a:avLst/>
          </a:prstGeom>
          <a:noFill/>
        </p:spPr>
        <p:txBody>
          <a:bodyPr wrap="square" rtlCol="0">
            <a:spAutoFit/>
          </a:bodyPr>
          <a:lstStyle/>
          <a:p>
            <a:pPr marL="112713" indent="-112713" algn="just">
              <a:buFont typeface="Arial" panose="020B0604020202020204" pitchFamily="34" charset="0"/>
              <a:buChar char="•"/>
            </a:pPr>
            <a:r>
              <a:rPr lang="en-US" sz="1200" dirty="0"/>
              <a:t>The resource is </a:t>
            </a:r>
            <a:r>
              <a:rPr lang="en-US" sz="1200" i="1" dirty="0"/>
              <a:t>not overfished </a:t>
            </a:r>
            <a:r>
              <a:rPr lang="en-US" sz="1200" dirty="0"/>
              <a:t>and </a:t>
            </a:r>
            <a:r>
              <a:rPr lang="en-US" sz="1200" i="1" dirty="0"/>
              <a:t>overfishing is not occurring.</a:t>
            </a:r>
          </a:p>
          <a:p>
            <a:pPr marL="112713" indent="-112713" algn="just">
              <a:buFont typeface="Arial" panose="020B0604020202020204" pitchFamily="34" charset="0"/>
              <a:buChar char="•"/>
            </a:pPr>
            <a:r>
              <a:rPr lang="en-US" sz="1200" dirty="0"/>
              <a:t>Recent ABCs have not been fully utilized with catch averaging ~70% of the ABC over the last 3 years.</a:t>
            </a:r>
          </a:p>
          <a:p>
            <a:pPr marL="112713" indent="-112713" algn="just">
              <a:buFont typeface="Arial" panose="020B0604020202020204" pitchFamily="34" charset="0"/>
              <a:buChar char="•"/>
            </a:pPr>
            <a:r>
              <a:rPr lang="en-US" sz="1200" dirty="0"/>
              <a:t>The ABC increased by 16% due to continued maturation and growth (in weight) of the population.</a:t>
            </a:r>
          </a:p>
          <a:p>
            <a:pPr marL="112713" indent="-112713" algn="just">
              <a:buFont typeface="Arial" panose="020B0604020202020204" pitchFamily="34" charset="0"/>
              <a:buChar char="•"/>
            </a:pPr>
            <a:endParaRPr lang="en-US" sz="1200" dirty="0"/>
          </a:p>
        </p:txBody>
      </p:sp>
      <p:sp>
        <p:nvSpPr>
          <p:cNvPr id="15" name="Title 1"/>
          <p:cNvSpPr txBox="1">
            <a:spLocks/>
          </p:cNvSpPr>
          <p:nvPr/>
        </p:nvSpPr>
        <p:spPr>
          <a:xfrm>
            <a:off x="983667" y="7530935"/>
            <a:ext cx="4800600" cy="33231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dirty="0">
                <a:latin typeface="Arial Black" panose="020B0A04020102020204" pitchFamily="34" charset="0"/>
              </a:rPr>
              <a:t>Other Considerations</a:t>
            </a:r>
          </a:p>
        </p:txBody>
      </p:sp>
      <p:graphicFrame>
        <p:nvGraphicFramePr>
          <p:cNvPr id="16" name="Table 15"/>
          <p:cNvGraphicFramePr>
            <a:graphicFrameLocks noGrp="1"/>
          </p:cNvGraphicFramePr>
          <p:nvPr>
            <p:extLst>
              <p:ext uri="{D42A27DB-BD31-4B8C-83A1-F6EECF244321}">
                <p14:modId xmlns:p14="http://schemas.microsoft.com/office/powerpoint/2010/main" val="3440113795"/>
              </p:ext>
            </p:extLst>
          </p:nvPr>
        </p:nvGraphicFramePr>
        <p:xfrm>
          <a:off x="3448731" y="4778503"/>
          <a:ext cx="3333069" cy="1947760"/>
        </p:xfrm>
        <a:graphic>
          <a:graphicData uri="http://schemas.openxmlformats.org/drawingml/2006/table">
            <a:tbl>
              <a:tblPr>
                <a:tableStyleId>{5C22544A-7EE6-4342-B048-85BDC9FD1C3A}</a:tableStyleId>
              </a:tblPr>
              <a:tblGrid>
                <a:gridCol w="1199469">
                  <a:extLst>
                    <a:ext uri="{9D8B030D-6E8A-4147-A177-3AD203B41FA5}">
                      <a16:colId xmlns:a16="http://schemas.microsoft.com/office/drawing/2014/main" val="20000"/>
                    </a:ext>
                  </a:extLst>
                </a:gridCol>
                <a:gridCol w="1048967">
                  <a:extLst>
                    <a:ext uri="{9D8B030D-6E8A-4147-A177-3AD203B41FA5}">
                      <a16:colId xmlns:a16="http://schemas.microsoft.com/office/drawing/2014/main" val="20001"/>
                    </a:ext>
                  </a:extLst>
                </a:gridCol>
                <a:gridCol w="1084633">
                  <a:extLst>
                    <a:ext uri="{9D8B030D-6E8A-4147-A177-3AD203B41FA5}">
                      <a16:colId xmlns:a16="http://schemas.microsoft.com/office/drawing/2014/main" val="20002"/>
                    </a:ext>
                  </a:extLst>
                </a:gridCol>
              </a:tblGrid>
              <a:tr h="326897">
                <a:tc>
                  <a:txBody>
                    <a:bodyPr/>
                    <a:lstStyle/>
                    <a:p>
                      <a:pPr algn="ctr" fontAlgn="ctr"/>
                      <a:r>
                        <a:rPr lang="en-US" sz="1000" b="1" i="0" u="none" strike="noStrike" dirty="0">
                          <a:solidFill>
                            <a:schemeClr val="bg1"/>
                          </a:solidFill>
                          <a:effectLst/>
                          <a:latin typeface="Calibri"/>
                        </a:rPr>
                        <a:t>Quantity</a:t>
                      </a:r>
                    </a:p>
                  </a:txBody>
                  <a:tcPr marL="9525" marR="9525" marT="9525" marB="0" anchor="ctr">
                    <a:solidFill>
                      <a:schemeClr val="accent1"/>
                    </a:solidFill>
                  </a:tcPr>
                </a:tc>
                <a:tc>
                  <a:txBody>
                    <a:bodyPr/>
                    <a:lstStyle/>
                    <a:p>
                      <a:pPr algn="ctr" fontAlgn="ctr"/>
                      <a:r>
                        <a:rPr lang="en-US" sz="1000" b="1" u="none" strike="noStrike" dirty="0">
                          <a:solidFill>
                            <a:schemeClr val="bg1"/>
                          </a:solidFill>
                          <a:effectLst/>
                        </a:rPr>
                        <a:t>2022 SAFE</a:t>
                      </a:r>
                    </a:p>
                    <a:p>
                      <a:pPr algn="ctr" fontAlgn="ctr"/>
                      <a:r>
                        <a:rPr lang="en-US" sz="900" b="1" i="0" u="none" strike="noStrike" dirty="0">
                          <a:solidFill>
                            <a:schemeClr val="bg1"/>
                          </a:solidFill>
                          <a:effectLst/>
                          <a:latin typeface="Calibri"/>
                        </a:rPr>
                        <a:t>(Projections for 2023)</a:t>
                      </a:r>
                    </a:p>
                  </a:txBody>
                  <a:tcPr marL="9525" marR="9525" marT="9525" marB="0" anchor="ctr">
                    <a:solidFill>
                      <a:schemeClr val="accent1"/>
                    </a:solidFill>
                  </a:tcPr>
                </a:tc>
                <a:tc>
                  <a:txBody>
                    <a:bodyPr/>
                    <a:lstStyle/>
                    <a:p>
                      <a:pPr algn="ctr" fontAlgn="ctr"/>
                      <a:r>
                        <a:rPr lang="en-US" sz="1000" b="1" u="none" strike="noStrike" dirty="0">
                          <a:solidFill>
                            <a:schemeClr val="bg1"/>
                          </a:solidFill>
                          <a:effectLst/>
                        </a:rPr>
                        <a:t>2023 SAFE </a:t>
                      </a:r>
                      <a:r>
                        <a:rPr lang="en-US" sz="900" b="1" u="none" strike="noStrike" dirty="0">
                          <a:solidFill>
                            <a:schemeClr val="bg1"/>
                          </a:solidFill>
                          <a:effectLst/>
                        </a:rPr>
                        <a:t>(Projections for 2024)</a:t>
                      </a:r>
                      <a:endParaRPr lang="en-US" sz="1000" b="1" i="0" u="none" strike="noStrike" dirty="0">
                        <a:solidFill>
                          <a:schemeClr val="bg1"/>
                        </a:solidFill>
                        <a:effectLst/>
                        <a:latin typeface="Calibri"/>
                      </a:endParaRPr>
                    </a:p>
                  </a:txBody>
                  <a:tcPr marL="9525" marR="9525" marT="9525" marB="0" anchor="ctr">
                    <a:solidFill>
                      <a:schemeClr val="accent1"/>
                    </a:solidFill>
                  </a:tcPr>
                </a:tc>
                <a:extLst>
                  <a:ext uri="{0D108BD9-81ED-4DB2-BD59-A6C34878D82A}">
                    <a16:rowId xmlns:a16="http://schemas.microsoft.com/office/drawing/2014/main" val="10000"/>
                  </a:ext>
                </a:extLst>
              </a:tr>
              <a:tr h="240128">
                <a:tc>
                  <a:txBody>
                    <a:bodyPr/>
                    <a:lstStyle/>
                    <a:p>
                      <a:pPr algn="ctr" fontAlgn="ctr"/>
                      <a:r>
                        <a:rPr lang="en-US" sz="1000" b="1" u="none" strike="noStrike" dirty="0">
                          <a:solidFill>
                            <a:schemeClr val="bg1"/>
                          </a:solidFill>
                          <a:effectLst/>
                        </a:rPr>
                        <a:t>B</a:t>
                      </a:r>
                      <a:r>
                        <a:rPr lang="en-US" sz="1000" b="1" u="none" strike="noStrike" baseline="-25000" dirty="0">
                          <a:solidFill>
                            <a:schemeClr val="bg1"/>
                          </a:solidFill>
                          <a:effectLst/>
                        </a:rPr>
                        <a:t>100%</a:t>
                      </a:r>
                      <a:endParaRPr lang="en-US" sz="1000" b="1" i="0" u="none" strike="noStrike" baseline="-25000" dirty="0">
                        <a:solidFill>
                          <a:schemeClr val="bg1"/>
                        </a:solidFill>
                        <a:effectLst/>
                        <a:latin typeface="Calibri"/>
                      </a:endParaRPr>
                    </a:p>
                  </a:txBody>
                  <a:tcPr marL="9525" marR="9525" marT="9525" marB="0" anchor="ctr">
                    <a:solidFill>
                      <a:schemeClr val="accent1"/>
                    </a:solidFill>
                  </a:tcPr>
                </a:tc>
                <a:tc>
                  <a:txBody>
                    <a:bodyPr/>
                    <a:lstStyle/>
                    <a:p>
                      <a:pPr algn="ctr" fontAlgn="ctr"/>
                      <a:r>
                        <a:rPr lang="en-US" sz="1000" u="none" strike="noStrike" dirty="0">
                          <a:effectLst/>
                        </a:rPr>
                        <a:t>305,595</a:t>
                      </a:r>
                      <a:endParaRPr lang="en-US" sz="1000" b="0" i="0" u="none" strike="noStrike" dirty="0">
                        <a:solidFill>
                          <a:srgbClr val="000000"/>
                        </a:solidFill>
                        <a:effectLst/>
                        <a:latin typeface="Calibri"/>
                      </a:endParaRPr>
                    </a:p>
                  </a:txBody>
                  <a:tcPr marL="9525" marR="9525" marT="9525" marB="0" anchor="ctr"/>
                </a:tc>
                <a:tc>
                  <a:txBody>
                    <a:bodyPr/>
                    <a:lstStyle/>
                    <a:p>
                      <a:pPr algn="ctr" fontAlgn="ctr"/>
                      <a:r>
                        <a:rPr lang="en-US" sz="1000" u="none" strike="noStrike" dirty="0">
                          <a:effectLst/>
                        </a:rPr>
                        <a:t>299,901</a:t>
                      </a:r>
                      <a:endParaRPr lang="en-US" sz="1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1"/>
                  </a:ext>
                </a:extLst>
              </a:tr>
              <a:tr h="240128">
                <a:tc>
                  <a:txBody>
                    <a:bodyPr/>
                    <a:lstStyle/>
                    <a:p>
                      <a:pPr algn="ctr" fontAlgn="ctr"/>
                      <a:r>
                        <a:rPr lang="en-US" sz="1000" b="1" u="none" strike="noStrike" dirty="0">
                          <a:solidFill>
                            <a:schemeClr val="bg1"/>
                          </a:solidFill>
                          <a:effectLst/>
                        </a:rPr>
                        <a:t>B</a:t>
                      </a:r>
                      <a:r>
                        <a:rPr lang="en-US" sz="1000" b="1" u="none" strike="noStrike" baseline="-25000" dirty="0">
                          <a:solidFill>
                            <a:schemeClr val="bg1"/>
                          </a:solidFill>
                          <a:effectLst/>
                        </a:rPr>
                        <a:t>40%</a:t>
                      </a:r>
                      <a:endParaRPr lang="en-US" sz="1000" b="1" i="0" u="none" strike="noStrike" baseline="-25000" dirty="0">
                        <a:solidFill>
                          <a:schemeClr val="bg1"/>
                        </a:solidFill>
                        <a:effectLst/>
                        <a:latin typeface="Calibri"/>
                      </a:endParaRPr>
                    </a:p>
                  </a:txBody>
                  <a:tcPr marL="9525" marR="9525" marT="9525" marB="0" anchor="ctr">
                    <a:solidFill>
                      <a:schemeClr val="accent1"/>
                    </a:solidFill>
                  </a:tcPr>
                </a:tc>
                <a:tc>
                  <a:txBody>
                    <a:bodyPr/>
                    <a:lstStyle/>
                    <a:p>
                      <a:pPr algn="ctr" fontAlgn="ctr"/>
                      <a:r>
                        <a:rPr lang="en-US" sz="1000" u="none" strike="noStrike" dirty="0">
                          <a:effectLst/>
                        </a:rPr>
                        <a:t>122,238</a:t>
                      </a:r>
                      <a:endParaRPr lang="en-US" sz="1000" b="0" i="0" u="none" strike="noStrike" dirty="0">
                        <a:solidFill>
                          <a:srgbClr val="000000"/>
                        </a:solidFill>
                        <a:effectLst/>
                        <a:latin typeface="Calibri"/>
                      </a:endParaRPr>
                    </a:p>
                  </a:txBody>
                  <a:tcPr marL="9525" marR="9525" marT="9525" marB="0" anchor="ctr"/>
                </a:tc>
                <a:tc>
                  <a:txBody>
                    <a:bodyPr/>
                    <a:lstStyle/>
                    <a:p>
                      <a:pPr algn="ctr" fontAlgn="ctr"/>
                      <a:r>
                        <a:rPr lang="en-US" sz="1000" u="none" strike="noStrike" dirty="0">
                          <a:effectLst/>
                        </a:rPr>
                        <a:t>119,960</a:t>
                      </a:r>
                      <a:endParaRPr lang="en-US" sz="1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2"/>
                  </a:ext>
                </a:extLst>
              </a:tr>
              <a:tr h="240128">
                <a:tc>
                  <a:txBody>
                    <a:bodyPr/>
                    <a:lstStyle/>
                    <a:p>
                      <a:pPr algn="ctr" fontAlgn="ctr"/>
                      <a:r>
                        <a:rPr lang="en-US" sz="1000" b="1" u="none" strike="noStrike" dirty="0">
                          <a:solidFill>
                            <a:schemeClr val="bg1"/>
                          </a:solidFill>
                          <a:effectLst/>
                        </a:rPr>
                        <a:t>SSB</a:t>
                      </a:r>
                      <a:r>
                        <a:rPr lang="en-US" sz="1000" b="1" u="none" strike="noStrike" baseline="-25000" dirty="0">
                          <a:solidFill>
                            <a:schemeClr val="bg1"/>
                          </a:solidFill>
                          <a:effectLst/>
                        </a:rPr>
                        <a:t>(Terminal_Yr+1)</a:t>
                      </a:r>
                      <a:endParaRPr lang="en-US" sz="1000" b="1" i="0" u="none" strike="noStrike" baseline="-25000" dirty="0">
                        <a:solidFill>
                          <a:schemeClr val="bg1"/>
                        </a:solidFill>
                        <a:effectLst/>
                        <a:latin typeface="Calibri"/>
                      </a:endParaRPr>
                    </a:p>
                  </a:txBody>
                  <a:tcPr marL="9525" marR="9525" marT="9525" marB="0" anchor="ctr">
                    <a:solidFill>
                      <a:schemeClr val="accent1"/>
                    </a:solidFill>
                  </a:tcPr>
                </a:tc>
                <a:tc>
                  <a:txBody>
                    <a:bodyPr/>
                    <a:lstStyle/>
                    <a:p>
                      <a:pPr algn="ctr" fontAlgn="ctr"/>
                      <a:r>
                        <a:rPr lang="en-US" sz="1000" u="none" strike="noStrike" dirty="0">
                          <a:effectLst/>
                        </a:rPr>
                        <a:t>159,788</a:t>
                      </a:r>
                      <a:endParaRPr lang="en-US" sz="1000" b="0" i="0" u="none" strike="noStrike" dirty="0">
                        <a:solidFill>
                          <a:srgbClr val="000000"/>
                        </a:solidFill>
                        <a:effectLst/>
                        <a:latin typeface="Calibri"/>
                      </a:endParaRPr>
                    </a:p>
                  </a:txBody>
                  <a:tcPr marL="9525" marR="9525" marT="9525" marB="0" anchor="ctr"/>
                </a:tc>
                <a:tc>
                  <a:txBody>
                    <a:bodyPr/>
                    <a:lstStyle/>
                    <a:p>
                      <a:pPr algn="ctr" fontAlgn="ctr"/>
                      <a:r>
                        <a:rPr lang="en-US" sz="1000" u="none" strike="noStrike" dirty="0">
                          <a:effectLst/>
                        </a:rPr>
                        <a:t>185,079</a:t>
                      </a:r>
                      <a:endParaRPr lang="en-US" sz="1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3"/>
                  </a:ext>
                </a:extLst>
              </a:tr>
              <a:tr h="240128">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1" u="none" strike="noStrike" dirty="0">
                          <a:solidFill>
                            <a:schemeClr val="bg1"/>
                          </a:solidFill>
                          <a:effectLst/>
                        </a:rPr>
                        <a:t>SSB</a:t>
                      </a:r>
                      <a:r>
                        <a:rPr lang="en-US" sz="1000" b="1" u="none" strike="noStrike" baseline="-25000" dirty="0">
                          <a:solidFill>
                            <a:schemeClr val="bg1"/>
                          </a:solidFill>
                          <a:effectLst/>
                        </a:rPr>
                        <a:t>(Terminal_Yr+1)</a:t>
                      </a:r>
                      <a:r>
                        <a:rPr lang="en-US" sz="1000" b="1" u="none" strike="noStrike" dirty="0">
                          <a:solidFill>
                            <a:schemeClr val="bg1"/>
                          </a:solidFill>
                          <a:effectLst/>
                        </a:rPr>
                        <a:t>/B</a:t>
                      </a:r>
                      <a:r>
                        <a:rPr lang="en-US" sz="1000" b="1" u="none" strike="noStrike" baseline="-25000" dirty="0">
                          <a:solidFill>
                            <a:schemeClr val="bg1"/>
                          </a:solidFill>
                          <a:effectLst/>
                        </a:rPr>
                        <a:t>100%</a:t>
                      </a:r>
                      <a:endParaRPr lang="en-US" sz="1000" b="1" i="0" u="none" strike="noStrike" baseline="-25000" dirty="0">
                        <a:solidFill>
                          <a:schemeClr val="bg1"/>
                        </a:solidFill>
                        <a:effectLst/>
                        <a:latin typeface="+mn-lt"/>
                      </a:endParaRPr>
                    </a:p>
                  </a:txBody>
                  <a:tcPr marL="9525" marR="9525" marT="9525" marB="0" anchor="ctr">
                    <a:solidFill>
                      <a:schemeClr val="accent1"/>
                    </a:solidFill>
                  </a:tcPr>
                </a:tc>
                <a:tc>
                  <a:txBody>
                    <a:bodyPr/>
                    <a:lstStyle/>
                    <a:p>
                      <a:pPr algn="ctr" fontAlgn="ctr"/>
                      <a:r>
                        <a:rPr lang="en-US" sz="1000" b="0" i="0" u="none" strike="noStrike" dirty="0">
                          <a:solidFill>
                            <a:srgbClr val="000000"/>
                          </a:solidFill>
                          <a:effectLst/>
                          <a:latin typeface="Calibri"/>
                        </a:rPr>
                        <a:t>52%</a:t>
                      </a:r>
                    </a:p>
                  </a:txBody>
                  <a:tcPr marL="9525" marR="9525" marT="9525" marB="0" anchor="ctr"/>
                </a:tc>
                <a:tc>
                  <a:txBody>
                    <a:bodyPr/>
                    <a:lstStyle/>
                    <a:p>
                      <a:pPr algn="ctr" fontAlgn="ctr"/>
                      <a:r>
                        <a:rPr lang="en-US" sz="1000" b="0" i="0" u="none" strike="noStrike" dirty="0">
                          <a:solidFill>
                            <a:srgbClr val="000000"/>
                          </a:solidFill>
                          <a:effectLst/>
                          <a:latin typeface="Calibri"/>
                        </a:rPr>
                        <a:t>62%</a:t>
                      </a:r>
                    </a:p>
                  </a:txBody>
                  <a:tcPr marL="9525" marR="9525" marT="9525" marB="0" anchor="ctr"/>
                </a:tc>
                <a:extLst>
                  <a:ext uri="{0D108BD9-81ED-4DB2-BD59-A6C34878D82A}">
                    <a16:rowId xmlns:a16="http://schemas.microsoft.com/office/drawing/2014/main" val="10004"/>
                  </a:ext>
                </a:extLst>
              </a:tr>
              <a:tr h="220117">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1" u="none" strike="noStrike" dirty="0">
                          <a:solidFill>
                            <a:schemeClr val="bg1"/>
                          </a:solidFill>
                          <a:effectLst/>
                        </a:rPr>
                        <a:t>F</a:t>
                      </a:r>
                      <a:r>
                        <a:rPr lang="en-US" sz="1000" b="1" u="none" strike="noStrike" baseline="-25000" dirty="0">
                          <a:solidFill>
                            <a:schemeClr val="bg1"/>
                          </a:solidFill>
                          <a:effectLst/>
                        </a:rPr>
                        <a:t>ABC(Terminal_Yr+1)</a:t>
                      </a:r>
                      <a:endParaRPr lang="en-US" sz="1000" b="1" i="0" u="none" strike="noStrike" baseline="-25000" dirty="0">
                        <a:solidFill>
                          <a:schemeClr val="bg1"/>
                        </a:solidFill>
                        <a:effectLst/>
                        <a:latin typeface="+mn-lt"/>
                      </a:endParaRPr>
                    </a:p>
                  </a:txBody>
                  <a:tcPr marL="9525" marR="9525" marT="9525" marB="0" anchor="ctr">
                    <a:solidFill>
                      <a:schemeClr val="accent1"/>
                    </a:solidFill>
                  </a:tcPr>
                </a:tc>
                <a:tc>
                  <a:txBody>
                    <a:bodyPr/>
                    <a:lstStyle/>
                    <a:p>
                      <a:pPr algn="ctr" fontAlgn="ctr"/>
                      <a:r>
                        <a:rPr lang="en-US" sz="1000" u="none" strike="noStrike" dirty="0">
                          <a:effectLst/>
                        </a:rPr>
                        <a:t>0.081</a:t>
                      </a:r>
                      <a:endParaRPr lang="en-US" sz="1000" b="0" i="0" u="none" strike="noStrike" dirty="0">
                        <a:solidFill>
                          <a:srgbClr val="000000"/>
                        </a:solidFill>
                        <a:effectLst/>
                        <a:latin typeface="Calibri"/>
                      </a:endParaRPr>
                    </a:p>
                  </a:txBody>
                  <a:tcPr marL="9525" marR="9525" marT="9525" marB="0" anchor="ctr"/>
                </a:tc>
                <a:tc>
                  <a:txBody>
                    <a:bodyPr/>
                    <a:lstStyle/>
                    <a:p>
                      <a:pPr algn="ctr" fontAlgn="ctr"/>
                      <a:r>
                        <a:rPr lang="en-US" sz="1000" u="none" strike="noStrike" dirty="0">
                          <a:effectLst/>
                        </a:rPr>
                        <a:t>0.086</a:t>
                      </a:r>
                      <a:endParaRPr lang="en-US" sz="1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5"/>
                  </a:ext>
                </a:extLst>
              </a:tr>
              <a:tr h="220117">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dirty="0" err="1">
                          <a:solidFill>
                            <a:schemeClr val="bg1"/>
                          </a:solidFill>
                          <a:effectLst/>
                          <a:latin typeface="Calibri"/>
                        </a:rPr>
                        <a:t>ABC</a:t>
                      </a:r>
                      <a:r>
                        <a:rPr lang="en-US" sz="1000" b="1" i="0" u="none" strike="noStrike" baseline="-25000" dirty="0" err="1">
                          <a:solidFill>
                            <a:schemeClr val="bg1"/>
                          </a:solidFill>
                          <a:effectLst/>
                          <a:latin typeface="Calibri"/>
                        </a:rPr>
                        <a:t>w</a:t>
                      </a:r>
                      <a:r>
                        <a:rPr lang="en-US" sz="1000" b="1" u="none" strike="noStrike" baseline="-25000" dirty="0">
                          <a:solidFill>
                            <a:schemeClr val="bg1"/>
                          </a:solidFill>
                          <a:effectLst/>
                        </a:rPr>
                        <a:t>(Terminal_Yr+1)</a:t>
                      </a:r>
                      <a:endParaRPr lang="en-US" sz="1000" b="1" i="0" u="none" strike="noStrike" baseline="-25000" dirty="0">
                        <a:solidFill>
                          <a:schemeClr val="bg1"/>
                        </a:solidFill>
                        <a:effectLst/>
                        <a:latin typeface="+mn-lt"/>
                      </a:endParaRPr>
                    </a:p>
                  </a:txBody>
                  <a:tcPr marL="9525" marR="9525" marT="9525" marB="0" anchor="ctr">
                    <a:solidFill>
                      <a:schemeClr val="accent1"/>
                    </a:solidFill>
                  </a:tcPr>
                </a:tc>
                <a:tc>
                  <a:txBody>
                    <a:bodyPr/>
                    <a:lstStyle/>
                    <a:p>
                      <a:pPr algn="ctr" fontAlgn="ctr"/>
                      <a:r>
                        <a:rPr lang="en-US" sz="1000" b="0" i="0" u="none" strike="noStrike" dirty="0">
                          <a:solidFill>
                            <a:srgbClr val="000000"/>
                          </a:solidFill>
                          <a:effectLst/>
                          <a:latin typeface="+mn-lt"/>
                        </a:rPr>
                        <a:t>40,502</a:t>
                      </a:r>
                      <a:endParaRPr lang="en-US" sz="1000" b="0" i="0" u="none" strike="noStrike" dirty="0">
                        <a:solidFill>
                          <a:srgbClr val="000000"/>
                        </a:solidFill>
                        <a:effectLst/>
                        <a:latin typeface="Calibri"/>
                      </a:endParaRPr>
                    </a:p>
                  </a:txBody>
                  <a:tcPr marL="9525" marR="9525" marT="9525" marB="0" anchor="ctr"/>
                </a:tc>
                <a:tc>
                  <a:txBody>
                    <a:bodyPr/>
                    <a:lstStyle/>
                    <a:p>
                      <a:pPr algn="ctr" fontAlgn="ctr"/>
                      <a:r>
                        <a:rPr lang="en-US" sz="1000" b="0" i="0" u="none" strike="noStrike" dirty="0">
                          <a:solidFill>
                            <a:srgbClr val="000000"/>
                          </a:solidFill>
                          <a:effectLst/>
                          <a:latin typeface="+mn-lt"/>
                        </a:rPr>
                        <a:t>47,146</a:t>
                      </a:r>
                      <a:endParaRPr lang="en-US" sz="1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43100115"/>
                  </a:ext>
                </a:extLst>
              </a:tr>
              <a:tr h="220117">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dirty="0" err="1">
                          <a:solidFill>
                            <a:schemeClr val="bg1"/>
                          </a:solidFill>
                          <a:effectLst/>
                          <a:latin typeface="Calibri"/>
                        </a:rPr>
                        <a:t>OFL</a:t>
                      </a:r>
                      <a:r>
                        <a:rPr lang="en-US" sz="1000" b="1" i="0" u="none" strike="noStrike" baseline="-25000" dirty="0" err="1">
                          <a:solidFill>
                            <a:schemeClr val="bg1"/>
                          </a:solidFill>
                          <a:effectLst/>
                          <a:latin typeface="Calibri"/>
                        </a:rPr>
                        <a:t>w</a:t>
                      </a:r>
                      <a:r>
                        <a:rPr lang="en-US" sz="1000" b="1" u="none" strike="noStrike" baseline="-25000" dirty="0">
                          <a:solidFill>
                            <a:schemeClr val="bg1"/>
                          </a:solidFill>
                          <a:effectLst/>
                        </a:rPr>
                        <a:t>(Terminal_Yr+1)</a:t>
                      </a:r>
                      <a:endParaRPr lang="en-US" sz="1000" b="1" i="0" u="none" strike="noStrike" baseline="-25000" dirty="0">
                        <a:solidFill>
                          <a:schemeClr val="bg1"/>
                        </a:solidFill>
                        <a:effectLst/>
                        <a:latin typeface="+mn-lt"/>
                      </a:endParaRPr>
                    </a:p>
                  </a:txBody>
                  <a:tcPr marL="9525" marR="9525" marT="9525" marB="0" anchor="ctr">
                    <a:solidFill>
                      <a:schemeClr val="accent1"/>
                    </a:solidFill>
                  </a:tcPr>
                </a:tc>
                <a:tc>
                  <a:txBody>
                    <a:bodyPr/>
                    <a:lstStyle/>
                    <a:p>
                      <a:pPr algn="ctr" fontAlgn="ctr"/>
                      <a:r>
                        <a:rPr lang="en-US" sz="1000" b="0" i="0" u="none" strike="noStrike" dirty="0">
                          <a:solidFill>
                            <a:srgbClr val="000000"/>
                          </a:solidFill>
                          <a:effectLst/>
                          <a:latin typeface="+mn-lt"/>
                        </a:rPr>
                        <a:t>47,390</a:t>
                      </a:r>
                      <a:endParaRPr lang="en-US" sz="1000" b="0" i="0" u="none" strike="noStrike" dirty="0">
                        <a:solidFill>
                          <a:srgbClr val="000000"/>
                        </a:solidFill>
                        <a:effectLst/>
                        <a:latin typeface="Calibri"/>
                      </a:endParaRPr>
                    </a:p>
                  </a:txBody>
                  <a:tcPr marL="9525" marR="9525" marT="9525" marB="0" anchor="ctr"/>
                </a:tc>
                <a:tc>
                  <a:txBody>
                    <a:bodyPr/>
                    <a:lstStyle/>
                    <a:p>
                      <a:pPr algn="ctr" fontAlgn="ctr"/>
                      <a:r>
                        <a:rPr lang="en-US" sz="1000" b="0" i="0" u="none" strike="noStrike" dirty="0">
                          <a:solidFill>
                            <a:srgbClr val="000000"/>
                          </a:solidFill>
                          <a:effectLst/>
                          <a:latin typeface="+mn-lt"/>
                        </a:rPr>
                        <a:t>55,084</a:t>
                      </a:r>
                      <a:endParaRPr lang="en-US" sz="1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055530913"/>
                  </a:ext>
                </a:extLst>
              </a:tr>
            </a:tbl>
          </a:graphicData>
        </a:graphic>
      </p:graphicFrame>
      <p:pic>
        <p:nvPicPr>
          <p:cNvPr id="41" name="Picture 40">
            <a:extLst>
              <a:ext uri="{FF2B5EF4-FFF2-40B4-BE49-F238E27FC236}">
                <a16:creationId xmlns:a16="http://schemas.microsoft.com/office/drawing/2014/main" id="{6BAC6393-52BA-4008-960E-EE40A84A2DA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0874" y="2529244"/>
            <a:ext cx="2895600" cy="1809750"/>
          </a:xfrm>
          <a:prstGeom prst="rect">
            <a:avLst/>
          </a:prstGeom>
        </p:spPr>
      </p:pic>
      <p:pic>
        <p:nvPicPr>
          <p:cNvPr id="43" name="Picture 42">
            <a:extLst>
              <a:ext uri="{FF2B5EF4-FFF2-40B4-BE49-F238E27FC236}">
                <a16:creationId xmlns:a16="http://schemas.microsoft.com/office/drawing/2014/main" id="{4817F84E-18C4-4639-8680-BF8E08CBB2E0}"/>
              </a:ext>
            </a:extLst>
          </p:cNvPr>
          <p:cNvPicPr>
            <a:picLocks noChangeAspect="1"/>
          </p:cNvPicPr>
          <p:nvPr/>
        </p:nvPicPr>
        <p:blipFill rotWithShape="1">
          <a:blip r:embed="rId8"/>
          <a:srcRect t="72555"/>
          <a:stretch/>
        </p:blipFill>
        <p:spPr bwMode="auto">
          <a:xfrm>
            <a:off x="2262995" y="7908466"/>
            <a:ext cx="4586670" cy="1258394"/>
          </a:xfrm>
          <a:prstGeom prst="rect">
            <a:avLst/>
          </a:prstGeom>
          <a:ln>
            <a:noFill/>
          </a:ln>
          <a:extLst>
            <a:ext uri="{53640926-AAD7-44D8-BBD7-CCE9431645EC}">
              <a14:shadowObscured xmlns:a14="http://schemas.microsoft.com/office/drawing/2010/main"/>
            </a:ext>
          </a:extLst>
        </p:spPr>
      </p:pic>
      <p:sp>
        <p:nvSpPr>
          <p:cNvPr id="44" name="TextBox 43">
            <a:extLst>
              <a:ext uri="{FF2B5EF4-FFF2-40B4-BE49-F238E27FC236}">
                <a16:creationId xmlns:a16="http://schemas.microsoft.com/office/drawing/2014/main" id="{4DA68F4B-388C-4EC8-8620-C1D33CF9CEE6}"/>
              </a:ext>
            </a:extLst>
          </p:cNvPr>
          <p:cNvSpPr txBox="1"/>
          <p:nvPr/>
        </p:nvSpPr>
        <p:spPr>
          <a:xfrm>
            <a:off x="64143" y="7885606"/>
            <a:ext cx="2198852" cy="1200329"/>
          </a:xfrm>
          <a:prstGeom prst="rect">
            <a:avLst/>
          </a:prstGeom>
          <a:noFill/>
        </p:spPr>
        <p:txBody>
          <a:bodyPr wrap="square" rtlCol="0">
            <a:spAutoFit/>
          </a:bodyPr>
          <a:lstStyle/>
          <a:p>
            <a:pPr marL="112713" indent="-112713" algn="just">
              <a:buFont typeface="Arial" panose="020B0604020202020204" pitchFamily="34" charset="0"/>
              <a:buChar char="•"/>
            </a:pPr>
            <a:r>
              <a:rPr lang="en-US" sz="1200" dirty="0"/>
              <a:t>The population age-structure remains contracted relative to historic levels.</a:t>
            </a:r>
          </a:p>
          <a:p>
            <a:pPr marL="112713" indent="-112713" algn="just">
              <a:buFont typeface="Arial" panose="020B0604020202020204" pitchFamily="34" charset="0"/>
              <a:buChar char="•"/>
            </a:pPr>
            <a:r>
              <a:rPr lang="en-US" sz="1200" dirty="0"/>
              <a:t>2014 – 2020 year classes comprise &gt; 75% of projected 2024 SSB.</a:t>
            </a:r>
          </a:p>
        </p:txBody>
      </p:sp>
      <p:sp>
        <p:nvSpPr>
          <p:cNvPr id="7" name="TextBox 6">
            <a:extLst>
              <a:ext uri="{FF2B5EF4-FFF2-40B4-BE49-F238E27FC236}">
                <a16:creationId xmlns:a16="http://schemas.microsoft.com/office/drawing/2014/main" id="{314A5613-880C-4570-BFD2-B1B61BED3B2B}"/>
              </a:ext>
            </a:extLst>
          </p:cNvPr>
          <p:cNvSpPr txBox="1"/>
          <p:nvPr/>
        </p:nvSpPr>
        <p:spPr>
          <a:xfrm>
            <a:off x="3508686" y="6682952"/>
            <a:ext cx="3278194" cy="307777"/>
          </a:xfrm>
          <a:prstGeom prst="rect">
            <a:avLst/>
          </a:prstGeom>
          <a:noFill/>
        </p:spPr>
        <p:txBody>
          <a:bodyPr wrap="square" rtlCol="0">
            <a:spAutoFit/>
          </a:bodyPr>
          <a:lstStyle/>
          <a:p>
            <a:pPr algn="just"/>
            <a:r>
              <a:rPr lang="en-US" sz="700" dirty="0"/>
              <a:t>*SSB projections are based on specified catch for the terminal year. ABC</a:t>
            </a:r>
            <a:r>
              <a:rPr lang="en-US" sz="700" baseline="-25000" dirty="0"/>
              <a:t>w</a:t>
            </a:r>
            <a:r>
              <a:rPr lang="en-US" sz="700" dirty="0"/>
              <a:t> and OFL</a:t>
            </a:r>
            <a:r>
              <a:rPr lang="en-US" sz="700" baseline="-25000" dirty="0"/>
              <a:t>w</a:t>
            </a:r>
            <a:r>
              <a:rPr lang="en-US" sz="700" dirty="0"/>
              <a:t> are the recommended values after whale depredation has been taken into account.</a:t>
            </a:r>
          </a:p>
        </p:txBody>
      </p:sp>
    </p:spTree>
    <p:extLst>
      <p:ext uri="{BB962C8B-B14F-4D97-AF65-F5344CB8AC3E}">
        <p14:creationId xmlns:p14="http://schemas.microsoft.com/office/powerpoint/2010/main" val="2990900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1093</TotalTime>
  <Words>298</Words>
  <Application>Microsoft Office PowerPoint</Application>
  <PresentationFormat>On-screen Show (4:3)</PresentationFormat>
  <Paragraphs>39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Office Theme</vt:lpstr>
      <vt:lpstr>2023 Alaskan Sablefish SAFE (Anoplopoma fimbria)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Gulf of Mexico  Red Snapper  (Lutjanus campechanus)</dc:title>
  <dc:creator>Daniel Goethel</dc:creator>
  <cp:lastModifiedBy>Daniel.Goethel</cp:lastModifiedBy>
  <cp:revision>42</cp:revision>
  <cp:lastPrinted>2018-05-30T16:23:29Z</cp:lastPrinted>
  <dcterms:created xsi:type="dcterms:W3CDTF">2018-05-01T17:53:52Z</dcterms:created>
  <dcterms:modified xsi:type="dcterms:W3CDTF">2023-11-05T22:45:15Z</dcterms:modified>
</cp:coreProperties>
</file>