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>
        <p:scale>
          <a:sx n="66" d="100"/>
          <a:sy n="66" d="100"/>
        </p:scale>
        <p:origin x="3660" y="4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A8E87-4880-4D01-91F0-74286FE6CAC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1163638"/>
            <a:ext cx="23558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651F7-61B6-425F-8B16-59D986A2D8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8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651F7-61B6-425F-8B16-59D986A2D8E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D7A-D4DF-47FB-B0E8-BECEAC91FA2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B3F-BA9A-435C-8DAD-68620EB21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817F84E-18C4-4639-8680-BF8E08CBB2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3"/>
          <a:stretch/>
        </p:blipFill>
        <p:spPr bwMode="auto">
          <a:xfrm>
            <a:off x="2265170" y="7883700"/>
            <a:ext cx="4528687" cy="1272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817D59-4A33-48D5-8182-60BB304DC2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6" y="2430942"/>
            <a:ext cx="3148872" cy="196804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B86792D-4086-476E-A629-349A89FBD15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738841" cy="1686761"/>
            <a:chOff x="-73283" y="0"/>
            <a:chExt cx="10285855" cy="9977786"/>
          </a:xfrm>
        </p:grpSpPr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3907F2E-3DA3-4DFF-AB6B-E8E9F9BFE520}"/>
                </a:ext>
              </a:extLst>
            </p:cNvPr>
            <p:cNvSpPr/>
            <p:nvPr/>
          </p:nvSpPr>
          <p:spPr>
            <a:xfrm>
              <a:off x="-73283" y="21243"/>
              <a:ext cx="10285855" cy="9956543"/>
            </a:xfrm>
            <a:custGeom>
              <a:avLst/>
              <a:gdLst>
                <a:gd name="connsiteX0" fmla="*/ 0 w 6643596"/>
                <a:gd name="connsiteY0" fmla="*/ 0 h 3322463"/>
                <a:gd name="connsiteX1" fmla="*/ 6643596 w 6643596"/>
                <a:gd name="connsiteY1" fmla="*/ 0 h 3322463"/>
                <a:gd name="connsiteX2" fmla="*/ 6547770 w 6643596"/>
                <a:gd name="connsiteY2" fmla="*/ 14791 h 3322463"/>
                <a:gd name="connsiteX3" fmla="*/ 7654 w 6643596"/>
                <a:gd name="connsiteY3" fmla="*/ 3307335 h 3322463"/>
                <a:gd name="connsiteX4" fmla="*/ 0 w 6643596"/>
                <a:gd name="connsiteY4" fmla="*/ 3322463 h 3322463"/>
                <a:gd name="connsiteX5" fmla="*/ 0 w 6643596"/>
                <a:gd name="connsiteY5" fmla="*/ 0 h 332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3596" h="3322463">
                  <a:moveTo>
                    <a:pt x="0" y="0"/>
                  </a:moveTo>
                  <a:lnTo>
                    <a:pt x="6643596" y="0"/>
                  </a:lnTo>
                  <a:lnTo>
                    <a:pt x="6547770" y="14791"/>
                  </a:lnTo>
                  <a:cubicBezTo>
                    <a:pt x="3340735" y="550457"/>
                    <a:pt x="868333" y="1781340"/>
                    <a:pt x="7654" y="3307335"/>
                  </a:cubicBezTo>
                  <a:lnTo>
                    <a:pt x="0" y="3322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5E01075E-37C6-4BAC-BB67-07A432C159D3}"/>
                </a:ext>
              </a:extLst>
            </p:cNvPr>
            <p:cNvSpPr/>
            <p:nvPr/>
          </p:nvSpPr>
          <p:spPr>
            <a:xfrm>
              <a:off x="-23754" y="0"/>
              <a:ext cx="7533787" cy="3767648"/>
            </a:xfrm>
            <a:custGeom>
              <a:avLst/>
              <a:gdLst>
                <a:gd name="connsiteX0" fmla="*/ 0 w 6643596"/>
                <a:gd name="connsiteY0" fmla="*/ 0 h 3322463"/>
                <a:gd name="connsiteX1" fmla="*/ 6643596 w 6643596"/>
                <a:gd name="connsiteY1" fmla="*/ 0 h 3322463"/>
                <a:gd name="connsiteX2" fmla="*/ 6547770 w 6643596"/>
                <a:gd name="connsiteY2" fmla="*/ 14791 h 3322463"/>
                <a:gd name="connsiteX3" fmla="*/ 7654 w 6643596"/>
                <a:gd name="connsiteY3" fmla="*/ 3307335 h 3322463"/>
                <a:gd name="connsiteX4" fmla="*/ 0 w 6643596"/>
                <a:gd name="connsiteY4" fmla="*/ 3322463 h 3322463"/>
                <a:gd name="connsiteX5" fmla="*/ 0 w 6643596"/>
                <a:gd name="connsiteY5" fmla="*/ 0 h 332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3596" h="3322463">
                  <a:moveTo>
                    <a:pt x="0" y="0"/>
                  </a:moveTo>
                  <a:lnTo>
                    <a:pt x="6643596" y="0"/>
                  </a:lnTo>
                  <a:lnTo>
                    <a:pt x="6547770" y="14791"/>
                  </a:lnTo>
                  <a:cubicBezTo>
                    <a:pt x="3340735" y="550457"/>
                    <a:pt x="868333" y="1781340"/>
                    <a:pt x="7654" y="3307335"/>
                  </a:cubicBezTo>
                  <a:lnTo>
                    <a:pt x="0" y="3322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476D90-3B3E-4B44-845B-D2AF15165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264" y="863484"/>
              <a:ext cx="1987296" cy="2828544"/>
            </a:xfrm>
            <a:prstGeom prst="rect">
              <a:avLst/>
            </a:prstGeom>
          </p:spPr>
        </p:pic>
      </p:grpSp>
      <p:pic>
        <p:nvPicPr>
          <p:cNvPr id="1028" name="Picture 4" descr="Profile drawing of a sablefish">
            <a:extLst>
              <a:ext uri="{FF2B5EF4-FFF2-40B4-BE49-F238E27FC236}">
                <a16:creationId xmlns:a16="http://schemas.microsoft.com/office/drawing/2014/main" id="{7F0AB18E-4FD3-482B-A27A-CE45CB4A7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30" y="-279786"/>
            <a:ext cx="2710861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227057" y="4198816"/>
            <a:ext cx="6764093" cy="2454828"/>
            <a:chOff x="2971800" y="2389397"/>
            <a:chExt cx="7360471" cy="26712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71800" y="2896422"/>
              <a:ext cx="3462784" cy="2164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itle 1"/>
            <p:cNvSpPr txBox="1">
              <a:spLocks/>
            </p:cNvSpPr>
            <p:nvPr/>
          </p:nvSpPr>
          <p:spPr>
            <a:xfrm>
              <a:off x="3076322" y="2389397"/>
              <a:ext cx="7255949" cy="6371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Arial Black" panose="020B0A04020102020204" pitchFamily="34" charset="0"/>
                </a:rPr>
                <a:t>Stock Status and ABC Recommendations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-165342"/>
            <a:ext cx="4114801" cy="1274233"/>
          </a:xfrm>
        </p:spPr>
        <p:txBody>
          <a:bodyPr>
            <a:noAutofit/>
          </a:bodyPr>
          <a:lstStyle/>
          <a:p>
            <a:r>
              <a:rPr lang="en-US" sz="2600" b="1" dirty="0"/>
              <a:t>2024 Alaskan Sablefish SAFE</a:t>
            </a:r>
            <a:br>
              <a:rPr lang="en-US" sz="2600" b="1" dirty="0"/>
            </a:br>
            <a:r>
              <a:rPr lang="en-US" sz="2600" b="1" dirty="0"/>
              <a:t>(</a:t>
            </a:r>
            <a:r>
              <a:rPr lang="en-US" sz="2600" b="1" i="1" dirty="0"/>
              <a:t>Anoplopoma fimbria</a:t>
            </a:r>
            <a:r>
              <a:rPr lang="en-US" sz="26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79" y="1219200"/>
            <a:ext cx="682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Survey indices had been steadily increasing since 2015, but the 2023 NOAA longline survey abundance was stable and the 2023 NOAA Gulf of Alaska trawl survey declined. </a:t>
            </a:r>
            <a:r>
              <a:rPr lang="en-US" sz="1200" i="1" dirty="0"/>
              <a:t>There were no surveys in 2024</a:t>
            </a:r>
            <a:r>
              <a:rPr lang="en-US" sz="1200" dirty="0"/>
              <a:t>. </a:t>
            </a:r>
          </a:p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For 2024 an update assessment was undertaken and there were no changes to the author proposed model (</a:t>
            </a:r>
            <a:r>
              <a:rPr lang="en-US" sz="1200" i="1" dirty="0"/>
              <a:t>23.5</a:t>
            </a:r>
            <a:r>
              <a:rPr lang="en-US" sz="1200" dirty="0"/>
              <a:t>) aside from updated data for 2024 (i.e., catch, fishery lengths, and fishery and survey ages).</a:t>
            </a:r>
          </a:p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The biomass and SSB continue to increase, while recruitment appears to have returned to more average conditions in recent years.</a:t>
            </a:r>
          </a:p>
          <a:p>
            <a:pPr marL="112713" indent="-112713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12713" indent="-112713"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13330" y="791028"/>
            <a:ext cx="5495472" cy="637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 Black" panose="020B0A04020102020204" pitchFamily="34" charset="0"/>
              </a:rPr>
              <a:t>Data and Stock Assessment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63" y="6795240"/>
            <a:ext cx="667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The resource is </a:t>
            </a:r>
            <a:r>
              <a:rPr lang="en-US" sz="1200" i="1" dirty="0"/>
              <a:t>not overfished </a:t>
            </a:r>
            <a:r>
              <a:rPr lang="en-US" sz="1200" dirty="0"/>
              <a:t>and </a:t>
            </a:r>
            <a:r>
              <a:rPr lang="en-US" sz="1200" i="1" dirty="0"/>
              <a:t>overfishing is not occurring.</a:t>
            </a:r>
          </a:p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Recent ABCs have not been fully utilized with catch averaging ~71% of the ABC over the last 3 years, but expected to be &lt;50% utilized in 2024 (based on extrapolated landings through the end of the year).</a:t>
            </a:r>
          </a:p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The ABC increased by 6% due to continued maturation and growth (in weight) of the population.</a:t>
            </a:r>
          </a:p>
          <a:p>
            <a:pPr marL="112713" indent="-112713"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98359"/>
              </p:ext>
            </p:extLst>
          </p:nvPr>
        </p:nvGraphicFramePr>
        <p:xfrm>
          <a:off x="3448731" y="4682179"/>
          <a:ext cx="3333069" cy="194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Quantity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2023 SAFE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(Projections for 2024)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2024 SAFE 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(Projections for 2025)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10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299,901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302,672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40%</a:t>
                      </a:r>
                      <a:endParaRPr lang="en-US" sz="10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119,960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121,069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SSB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(Terminal_Yr+1)</a:t>
                      </a:r>
                      <a:endParaRPr lang="en-US" sz="10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185,079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219,714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SSB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(Terminal_Yr+1)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/B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10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ABC(Terminal_Yr+1)</a:t>
                      </a:r>
                      <a:endParaRPr lang="en-US" sz="10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ABC</a:t>
                      </a:r>
                      <a:r>
                        <a:rPr lang="en-US" sz="1000" b="1" i="0" u="none" strike="noStrike" baseline="-25000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(Terminal_Yr+1)</a:t>
                      </a:r>
                      <a:endParaRPr lang="en-US" sz="10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47,146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50,111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3100115"/>
                  </a:ext>
                </a:extLst>
              </a:tr>
              <a:tr h="220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OFL</a:t>
                      </a:r>
                      <a:r>
                        <a:rPr lang="en-US" sz="1000" b="1" i="0" u="none" strike="noStrike" baseline="-25000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10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(Terminal_Yr+1)</a:t>
                      </a:r>
                      <a:endParaRPr lang="en-US" sz="10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55,084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58,532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530913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6BAC6393-52BA-4008-960E-EE40A84A2D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4" y="2432920"/>
            <a:ext cx="2895600" cy="1809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A68F4B-388C-4EC8-8620-C1D33CF9CEE6}"/>
              </a:ext>
            </a:extLst>
          </p:cNvPr>
          <p:cNvSpPr txBox="1"/>
          <p:nvPr/>
        </p:nvSpPr>
        <p:spPr>
          <a:xfrm>
            <a:off x="66318" y="7802675"/>
            <a:ext cx="2198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The population age-structure is beginning to expand with the rapid maturation of the 2014 and 2016 year classes.</a:t>
            </a:r>
          </a:p>
          <a:p>
            <a:pPr marL="112713" indent="-112713" algn="just">
              <a:buFont typeface="Arial" panose="020B0604020202020204" pitchFamily="34" charset="0"/>
              <a:buChar char="•"/>
            </a:pPr>
            <a:r>
              <a:rPr lang="en-US" sz="1200" dirty="0"/>
              <a:t>2014 – 2021 year classes comprise &gt; 81% of projected 2025 SSB.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A5613-880C-4570-BFD2-B1B61BED3B2B}"/>
              </a:ext>
            </a:extLst>
          </p:cNvPr>
          <p:cNvSpPr txBox="1"/>
          <p:nvPr/>
        </p:nvSpPr>
        <p:spPr>
          <a:xfrm>
            <a:off x="3508686" y="6586628"/>
            <a:ext cx="327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dirty="0"/>
              <a:t>*SSB projections are based on specified catch for the terminal year. ABC</a:t>
            </a:r>
            <a:r>
              <a:rPr lang="en-US" sz="700" baseline="-25000" dirty="0"/>
              <a:t>w</a:t>
            </a:r>
            <a:r>
              <a:rPr lang="en-US" sz="700" dirty="0"/>
              <a:t> and OFL</a:t>
            </a:r>
            <a:r>
              <a:rPr lang="en-US" sz="700" baseline="-25000" dirty="0"/>
              <a:t>w</a:t>
            </a:r>
            <a:r>
              <a:rPr lang="en-US" sz="700" dirty="0"/>
              <a:t> are the recommended values after whale depredation has been taken into account.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83667" y="7569806"/>
            <a:ext cx="4800600" cy="33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 Black" panose="020B0A04020102020204" pitchFamily="34" charset="0"/>
              </a:rPr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99090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336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2024 Alaskan Sablefish SAFE (Anoplopoma fimbria)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of Mexico  Red Snapper  (Lutjanus campechanus)</dc:title>
  <dc:creator>Daniel Goethel</dc:creator>
  <cp:lastModifiedBy>Daniel.Goethel</cp:lastModifiedBy>
  <cp:revision>45</cp:revision>
  <cp:lastPrinted>2018-05-30T16:23:29Z</cp:lastPrinted>
  <dcterms:created xsi:type="dcterms:W3CDTF">2018-05-01T17:53:52Z</dcterms:created>
  <dcterms:modified xsi:type="dcterms:W3CDTF">2024-10-19T21:39:21Z</dcterms:modified>
</cp:coreProperties>
</file>