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1CFF-EB18-49EA-8072-E0247617DD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89C828-5E87-44FB-B02B-446B14A84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EF0F76-48AE-4F69-8428-C86FB0607DE4}"/>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5" name="Footer Placeholder 4">
            <a:extLst>
              <a:ext uri="{FF2B5EF4-FFF2-40B4-BE49-F238E27FC236}">
                <a16:creationId xmlns:a16="http://schemas.microsoft.com/office/drawing/2014/main" id="{6EE5D684-6D65-4B1B-8412-5FACFDCA3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7E655-E4F2-48C4-A06B-6537E1CB66FD}"/>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88600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C235-4C89-4061-9843-679281591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ED16B1-910B-4A67-8119-C237C2DBE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0B2E7-4E27-4A56-9ABD-2310BD7EDEC3}"/>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5" name="Footer Placeholder 4">
            <a:extLst>
              <a:ext uri="{FF2B5EF4-FFF2-40B4-BE49-F238E27FC236}">
                <a16:creationId xmlns:a16="http://schemas.microsoft.com/office/drawing/2014/main" id="{0B8DE5DB-1657-48D2-B041-BA794C347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D6F96-B335-47A1-968E-BB769B60F473}"/>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286162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5F66C-B2BA-4427-B507-6B0E798749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035CF-F3EF-4240-8D7C-DE3CEB51E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6AA2A-50B7-43BF-85D5-C5C106F65D0C}"/>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5" name="Footer Placeholder 4">
            <a:extLst>
              <a:ext uri="{FF2B5EF4-FFF2-40B4-BE49-F238E27FC236}">
                <a16:creationId xmlns:a16="http://schemas.microsoft.com/office/drawing/2014/main" id="{950C0ED2-7510-4218-AD0C-3D335E979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10F44-D7CB-4E70-8B3F-A8EFD3B4DEC5}"/>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392189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ABBC-7216-438B-B4D1-F6BF026C7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8F6F18-DCD3-4F6C-A69A-B5EFC8F731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63C74-C3FC-4E9C-BF91-1FDA0C7184B5}"/>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5" name="Footer Placeholder 4">
            <a:extLst>
              <a:ext uri="{FF2B5EF4-FFF2-40B4-BE49-F238E27FC236}">
                <a16:creationId xmlns:a16="http://schemas.microsoft.com/office/drawing/2014/main" id="{3354D8C3-2A3D-4662-AF82-B7C454798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23BC5-AAD3-4BF7-9E39-5C9837B9B73B}"/>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13314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88B0-7722-4E89-969B-ABBF7A1BDD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16B5E-BA04-447F-8D1F-858AD9E2B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20558-6453-4A10-8DDB-A92EC94531F7}"/>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5" name="Footer Placeholder 4">
            <a:extLst>
              <a:ext uri="{FF2B5EF4-FFF2-40B4-BE49-F238E27FC236}">
                <a16:creationId xmlns:a16="http://schemas.microsoft.com/office/drawing/2014/main" id="{6688968E-A046-44DE-B89B-A31C5E129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A85C8-7368-4EB6-AE74-570DBEC59C7E}"/>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48292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EBF1-291C-48B1-A6EE-AA981239E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1EC962-66DA-4A9D-950A-E3315FB8C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100D4F-A75E-4F17-B584-8486E5222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01EBD-1C3B-4BCC-A542-79ED1CE2C303}"/>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6" name="Footer Placeholder 5">
            <a:extLst>
              <a:ext uri="{FF2B5EF4-FFF2-40B4-BE49-F238E27FC236}">
                <a16:creationId xmlns:a16="http://schemas.microsoft.com/office/drawing/2014/main" id="{B1F8DA36-2A48-47B2-9092-44009CB5D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1B930-BD84-450A-ABE5-5028E5A4ED3B}"/>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19555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C5CF-93F2-4B43-830C-CF2804445C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7F640-0FEB-4402-BA86-A896854A2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B24DD3-7B45-4B8A-941D-384A00171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84AB27-C382-4811-A2BB-6C1E2E2F9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18AEFB-C9EA-412D-A1EF-7D19B37E72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A1C166-F6AE-41BD-AE49-61F055DA96C0}"/>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8" name="Footer Placeholder 7">
            <a:extLst>
              <a:ext uri="{FF2B5EF4-FFF2-40B4-BE49-F238E27FC236}">
                <a16:creationId xmlns:a16="http://schemas.microsoft.com/office/drawing/2014/main" id="{5E36BA49-0A42-4C55-8C5A-00A5AEB340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92C0B4-503C-4DB6-B603-CCEAF3A972CA}"/>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191009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C75E-C7C4-4151-A600-7F4B795A36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A39240-2E19-471F-B5B2-4911DF93FF11}"/>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4" name="Footer Placeholder 3">
            <a:extLst>
              <a:ext uri="{FF2B5EF4-FFF2-40B4-BE49-F238E27FC236}">
                <a16:creationId xmlns:a16="http://schemas.microsoft.com/office/drawing/2014/main" id="{CB023162-3DB2-432B-B5BA-F10EEA0CC1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22E230-4CDA-432A-904B-F4054E9AF684}"/>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316836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49DF6-C911-40FB-B6EF-885DB81A4210}"/>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3" name="Footer Placeholder 2">
            <a:extLst>
              <a:ext uri="{FF2B5EF4-FFF2-40B4-BE49-F238E27FC236}">
                <a16:creationId xmlns:a16="http://schemas.microsoft.com/office/drawing/2014/main" id="{E089E9A7-9847-411A-AFC2-FC18D36C3C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87A490-4EE7-423A-935D-A34F9E0D4C84}"/>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176354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109B-839B-4748-BC5C-4870713D0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1D182-B510-4EB9-8982-07995874F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BDF455-1804-4B96-8822-EE21485D4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A62C2-C7A9-4DA6-9027-17D02DBBF5F0}"/>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6" name="Footer Placeholder 5">
            <a:extLst>
              <a:ext uri="{FF2B5EF4-FFF2-40B4-BE49-F238E27FC236}">
                <a16:creationId xmlns:a16="http://schemas.microsoft.com/office/drawing/2014/main" id="{CBC7EF15-4EDD-40AD-A00C-CD3C99CAA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E7EED-D970-475F-9F49-167BBFEA6A45}"/>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3625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3727-CC27-4EDD-A276-22CF54429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328640-3EBD-4FFF-A9ED-7942C97A9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91068-D57C-41E1-B361-A74265A28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C855C-D23A-40E2-BAF1-D2C404809B43}"/>
              </a:ext>
            </a:extLst>
          </p:cNvPr>
          <p:cNvSpPr>
            <a:spLocks noGrp="1"/>
          </p:cNvSpPr>
          <p:nvPr>
            <p:ph type="dt" sz="half" idx="10"/>
          </p:nvPr>
        </p:nvSpPr>
        <p:spPr/>
        <p:txBody>
          <a:bodyPr/>
          <a:lstStyle/>
          <a:p>
            <a:fld id="{DE00A99B-5338-4FE6-8F2A-CE1C2CCD2CDE}" type="datetimeFigureOut">
              <a:rPr lang="en-US" smtClean="0"/>
              <a:t>11/8/2019</a:t>
            </a:fld>
            <a:endParaRPr lang="en-US"/>
          </a:p>
        </p:txBody>
      </p:sp>
      <p:sp>
        <p:nvSpPr>
          <p:cNvPr id="6" name="Footer Placeholder 5">
            <a:extLst>
              <a:ext uri="{FF2B5EF4-FFF2-40B4-BE49-F238E27FC236}">
                <a16:creationId xmlns:a16="http://schemas.microsoft.com/office/drawing/2014/main" id="{092483CC-A137-4141-B61B-80533C5B8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AE314-9722-4C5F-A443-974D94DD8D54}"/>
              </a:ext>
            </a:extLst>
          </p:cNvPr>
          <p:cNvSpPr>
            <a:spLocks noGrp="1"/>
          </p:cNvSpPr>
          <p:nvPr>
            <p:ph type="sldNum" sz="quarter" idx="12"/>
          </p:nvPr>
        </p:nvSpPr>
        <p:spPr/>
        <p:txBody>
          <a:bodyPr/>
          <a:lstStyle/>
          <a:p>
            <a:fld id="{EB9B3BEA-A149-46D0-957A-83B379C37282}" type="slidenum">
              <a:rPr lang="en-US" smtClean="0"/>
              <a:t>‹#›</a:t>
            </a:fld>
            <a:endParaRPr lang="en-US"/>
          </a:p>
        </p:txBody>
      </p:sp>
    </p:spTree>
    <p:extLst>
      <p:ext uri="{BB962C8B-B14F-4D97-AF65-F5344CB8AC3E}">
        <p14:creationId xmlns:p14="http://schemas.microsoft.com/office/powerpoint/2010/main" val="120245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469E9D-84C2-494D-93DA-EA23C053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9C1CB1-604D-4380-9775-2A9022851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5408E-BF95-4D57-9F8B-769E86B6C8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0A99B-5338-4FE6-8F2A-CE1C2CCD2CDE}" type="datetimeFigureOut">
              <a:rPr lang="en-US" smtClean="0"/>
              <a:t>11/8/2019</a:t>
            </a:fld>
            <a:endParaRPr lang="en-US"/>
          </a:p>
        </p:txBody>
      </p:sp>
      <p:sp>
        <p:nvSpPr>
          <p:cNvPr id="5" name="Footer Placeholder 4">
            <a:extLst>
              <a:ext uri="{FF2B5EF4-FFF2-40B4-BE49-F238E27FC236}">
                <a16:creationId xmlns:a16="http://schemas.microsoft.com/office/drawing/2014/main" id="{C9B1E3A3-DF9A-450A-BBED-DC0F96A2A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E4E3B2-23BA-47E3-8CC1-7D9D51419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B3BEA-A149-46D0-957A-83B379C37282}" type="slidenum">
              <a:rPr lang="en-US" smtClean="0"/>
              <a:t>‹#›</a:t>
            </a:fld>
            <a:endParaRPr lang="en-US"/>
          </a:p>
        </p:txBody>
      </p:sp>
    </p:spTree>
    <p:extLst>
      <p:ext uri="{BB962C8B-B14F-4D97-AF65-F5344CB8AC3E}">
        <p14:creationId xmlns:p14="http://schemas.microsoft.com/office/powerpoint/2010/main" val="1474198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en_us/AWSEC2/latest/UserGuide/EC2_GetStarted.html" TargetMode="External"/><Relationship Id="rId2" Type="http://schemas.openxmlformats.org/officeDocument/2006/relationships/hyperlink" Target="https://docs.aws.amazon.com/en_us/AWSEC2/latest/UserGuide/get-set-up-for-amazon-ec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aws.amazon.com/en_us/AWSEC2/latest/UserGuide/get-set-up-for-amazon-ec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aws.amazon.com/en_us/AWSEC2/latest/UserGuide/AccessingInstanc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09AF-D436-472F-B953-56C4349539C7}"/>
              </a:ext>
            </a:extLst>
          </p:cNvPr>
          <p:cNvSpPr>
            <a:spLocks noGrp="1"/>
          </p:cNvSpPr>
          <p:nvPr>
            <p:ph type="ctrTitle"/>
          </p:nvPr>
        </p:nvSpPr>
        <p:spPr>
          <a:xfrm>
            <a:off x="1524000" y="140230"/>
            <a:ext cx="9144000" cy="2387600"/>
          </a:xfrm>
        </p:spPr>
        <p:txBody>
          <a:bodyPr/>
          <a:lstStyle/>
          <a:p>
            <a:r>
              <a:rPr lang="tr-TR" dirty="0"/>
              <a:t>Distributed </a:t>
            </a:r>
            <a:r>
              <a:rPr lang="tr-TR" dirty="0" err="1"/>
              <a:t>Systems</a:t>
            </a:r>
            <a:r>
              <a:rPr lang="tr-TR" dirty="0"/>
              <a:t> </a:t>
            </a:r>
            <a:r>
              <a:rPr lang="tr-TR" dirty="0" err="1"/>
              <a:t>and</a:t>
            </a:r>
            <a:r>
              <a:rPr lang="tr-TR" dirty="0"/>
              <a:t> </a:t>
            </a:r>
            <a:r>
              <a:rPr lang="tr-TR" dirty="0" err="1"/>
              <a:t>Cloud</a:t>
            </a:r>
            <a:r>
              <a:rPr lang="tr-TR" dirty="0"/>
              <a:t> Computing</a:t>
            </a:r>
            <a:endParaRPr lang="en-US" dirty="0"/>
          </a:p>
        </p:txBody>
      </p:sp>
      <p:sp>
        <p:nvSpPr>
          <p:cNvPr id="3" name="Subtitle 2">
            <a:extLst>
              <a:ext uri="{FF2B5EF4-FFF2-40B4-BE49-F238E27FC236}">
                <a16:creationId xmlns:a16="http://schemas.microsoft.com/office/drawing/2014/main" id="{94601AF9-AE6A-437D-AD97-3A3CFB613191}"/>
              </a:ext>
            </a:extLst>
          </p:cNvPr>
          <p:cNvSpPr>
            <a:spLocks noGrp="1"/>
          </p:cNvSpPr>
          <p:nvPr>
            <p:ph type="subTitle" idx="1"/>
          </p:nvPr>
        </p:nvSpPr>
        <p:spPr/>
        <p:txBody>
          <a:bodyPr>
            <a:normAutofit/>
          </a:bodyPr>
          <a:lstStyle/>
          <a:p>
            <a:r>
              <a:rPr lang="tr-TR" dirty="0" err="1"/>
              <a:t>Creating</a:t>
            </a:r>
            <a:r>
              <a:rPr lang="tr-TR" dirty="0"/>
              <a:t> </a:t>
            </a:r>
            <a:r>
              <a:rPr lang="tr-TR" dirty="0" err="1"/>
              <a:t>and</a:t>
            </a:r>
            <a:r>
              <a:rPr lang="tr-TR" dirty="0"/>
              <a:t> </a:t>
            </a:r>
            <a:r>
              <a:rPr lang="tr-TR" dirty="0" err="1"/>
              <a:t>Connecting</a:t>
            </a:r>
            <a:r>
              <a:rPr lang="tr-TR" dirty="0"/>
              <a:t> </a:t>
            </a:r>
            <a:r>
              <a:rPr lang="tr-TR" dirty="0" err="1"/>
              <a:t>to</a:t>
            </a:r>
            <a:r>
              <a:rPr lang="tr-TR" dirty="0"/>
              <a:t> an AWS EC2 AMI </a:t>
            </a:r>
            <a:r>
              <a:rPr lang="tr-TR" dirty="0" err="1"/>
              <a:t>Instance</a:t>
            </a:r>
            <a:endParaRPr lang="tr-TR" dirty="0"/>
          </a:p>
        </p:txBody>
      </p:sp>
    </p:spTree>
    <p:extLst>
      <p:ext uri="{BB962C8B-B14F-4D97-AF65-F5344CB8AC3E}">
        <p14:creationId xmlns:p14="http://schemas.microsoft.com/office/powerpoint/2010/main" val="222390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F86A-2880-4A20-8865-B1D65DE4C66B}"/>
              </a:ext>
            </a:extLst>
          </p:cNvPr>
          <p:cNvSpPr>
            <a:spLocks noGrp="1"/>
          </p:cNvSpPr>
          <p:nvPr>
            <p:ph type="title"/>
          </p:nvPr>
        </p:nvSpPr>
        <p:spPr>
          <a:xfrm>
            <a:off x="838200" y="1"/>
            <a:ext cx="10515600" cy="1092199"/>
          </a:xfrm>
        </p:spPr>
        <p:txBody>
          <a:bodyPr/>
          <a:lstStyle/>
          <a:p>
            <a:r>
              <a:rPr lang="tr-TR" dirty="0" err="1"/>
              <a:t>Related</a:t>
            </a:r>
            <a:r>
              <a:rPr lang="tr-TR" dirty="0"/>
              <a:t> </a:t>
            </a:r>
            <a:r>
              <a:rPr lang="tr-TR" dirty="0" err="1"/>
              <a:t>material</a:t>
            </a:r>
            <a:endParaRPr lang="en-US" dirty="0"/>
          </a:p>
        </p:txBody>
      </p:sp>
      <p:sp>
        <p:nvSpPr>
          <p:cNvPr id="3" name="Content Placeholder 2">
            <a:extLst>
              <a:ext uri="{FF2B5EF4-FFF2-40B4-BE49-F238E27FC236}">
                <a16:creationId xmlns:a16="http://schemas.microsoft.com/office/drawing/2014/main" id="{68674409-54B3-48EB-9757-FD7EFC7CD44E}"/>
              </a:ext>
            </a:extLst>
          </p:cNvPr>
          <p:cNvSpPr>
            <a:spLocks noGrp="1"/>
          </p:cNvSpPr>
          <p:nvPr>
            <p:ph idx="1"/>
          </p:nvPr>
        </p:nvSpPr>
        <p:spPr>
          <a:xfrm>
            <a:off x="838200" y="1270000"/>
            <a:ext cx="10515600" cy="4906963"/>
          </a:xfrm>
        </p:spPr>
        <p:txBody>
          <a:bodyPr/>
          <a:lstStyle/>
          <a:p>
            <a:r>
              <a:rPr lang="tr-TR" dirty="0" err="1"/>
              <a:t>Prerequisities</a:t>
            </a:r>
            <a:r>
              <a:rPr lang="tr-TR" dirty="0"/>
              <a:t>: </a:t>
            </a:r>
            <a:r>
              <a:rPr lang="en-US" dirty="0">
                <a:hlinkClick r:id="rId2"/>
              </a:rPr>
              <a:t>https://docs.aws.amazon.com/en_us/AWSEC2/latest/UserGuide/get-set-up-for-amazon-ec2.html</a:t>
            </a:r>
            <a:endParaRPr lang="tr-TR" dirty="0"/>
          </a:p>
          <a:p>
            <a:endParaRPr lang="tr-TR" dirty="0"/>
          </a:p>
          <a:p>
            <a:r>
              <a:rPr lang="tr-TR" dirty="0" err="1"/>
              <a:t>Creating</a:t>
            </a:r>
            <a:r>
              <a:rPr lang="tr-TR" dirty="0"/>
              <a:t>, </a:t>
            </a:r>
            <a:r>
              <a:rPr lang="tr-TR" dirty="0" err="1"/>
              <a:t>connecting</a:t>
            </a:r>
            <a:r>
              <a:rPr lang="tr-TR" dirty="0"/>
              <a:t> </a:t>
            </a:r>
            <a:r>
              <a:rPr lang="tr-TR" dirty="0" err="1"/>
              <a:t>and</a:t>
            </a:r>
            <a:r>
              <a:rPr lang="tr-TR" dirty="0"/>
              <a:t> </a:t>
            </a:r>
            <a:r>
              <a:rPr lang="tr-TR" dirty="0" err="1"/>
              <a:t>terminating</a:t>
            </a:r>
            <a:r>
              <a:rPr lang="tr-TR" dirty="0"/>
              <a:t> </a:t>
            </a:r>
            <a:r>
              <a:rPr lang="tr-TR" dirty="0" err="1"/>
              <a:t>your</a:t>
            </a:r>
            <a:r>
              <a:rPr lang="tr-TR" dirty="0"/>
              <a:t> EC2 </a:t>
            </a:r>
            <a:r>
              <a:rPr lang="tr-TR" dirty="0" err="1"/>
              <a:t>instance</a:t>
            </a:r>
            <a:r>
              <a:rPr lang="tr-TR" dirty="0"/>
              <a:t>: </a:t>
            </a:r>
            <a:r>
              <a:rPr lang="en-US" dirty="0">
                <a:hlinkClick r:id="rId3"/>
              </a:rPr>
              <a:t>https://docs.aws.amazon.com/en_us/AWSEC2/latest/UserGuide/EC2_GetStarted.html</a:t>
            </a:r>
            <a:endParaRPr lang="tr-TR" dirty="0"/>
          </a:p>
          <a:p>
            <a:endParaRPr lang="tr-TR" dirty="0"/>
          </a:p>
          <a:p>
            <a:r>
              <a:rPr lang="tr-TR" dirty="0" err="1"/>
              <a:t>If</a:t>
            </a:r>
            <a:r>
              <a:rPr lang="tr-TR" dirty="0"/>
              <a:t> </a:t>
            </a:r>
            <a:r>
              <a:rPr lang="tr-TR" dirty="0" err="1"/>
              <a:t>you</a:t>
            </a:r>
            <a:r>
              <a:rPr lang="tr-TR" dirty="0"/>
              <a:t> </a:t>
            </a:r>
            <a:r>
              <a:rPr lang="tr-TR" dirty="0" err="1"/>
              <a:t>have</a:t>
            </a:r>
            <a:r>
              <a:rPr lang="tr-TR" dirty="0"/>
              <a:t> </a:t>
            </a:r>
            <a:r>
              <a:rPr lang="tr-TR" dirty="0" err="1"/>
              <a:t>any</a:t>
            </a:r>
            <a:r>
              <a:rPr lang="tr-TR" dirty="0"/>
              <a:t> </a:t>
            </a:r>
            <a:r>
              <a:rPr lang="tr-TR" dirty="0" err="1"/>
              <a:t>questions</a:t>
            </a:r>
            <a:r>
              <a:rPr lang="tr-TR" dirty="0"/>
              <a:t>, do not </a:t>
            </a:r>
            <a:r>
              <a:rPr lang="tr-TR" dirty="0" err="1"/>
              <a:t>hesitate</a:t>
            </a:r>
            <a:r>
              <a:rPr lang="tr-TR" dirty="0"/>
              <a:t> </a:t>
            </a:r>
            <a:r>
              <a:rPr lang="tr-TR" dirty="0" err="1"/>
              <a:t>to</a:t>
            </a:r>
            <a:r>
              <a:rPr lang="tr-TR" dirty="0"/>
              <a:t> </a:t>
            </a:r>
            <a:r>
              <a:rPr lang="tr-TR" dirty="0" err="1"/>
              <a:t>email</a:t>
            </a:r>
            <a:r>
              <a:rPr lang="tr-TR" dirty="0"/>
              <a:t>. </a:t>
            </a:r>
          </a:p>
          <a:p>
            <a:pPr lvl="1"/>
            <a:r>
              <a:rPr lang="tr-TR" dirty="0"/>
              <a:t>umut.cakan@ozu.edu.tr</a:t>
            </a:r>
            <a:endParaRPr lang="en-US" dirty="0"/>
          </a:p>
        </p:txBody>
      </p:sp>
    </p:spTree>
    <p:extLst>
      <p:ext uri="{BB962C8B-B14F-4D97-AF65-F5344CB8AC3E}">
        <p14:creationId xmlns:p14="http://schemas.microsoft.com/office/powerpoint/2010/main" val="307704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7573-067C-43A8-90B5-C3857009576F}"/>
              </a:ext>
            </a:extLst>
          </p:cNvPr>
          <p:cNvSpPr>
            <a:spLocks noGrp="1"/>
          </p:cNvSpPr>
          <p:nvPr>
            <p:ph type="title"/>
          </p:nvPr>
        </p:nvSpPr>
        <p:spPr>
          <a:xfrm>
            <a:off x="838200" y="18256"/>
            <a:ext cx="10515600" cy="1107812"/>
          </a:xfrm>
        </p:spPr>
        <p:txBody>
          <a:bodyPr/>
          <a:lstStyle/>
          <a:p>
            <a:r>
              <a:rPr lang="tr-TR" dirty="0" err="1"/>
              <a:t>Creating</a:t>
            </a:r>
            <a:r>
              <a:rPr lang="tr-TR" dirty="0"/>
              <a:t> EC2 </a:t>
            </a:r>
            <a:r>
              <a:rPr lang="tr-TR" dirty="0" err="1"/>
              <a:t>Instance</a:t>
            </a:r>
            <a:endParaRPr lang="en-US" dirty="0"/>
          </a:p>
        </p:txBody>
      </p:sp>
      <p:sp>
        <p:nvSpPr>
          <p:cNvPr id="3" name="Content Placeholder 2">
            <a:extLst>
              <a:ext uri="{FF2B5EF4-FFF2-40B4-BE49-F238E27FC236}">
                <a16:creationId xmlns:a16="http://schemas.microsoft.com/office/drawing/2014/main" id="{311B428A-0BBB-41C5-9543-1B527727392C}"/>
              </a:ext>
            </a:extLst>
          </p:cNvPr>
          <p:cNvSpPr>
            <a:spLocks noGrp="1"/>
          </p:cNvSpPr>
          <p:nvPr>
            <p:ph idx="1"/>
          </p:nvPr>
        </p:nvSpPr>
        <p:spPr>
          <a:xfrm>
            <a:off x="838200" y="1270000"/>
            <a:ext cx="10515600" cy="5427133"/>
          </a:xfrm>
        </p:spPr>
        <p:txBody>
          <a:bodyPr>
            <a:normAutofit fontScale="85000" lnSpcReduction="10000"/>
          </a:bodyPr>
          <a:lstStyle/>
          <a:p>
            <a:r>
              <a:rPr lang="tr-TR" dirty="0" err="1"/>
              <a:t>Creating</a:t>
            </a:r>
            <a:r>
              <a:rPr lang="tr-TR" dirty="0"/>
              <a:t> EC2 </a:t>
            </a:r>
            <a:r>
              <a:rPr lang="tr-TR" dirty="0" err="1"/>
              <a:t>instance</a:t>
            </a:r>
            <a:r>
              <a:rPr lang="tr-TR" dirty="0"/>
              <a:t> has 4 </a:t>
            </a:r>
            <a:r>
              <a:rPr lang="tr-TR" dirty="0" err="1"/>
              <a:t>prerequisites</a:t>
            </a:r>
            <a:r>
              <a:rPr lang="tr-TR" dirty="0"/>
              <a:t>.</a:t>
            </a:r>
          </a:p>
          <a:p>
            <a:pPr lvl="1"/>
            <a:r>
              <a:rPr lang="tr-TR" dirty="0" err="1"/>
              <a:t>Creating</a:t>
            </a:r>
            <a:r>
              <a:rPr lang="tr-TR" dirty="0"/>
              <a:t> an </a:t>
            </a:r>
            <a:r>
              <a:rPr lang="tr-TR" b="1" dirty="0"/>
              <a:t>IAM User</a:t>
            </a:r>
          </a:p>
          <a:p>
            <a:pPr lvl="2"/>
            <a:r>
              <a:rPr lang="tr-TR" dirty="0" err="1"/>
              <a:t>Amazon’s</a:t>
            </a:r>
            <a:r>
              <a:rPr lang="tr-TR" dirty="0"/>
              <a:t> </a:t>
            </a:r>
            <a:r>
              <a:rPr lang="tr-TR" dirty="0" err="1"/>
              <a:t>comment</a:t>
            </a:r>
            <a:r>
              <a:rPr lang="tr-TR" dirty="0"/>
              <a:t> on IAM User: W</a:t>
            </a:r>
            <a:r>
              <a:rPr lang="en-US" dirty="0"/>
              <a:t>e don't recommend that you access AWS using the credentials for your AWS account; we recommend that you use AWS Identity and Access Management (IAM) instead.</a:t>
            </a:r>
            <a:endParaRPr lang="tr-TR" dirty="0"/>
          </a:p>
          <a:p>
            <a:pPr lvl="1"/>
            <a:r>
              <a:rPr lang="tr-TR" dirty="0" err="1"/>
              <a:t>Creating</a:t>
            </a:r>
            <a:r>
              <a:rPr lang="tr-TR" dirty="0"/>
              <a:t> a </a:t>
            </a:r>
            <a:r>
              <a:rPr lang="tr-TR" b="1" dirty="0" err="1"/>
              <a:t>Key</a:t>
            </a:r>
            <a:r>
              <a:rPr lang="tr-TR" b="1" dirty="0"/>
              <a:t> </a:t>
            </a:r>
            <a:r>
              <a:rPr lang="tr-TR" b="1" dirty="0" err="1"/>
              <a:t>Pair</a:t>
            </a:r>
            <a:endParaRPr lang="tr-TR" b="1" dirty="0"/>
          </a:p>
          <a:p>
            <a:pPr lvl="2"/>
            <a:r>
              <a:rPr lang="en-US" dirty="0"/>
              <a:t>AWS uses public-key cryptography to secure the login information for your instance. A Linux instance has no password; you use a key pair to log in to your instance securely. You specify the name of the key pair when you launch your instance, then provide the private key when you log in using SSH.</a:t>
            </a:r>
            <a:endParaRPr lang="tr-TR" dirty="0"/>
          </a:p>
          <a:p>
            <a:pPr lvl="1"/>
            <a:r>
              <a:rPr lang="tr-TR" dirty="0" err="1"/>
              <a:t>Create</a:t>
            </a:r>
            <a:r>
              <a:rPr lang="tr-TR" dirty="0"/>
              <a:t> a </a:t>
            </a:r>
            <a:r>
              <a:rPr lang="tr-TR" b="1" dirty="0"/>
              <a:t>Virtual </a:t>
            </a:r>
            <a:r>
              <a:rPr lang="tr-TR" b="1" dirty="0" err="1"/>
              <a:t>Private</a:t>
            </a:r>
            <a:r>
              <a:rPr lang="tr-TR" b="1" dirty="0"/>
              <a:t> </a:t>
            </a:r>
            <a:r>
              <a:rPr lang="tr-TR" b="1" dirty="0" err="1"/>
              <a:t>Cloud</a:t>
            </a:r>
            <a:endParaRPr lang="tr-TR" b="1" dirty="0"/>
          </a:p>
          <a:p>
            <a:pPr lvl="2"/>
            <a:r>
              <a:rPr lang="en-US" dirty="0"/>
              <a:t>Amazon VPC enables you to launch AWS resources into a virtual network that you've defined, known as a </a:t>
            </a:r>
            <a:r>
              <a:rPr lang="en-US" i="1" dirty="0"/>
              <a:t>virtual private cloud</a:t>
            </a:r>
            <a:r>
              <a:rPr lang="en-US" dirty="0"/>
              <a:t> (VPC). The newer EC2 instance types require that you launch your instances in a VPC.</a:t>
            </a:r>
            <a:endParaRPr lang="tr-TR" dirty="0"/>
          </a:p>
          <a:p>
            <a:pPr lvl="1"/>
            <a:r>
              <a:rPr lang="tr-TR" dirty="0" err="1"/>
              <a:t>Create</a:t>
            </a:r>
            <a:r>
              <a:rPr lang="tr-TR" dirty="0"/>
              <a:t> a </a:t>
            </a:r>
            <a:r>
              <a:rPr lang="tr-TR" b="1" dirty="0"/>
              <a:t>Security </a:t>
            </a:r>
            <a:r>
              <a:rPr lang="tr-TR" b="1" dirty="0" err="1"/>
              <a:t>Group</a:t>
            </a:r>
            <a:endParaRPr lang="tr-TR" b="1" dirty="0"/>
          </a:p>
          <a:p>
            <a:pPr lvl="2"/>
            <a:r>
              <a:rPr lang="en-US" dirty="0"/>
              <a:t>Security groups act as a firewall for associated instances, controlling both inbound and outbound traffic at the instance level. You must add rules to a security group that enable you to connect to your instance from your IP address using SSH. You can also add rules that allow inbound and outbound HTTP and HTTPS access from anywhere.</a:t>
            </a:r>
            <a:endParaRPr lang="tr-TR" dirty="0"/>
          </a:p>
          <a:p>
            <a:pPr lvl="1"/>
            <a:r>
              <a:rPr lang="tr-TR" dirty="0" err="1"/>
              <a:t>Related</a:t>
            </a:r>
            <a:r>
              <a:rPr lang="tr-TR" dirty="0"/>
              <a:t> </a:t>
            </a:r>
            <a:r>
              <a:rPr lang="tr-TR" dirty="0" err="1"/>
              <a:t>guide</a:t>
            </a:r>
            <a:r>
              <a:rPr lang="tr-TR" dirty="0"/>
              <a:t> </a:t>
            </a:r>
            <a:r>
              <a:rPr lang="tr-TR" dirty="0" err="1"/>
              <a:t>for</a:t>
            </a:r>
            <a:r>
              <a:rPr lang="tr-TR" dirty="0"/>
              <a:t> </a:t>
            </a:r>
            <a:r>
              <a:rPr lang="tr-TR" dirty="0" err="1"/>
              <a:t>prerequisites</a:t>
            </a:r>
            <a:r>
              <a:rPr lang="tr-TR" dirty="0"/>
              <a:t> can be </a:t>
            </a:r>
            <a:r>
              <a:rPr lang="tr-TR" dirty="0" err="1"/>
              <a:t>found</a:t>
            </a:r>
            <a:r>
              <a:rPr lang="tr-TR" dirty="0"/>
              <a:t> here: </a:t>
            </a:r>
            <a:r>
              <a:rPr lang="en-US" dirty="0">
                <a:hlinkClick r:id="rId2"/>
              </a:rPr>
              <a:t>https://docs.aws.amazon.com/en_us/AWSEC2/latest/UserGuide/get-set-up-for-amazon-ec2.html</a:t>
            </a:r>
            <a:endParaRPr lang="en-US" dirty="0"/>
          </a:p>
        </p:txBody>
      </p:sp>
    </p:spTree>
    <p:extLst>
      <p:ext uri="{BB962C8B-B14F-4D97-AF65-F5344CB8AC3E}">
        <p14:creationId xmlns:p14="http://schemas.microsoft.com/office/powerpoint/2010/main" val="87522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56CC-974B-492D-9843-0443169831F6}"/>
              </a:ext>
            </a:extLst>
          </p:cNvPr>
          <p:cNvSpPr>
            <a:spLocks noGrp="1"/>
          </p:cNvSpPr>
          <p:nvPr>
            <p:ph type="title"/>
          </p:nvPr>
        </p:nvSpPr>
        <p:spPr>
          <a:xfrm>
            <a:off x="838200" y="0"/>
            <a:ext cx="10515600" cy="999067"/>
          </a:xfrm>
        </p:spPr>
        <p:txBody>
          <a:bodyPr/>
          <a:lstStyle/>
          <a:p>
            <a:r>
              <a:rPr lang="tr-TR" dirty="0" err="1"/>
              <a:t>Creating</a:t>
            </a:r>
            <a:r>
              <a:rPr lang="tr-TR" dirty="0"/>
              <a:t> EC2 </a:t>
            </a:r>
            <a:r>
              <a:rPr lang="tr-TR" dirty="0" err="1"/>
              <a:t>Instance</a:t>
            </a:r>
            <a:r>
              <a:rPr lang="tr-TR" dirty="0"/>
              <a:t> (2)</a:t>
            </a:r>
            <a:endParaRPr lang="en-US" dirty="0"/>
          </a:p>
        </p:txBody>
      </p:sp>
      <p:sp>
        <p:nvSpPr>
          <p:cNvPr id="3" name="Content Placeholder 2">
            <a:extLst>
              <a:ext uri="{FF2B5EF4-FFF2-40B4-BE49-F238E27FC236}">
                <a16:creationId xmlns:a16="http://schemas.microsoft.com/office/drawing/2014/main" id="{2309DFA8-261D-4F03-ADCB-162F53B6B956}"/>
              </a:ext>
            </a:extLst>
          </p:cNvPr>
          <p:cNvSpPr>
            <a:spLocks noGrp="1"/>
          </p:cNvSpPr>
          <p:nvPr>
            <p:ph idx="1"/>
          </p:nvPr>
        </p:nvSpPr>
        <p:spPr>
          <a:xfrm>
            <a:off x="838200" y="999067"/>
            <a:ext cx="10515600" cy="1617133"/>
          </a:xfrm>
        </p:spPr>
        <p:txBody>
          <a:bodyPr>
            <a:normAutofit fontScale="92500" lnSpcReduction="20000"/>
          </a:bodyPr>
          <a:lstStyle/>
          <a:p>
            <a:r>
              <a:rPr lang="tr-TR" sz="2600" dirty="0" err="1"/>
              <a:t>After</a:t>
            </a:r>
            <a:r>
              <a:rPr lang="tr-TR" sz="2600" dirty="0"/>
              <a:t> </a:t>
            </a:r>
            <a:r>
              <a:rPr lang="tr-TR" sz="2600" dirty="0" err="1"/>
              <a:t>completing</a:t>
            </a:r>
            <a:r>
              <a:rPr lang="tr-TR" sz="2600" dirty="0"/>
              <a:t> </a:t>
            </a:r>
            <a:r>
              <a:rPr lang="tr-TR" sz="2600" dirty="0" err="1"/>
              <a:t>prerequisities</a:t>
            </a:r>
            <a:r>
              <a:rPr lang="tr-TR" sz="2600" dirty="0"/>
              <a:t> </a:t>
            </a:r>
            <a:r>
              <a:rPr lang="tr-TR" sz="2600" dirty="0" err="1"/>
              <a:t>you</a:t>
            </a:r>
            <a:r>
              <a:rPr lang="tr-TR" sz="2600" dirty="0"/>
              <a:t> can </a:t>
            </a:r>
            <a:r>
              <a:rPr lang="tr-TR" sz="2600" dirty="0" err="1"/>
              <a:t>now</a:t>
            </a:r>
            <a:r>
              <a:rPr lang="tr-TR" sz="2600" dirty="0"/>
              <a:t> </a:t>
            </a:r>
            <a:r>
              <a:rPr lang="tr-TR" sz="2600" dirty="0" err="1"/>
              <a:t>create</a:t>
            </a:r>
            <a:r>
              <a:rPr lang="tr-TR" sz="2600" dirty="0"/>
              <a:t> </a:t>
            </a:r>
            <a:r>
              <a:rPr lang="tr-TR" sz="2600" dirty="0" err="1"/>
              <a:t>your</a:t>
            </a:r>
            <a:r>
              <a:rPr lang="tr-TR" sz="2600" dirty="0"/>
              <a:t> EC2 </a:t>
            </a:r>
            <a:r>
              <a:rPr lang="tr-TR" sz="2600" dirty="0" err="1"/>
              <a:t>instance</a:t>
            </a:r>
            <a:r>
              <a:rPr lang="tr-TR" sz="2600" dirty="0"/>
              <a:t>.</a:t>
            </a:r>
          </a:p>
          <a:p>
            <a:r>
              <a:rPr lang="tr-TR" sz="2600" dirty="0"/>
              <a:t>Open EC2 </a:t>
            </a:r>
            <a:r>
              <a:rPr lang="tr-TR" sz="2600" dirty="0" err="1"/>
              <a:t>console</a:t>
            </a:r>
            <a:r>
              <a:rPr lang="tr-TR" sz="2600" dirty="0"/>
              <a:t> at: </a:t>
            </a:r>
            <a:r>
              <a:rPr lang="en-US" sz="2600" dirty="0">
                <a:hlinkClick r:id="rId2"/>
              </a:rPr>
              <a:t>https://console.aws.amazon.com/ec2/</a:t>
            </a:r>
            <a:endParaRPr lang="tr-TR" sz="2600" dirty="0"/>
          </a:p>
          <a:p>
            <a:r>
              <a:rPr lang="tr-TR" sz="2600" dirty="0" err="1"/>
              <a:t>Then</a:t>
            </a:r>
            <a:r>
              <a:rPr lang="tr-TR" sz="2600" dirty="0"/>
              <a:t>, </a:t>
            </a:r>
            <a:r>
              <a:rPr lang="tr-TR" sz="2600" dirty="0" err="1"/>
              <a:t>select</a:t>
            </a:r>
            <a:r>
              <a:rPr lang="tr-TR" sz="2600" dirty="0"/>
              <a:t> </a:t>
            </a:r>
            <a:r>
              <a:rPr lang="tr-TR" sz="2600" dirty="0" err="1"/>
              <a:t>launch</a:t>
            </a:r>
            <a:r>
              <a:rPr lang="tr-TR" sz="2600" dirty="0"/>
              <a:t> </a:t>
            </a:r>
            <a:r>
              <a:rPr lang="tr-TR" sz="2600" dirty="0" err="1"/>
              <a:t>instance</a:t>
            </a:r>
            <a:r>
              <a:rPr lang="tr-TR" sz="2600" dirty="0"/>
              <a:t> on </a:t>
            </a:r>
            <a:r>
              <a:rPr lang="tr-TR" sz="2600" dirty="0" err="1"/>
              <a:t>the</a:t>
            </a:r>
            <a:r>
              <a:rPr lang="tr-TR" sz="2600" dirty="0"/>
              <a:t> </a:t>
            </a:r>
            <a:r>
              <a:rPr lang="tr-TR" sz="2600" dirty="0" err="1"/>
              <a:t>dashboard</a:t>
            </a:r>
            <a:r>
              <a:rPr lang="tr-TR" sz="2600" dirty="0"/>
              <a:t>.</a:t>
            </a:r>
          </a:p>
          <a:p>
            <a:r>
              <a:rPr lang="tr-TR" sz="2600" dirty="0" err="1"/>
              <a:t>It</a:t>
            </a:r>
            <a:r>
              <a:rPr lang="tr-TR" sz="2600" dirty="0"/>
              <a:t> </a:t>
            </a:r>
            <a:r>
              <a:rPr lang="tr-TR" sz="2600" dirty="0" err="1"/>
              <a:t>will</a:t>
            </a:r>
            <a:r>
              <a:rPr lang="tr-TR" sz="2600" dirty="0"/>
              <a:t> </a:t>
            </a:r>
            <a:r>
              <a:rPr lang="tr-TR" sz="2600" dirty="0" err="1"/>
              <a:t>direct</a:t>
            </a:r>
            <a:r>
              <a:rPr lang="tr-TR" sz="2600" dirty="0"/>
              <a:t> </a:t>
            </a:r>
            <a:r>
              <a:rPr lang="tr-TR" sz="2600" dirty="0" err="1"/>
              <a:t>you</a:t>
            </a:r>
            <a:r>
              <a:rPr lang="tr-TR" sz="2600" dirty="0"/>
              <a:t> </a:t>
            </a:r>
            <a:r>
              <a:rPr lang="tr-TR" sz="2600" dirty="0" err="1"/>
              <a:t>to</a:t>
            </a:r>
            <a:r>
              <a:rPr lang="tr-TR" sz="2600" dirty="0"/>
              <a:t> </a:t>
            </a:r>
            <a:r>
              <a:rPr lang="tr-TR" sz="2600" dirty="0" err="1"/>
              <a:t>the</a:t>
            </a:r>
            <a:r>
              <a:rPr lang="tr-TR" sz="2600" dirty="0"/>
              <a:t> </a:t>
            </a:r>
            <a:r>
              <a:rPr lang="tr-TR" sz="2600" dirty="0" err="1"/>
              <a:t>first</a:t>
            </a:r>
            <a:r>
              <a:rPr lang="tr-TR" sz="2600" dirty="0"/>
              <a:t> step. Select EC2 AMI </a:t>
            </a:r>
            <a:r>
              <a:rPr lang="tr-TR" sz="2600" dirty="0" err="1"/>
              <a:t>instance</a:t>
            </a:r>
            <a:r>
              <a:rPr lang="tr-TR" sz="2600" dirty="0"/>
              <a:t> in </a:t>
            </a:r>
            <a:r>
              <a:rPr lang="tr-TR" sz="2600" dirty="0" err="1"/>
              <a:t>the</a:t>
            </a:r>
            <a:r>
              <a:rPr lang="tr-TR" sz="2600" dirty="0"/>
              <a:t> </a:t>
            </a:r>
            <a:r>
              <a:rPr lang="tr-TR" sz="2600" dirty="0" err="1"/>
              <a:t>picture</a:t>
            </a:r>
            <a:r>
              <a:rPr lang="tr-TR" sz="2600" dirty="0"/>
              <a:t>.</a:t>
            </a:r>
            <a:endParaRPr lang="en-US" sz="2600" dirty="0"/>
          </a:p>
        </p:txBody>
      </p:sp>
      <p:pic>
        <p:nvPicPr>
          <p:cNvPr id="9" name="Picture 8" descr="A screenshot of a social media post&#10;&#10;Description automatically generated">
            <a:extLst>
              <a:ext uri="{FF2B5EF4-FFF2-40B4-BE49-F238E27FC236}">
                <a16:creationId xmlns:a16="http://schemas.microsoft.com/office/drawing/2014/main" id="{4A16D0F0-FE2A-484F-A74B-C5AC41EDD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34511"/>
            <a:ext cx="12192000" cy="4108497"/>
          </a:xfrm>
          <a:prstGeom prst="rect">
            <a:avLst/>
          </a:prstGeom>
        </p:spPr>
      </p:pic>
    </p:spTree>
    <p:extLst>
      <p:ext uri="{BB962C8B-B14F-4D97-AF65-F5344CB8AC3E}">
        <p14:creationId xmlns:p14="http://schemas.microsoft.com/office/powerpoint/2010/main" val="123067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6FAC-3AEF-478D-9078-66AE59B106E2}"/>
              </a:ext>
            </a:extLst>
          </p:cNvPr>
          <p:cNvSpPr>
            <a:spLocks noGrp="1"/>
          </p:cNvSpPr>
          <p:nvPr>
            <p:ph type="title"/>
          </p:nvPr>
        </p:nvSpPr>
        <p:spPr>
          <a:xfrm>
            <a:off x="838200" y="18255"/>
            <a:ext cx="10515600" cy="1048545"/>
          </a:xfrm>
        </p:spPr>
        <p:txBody>
          <a:bodyPr/>
          <a:lstStyle/>
          <a:p>
            <a:r>
              <a:rPr lang="tr-TR" dirty="0" err="1"/>
              <a:t>Creating</a:t>
            </a:r>
            <a:r>
              <a:rPr lang="tr-TR" dirty="0"/>
              <a:t> EC2 </a:t>
            </a:r>
            <a:r>
              <a:rPr lang="tr-TR" dirty="0" err="1"/>
              <a:t>Instance</a:t>
            </a:r>
            <a:r>
              <a:rPr lang="tr-TR" dirty="0"/>
              <a:t> (3)</a:t>
            </a:r>
            <a:endParaRPr lang="en-US" dirty="0"/>
          </a:p>
        </p:txBody>
      </p:sp>
      <p:sp>
        <p:nvSpPr>
          <p:cNvPr id="3" name="Content Placeholder 2">
            <a:extLst>
              <a:ext uri="{FF2B5EF4-FFF2-40B4-BE49-F238E27FC236}">
                <a16:creationId xmlns:a16="http://schemas.microsoft.com/office/drawing/2014/main" id="{35049E13-C172-4F86-944E-6BEA0F1EDEAE}"/>
              </a:ext>
            </a:extLst>
          </p:cNvPr>
          <p:cNvSpPr>
            <a:spLocks noGrp="1"/>
          </p:cNvSpPr>
          <p:nvPr>
            <p:ph idx="1"/>
          </p:nvPr>
        </p:nvSpPr>
        <p:spPr>
          <a:xfrm>
            <a:off x="838200" y="1261533"/>
            <a:ext cx="10515600" cy="1905000"/>
          </a:xfrm>
        </p:spPr>
        <p:txBody>
          <a:bodyPr>
            <a:normAutofit fontScale="92500" lnSpcReduction="10000"/>
          </a:bodyPr>
          <a:lstStyle/>
          <a:p>
            <a:r>
              <a:rPr lang="tr-TR" dirty="0" err="1"/>
              <a:t>You</a:t>
            </a:r>
            <a:r>
              <a:rPr lang="tr-TR" dirty="0"/>
              <a:t> do not </a:t>
            </a:r>
            <a:r>
              <a:rPr lang="tr-TR" dirty="0" err="1"/>
              <a:t>need</a:t>
            </a:r>
            <a:r>
              <a:rPr lang="tr-TR" dirty="0"/>
              <a:t> </a:t>
            </a:r>
            <a:r>
              <a:rPr lang="tr-TR" dirty="0" err="1"/>
              <a:t>to</a:t>
            </a:r>
            <a:r>
              <a:rPr lang="tr-TR" dirty="0"/>
              <a:t> </a:t>
            </a:r>
            <a:r>
              <a:rPr lang="tr-TR" dirty="0" err="1"/>
              <a:t>change</a:t>
            </a:r>
            <a:r>
              <a:rPr lang="tr-TR" dirty="0"/>
              <a:t> </a:t>
            </a:r>
            <a:r>
              <a:rPr lang="tr-TR" dirty="0" err="1"/>
              <a:t>instance</a:t>
            </a:r>
            <a:r>
              <a:rPr lang="tr-TR" dirty="0"/>
              <a:t> </a:t>
            </a:r>
            <a:r>
              <a:rPr lang="tr-TR" dirty="0" err="1"/>
              <a:t>type</a:t>
            </a:r>
            <a:r>
              <a:rPr lang="tr-TR" dirty="0"/>
              <a:t> on step 2. </a:t>
            </a:r>
            <a:r>
              <a:rPr lang="tr-TR" dirty="0" err="1"/>
              <a:t>Click</a:t>
            </a:r>
            <a:r>
              <a:rPr lang="tr-TR" dirty="0"/>
              <a:t> </a:t>
            </a:r>
            <a:r>
              <a:rPr lang="tr-TR" b="1" dirty="0" err="1"/>
              <a:t>Review</a:t>
            </a:r>
            <a:r>
              <a:rPr lang="tr-TR" b="1" dirty="0"/>
              <a:t> </a:t>
            </a:r>
            <a:r>
              <a:rPr lang="tr-TR" b="1" dirty="0" err="1"/>
              <a:t>and</a:t>
            </a:r>
            <a:r>
              <a:rPr lang="tr-TR" b="1" dirty="0"/>
              <a:t> </a:t>
            </a:r>
            <a:r>
              <a:rPr lang="tr-TR" b="1" dirty="0" err="1"/>
              <a:t>Launch</a:t>
            </a:r>
            <a:r>
              <a:rPr lang="tr-TR" dirty="0"/>
              <a:t> (Blue </a:t>
            </a:r>
            <a:r>
              <a:rPr lang="tr-TR" dirty="0" err="1"/>
              <a:t>button</a:t>
            </a:r>
            <a:r>
              <a:rPr lang="tr-TR" dirty="0"/>
              <a:t>, </a:t>
            </a:r>
            <a:r>
              <a:rPr lang="tr-TR" dirty="0" err="1"/>
              <a:t>bottom</a:t>
            </a:r>
            <a:r>
              <a:rPr lang="tr-TR" dirty="0"/>
              <a:t> </a:t>
            </a:r>
            <a:r>
              <a:rPr lang="tr-TR" dirty="0" err="1"/>
              <a:t>right</a:t>
            </a:r>
            <a:r>
              <a:rPr lang="tr-TR" dirty="0"/>
              <a:t>) on </a:t>
            </a:r>
            <a:r>
              <a:rPr lang="tr-TR" dirty="0" err="1"/>
              <a:t>this</a:t>
            </a:r>
            <a:r>
              <a:rPr lang="tr-TR" dirty="0"/>
              <a:t> step.</a:t>
            </a:r>
          </a:p>
          <a:p>
            <a:r>
              <a:rPr lang="tr-TR" dirty="0" err="1"/>
              <a:t>It</a:t>
            </a:r>
            <a:r>
              <a:rPr lang="tr-TR" dirty="0"/>
              <a:t> </a:t>
            </a:r>
            <a:r>
              <a:rPr lang="tr-TR" dirty="0" err="1"/>
              <a:t>will</a:t>
            </a:r>
            <a:r>
              <a:rPr lang="tr-TR" dirty="0"/>
              <a:t> </a:t>
            </a:r>
            <a:r>
              <a:rPr lang="tr-TR" dirty="0" err="1"/>
              <a:t>direct</a:t>
            </a:r>
            <a:r>
              <a:rPr lang="tr-TR" dirty="0"/>
              <a:t> </a:t>
            </a:r>
            <a:r>
              <a:rPr lang="tr-TR" dirty="0" err="1"/>
              <a:t>you</a:t>
            </a:r>
            <a:r>
              <a:rPr lang="tr-TR" dirty="0"/>
              <a:t> </a:t>
            </a:r>
            <a:r>
              <a:rPr lang="tr-TR" dirty="0" err="1"/>
              <a:t>to</a:t>
            </a:r>
            <a:r>
              <a:rPr lang="tr-TR" dirty="0"/>
              <a:t> </a:t>
            </a:r>
            <a:r>
              <a:rPr lang="tr-TR" dirty="0" err="1"/>
              <a:t>the</a:t>
            </a:r>
            <a:r>
              <a:rPr lang="tr-TR" dirty="0"/>
              <a:t> Step 7: </a:t>
            </a:r>
            <a:r>
              <a:rPr lang="tr-TR" dirty="0" err="1"/>
              <a:t>Review</a:t>
            </a:r>
            <a:r>
              <a:rPr lang="tr-TR" dirty="0"/>
              <a:t> </a:t>
            </a:r>
            <a:r>
              <a:rPr lang="tr-TR" dirty="0" err="1"/>
              <a:t>Instance</a:t>
            </a:r>
            <a:r>
              <a:rPr lang="tr-TR" dirty="0"/>
              <a:t> </a:t>
            </a:r>
            <a:r>
              <a:rPr lang="tr-TR" dirty="0" err="1"/>
              <a:t>Launch</a:t>
            </a:r>
            <a:r>
              <a:rPr lang="tr-TR" dirty="0"/>
              <a:t>. On </a:t>
            </a:r>
            <a:r>
              <a:rPr lang="tr-TR" dirty="0" err="1"/>
              <a:t>this</a:t>
            </a:r>
            <a:r>
              <a:rPr lang="tr-TR" dirty="0"/>
              <a:t> step </a:t>
            </a:r>
            <a:r>
              <a:rPr lang="tr-TR" dirty="0" err="1"/>
              <a:t>make</a:t>
            </a:r>
            <a:r>
              <a:rPr lang="tr-TR" dirty="0"/>
              <a:t> sure </a:t>
            </a:r>
            <a:r>
              <a:rPr lang="tr-TR" dirty="0" err="1"/>
              <a:t>you</a:t>
            </a:r>
            <a:r>
              <a:rPr lang="tr-TR" dirty="0"/>
              <a:t> </a:t>
            </a:r>
            <a:r>
              <a:rPr lang="tr-TR" dirty="0" err="1"/>
              <a:t>have</a:t>
            </a:r>
            <a:r>
              <a:rPr lang="tr-TR" dirty="0"/>
              <a:t> </a:t>
            </a:r>
            <a:r>
              <a:rPr lang="tr-TR" dirty="0" err="1"/>
              <a:t>edit</a:t>
            </a:r>
            <a:r>
              <a:rPr lang="tr-TR" dirty="0"/>
              <a:t> </a:t>
            </a:r>
            <a:r>
              <a:rPr lang="tr-TR" dirty="0" err="1"/>
              <a:t>the</a:t>
            </a:r>
            <a:r>
              <a:rPr lang="tr-TR" dirty="0"/>
              <a:t> </a:t>
            </a:r>
            <a:r>
              <a:rPr lang="tr-TR" b="1" dirty="0" err="1"/>
              <a:t>security</a:t>
            </a:r>
            <a:r>
              <a:rPr lang="tr-TR" b="1" dirty="0"/>
              <a:t> </a:t>
            </a:r>
            <a:r>
              <a:rPr lang="tr-TR" b="1" dirty="0" err="1"/>
              <a:t>groups</a:t>
            </a:r>
            <a:r>
              <a:rPr lang="tr-TR" b="1" dirty="0"/>
              <a:t> </a:t>
            </a:r>
            <a:r>
              <a:rPr lang="tr-TR" dirty="0" err="1"/>
              <a:t>and</a:t>
            </a:r>
            <a:r>
              <a:rPr lang="tr-TR" dirty="0"/>
              <a:t> </a:t>
            </a:r>
            <a:r>
              <a:rPr lang="tr-TR" dirty="0" err="1"/>
              <a:t>select</a:t>
            </a:r>
            <a:r>
              <a:rPr lang="tr-TR" dirty="0"/>
              <a:t> </a:t>
            </a:r>
            <a:r>
              <a:rPr lang="tr-TR" b="1" dirty="0" err="1"/>
              <a:t>group</a:t>
            </a:r>
            <a:r>
              <a:rPr lang="tr-TR" b="1" dirty="0"/>
              <a:t> </a:t>
            </a:r>
            <a:r>
              <a:rPr lang="tr-TR" b="1" dirty="0" err="1"/>
              <a:t>that</a:t>
            </a:r>
            <a:r>
              <a:rPr lang="tr-TR" b="1" dirty="0"/>
              <a:t> </a:t>
            </a:r>
            <a:r>
              <a:rPr lang="tr-TR" b="1" dirty="0" err="1"/>
              <a:t>you</a:t>
            </a:r>
            <a:r>
              <a:rPr lang="tr-TR" b="1" dirty="0"/>
              <a:t> </a:t>
            </a:r>
            <a:r>
              <a:rPr lang="tr-TR" b="1" dirty="0" err="1"/>
              <a:t>have</a:t>
            </a:r>
            <a:r>
              <a:rPr lang="tr-TR" b="1" dirty="0"/>
              <a:t> </a:t>
            </a:r>
            <a:r>
              <a:rPr lang="tr-TR" b="1" dirty="0" err="1"/>
              <a:t>created</a:t>
            </a:r>
            <a:r>
              <a:rPr lang="tr-TR" b="1" dirty="0"/>
              <a:t> as </a:t>
            </a:r>
            <a:r>
              <a:rPr lang="tr-TR" b="1" dirty="0" err="1"/>
              <a:t>prerequisite</a:t>
            </a:r>
            <a:r>
              <a:rPr lang="tr-TR" dirty="0"/>
              <a:t>. </a:t>
            </a:r>
            <a:r>
              <a:rPr lang="tr-TR" dirty="0" err="1"/>
              <a:t>After</a:t>
            </a:r>
            <a:r>
              <a:rPr lang="tr-TR" dirty="0"/>
              <a:t> </a:t>
            </a:r>
            <a:r>
              <a:rPr lang="tr-TR" dirty="0" err="1"/>
              <a:t>that</a:t>
            </a:r>
            <a:r>
              <a:rPr lang="tr-TR" dirty="0"/>
              <a:t> </a:t>
            </a:r>
            <a:r>
              <a:rPr lang="tr-TR" dirty="0" err="1"/>
              <a:t>click</a:t>
            </a:r>
            <a:r>
              <a:rPr lang="tr-TR" dirty="0"/>
              <a:t> </a:t>
            </a:r>
            <a:r>
              <a:rPr lang="tr-TR" b="1" dirty="0" err="1"/>
              <a:t>review</a:t>
            </a:r>
            <a:r>
              <a:rPr lang="tr-TR" b="1" dirty="0"/>
              <a:t> </a:t>
            </a:r>
            <a:r>
              <a:rPr lang="tr-TR" b="1" dirty="0" err="1"/>
              <a:t>and</a:t>
            </a:r>
            <a:r>
              <a:rPr lang="tr-TR" b="1" dirty="0"/>
              <a:t> </a:t>
            </a:r>
            <a:r>
              <a:rPr lang="tr-TR" b="1" dirty="0" err="1"/>
              <a:t>launch</a:t>
            </a:r>
            <a:r>
              <a:rPr lang="tr-TR" b="1" dirty="0"/>
              <a:t> </a:t>
            </a:r>
            <a:r>
              <a:rPr lang="tr-TR" b="1" dirty="0" err="1"/>
              <a:t>button</a:t>
            </a:r>
            <a:r>
              <a:rPr lang="tr-TR" b="1" dirty="0"/>
              <a:t> </a:t>
            </a:r>
            <a:r>
              <a:rPr lang="tr-TR" dirty="0" err="1"/>
              <a:t>again</a:t>
            </a:r>
            <a:r>
              <a:rPr lang="tr-TR" dirty="0"/>
              <a:t>.</a:t>
            </a:r>
          </a:p>
          <a:p>
            <a:endParaRPr lang="tr-TR" dirty="0"/>
          </a:p>
        </p:txBody>
      </p:sp>
      <p:pic>
        <p:nvPicPr>
          <p:cNvPr id="7" name="Picture 6" descr="A screenshot of a social media post&#10;&#10;Description automatically generated">
            <a:extLst>
              <a:ext uri="{FF2B5EF4-FFF2-40B4-BE49-F238E27FC236}">
                <a16:creationId xmlns:a16="http://schemas.microsoft.com/office/drawing/2014/main" id="{36C1EC31-E8C2-4E08-A66E-70AB54441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749" y="3429000"/>
            <a:ext cx="8184502" cy="3042900"/>
          </a:xfrm>
          <a:prstGeom prst="rect">
            <a:avLst/>
          </a:prstGeom>
        </p:spPr>
      </p:pic>
    </p:spTree>
    <p:extLst>
      <p:ext uri="{BB962C8B-B14F-4D97-AF65-F5344CB8AC3E}">
        <p14:creationId xmlns:p14="http://schemas.microsoft.com/office/powerpoint/2010/main" val="18189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E75-A890-42B3-8BAF-4A61CE8215BE}"/>
              </a:ext>
            </a:extLst>
          </p:cNvPr>
          <p:cNvSpPr>
            <a:spLocks noGrp="1"/>
          </p:cNvSpPr>
          <p:nvPr>
            <p:ph type="title"/>
          </p:nvPr>
        </p:nvSpPr>
        <p:spPr>
          <a:xfrm>
            <a:off x="838200" y="1"/>
            <a:ext cx="10515600" cy="956732"/>
          </a:xfrm>
        </p:spPr>
        <p:txBody>
          <a:bodyPr/>
          <a:lstStyle/>
          <a:p>
            <a:r>
              <a:rPr lang="tr-TR" dirty="0" err="1"/>
              <a:t>Creating</a:t>
            </a:r>
            <a:r>
              <a:rPr lang="tr-TR" dirty="0"/>
              <a:t> EC2 </a:t>
            </a:r>
            <a:r>
              <a:rPr lang="tr-TR" dirty="0" err="1"/>
              <a:t>Instance</a:t>
            </a:r>
            <a:r>
              <a:rPr lang="tr-TR" dirty="0"/>
              <a:t> (4)</a:t>
            </a:r>
            <a:endParaRPr lang="en-US" dirty="0"/>
          </a:p>
        </p:txBody>
      </p:sp>
      <p:sp>
        <p:nvSpPr>
          <p:cNvPr id="3" name="Content Placeholder 2">
            <a:extLst>
              <a:ext uri="{FF2B5EF4-FFF2-40B4-BE49-F238E27FC236}">
                <a16:creationId xmlns:a16="http://schemas.microsoft.com/office/drawing/2014/main" id="{518C8B34-5AF2-4C1F-A129-69AD77C2DE0F}"/>
              </a:ext>
            </a:extLst>
          </p:cNvPr>
          <p:cNvSpPr>
            <a:spLocks noGrp="1"/>
          </p:cNvSpPr>
          <p:nvPr>
            <p:ph idx="1"/>
          </p:nvPr>
        </p:nvSpPr>
        <p:spPr>
          <a:xfrm>
            <a:off x="838200" y="1049867"/>
            <a:ext cx="10515600" cy="956732"/>
          </a:xfrm>
        </p:spPr>
        <p:txBody>
          <a:bodyPr/>
          <a:lstStyle/>
          <a:p>
            <a:r>
              <a:rPr lang="tr-TR" dirty="0" err="1"/>
              <a:t>After</a:t>
            </a:r>
            <a:r>
              <a:rPr lang="tr-TR" dirty="0"/>
              <a:t> </a:t>
            </a:r>
            <a:r>
              <a:rPr lang="tr-TR" dirty="0" err="1"/>
              <a:t>setting</a:t>
            </a:r>
            <a:r>
              <a:rPr lang="tr-TR" dirty="0"/>
              <a:t> </a:t>
            </a:r>
            <a:r>
              <a:rPr lang="tr-TR" dirty="0" err="1"/>
              <a:t>security</a:t>
            </a:r>
            <a:r>
              <a:rPr lang="tr-TR" dirty="0"/>
              <a:t> </a:t>
            </a:r>
            <a:r>
              <a:rPr lang="tr-TR" dirty="0" err="1"/>
              <a:t>groups</a:t>
            </a:r>
            <a:r>
              <a:rPr lang="tr-TR" dirty="0"/>
              <a:t>, </a:t>
            </a:r>
            <a:r>
              <a:rPr lang="tr-TR" dirty="0" err="1"/>
              <a:t>select</a:t>
            </a:r>
            <a:r>
              <a:rPr lang="tr-TR" dirty="0"/>
              <a:t> </a:t>
            </a:r>
            <a:r>
              <a:rPr lang="tr-TR" b="1" dirty="0" err="1"/>
              <a:t>Launch</a:t>
            </a:r>
            <a:r>
              <a:rPr lang="tr-TR" dirty="0"/>
              <a:t> </a:t>
            </a:r>
            <a:r>
              <a:rPr lang="tr-TR" dirty="0" err="1"/>
              <a:t>button</a:t>
            </a:r>
            <a:r>
              <a:rPr lang="tr-TR" dirty="0"/>
              <a:t>. </a:t>
            </a:r>
            <a:r>
              <a:rPr lang="tr-TR" dirty="0" err="1"/>
              <a:t>Your</a:t>
            </a:r>
            <a:r>
              <a:rPr lang="tr-TR" dirty="0"/>
              <a:t> </a:t>
            </a:r>
            <a:r>
              <a:rPr lang="tr-TR" dirty="0" err="1"/>
              <a:t>page</a:t>
            </a:r>
            <a:r>
              <a:rPr lang="tr-TR" dirty="0"/>
              <a:t> </a:t>
            </a:r>
            <a:r>
              <a:rPr lang="tr-TR" dirty="0" err="1"/>
              <a:t>before</a:t>
            </a:r>
            <a:r>
              <a:rPr lang="tr-TR" dirty="0"/>
              <a:t> </a:t>
            </a:r>
            <a:r>
              <a:rPr lang="tr-TR" dirty="0" err="1"/>
              <a:t>the</a:t>
            </a:r>
            <a:r>
              <a:rPr lang="tr-TR" dirty="0"/>
              <a:t> </a:t>
            </a:r>
            <a:r>
              <a:rPr lang="tr-TR" dirty="0" err="1"/>
              <a:t>launch</a:t>
            </a:r>
            <a:r>
              <a:rPr lang="tr-TR" dirty="0"/>
              <a:t> </a:t>
            </a:r>
            <a:r>
              <a:rPr lang="tr-TR" dirty="0" err="1"/>
              <a:t>should</a:t>
            </a:r>
            <a:r>
              <a:rPr lang="tr-TR" dirty="0"/>
              <a:t> be </a:t>
            </a:r>
            <a:r>
              <a:rPr lang="tr-TR" dirty="0" err="1"/>
              <a:t>similar</a:t>
            </a:r>
            <a:r>
              <a:rPr lang="tr-TR" dirty="0"/>
              <a:t> </a:t>
            </a:r>
            <a:r>
              <a:rPr lang="tr-TR" dirty="0" err="1"/>
              <a:t>to</a:t>
            </a:r>
            <a:r>
              <a:rPr lang="tr-TR" dirty="0"/>
              <a:t> </a:t>
            </a:r>
            <a:r>
              <a:rPr lang="tr-TR" dirty="0" err="1"/>
              <a:t>this</a:t>
            </a:r>
            <a:r>
              <a:rPr lang="tr-TR" dirty="0"/>
              <a:t>.</a:t>
            </a:r>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5354CEB7-331B-4CAE-A401-A290D766F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99" y="2081891"/>
            <a:ext cx="9320601" cy="4306354"/>
          </a:xfrm>
          <a:prstGeom prst="rect">
            <a:avLst/>
          </a:prstGeom>
        </p:spPr>
      </p:pic>
    </p:spTree>
    <p:extLst>
      <p:ext uri="{BB962C8B-B14F-4D97-AF65-F5344CB8AC3E}">
        <p14:creationId xmlns:p14="http://schemas.microsoft.com/office/powerpoint/2010/main" val="216769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CC8-9677-48F6-A784-5C0A8F05E495}"/>
              </a:ext>
            </a:extLst>
          </p:cNvPr>
          <p:cNvSpPr>
            <a:spLocks noGrp="1"/>
          </p:cNvSpPr>
          <p:nvPr>
            <p:ph type="title"/>
          </p:nvPr>
        </p:nvSpPr>
        <p:spPr>
          <a:xfrm>
            <a:off x="838200" y="1"/>
            <a:ext cx="10515600" cy="939799"/>
          </a:xfrm>
        </p:spPr>
        <p:txBody>
          <a:bodyPr/>
          <a:lstStyle/>
          <a:p>
            <a:r>
              <a:rPr lang="tr-TR" dirty="0" err="1"/>
              <a:t>Creating</a:t>
            </a:r>
            <a:r>
              <a:rPr lang="tr-TR" dirty="0"/>
              <a:t> EC2 </a:t>
            </a:r>
            <a:r>
              <a:rPr lang="tr-TR" dirty="0" err="1"/>
              <a:t>Instance</a:t>
            </a:r>
            <a:r>
              <a:rPr lang="tr-TR" dirty="0"/>
              <a:t> (5)</a:t>
            </a:r>
            <a:endParaRPr lang="en-US" dirty="0"/>
          </a:p>
        </p:txBody>
      </p:sp>
      <p:sp>
        <p:nvSpPr>
          <p:cNvPr id="3" name="Content Placeholder 2">
            <a:extLst>
              <a:ext uri="{FF2B5EF4-FFF2-40B4-BE49-F238E27FC236}">
                <a16:creationId xmlns:a16="http://schemas.microsoft.com/office/drawing/2014/main" id="{705D9F15-795B-473C-8793-5600CC35E7D1}"/>
              </a:ext>
            </a:extLst>
          </p:cNvPr>
          <p:cNvSpPr>
            <a:spLocks noGrp="1"/>
          </p:cNvSpPr>
          <p:nvPr>
            <p:ph idx="1"/>
          </p:nvPr>
        </p:nvSpPr>
        <p:spPr>
          <a:xfrm>
            <a:off x="838200" y="1066800"/>
            <a:ext cx="10515600" cy="1675825"/>
          </a:xfrm>
        </p:spPr>
        <p:txBody>
          <a:bodyPr/>
          <a:lstStyle/>
          <a:p>
            <a:r>
              <a:rPr lang="en-US" dirty="0"/>
              <a:t>When prompted for a key pair, select </a:t>
            </a:r>
            <a:r>
              <a:rPr lang="en-US" b="1" dirty="0"/>
              <a:t>Choose an existing key pair</a:t>
            </a:r>
            <a:r>
              <a:rPr lang="en-US" dirty="0"/>
              <a:t>, then select the </a:t>
            </a:r>
            <a:r>
              <a:rPr lang="en-US" b="1" dirty="0"/>
              <a:t>key pair that you created when getting set up</a:t>
            </a:r>
            <a:r>
              <a:rPr lang="en-US" dirty="0"/>
              <a:t>.</a:t>
            </a:r>
            <a:endParaRPr lang="tr-TR" dirty="0"/>
          </a:p>
          <a:p>
            <a:pPr lvl="1"/>
            <a:r>
              <a:rPr lang="tr-TR" b="1" dirty="0" err="1"/>
              <a:t>Never</a:t>
            </a:r>
            <a:r>
              <a:rPr lang="tr-TR" dirty="0"/>
              <a:t> </a:t>
            </a:r>
            <a:r>
              <a:rPr lang="tr-TR" dirty="0" err="1"/>
              <a:t>select</a:t>
            </a:r>
            <a:r>
              <a:rPr lang="tr-TR" dirty="0"/>
              <a:t> </a:t>
            </a:r>
            <a:r>
              <a:rPr lang="tr-TR" dirty="0" err="1"/>
              <a:t>the</a:t>
            </a:r>
            <a:r>
              <a:rPr lang="tr-TR" dirty="0"/>
              <a:t> </a:t>
            </a:r>
            <a:r>
              <a:rPr lang="tr-TR" b="1" dirty="0" err="1"/>
              <a:t>Proceed</a:t>
            </a:r>
            <a:r>
              <a:rPr lang="tr-TR" b="1" dirty="0"/>
              <a:t> </a:t>
            </a:r>
            <a:r>
              <a:rPr lang="tr-TR" b="1" dirty="0" err="1"/>
              <a:t>without</a:t>
            </a:r>
            <a:r>
              <a:rPr lang="tr-TR" b="1" dirty="0"/>
              <a:t> a </a:t>
            </a:r>
            <a:r>
              <a:rPr lang="tr-TR" b="1" dirty="0" err="1"/>
              <a:t>key</a:t>
            </a:r>
            <a:r>
              <a:rPr lang="tr-TR" b="1" dirty="0"/>
              <a:t> </a:t>
            </a:r>
            <a:r>
              <a:rPr lang="tr-TR" b="1" dirty="0" err="1"/>
              <a:t>pair</a:t>
            </a:r>
            <a:r>
              <a:rPr lang="tr-TR" b="1" dirty="0"/>
              <a:t> </a:t>
            </a:r>
            <a:r>
              <a:rPr lang="tr-TR" dirty="0" err="1"/>
              <a:t>option</a:t>
            </a:r>
            <a:r>
              <a:rPr lang="tr-TR" dirty="0"/>
              <a:t>. </a:t>
            </a:r>
            <a:r>
              <a:rPr lang="tr-TR" dirty="0" err="1"/>
              <a:t>If</a:t>
            </a:r>
            <a:r>
              <a:rPr lang="tr-TR" dirty="0"/>
              <a:t> </a:t>
            </a:r>
            <a:r>
              <a:rPr lang="tr-TR" dirty="0" err="1"/>
              <a:t>you</a:t>
            </a:r>
            <a:r>
              <a:rPr lang="tr-TR" dirty="0"/>
              <a:t> </a:t>
            </a:r>
            <a:r>
              <a:rPr lang="tr-TR" dirty="0" err="1"/>
              <a:t>launch</a:t>
            </a:r>
            <a:r>
              <a:rPr lang="tr-TR" dirty="0"/>
              <a:t> </a:t>
            </a:r>
            <a:r>
              <a:rPr lang="tr-TR" dirty="0" err="1"/>
              <a:t>your</a:t>
            </a:r>
            <a:r>
              <a:rPr lang="tr-TR" dirty="0"/>
              <a:t> </a:t>
            </a:r>
            <a:r>
              <a:rPr lang="tr-TR" dirty="0" err="1"/>
              <a:t>instance</a:t>
            </a:r>
            <a:r>
              <a:rPr lang="tr-TR" dirty="0"/>
              <a:t> </a:t>
            </a:r>
            <a:r>
              <a:rPr lang="tr-TR" dirty="0" err="1"/>
              <a:t>without</a:t>
            </a:r>
            <a:r>
              <a:rPr lang="tr-TR" dirty="0"/>
              <a:t> a </a:t>
            </a:r>
            <a:r>
              <a:rPr lang="tr-TR" dirty="0" err="1"/>
              <a:t>key</a:t>
            </a:r>
            <a:r>
              <a:rPr lang="tr-TR" dirty="0"/>
              <a:t> </a:t>
            </a:r>
            <a:r>
              <a:rPr lang="tr-TR" dirty="0" err="1"/>
              <a:t>pair</a:t>
            </a:r>
            <a:r>
              <a:rPr lang="tr-TR" dirty="0"/>
              <a:t>, </a:t>
            </a:r>
            <a:r>
              <a:rPr lang="tr-TR" dirty="0" err="1"/>
              <a:t>then</a:t>
            </a:r>
            <a:r>
              <a:rPr lang="tr-TR" dirty="0"/>
              <a:t> </a:t>
            </a:r>
            <a:r>
              <a:rPr lang="tr-TR" dirty="0" err="1"/>
              <a:t>you</a:t>
            </a:r>
            <a:r>
              <a:rPr lang="tr-TR" dirty="0"/>
              <a:t> </a:t>
            </a:r>
            <a:r>
              <a:rPr lang="tr-TR" dirty="0" err="1"/>
              <a:t>can’t</a:t>
            </a:r>
            <a:r>
              <a:rPr lang="tr-TR" dirty="0"/>
              <a:t> </a:t>
            </a:r>
            <a:r>
              <a:rPr lang="tr-TR" dirty="0" err="1"/>
              <a:t>connect</a:t>
            </a:r>
            <a:r>
              <a:rPr lang="tr-TR" dirty="0"/>
              <a:t> </a:t>
            </a:r>
            <a:r>
              <a:rPr lang="tr-TR" dirty="0" err="1"/>
              <a:t>to</a:t>
            </a:r>
            <a:r>
              <a:rPr lang="tr-TR" dirty="0"/>
              <a:t> it.</a:t>
            </a: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34100183-065E-4B44-BCCB-6F89F950A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778" y="2869625"/>
            <a:ext cx="5762443" cy="3561338"/>
          </a:xfrm>
          <a:prstGeom prst="rect">
            <a:avLst/>
          </a:prstGeom>
        </p:spPr>
      </p:pic>
    </p:spTree>
    <p:extLst>
      <p:ext uri="{BB962C8B-B14F-4D97-AF65-F5344CB8AC3E}">
        <p14:creationId xmlns:p14="http://schemas.microsoft.com/office/powerpoint/2010/main" val="337055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3A4D-7D18-4139-940D-FA0E6BFE6E70}"/>
              </a:ext>
            </a:extLst>
          </p:cNvPr>
          <p:cNvSpPr>
            <a:spLocks noGrp="1"/>
          </p:cNvSpPr>
          <p:nvPr>
            <p:ph type="title"/>
          </p:nvPr>
        </p:nvSpPr>
        <p:spPr>
          <a:xfrm>
            <a:off x="838200" y="1"/>
            <a:ext cx="10515600" cy="990599"/>
          </a:xfrm>
        </p:spPr>
        <p:txBody>
          <a:bodyPr/>
          <a:lstStyle/>
          <a:p>
            <a:r>
              <a:rPr lang="tr-TR" dirty="0" err="1"/>
              <a:t>Creating</a:t>
            </a:r>
            <a:r>
              <a:rPr lang="tr-TR" dirty="0"/>
              <a:t> EC2 </a:t>
            </a:r>
            <a:r>
              <a:rPr lang="tr-TR" dirty="0" err="1"/>
              <a:t>Instance</a:t>
            </a:r>
            <a:r>
              <a:rPr lang="tr-TR" dirty="0"/>
              <a:t> (6)</a:t>
            </a:r>
            <a:endParaRPr lang="en-US" dirty="0"/>
          </a:p>
        </p:txBody>
      </p:sp>
      <p:sp>
        <p:nvSpPr>
          <p:cNvPr id="3" name="Content Placeholder 2">
            <a:extLst>
              <a:ext uri="{FF2B5EF4-FFF2-40B4-BE49-F238E27FC236}">
                <a16:creationId xmlns:a16="http://schemas.microsoft.com/office/drawing/2014/main" id="{4F9A36C5-E9CA-4B85-BFC4-0BD56A4A98C6}"/>
              </a:ext>
            </a:extLst>
          </p:cNvPr>
          <p:cNvSpPr>
            <a:spLocks noGrp="1"/>
          </p:cNvSpPr>
          <p:nvPr>
            <p:ph idx="1"/>
          </p:nvPr>
        </p:nvSpPr>
        <p:spPr>
          <a:xfrm>
            <a:off x="838200" y="990599"/>
            <a:ext cx="10515600" cy="3814119"/>
          </a:xfrm>
        </p:spPr>
        <p:txBody>
          <a:bodyPr>
            <a:normAutofit fontScale="77500" lnSpcReduction="20000"/>
          </a:bodyPr>
          <a:lstStyle/>
          <a:p>
            <a:r>
              <a:rPr lang="en-US" dirty="0"/>
              <a:t>A confirmation page lets you know that your instance is launching. Choose </a:t>
            </a:r>
            <a:r>
              <a:rPr lang="en-US" b="1" dirty="0"/>
              <a:t>View Instances</a:t>
            </a:r>
            <a:r>
              <a:rPr lang="tr-TR" b="1" dirty="0"/>
              <a:t> (Blue </a:t>
            </a:r>
            <a:r>
              <a:rPr lang="tr-TR" b="1" dirty="0" err="1"/>
              <a:t>button</a:t>
            </a:r>
            <a:r>
              <a:rPr lang="tr-TR" b="1" dirty="0"/>
              <a:t>, </a:t>
            </a:r>
            <a:r>
              <a:rPr lang="tr-TR" b="1" dirty="0" err="1"/>
              <a:t>bottom</a:t>
            </a:r>
            <a:r>
              <a:rPr lang="tr-TR" b="1" dirty="0"/>
              <a:t> </a:t>
            </a:r>
            <a:r>
              <a:rPr lang="tr-TR" b="1" dirty="0" err="1"/>
              <a:t>right</a:t>
            </a:r>
            <a:r>
              <a:rPr lang="tr-TR" b="1" dirty="0"/>
              <a:t>)</a:t>
            </a:r>
            <a:r>
              <a:rPr lang="en-US" dirty="0"/>
              <a:t> to close the confirmation page and return to the console.</a:t>
            </a:r>
            <a:endParaRPr lang="tr-TR" dirty="0"/>
          </a:p>
          <a:p>
            <a:endParaRPr lang="tr-TR" dirty="0"/>
          </a:p>
          <a:p>
            <a:r>
              <a:rPr lang="tr-TR" dirty="0"/>
              <a:t>On </a:t>
            </a:r>
            <a:r>
              <a:rPr lang="tr-TR" dirty="0" err="1"/>
              <a:t>the</a:t>
            </a:r>
            <a:r>
              <a:rPr lang="tr-TR" dirty="0"/>
              <a:t> </a:t>
            </a:r>
            <a:r>
              <a:rPr lang="tr-TR" dirty="0" err="1"/>
              <a:t>Instances</a:t>
            </a:r>
            <a:r>
              <a:rPr lang="tr-TR" dirty="0"/>
              <a:t> </a:t>
            </a:r>
            <a:r>
              <a:rPr lang="tr-TR" dirty="0" err="1"/>
              <a:t>screen</a:t>
            </a:r>
            <a:r>
              <a:rPr lang="tr-TR" dirty="0"/>
              <a:t>, </a:t>
            </a:r>
            <a:r>
              <a:rPr lang="tr-TR" dirty="0" err="1"/>
              <a:t>you</a:t>
            </a:r>
            <a:r>
              <a:rPr lang="tr-TR" dirty="0"/>
              <a:t> can </a:t>
            </a:r>
            <a:r>
              <a:rPr lang="tr-TR" dirty="0" err="1"/>
              <a:t>view</a:t>
            </a:r>
            <a:r>
              <a:rPr lang="tr-TR" dirty="0"/>
              <a:t> </a:t>
            </a:r>
            <a:r>
              <a:rPr lang="tr-TR" dirty="0" err="1"/>
              <a:t>the</a:t>
            </a:r>
            <a:r>
              <a:rPr lang="tr-TR" dirty="0"/>
              <a:t> </a:t>
            </a:r>
            <a:r>
              <a:rPr lang="tr-TR" dirty="0" err="1"/>
              <a:t>status</a:t>
            </a:r>
            <a:r>
              <a:rPr lang="tr-TR" dirty="0"/>
              <a:t> of </a:t>
            </a:r>
            <a:r>
              <a:rPr lang="tr-TR" dirty="0" err="1"/>
              <a:t>the</a:t>
            </a:r>
            <a:r>
              <a:rPr lang="tr-TR" dirty="0"/>
              <a:t> </a:t>
            </a:r>
            <a:r>
              <a:rPr lang="tr-TR" dirty="0" err="1"/>
              <a:t>launch</a:t>
            </a:r>
            <a:r>
              <a:rPr lang="tr-TR" dirty="0"/>
              <a:t>. </a:t>
            </a:r>
            <a:r>
              <a:rPr lang="tr-TR" dirty="0" err="1"/>
              <a:t>It</a:t>
            </a:r>
            <a:r>
              <a:rPr lang="tr-TR" dirty="0"/>
              <a:t> </a:t>
            </a:r>
            <a:r>
              <a:rPr lang="tr-TR" dirty="0" err="1"/>
              <a:t>takes</a:t>
            </a:r>
            <a:r>
              <a:rPr lang="tr-TR" dirty="0"/>
              <a:t> a </a:t>
            </a:r>
            <a:r>
              <a:rPr lang="tr-TR" dirty="0" err="1"/>
              <a:t>short</a:t>
            </a:r>
            <a:r>
              <a:rPr lang="tr-TR" dirty="0"/>
              <a:t> time </a:t>
            </a:r>
            <a:r>
              <a:rPr lang="tr-TR" dirty="0" err="1"/>
              <a:t>for</a:t>
            </a:r>
            <a:r>
              <a:rPr lang="tr-TR" dirty="0"/>
              <a:t> an </a:t>
            </a:r>
            <a:r>
              <a:rPr lang="tr-TR" dirty="0" err="1"/>
              <a:t>instance</a:t>
            </a:r>
            <a:r>
              <a:rPr lang="tr-TR" dirty="0"/>
              <a:t> </a:t>
            </a:r>
            <a:r>
              <a:rPr lang="tr-TR" dirty="0" err="1"/>
              <a:t>to</a:t>
            </a:r>
            <a:r>
              <a:rPr lang="tr-TR" dirty="0"/>
              <a:t> </a:t>
            </a:r>
            <a:r>
              <a:rPr lang="tr-TR" dirty="0" err="1"/>
              <a:t>launch</a:t>
            </a:r>
            <a:r>
              <a:rPr lang="tr-TR" dirty="0"/>
              <a:t>. </a:t>
            </a:r>
            <a:r>
              <a:rPr lang="tr-TR" dirty="0" err="1"/>
              <a:t>When</a:t>
            </a:r>
            <a:r>
              <a:rPr lang="tr-TR" dirty="0"/>
              <a:t> </a:t>
            </a:r>
            <a:r>
              <a:rPr lang="tr-TR" dirty="0" err="1"/>
              <a:t>you</a:t>
            </a:r>
            <a:r>
              <a:rPr lang="tr-TR" dirty="0"/>
              <a:t> </a:t>
            </a:r>
            <a:r>
              <a:rPr lang="tr-TR" dirty="0" err="1"/>
              <a:t>launch</a:t>
            </a:r>
            <a:r>
              <a:rPr lang="tr-TR" dirty="0"/>
              <a:t> an </a:t>
            </a:r>
            <a:r>
              <a:rPr lang="tr-TR" dirty="0" err="1"/>
              <a:t>instance</a:t>
            </a:r>
            <a:r>
              <a:rPr lang="tr-TR" dirty="0"/>
              <a:t>, </a:t>
            </a:r>
            <a:r>
              <a:rPr lang="tr-TR" dirty="0" err="1"/>
              <a:t>its</a:t>
            </a:r>
            <a:r>
              <a:rPr lang="tr-TR" dirty="0"/>
              <a:t> </a:t>
            </a:r>
            <a:r>
              <a:rPr lang="tr-TR" dirty="0" err="1"/>
              <a:t>initial</a:t>
            </a:r>
            <a:r>
              <a:rPr lang="tr-TR" dirty="0"/>
              <a:t> </a:t>
            </a:r>
            <a:r>
              <a:rPr lang="tr-TR" dirty="0" err="1"/>
              <a:t>state</a:t>
            </a:r>
            <a:r>
              <a:rPr lang="tr-TR" dirty="0"/>
              <a:t> </a:t>
            </a:r>
            <a:r>
              <a:rPr lang="tr-TR" dirty="0" err="1"/>
              <a:t>if</a:t>
            </a:r>
            <a:r>
              <a:rPr lang="tr-TR" dirty="0"/>
              <a:t> </a:t>
            </a:r>
            <a:r>
              <a:rPr lang="tr-TR" b="1" dirty="0" err="1"/>
              <a:t>pending</a:t>
            </a:r>
            <a:r>
              <a:rPr lang="tr-TR" dirty="0"/>
              <a:t>. </a:t>
            </a:r>
          </a:p>
          <a:p>
            <a:endParaRPr lang="tr-TR" dirty="0"/>
          </a:p>
          <a:p>
            <a:r>
              <a:rPr lang="tr-TR" dirty="0" err="1"/>
              <a:t>After</a:t>
            </a:r>
            <a:r>
              <a:rPr lang="tr-TR" dirty="0"/>
              <a:t> </a:t>
            </a:r>
            <a:r>
              <a:rPr lang="tr-TR" dirty="0" err="1"/>
              <a:t>the</a:t>
            </a:r>
            <a:r>
              <a:rPr lang="tr-TR" dirty="0"/>
              <a:t> </a:t>
            </a:r>
            <a:r>
              <a:rPr lang="tr-TR" dirty="0" err="1"/>
              <a:t>instance</a:t>
            </a:r>
            <a:r>
              <a:rPr lang="tr-TR" dirty="0"/>
              <a:t> </a:t>
            </a:r>
            <a:r>
              <a:rPr lang="tr-TR" dirty="0" err="1"/>
              <a:t>starts</a:t>
            </a:r>
            <a:r>
              <a:rPr lang="tr-TR" dirty="0"/>
              <a:t>, </a:t>
            </a:r>
            <a:r>
              <a:rPr lang="tr-TR" dirty="0" err="1"/>
              <a:t>its</a:t>
            </a:r>
            <a:r>
              <a:rPr lang="tr-TR" dirty="0"/>
              <a:t> </a:t>
            </a:r>
            <a:r>
              <a:rPr lang="tr-TR" dirty="0" err="1"/>
              <a:t>state</a:t>
            </a:r>
            <a:r>
              <a:rPr lang="tr-TR" dirty="0"/>
              <a:t> </a:t>
            </a:r>
            <a:r>
              <a:rPr lang="tr-TR" dirty="0" err="1"/>
              <a:t>changes</a:t>
            </a:r>
            <a:r>
              <a:rPr lang="tr-TR" dirty="0"/>
              <a:t> </a:t>
            </a:r>
            <a:r>
              <a:rPr lang="tr-TR" dirty="0" err="1"/>
              <a:t>to</a:t>
            </a:r>
            <a:r>
              <a:rPr lang="tr-TR" dirty="0"/>
              <a:t> </a:t>
            </a:r>
            <a:r>
              <a:rPr lang="tr-TR" b="1" dirty="0" err="1"/>
              <a:t>running</a:t>
            </a:r>
            <a:r>
              <a:rPr lang="tr-TR" dirty="0"/>
              <a:t> </a:t>
            </a:r>
            <a:r>
              <a:rPr lang="tr-TR" dirty="0" err="1"/>
              <a:t>and</a:t>
            </a:r>
            <a:r>
              <a:rPr lang="tr-TR" dirty="0"/>
              <a:t> it </a:t>
            </a:r>
            <a:r>
              <a:rPr lang="tr-TR" dirty="0" err="1"/>
              <a:t>receives</a:t>
            </a:r>
            <a:r>
              <a:rPr lang="tr-TR" dirty="0"/>
              <a:t> a </a:t>
            </a:r>
            <a:r>
              <a:rPr lang="tr-TR" b="1" dirty="0" err="1"/>
              <a:t>public</a:t>
            </a:r>
            <a:r>
              <a:rPr lang="tr-TR" b="1" dirty="0"/>
              <a:t> DNS name</a:t>
            </a:r>
            <a:r>
              <a:rPr lang="tr-TR" dirty="0"/>
              <a:t>.</a:t>
            </a:r>
          </a:p>
          <a:p>
            <a:endParaRPr lang="tr-TR" dirty="0"/>
          </a:p>
          <a:p>
            <a:r>
              <a:rPr lang="en-US" dirty="0"/>
              <a:t>It can take a few minutes for the instance to be ready so that you can connect to it. Check that your instance has passed its status checks; you can view this information in the </a:t>
            </a:r>
            <a:r>
              <a:rPr lang="en-US" b="1" dirty="0"/>
              <a:t>Status Checks</a:t>
            </a:r>
            <a:r>
              <a:rPr lang="en-US" dirty="0"/>
              <a:t> column.</a:t>
            </a:r>
          </a:p>
        </p:txBody>
      </p:sp>
      <p:pic>
        <p:nvPicPr>
          <p:cNvPr id="12" name="Picture 11" descr="A screenshot of a social media post&#10;&#10;Description automatically generated">
            <a:extLst>
              <a:ext uri="{FF2B5EF4-FFF2-40B4-BE49-F238E27FC236}">
                <a16:creationId xmlns:a16="http://schemas.microsoft.com/office/drawing/2014/main" id="{E408483F-78C8-4BF5-8531-28F254CA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897851"/>
            <a:ext cx="10515600" cy="554280"/>
          </a:xfrm>
          <a:prstGeom prst="rect">
            <a:avLst/>
          </a:prstGeom>
        </p:spPr>
      </p:pic>
      <p:sp>
        <p:nvSpPr>
          <p:cNvPr id="13" name="Content Placeholder 2">
            <a:extLst>
              <a:ext uri="{FF2B5EF4-FFF2-40B4-BE49-F238E27FC236}">
                <a16:creationId xmlns:a16="http://schemas.microsoft.com/office/drawing/2014/main" id="{58B0456C-DE14-4D81-BDB7-4B1B31AA0FA1}"/>
              </a:ext>
            </a:extLst>
          </p:cNvPr>
          <p:cNvSpPr txBox="1">
            <a:spLocks/>
          </p:cNvSpPr>
          <p:nvPr/>
        </p:nvSpPr>
        <p:spPr>
          <a:xfrm>
            <a:off x="838200" y="5681133"/>
            <a:ext cx="10515600" cy="83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600" dirty="0" err="1"/>
              <a:t>If</a:t>
            </a:r>
            <a:r>
              <a:rPr lang="tr-TR" sz="2600" dirty="0"/>
              <a:t> </a:t>
            </a:r>
            <a:r>
              <a:rPr lang="tr-TR" sz="2600" dirty="0" err="1"/>
              <a:t>you</a:t>
            </a:r>
            <a:r>
              <a:rPr lang="tr-TR" sz="2600" dirty="0"/>
              <a:t> </a:t>
            </a:r>
            <a:r>
              <a:rPr lang="tr-TR" sz="2600" dirty="0" err="1"/>
              <a:t>see</a:t>
            </a:r>
            <a:r>
              <a:rPr lang="tr-TR" sz="2600" dirty="0"/>
              <a:t> </a:t>
            </a:r>
            <a:r>
              <a:rPr lang="tr-TR" sz="2600" dirty="0" err="1"/>
              <a:t>instance</a:t>
            </a:r>
            <a:r>
              <a:rPr lang="tr-TR" sz="2600" dirty="0"/>
              <a:t> </a:t>
            </a:r>
            <a:r>
              <a:rPr lang="tr-TR" sz="2600" dirty="0" err="1"/>
              <a:t>state</a:t>
            </a:r>
            <a:r>
              <a:rPr lang="tr-TR" sz="2600" dirty="0"/>
              <a:t> is </a:t>
            </a:r>
            <a:r>
              <a:rPr lang="tr-TR" sz="2600" b="1" dirty="0" err="1"/>
              <a:t>running</a:t>
            </a:r>
            <a:r>
              <a:rPr lang="tr-TR" sz="2600" dirty="0"/>
              <a:t> </a:t>
            </a:r>
            <a:r>
              <a:rPr lang="tr-TR" sz="2600" dirty="0" err="1"/>
              <a:t>and</a:t>
            </a:r>
            <a:r>
              <a:rPr lang="tr-TR" sz="2600" dirty="0"/>
              <a:t> </a:t>
            </a:r>
            <a:r>
              <a:rPr lang="tr-TR" sz="2600" b="1" dirty="0" err="1"/>
              <a:t>status</a:t>
            </a:r>
            <a:r>
              <a:rPr lang="tr-TR" sz="2600" b="1" dirty="0"/>
              <a:t> </a:t>
            </a:r>
            <a:r>
              <a:rPr lang="tr-TR" sz="2600" b="1" dirty="0" err="1"/>
              <a:t>checks</a:t>
            </a:r>
            <a:r>
              <a:rPr lang="tr-TR" sz="2600" b="1" dirty="0"/>
              <a:t> </a:t>
            </a:r>
            <a:r>
              <a:rPr lang="tr-TR" sz="2600" b="1" dirty="0" err="1"/>
              <a:t>are</a:t>
            </a:r>
            <a:r>
              <a:rPr lang="tr-TR" sz="2600" b="1" dirty="0"/>
              <a:t> </a:t>
            </a:r>
            <a:r>
              <a:rPr lang="tr-TR" sz="2600" b="1" dirty="0" err="1"/>
              <a:t>completed</a:t>
            </a:r>
            <a:r>
              <a:rPr lang="tr-TR" sz="2600" dirty="0"/>
              <a:t>, </a:t>
            </a:r>
            <a:r>
              <a:rPr lang="tr-TR" sz="2600" dirty="0" err="1"/>
              <a:t>you</a:t>
            </a:r>
            <a:r>
              <a:rPr lang="tr-TR" sz="2600" dirty="0"/>
              <a:t> </a:t>
            </a:r>
            <a:r>
              <a:rPr lang="tr-TR" sz="2600" dirty="0" err="1"/>
              <a:t>are</a:t>
            </a:r>
            <a:r>
              <a:rPr lang="tr-TR" sz="2600" dirty="0"/>
              <a:t> </a:t>
            </a:r>
            <a:r>
              <a:rPr lang="tr-TR" sz="2600" dirty="0" err="1"/>
              <a:t>ready</a:t>
            </a:r>
            <a:r>
              <a:rPr lang="tr-TR" sz="2600" dirty="0"/>
              <a:t> </a:t>
            </a:r>
            <a:r>
              <a:rPr lang="tr-TR" sz="2600" dirty="0" err="1"/>
              <a:t>to</a:t>
            </a:r>
            <a:r>
              <a:rPr lang="tr-TR" sz="2600" dirty="0"/>
              <a:t> </a:t>
            </a:r>
            <a:r>
              <a:rPr lang="tr-TR" sz="2600" dirty="0" err="1"/>
              <a:t>connect</a:t>
            </a:r>
            <a:r>
              <a:rPr lang="tr-TR" sz="2600" dirty="0"/>
              <a:t> </a:t>
            </a:r>
            <a:r>
              <a:rPr lang="tr-TR" sz="2600" dirty="0" err="1"/>
              <a:t>to</a:t>
            </a:r>
            <a:r>
              <a:rPr lang="tr-TR" sz="2600" dirty="0"/>
              <a:t> </a:t>
            </a:r>
            <a:r>
              <a:rPr lang="tr-TR" sz="2600" dirty="0" err="1"/>
              <a:t>your</a:t>
            </a:r>
            <a:r>
              <a:rPr lang="tr-TR" sz="2600" dirty="0"/>
              <a:t> </a:t>
            </a:r>
            <a:r>
              <a:rPr lang="tr-TR" sz="2600" dirty="0" err="1"/>
              <a:t>instance</a:t>
            </a:r>
            <a:r>
              <a:rPr lang="tr-TR" sz="2600" dirty="0"/>
              <a:t>.</a:t>
            </a:r>
          </a:p>
        </p:txBody>
      </p:sp>
    </p:spTree>
    <p:extLst>
      <p:ext uri="{BB962C8B-B14F-4D97-AF65-F5344CB8AC3E}">
        <p14:creationId xmlns:p14="http://schemas.microsoft.com/office/powerpoint/2010/main" val="45976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EC6E-3358-4ABB-8743-96BDE341A28E}"/>
              </a:ext>
            </a:extLst>
          </p:cNvPr>
          <p:cNvSpPr>
            <a:spLocks noGrp="1"/>
          </p:cNvSpPr>
          <p:nvPr>
            <p:ph type="title"/>
          </p:nvPr>
        </p:nvSpPr>
        <p:spPr>
          <a:xfrm>
            <a:off x="838200" y="1"/>
            <a:ext cx="10515600" cy="1015999"/>
          </a:xfrm>
        </p:spPr>
        <p:txBody>
          <a:bodyPr/>
          <a:lstStyle/>
          <a:p>
            <a:r>
              <a:rPr lang="tr-TR" dirty="0" err="1"/>
              <a:t>Connecting</a:t>
            </a:r>
            <a:r>
              <a:rPr lang="tr-TR" dirty="0"/>
              <a:t> </a:t>
            </a:r>
            <a:r>
              <a:rPr lang="tr-TR" dirty="0" err="1"/>
              <a:t>to</a:t>
            </a:r>
            <a:r>
              <a:rPr lang="tr-TR" dirty="0"/>
              <a:t> EC2 </a:t>
            </a:r>
            <a:r>
              <a:rPr lang="tr-TR" dirty="0" err="1"/>
              <a:t>Instance</a:t>
            </a:r>
            <a:endParaRPr lang="en-US" dirty="0"/>
          </a:p>
        </p:txBody>
      </p:sp>
      <p:sp>
        <p:nvSpPr>
          <p:cNvPr id="3" name="Content Placeholder 2">
            <a:extLst>
              <a:ext uri="{FF2B5EF4-FFF2-40B4-BE49-F238E27FC236}">
                <a16:creationId xmlns:a16="http://schemas.microsoft.com/office/drawing/2014/main" id="{18BA7967-6A7A-4757-ACB6-62CA51A370C0}"/>
              </a:ext>
            </a:extLst>
          </p:cNvPr>
          <p:cNvSpPr>
            <a:spLocks noGrp="1"/>
          </p:cNvSpPr>
          <p:nvPr>
            <p:ph idx="1"/>
          </p:nvPr>
        </p:nvSpPr>
        <p:spPr>
          <a:xfrm>
            <a:off x="838200" y="1117600"/>
            <a:ext cx="10515600" cy="5410200"/>
          </a:xfrm>
        </p:spPr>
        <p:txBody>
          <a:bodyPr/>
          <a:lstStyle/>
          <a:p>
            <a:r>
              <a:rPr lang="tr-TR" dirty="0" err="1"/>
              <a:t>There</a:t>
            </a:r>
            <a:r>
              <a:rPr lang="tr-TR" dirty="0"/>
              <a:t> </a:t>
            </a:r>
            <a:r>
              <a:rPr lang="tr-TR" dirty="0" err="1"/>
              <a:t>are</a:t>
            </a:r>
            <a:r>
              <a:rPr lang="tr-TR" dirty="0"/>
              <a:t> </a:t>
            </a:r>
            <a:r>
              <a:rPr lang="tr-TR" dirty="0" err="1"/>
              <a:t>different</a:t>
            </a:r>
            <a:r>
              <a:rPr lang="tr-TR" dirty="0"/>
              <a:t> </a:t>
            </a:r>
            <a:r>
              <a:rPr lang="tr-TR" dirty="0" err="1"/>
              <a:t>ways</a:t>
            </a:r>
            <a:r>
              <a:rPr lang="tr-TR" dirty="0"/>
              <a:t> </a:t>
            </a:r>
            <a:r>
              <a:rPr lang="tr-TR" dirty="0" err="1"/>
              <a:t>to</a:t>
            </a:r>
            <a:r>
              <a:rPr lang="tr-TR" dirty="0"/>
              <a:t> </a:t>
            </a:r>
            <a:r>
              <a:rPr lang="tr-TR" dirty="0" err="1"/>
              <a:t>connect</a:t>
            </a:r>
            <a:r>
              <a:rPr lang="tr-TR" dirty="0"/>
              <a:t> </a:t>
            </a:r>
            <a:r>
              <a:rPr lang="tr-TR" dirty="0" err="1"/>
              <a:t>to</a:t>
            </a:r>
            <a:r>
              <a:rPr lang="tr-TR" dirty="0"/>
              <a:t> </a:t>
            </a:r>
            <a:r>
              <a:rPr lang="tr-TR" dirty="0" err="1"/>
              <a:t>your</a:t>
            </a:r>
            <a:r>
              <a:rPr lang="tr-TR" dirty="0"/>
              <a:t> EC2 </a:t>
            </a:r>
            <a:r>
              <a:rPr lang="tr-TR" dirty="0" err="1"/>
              <a:t>instance</a:t>
            </a:r>
            <a:r>
              <a:rPr lang="tr-TR" dirty="0"/>
              <a:t>.</a:t>
            </a:r>
          </a:p>
          <a:p>
            <a:pPr marL="0" indent="0">
              <a:buNone/>
            </a:pPr>
            <a:endParaRPr lang="tr-TR" dirty="0"/>
          </a:p>
          <a:p>
            <a:r>
              <a:rPr lang="tr-TR" dirty="0" err="1"/>
              <a:t>All</a:t>
            </a:r>
            <a:r>
              <a:rPr lang="tr-TR" dirty="0"/>
              <a:t> </a:t>
            </a:r>
            <a:r>
              <a:rPr lang="tr-TR" dirty="0" err="1"/>
              <a:t>information</a:t>
            </a:r>
            <a:r>
              <a:rPr lang="tr-TR" dirty="0"/>
              <a:t> </a:t>
            </a:r>
            <a:r>
              <a:rPr lang="tr-TR" dirty="0" err="1"/>
              <a:t>about</a:t>
            </a:r>
            <a:r>
              <a:rPr lang="tr-TR" dirty="0"/>
              <a:t> </a:t>
            </a:r>
            <a:r>
              <a:rPr lang="tr-TR" dirty="0" err="1"/>
              <a:t>connecting</a:t>
            </a:r>
            <a:r>
              <a:rPr lang="tr-TR" dirty="0"/>
              <a:t> </a:t>
            </a:r>
            <a:r>
              <a:rPr lang="tr-TR" dirty="0" err="1"/>
              <a:t>to</a:t>
            </a:r>
            <a:r>
              <a:rPr lang="tr-TR" dirty="0"/>
              <a:t> </a:t>
            </a:r>
            <a:r>
              <a:rPr lang="tr-TR" dirty="0" err="1"/>
              <a:t>your</a:t>
            </a:r>
            <a:r>
              <a:rPr lang="tr-TR" dirty="0"/>
              <a:t> EC2 </a:t>
            </a:r>
            <a:r>
              <a:rPr lang="tr-TR" dirty="0" err="1"/>
              <a:t>instance</a:t>
            </a:r>
            <a:r>
              <a:rPr lang="tr-TR" dirty="0"/>
              <a:t> </a:t>
            </a:r>
            <a:r>
              <a:rPr lang="tr-TR" dirty="0" err="1"/>
              <a:t>for</a:t>
            </a:r>
            <a:r>
              <a:rPr lang="tr-TR" dirty="0"/>
              <a:t> </a:t>
            </a:r>
            <a:r>
              <a:rPr lang="tr-TR" dirty="0" err="1"/>
              <a:t>different</a:t>
            </a:r>
            <a:r>
              <a:rPr lang="tr-TR" dirty="0"/>
              <a:t> Operating </a:t>
            </a:r>
            <a:r>
              <a:rPr lang="tr-TR" dirty="0" err="1"/>
              <a:t>Systems</a:t>
            </a:r>
            <a:r>
              <a:rPr lang="tr-TR" dirty="0"/>
              <a:t> can be </a:t>
            </a:r>
            <a:r>
              <a:rPr lang="tr-TR" dirty="0" err="1"/>
              <a:t>found</a:t>
            </a:r>
            <a:r>
              <a:rPr lang="tr-TR" dirty="0"/>
              <a:t> </a:t>
            </a:r>
            <a:r>
              <a:rPr lang="tr-TR" dirty="0" err="1"/>
              <a:t>below</a:t>
            </a:r>
            <a:r>
              <a:rPr lang="tr-TR" dirty="0"/>
              <a:t>:</a:t>
            </a:r>
          </a:p>
          <a:p>
            <a:pPr lvl="1"/>
            <a:r>
              <a:rPr lang="en-US" dirty="0">
                <a:hlinkClick r:id="rId2"/>
              </a:rPr>
              <a:t>https://docs.aws.amazon.com/en_us/AWSEC2/latest/UserGuide/AccessingInstances.html</a:t>
            </a:r>
            <a:endParaRPr lang="en-US" dirty="0"/>
          </a:p>
        </p:txBody>
      </p:sp>
    </p:spTree>
    <p:extLst>
      <p:ext uri="{BB962C8B-B14F-4D97-AF65-F5344CB8AC3E}">
        <p14:creationId xmlns:p14="http://schemas.microsoft.com/office/powerpoint/2010/main" val="204358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A065-C378-489E-B7CB-B36990CC6B0B}"/>
              </a:ext>
            </a:extLst>
          </p:cNvPr>
          <p:cNvSpPr>
            <a:spLocks noGrp="1"/>
          </p:cNvSpPr>
          <p:nvPr>
            <p:ph type="title"/>
          </p:nvPr>
        </p:nvSpPr>
        <p:spPr>
          <a:xfrm>
            <a:off x="838200" y="1"/>
            <a:ext cx="10515600" cy="1041399"/>
          </a:xfrm>
        </p:spPr>
        <p:txBody>
          <a:bodyPr/>
          <a:lstStyle/>
          <a:p>
            <a:r>
              <a:rPr lang="tr-TR" dirty="0" err="1"/>
              <a:t>Terminating</a:t>
            </a:r>
            <a:r>
              <a:rPr lang="tr-TR" dirty="0"/>
              <a:t> </a:t>
            </a:r>
            <a:r>
              <a:rPr lang="tr-TR" dirty="0" err="1"/>
              <a:t>your</a:t>
            </a:r>
            <a:r>
              <a:rPr lang="tr-TR" dirty="0"/>
              <a:t> EC2 </a:t>
            </a:r>
            <a:r>
              <a:rPr lang="tr-TR" dirty="0" err="1"/>
              <a:t>Instance</a:t>
            </a:r>
            <a:endParaRPr lang="en-US" dirty="0"/>
          </a:p>
        </p:txBody>
      </p:sp>
      <p:sp>
        <p:nvSpPr>
          <p:cNvPr id="3" name="Content Placeholder 2">
            <a:extLst>
              <a:ext uri="{FF2B5EF4-FFF2-40B4-BE49-F238E27FC236}">
                <a16:creationId xmlns:a16="http://schemas.microsoft.com/office/drawing/2014/main" id="{AD4BFD6C-3AAC-4B10-BAF2-F7DA52ECD3C4}"/>
              </a:ext>
            </a:extLst>
          </p:cNvPr>
          <p:cNvSpPr>
            <a:spLocks noGrp="1"/>
          </p:cNvSpPr>
          <p:nvPr>
            <p:ph idx="1"/>
          </p:nvPr>
        </p:nvSpPr>
        <p:spPr>
          <a:xfrm>
            <a:off x="838200" y="1041400"/>
            <a:ext cx="10515600" cy="2497667"/>
          </a:xfrm>
        </p:spPr>
        <p:txBody>
          <a:bodyPr>
            <a:normAutofit fontScale="85000" lnSpcReduction="20000"/>
          </a:bodyPr>
          <a:lstStyle/>
          <a:p>
            <a:r>
              <a:rPr lang="en-US" dirty="0"/>
              <a:t>After you've finished with the instance that you created for this </a:t>
            </a:r>
            <a:r>
              <a:rPr lang="tr-TR" dirty="0" err="1"/>
              <a:t>homework</a:t>
            </a:r>
            <a:r>
              <a:rPr lang="en-US" dirty="0"/>
              <a:t>, you should clean up by terminating the instance.</a:t>
            </a:r>
            <a:endParaRPr lang="tr-TR" dirty="0"/>
          </a:p>
          <a:p>
            <a:r>
              <a:rPr lang="en-US" b="1" dirty="0"/>
              <a:t>To terminate your instance</a:t>
            </a:r>
            <a:endParaRPr lang="tr-TR" b="1" dirty="0"/>
          </a:p>
          <a:p>
            <a:pPr lvl="1"/>
            <a:r>
              <a:rPr lang="en-US" dirty="0"/>
              <a:t>In the navigation pane, choose </a:t>
            </a:r>
            <a:r>
              <a:rPr lang="en-US" b="1" dirty="0"/>
              <a:t>Instances</a:t>
            </a:r>
            <a:r>
              <a:rPr lang="en-US" dirty="0"/>
              <a:t>. In the list of instances, select the instance.</a:t>
            </a:r>
            <a:endParaRPr lang="tr-TR" dirty="0"/>
          </a:p>
          <a:p>
            <a:pPr lvl="1"/>
            <a:r>
              <a:rPr lang="en-US" dirty="0"/>
              <a:t>Choose </a:t>
            </a:r>
            <a:r>
              <a:rPr lang="en-US" b="1" dirty="0"/>
              <a:t>Actions</a:t>
            </a:r>
            <a:r>
              <a:rPr lang="en-US" dirty="0"/>
              <a:t>, </a:t>
            </a:r>
            <a:r>
              <a:rPr lang="en-US" b="1" dirty="0"/>
              <a:t>Instance State</a:t>
            </a:r>
            <a:r>
              <a:rPr lang="en-US" dirty="0"/>
              <a:t>, </a:t>
            </a:r>
            <a:r>
              <a:rPr lang="en-US" b="1" dirty="0"/>
              <a:t>Terminate</a:t>
            </a:r>
            <a:r>
              <a:rPr lang="en-US" dirty="0"/>
              <a:t>.</a:t>
            </a:r>
            <a:endParaRPr lang="tr-TR" dirty="0"/>
          </a:p>
          <a:p>
            <a:pPr lvl="1"/>
            <a:r>
              <a:rPr lang="en-US" dirty="0"/>
              <a:t>Choose </a:t>
            </a:r>
            <a:r>
              <a:rPr lang="en-US" b="1" dirty="0"/>
              <a:t>Yes, Terminate</a:t>
            </a:r>
            <a:r>
              <a:rPr lang="en-US" dirty="0"/>
              <a:t> when prompted for confirmation.</a:t>
            </a:r>
            <a:endParaRPr lang="tr-TR" dirty="0"/>
          </a:p>
          <a:p>
            <a:pPr lvl="1"/>
            <a:r>
              <a:rPr lang="en-US" dirty="0"/>
              <a:t>Amazon EC2 shuts down and terminates your instance. After your instance is terminated, it remains visible on the console for a short while, and then the entry is deleted.</a:t>
            </a:r>
          </a:p>
        </p:txBody>
      </p:sp>
      <p:pic>
        <p:nvPicPr>
          <p:cNvPr id="5" name="Picture 4" descr="A screenshot of a computer&#10;&#10;Description automatically generated">
            <a:extLst>
              <a:ext uri="{FF2B5EF4-FFF2-40B4-BE49-F238E27FC236}">
                <a16:creationId xmlns:a16="http://schemas.microsoft.com/office/drawing/2014/main" id="{364BA514-996D-4ADF-BAF7-609DF6337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748" y="3539067"/>
            <a:ext cx="9164503" cy="2995719"/>
          </a:xfrm>
          <a:prstGeom prst="rect">
            <a:avLst/>
          </a:prstGeom>
        </p:spPr>
      </p:pic>
    </p:spTree>
    <p:extLst>
      <p:ext uri="{BB962C8B-B14F-4D97-AF65-F5344CB8AC3E}">
        <p14:creationId xmlns:p14="http://schemas.microsoft.com/office/powerpoint/2010/main" val="1534277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472</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Distributed Systems and Cloud Computing</vt:lpstr>
      <vt:lpstr>Creating EC2 Instance</vt:lpstr>
      <vt:lpstr>Creating EC2 Instance (2)</vt:lpstr>
      <vt:lpstr>Creating EC2 Instance (3)</vt:lpstr>
      <vt:lpstr>Creating EC2 Instance (4)</vt:lpstr>
      <vt:lpstr>Creating EC2 Instance (5)</vt:lpstr>
      <vt:lpstr>Creating EC2 Instance (6)</vt:lpstr>
      <vt:lpstr>Connecting to EC2 Instance</vt:lpstr>
      <vt:lpstr>Terminating your EC2 Instance</vt:lpstr>
      <vt:lpstr>Related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Cloud Computing</dc:title>
  <dc:creator>Umut Cakan</dc:creator>
  <cp:lastModifiedBy>Umut Cakan</cp:lastModifiedBy>
  <cp:revision>8</cp:revision>
  <dcterms:created xsi:type="dcterms:W3CDTF">2019-11-08T11:59:53Z</dcterms:created>
  <dcterms:modified xsi:type="dcterms:W3CDTF">2019-11-08T13:25:34Z</dcterms:modified>
</cp:coreProperties>
</file>