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3" r:id="rId4"/>
    <p:sldId id="264" r:id="rId5"/>
    <p:sldId id="259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4694"/>
  </p:normalViewPr>
  <p:slideViewPr>
    <p:cSldViewPr snapToGrid="0">
      <p:cViewPr varScale="1">
        <p:scale>
          <a:sx n="125" d="100"/>
          <a:sy n="125" d="100"/>
        </p:scale>
        <p:origin x="1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A1-4F82-ACDE-BC1AC83B4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A1-4F82-ACDE-BC1AC83B47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A1-4F82-ACDE-BC1AC83B47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A1-4F82-ACDE-BC1AC83B47A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5A1-4F82-ACDE-BC1AC83B47A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A1-4F82-ACDE-BC1AC83B47A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5A1-4F82-ACDE-BC1AC83B47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Quizzes</c:v>
                </c:pt>
                <c:pt idx="1">
                  <c:v>Project</c:v>
                </c:pt>
                <c:pt idx="2">
                  <c:v>Final 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A1-4F82-ACDE-BC1AC83B4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370B3-405E-7D44-B336-1D6E64F9074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1F006-3E86-3A45-8896-C99EAE09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Expectations from the grad students are higher than undergrad students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1F006-3E86-3A45-8896-C99EAE09B6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3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B77D-2881-420A-BB8D-11B1F9544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Cs 434 / 534 Advanced Object-oriented programming</a:t>
            </a:r>
            <a:endParaRPr lang="tr-T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9F5A-76FA-4A43-8A8F-AF54833C3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Emre Kaplan, Ph.D.</a:t>
            </a:r>
          </a:p>
          <a:p>
            <a:r>
              <a:rPr lang="en-US" dirty="0"/>
              <a:t>emre.kaplan@ozyegin.edu.tr</a:t>
            </a:r>
          </a:p>
        </p:txBody>
      </p:sp>
    </p:spTree>
    <p:extLst>
      <p:ext uri="{BB962C8B-B14F-4D97-AF65-F5344CB8AC3E}">
        <p14:creationId xmlns:p14="http://schemas.microsoft.com/office/powerpoint/2010/main" val="16956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B1DD-1187-4F06-B275-5F1C67EF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46800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Team Leader</a:t>
            </a:r>
          </a:p>
          <a:p>
            <a:pPr lvl="1"/>
            <a:r>
              <a:rPr lang="en-US" dirty="0"/>
              <a:t>10 years of R&amp;D and software development experience, different companies, different roles…</a:t>
            </a:r>
          </a:p>
          <a:p>
            <a:endParaRPr lang="en-US" dirty="0"/>
          </a:p>
          <a:p>
            <a:r>
              <a:rPr lang="en-US" dirty="0"/>
              <a:t>Guest Lecturer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Advanced OOP / Software Design 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BSc, MSc, PhD in Computer Science &amp; Engineering</a:t>
            </a:r>
          </a:p>
          <a:p>
            <a:pPr lvl="1"/>
            <a:r>
              <a:rPr lang="en-US" dirty="0"/>
              <a:t>Privacy in spatio-temporal databases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662364B5-44A6-4167-88B1-AE638CFFD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360" y="2286000"/>
            <a:ext cx="1647198" cy="7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banci university">
            <a:extLst>
              <a:ext uri="{FF2B5EF4-FFF2-40B4-BE49-F238E27FC236}">
                <a16:creationId xmlns:a16="http://schemas.microsoft.com/office/drawing/2014/main" id="{EC0782D0-D3CA-48E3-8136-5BD652BC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360" y="5102860"/>
            <a:ext cx="1662365" cy="7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7BEAD01-1BCD-4436-A27F-6AD7A789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63553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777F-452C-4F54-AEF8-0B8AA9A2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CAD3-5400-49FB-9BB9-E129F752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introduces the use of design patterns in the context of software engineering. </a:t>
            </a:r>
          </a:p>
          <a:p>
            <a:endParaRPr lang="en-US" dirty="0"/>
          </a:p>
          <a:p>
            <a:r>
              <a:rPr lang="en-US" dirty="0"/>
              <a:t>After successful completion of the class, student</a:t>
            </a:r>
            <a:r>
              <a:rPr lang="tr-TR" dirty="0"/>
              <a:t>s</a:t>
            </a:r>
            <a:r>
              <a:rPr lang="en-US" dirty="0"/>
              <a:t> </a:t>
            </a:r>
            <a:r>
              <a:rPr lang="tr-TR" dirty="0"/>
              <a:t>learn and be </a:t>
            </a:r>
            <a:r>
              <a:rPr lang="tr-TR" dirty="0" err="1"/>
              <a:t>able</a:t>
            </a:r>
            <a:r>
              <a:rPr lang="tr-TR" dirty="0"/>
              <a:t> to </a:t>
            </a: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and </a:t>
            </a:r>
            <a:r>
              <a:rPr lang="tr-TR" dirty="0" err="1"/>
              <a:t>use</a:t>
            </a:r>
            <a:r>
              <a:rPr lang="tr-TR" dirty="0"/>
              <a:t> well known</a:t>
            </a:r>
            <a:r>
              <a:rPr lang="en-US" dirty="0"/>
              <a:t> design patterns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E</a:t>
            </a:r>
            <a:r>
              <a:rPr lang="en-US" dirty="0" err="1"/>
              <a:t>nterprise</a:t>
            </a:r>
            <a:r>
              <a:rPr lang="en-US" dirty="0"/>
              <a:t> architectures will also be </a:t>
            </a:r>
            <a:r>
              <a:rPr lang="tr-TR" dirty="0" err="1"/>
              <a:t>discussed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21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CAE-6923-42B5-B257-E9C6CD87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  <a:endParaRPr lang="tr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E33AB-E2C4-4CE4-9B8E-082EEDE3C3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755285"/>
          <a:ext cx="7690560" cy="44925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411855">
                  <a:extLst>
                    <a:ext uri="{9D8B030D-6E8A-4147-A177-3AD203B41FA5}">
                      <a16:colId xmlns:a16="http://schemas.microsoft.com/office/drawing/2014/main" val="139099347"/>
                    </a:ext>
                  </a:extLst>
                </a:gridCol>
                <a:gridCol w="133026">
                  <a:extLst>
                    <a:ext uri="{9D8B030D-6E8A-4147-A177-3AD203B41FA5}">
                      <a16:colId xmlns:a16="http://schemas.microsoft.com/office/drawing/2014/main" val="4196998944"/>
                    </a:ext>
                  </a:extLst>
                </a:gridCol>
                <a:gridCol w="7145679">
                  <a:extLst>
                    <a:ext uri="{9D8B030D-6E8A-4147-A177-3AD203B41FA5}">
                      <a16:colId xmlns:a16="http://schemas.microsoft.com/office/drawing/2014/main" val="3025055464"/>
                    </a:ext>
                  </a:extLst>
                </a:gridCol>
              </a:tblGrid>
              <a:tr h="3415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Week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Subject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1775157474"/>
                  </a:ext>
                </a:extLst>
              </a:tr>
              <a:tr h="2528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OOP mechanism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4069166871"/>
                  </a:ext>
                </a:extLst>
              </a:tr>
              <a:tr h="254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UML. OOD Heuristics.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374803338"/>
                  </a:ext>
                </a:extLst>
              </a:tr>
              <a:tr h="260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 Design Principles (SOLID: SRP, OCP, LSP  ISP, DIP, Law of Demeter)</a:t>
                      </a:r>
                      <a:endParaRPr lang="tr-TR" sz="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4215360038"/>
                  </a:ext>
                </a:extLst>
              </a:tr>
              <a:tr h="2522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Creational Patterns (Singleton, Builder, Factory, Abstract Factory, Prototype)</a:t>
                      </a:r>
                      <a:endParaRPr kumimoji="0" lang="tr-T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13869689"/>
                  </a:ext>
                </a:extLst>
              </a:tr>
              <a:tr h="288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effectLst/>
                        </a:rPr>
                        <a:t>Creational Patterns (Singleton, Builder, Factory, Abstract Factory, Prototype)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2705055924"/>
                  </a:ext>
                </a:extLst>
              </a:tr>
              <a:tr h="310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Behavioral Patterns (Command, Iterator, Mediator, Observer, State, Strategy, Template Method, Visitor, Null Object)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3856050893"/>
                  </a:ext>
                </a:extLst>
              </a:tr>
              <a:tr h="3011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Behavioral Patterns (Command, Iterator, Mediator, Observer, State, Strategy, Template  Method, Visitor, Null Object)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3313053573"/>
                  </a:ext>
                </a:extLst>
              </a:tr>
              <a:tr h="288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00" dirty="0">
                          <a:effectLst/>
                        </a:rPr>
                        <a:t> 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Behavioral Patterns (Command, Iterator, Mediator, Observer, State, Strategy, Template Method, Visitor, Null Object)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1864916164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Structural Patterns (Adapter, Bridge, Composite, Decorator, Façade, Proxy)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191644815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Structural Patterns (Adapter, Bridge, Composite, Decorator, Façade, Proxy)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130175490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Structural Patterns (Adapter, Bridge, Composite, Decorator, Façade, Proxy)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2202574434"/>
                  </a:ext>
                </a:extLst>
              </a:tr>
              <a:tr h="2894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Architectural Patterns (Multi-tier architecture, MVC, Service Layer, Data Transfer Object)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6880050"/>
                  </a:ext>
                </a:extLst>
              </a:tr>
              <a:tr h="333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tr-T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Project Demonstrations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1100449896"/>
                  </a:ext>
                </a:extLst>
              </a:tr>
              <a:tr h="340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14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Project Demonstrations</a:t>
                      </a: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484179107"/>
                  </a:ext>
                </a:extLst>
              </a:tr>
              <a:tr h="16481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tr-T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13" marR="53813" marT="0" marB="0"/>
                </a:tc>
                <a:extLst>
                  <a:ext uri="{0D108BD9-81ED-4DB2-BD59-A6C34878D82A}">
                    <a16:rowId xmlns:a16="http://schemas.microsoft.com/office/drawing/2014/main" val="328356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6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D89B-8F1B-4D3D-84FB-55BB805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  <a:endParaRPr lang="tr-T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880688-E981-44D6-8A98-B04713DC89C4}"/>
              </a:ext>
            </a:extLst>
          </p:cNvPr>
          <p:cNvSpPr>
            <a:spLocks noGrp="1"/>
          </p:cNvSpPr>
          <p:nvPr/>
        </p:nvSpPr>
        <p:spPr>
          <a:xfrm>
            <a:off x="1604377" y="1712495"/>
            <a:ext cx="4626490" cy="4195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Quizzes</a:t>
            </a:r>
          </a:p>
          <a:p>
            <a:pPr lvl="1"/>
            <a:r>
              <a:rPr lang="en-US" dirty="0"/>
              <a:t>6 quizzes (1 make-up with valid reasons)</a:t>
            </a:r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Develop an object-oriented software.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In-class coding and/or written exam</a:t>
            </a:r>
          </a:p>
          <a:p>
            <a:r>
              <a:rPr lang="en-US" dirty="0"/>
              <a:t>Paper review and Presentations (for grads)</a:t>
            </a:r>
          </a:p>
          <a:p>
            <a:pPr lvl="1"/>
            <a:r>
              <a:rPr lang="en-US" dirty="0"/>
              <a:t>10%</a:t>
            </a:r>
          </a:p>
          <a:p>
            <a:pPr lvl="1"/>
            <a:r>
              <a:rPr lang="en-US" dirty="0"/>
              <a:t>Project is 30%</a:t>
            </a:r>
          </a:p>
          <a:p>
            <a:endParaRPr lang="en-US" dirty="0"/>
          </a:p>
          <a:p>
            <a:r>
              <a:rPr lang="en-US" dirty="0"/>
              <a:t>Letter grade is determined based on a curve.</a:t>
            </a:r>
          </a:p>
          <a:p>
            <a:endParaRPr lang="en-US" dirty="0"/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42673D33-D7AE-46F1-A23E-893EBC0E1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10990"/>
              </p:ext>
            </p:extLst>
          </p:nvPr>
        </p:nvGraphicFramePr>
        <p:xfrm>
          <a:off x="6155740" y="170773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8D93EF-0C04-CB44-9689-6A0EBF61F8FC}"/>
              </a:ext>
            </a:extLst>
          </p:cNvPr>
          <p:cNvSpPr txBox="1"/>
          <p:nvPr/>
        </p:nvSpPr>
        <p:spPr>
          <a:xfrm>
            <a:off x="11393214" y="27537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9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F8AA-8514-4928-88FC-EE35995B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7316-4394-4F16-BE95-98F57FB9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assignments (1 coding project can be a take-home assignment)</a:t>
            </a:r>
          </a:p>
          <a:p>
            <a:r>
              <a:rPr lang="en-US" dirty="0"/>
              <a:t>It can be written and/or coding</a:t>
            </a:r>
          </a:p>
          <a:p>
            <a:r>
              <a:rPr lang="en-US" dirty="0"/>
              <a:t>Send it to the instructor / TA at the end of the session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478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3832-73AD-4BDB-85BE-644DC6D2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Project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BFDF-A738-4FE0-B464-9C02AAC49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required to deliver a term project. Projects should be done in </a:t>
            </a:r>
            <a:r>
              <a:rPr lang="en-US" u="sng" dirty="0"/>
              <a:t>pairs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Find your pair. Form your project group.</a:t>
            </a:r>
          </a:p>
          <a:p>
            <a:pPr lvl="1"/>
            <a:r>
              <a:rPr lang="en-US" dirty="0"/>
              <a:t>Describe your project proposal in one page and send it to the instructor.</a:t>
            </a:r>
          </a:p>
          <a:p>
            <a:r>
              <a:rPr lang="en-US" dirty="0"/>
              <a:t>You should use a version control system for your project.</a:t>
            </a:r>
          </a:p>
          <a:p>
            <a:pPr lvl="1"/>
            <a:r>
              <a:rPr lang="en-US" dirty="0"/>
              <a:t>Commits, Pull Requests.</a:t>
            </a:r>
          </a:p>
          <a:p>
            <a:r>
              <a:rPr lang="en-US" dirty="0"/>
              <a:t>You are free to choose the programming language as long as the language is object-oriented. Java, C++, C# are among acceptable options.</a:t>
            </a:r>
          </a:p>
          <a:p>
            <a:r>
              <a:rPr lang="en-US" dirty="0"/>
              <a:t>Demonstrations will be held at the end of semester (scheduling will be determined according to the number of projects)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788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4092-C585-41CD-9F68-F8ECA0A1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7211"/>
          </a:xfrm>
        </p:spPr>
        <p:txBody>
          <a:bodyPr/>
          <a:lstStyle/>
          <a:p>
            <a:r>
              <a:rPr lang="en-US" dirty="0"/>
              <a:t>Term Project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516D-645B-42BD-8F99-2E6A437D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0116"/>
            <a:ext cx="9601200" cy="3581400"/>
          </a:xfrm>
        </p:spPr>
        <p:txBody>
          <a:bodyPr/>
          <a:lstStyle/>
          <a:p>
            <a:r>
              <a:rPr lang="en-US" dirty="0"/>
              <a:t>Grading</a:t>
            </a:r>
          </a:p>
          <a:p>
            <a:pPr lvl="1"/>
            <a:r>
              <a:rPr lang="en-US" i="0" dirty="0"/>
              <a:t>[10p] Project Proposal</a:t>
            </a:r>
          </a:p>
          <a:p>
            <a:pPr lvl="2"/>
            <a:r>
              <a:rPr lang="en-US" dirty="0"/>
              <a:t>Group members, summary, core features</a:t>
            </a:r>
          </a:p>
          <a:p>
            <a:pPr lvl="1"/>
            <a:r>
              <a:rPr lang="en-US" i="0" dirty="0"/>
              <a:t>[50p] Design Patterns </a:t>
            </a:r>
          </a:p>
          <a:p>
            <a:pPr lvl="2"/>
            <a:r>
              <a:rPr lang="en-US" dirty="0"/>
              <a:t>5 appropriate patterns [10p each]</a:t>
            </a:r>
          </a:p>
          <a:p>
            <a:pPr lvl="1"/>
            <a:r>
              <a:rPr lang="en-US" i="0" dirty="0"/>
              <a:t>[25p] Core Features and </a:t>
            </a:r>
            <a:r>
              <a:rPr lang="en-US" i="0"/>
              <a:t>Version Control</a:t>
            </a:r>
            <a:endParaRPr lang="en-US" dirty="0"/>
          </a:p>
          <a:p>
            <a:pPr lvl="1"/>
            <a:r>
              <a:rPr lang="en-US" i="0" dirty="0"/>
              <a:t>[15p] Final Presentation</a:t>
            </a:r>
          </a:p>
          <a:p>
            <a:endParaRPr lang="en-US" dirty="0"/>
          </a:p>
          <a:p>
            <a:r>
              <a:rPr lang="en-US" dirty="0"/>
              <a:t>Project may receive over-achievement up to 10p.</a:t>
            </a:r>
            <a:endParaRPr lang="en-US" i="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58136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</TotalTime>
  <Words>572</Words>
  <Application>Microsoft Office PowerPoint</Application>
  <PresentationFormat>Widescreen</PresentationFormat>
  <Paragraphs>100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Times New Roman</vt:lpstr>
      <vt:lpstr>Wingdings 3</vt:lpstr>
      <vt:lpstr>Crop</vt:lpstr>
      <vt:lpstr>Cs 434 / 534 Advanced Object-oriented programming</vt:lpstr>
      <vt:lpstr>About Me</vt:lpstr>
      <vt:lpstr>Course Description</vt:lpstr>
      <vt:lpstr>Course Plan</vt:lpstr>
      <vt:lpstr>Assessment Criteria</vt:lpstr>
      <vt:lpstr>Quizzes</vt:lpstr>
      <vt:lpstr>Term Project</vt:lpstr>
      <vt:lpstr>Term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434 / 534 Advanced Object oriented progammıng</dc:title>
  <dc:creator>Emre</dc:creator>
  <cp:lastModifiedBy>Emre</cp:lastModifiedBy>
  <cp:revision>28</cp:revision>
  <dcterms:created xsi:type="dcterms:W3CDTF">2018-08-27T12:48:54Z</dcterms:created>
  <dcterms:modified xsi:type="dcterms:W3CDTF">2019-09-18T17:45:45Z</dcterms:modified>
</cp:coreProperties>
</file>