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4" r:id="rId4"/>
    <p:sldId id="275" r:id="rId5"/>
    <p:sldId id="263" r:id="rId6"/>
    <p:sldId id="264" r:id="rId7"/>
    <p:sldId id="266" r:id="rId8"/>
    <p:sldId id="268" r:id="rId9"/>
    <p:sldId id="269" r:id="rId10"/>
    <p:sldId id="279" r:id="rId11"/>
    <p:sldId id="296" r:id="rId12"/>
    <p:sldId id="271" r:id="rId13"/>
    <p:sldId id="267" r:id="rId14"/>
    <p:sldId id="270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2.com/cgi/wiki?HistoryOfPatter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B77D-2881-420A-BB8D-11B1F9544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Introduction to design patterns</a:t>
            </a:r>
            <a:br>
              <a:rPr lang="en-US" sz="3600"/>
            </a:br>
            <a:endParaRPr lang="tr-TR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D9F5A-76FA-4A43-8A8F-AF54833C3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Emre Kaplan, Ph.D.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560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So, the more patterns I have, the better my software design...</a:t>
            </a:r>
          </a:p>
          <a:p>
            <a:pPr lvl="1"/>
            <a:r>
              <a:rPr lang="en-US" dirty="0"/>
              <a:t>No. Number of design patterns used is </a:t>
            </a:r>
            <a:r>
              <a:rPr lang="en-US" b="1" dirty="0"/>
              <a:t>not </a:t>
            </a:r>
            <a:r>
              <a:rPr lang="en-US" dirty="0"/>
              <a:t>a quality metric.</a:t>
            </a:r>
          </a:p>
          <a:p>
            <a:r>
              <a:rPr lang="en-US" dirty="0"/>
              <a:t>Top-down approach (novice programmer mistake):</a:t>
            </a:r>
          </a:p>
          <a:p>
            <a:pPr lvl="1"/>
            <a:r>
              <a:rPr lang="en-US" dirty="0"/>
              <a:t>“How can I fit this pattern into my design?”</a:t>
            </a:r>
          </a:p>
          <a:p>
            <a:pPr lvl="1"/>
            <a:r>
              <a:rPr lang="en-US" dirty="0"/>
              <a:t>Create artificial problems just to use patterns</a:t>
            </a:r>
          </a:p>
          <a:p>
            <a:r>
              <a:rPr lang="en-US" dirty="0"/>
              <a:t>Bottom-up approach (expert programmer):</a:t>
            </a:r>
          </a:p>
          <a:p>
            <a:pPr lvl="1"/>
            <a:r>
              <a:rPr lang="en-US" dirty="0"/>
              <a:t>Identify the problem first</a:t>
            </a:r>
          </a:p>
          <a:p>
            <a:pPr lvl="1"/>
            <a:r>
              <a:rPr lang="en-US" dirty="0"/>
              <a:t>Then apply an appropriate pattern to solve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F96-ECAE-484F-8E46-8CC3ECBA485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Architectural patterns</a:t>
            </a:r>
          </a:p>
          <a:p>
            <a:pPr lvl="1"/>
            <a:r>
              <a:rPr lang="en-US" dirty="0"/>
              <a:t>High level, involves subsystems</a:t>
            </a:r>
          </a:p>
          <a:p>
            <a:pPr lvl="1"/>
            <a:r>
              <a:rPr lang="en-US" dirty="0"/>
              <a:t>E.g. Layers</a:t>
            </a:r>
          </a:p>
          <a:p>
            <a:r>
              <a:rPr lang="en-US" dirty="0"/>
              <a:t>Design Patterns</a:t>
            </a:r>
          </a:p>
          <a:p>
            <a:pPr lvl="1"/>
            <a:r>
              <a:rPr lang="en-US" dirty="0"/>
              <a:t>Medium level, involves classes and objects</a:t>
            </a:r>
          </a:p>
          <a:p>
            <a:pPr lvl="1"/>
            <a:r>
              <a:rPr lang="en-US" dirty="0"/>
              <a:t>E.g. Façade</a:t>
            </a:r>
          </a:p>
          <a:p>
            <a:r>
              <a:rPr lang="en-US" dirty="0"/>
              <a:t>Idioms</a:t>
            </a:r>
          </a:p>
          <a:p>
            <a:pPr lvl="1"/>
            <a:r>
              <a:rPr lang="en-US"/>
              <a:t>Language dependent</a:t>
            </a:r>
            <a:endParaRPr lang="en-US" dirty="0"/>
          </a:p>
          <a:p>
            <a:pPr lvl="1"/>
            <a:r>
              <a:rPr lang="en-US" dirty="0"/>
              <a:t>E.g. Counted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F96-ECAE-484F-8E46-8CC3ECBA485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GOF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Gamma, Helm, Johnson, </a:t>
            </a:r>
            <a:r>
              <a:rPr lang="en-US" dirty="0" err="1"/>
              <a:t>Vlissides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catalog </a:t>
            </a:r>
            <a:r>
              <a:rPr lang="en-US" dirty="0"/>
              <a:t>of design patterns</a:t>
            </a:r>
          </a:p>
          <a:p>
            <a:r>
              <a:rPr lang="en-US" dirty="0"/>
              <a:t>23 patterns</a:t>
            </a:r>
          </a:p>
          <a:p>
            <a:pPr lvl="1"/>
            <a:r>
              <a:rPr lang="en-US" dirty="0"/>
              <a:t>“descriptions of communicating objects and classes that are customized to solve a general design problem in a particular context.”</a:t>
            </a:r>
          </a:p>
          <a:p>
            <a:r>
              <a:rPr lang="en-US" dirty="0"/>
              <a:t>There are many, many other patterns</a:t>
            </a:r>
          </a:p>
          <a:p>
            <a:pPr lvl="1"/>
            <a:r>
              <a:rPr lang="en-US" dirty="0"/>
              <a:t>Parallel programming, object-oriented databases, distributed computing, ...</a:t>
            </a:r>
          </a:p>
          <a:p>
            <a:r>
              <a:rPr lang="en-US" dirty="0"/>
              <a:t>The choice of the programming language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F96-ECAE-484F-8E46-8CC3ECBA485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http://c2.com/cgi/wiki?HistoryOfPatterns</a:t>
            </a:r>
            <a:endParaRPr lang="en-US" dirty="0"/>
          </a:p>
          <a:p>
            <a:r>
              <a:rPr lang="en-US" dirty="0"/>
              <a:t>OOPSLA 87: </a:t>
            </a:r>
          </a:p>
          <a:p>
            <a:pPr lvl="1"/>
            <a:r>
              <a:rPr lang="en-US" dirty="0"/>
              <a:t>Kent Beck and Ward Cunningham. “</a:t>
            </a:r>
            <a:r>
              <a:rPr lang="en-US" i="1" dirty="0"/>
              <a:t>Using Pattern Languages for Object-Oriented Programs</a:t>
            </a:r>
            <a:r>
              <a:rPr lang="en-US" dirty="0"/>
              <a:t>”,   Workshop on the </a:t>
            </a:r>
            <a:r>
              <a:rPr lang="en-US" i="1" dirty="0"/>
              <a:t>Specification and Design for Object-Oriented Programming</a:t>
            </a:r>
          </a:p>
          <a:p>
            <a:r>
              <a:rPr lang="en-US" dirty="0"/>
              <a:t>1990-1991: </a:t>
            </a:r>
          </a:p>
          <a:p>
            <a:pPr lvl="1"/>
            <a:r>
              <a:rPr lang="en-US" dirty="0"/>
              <a:t>Eric Gamma working on his PhD on ET++</a:t>
            </a:r>
          </a:p>
          <a:p>
            <a:pPr lvl="1"/>
            <a:r>
              <a:rPr lang="en-US" dirty="0"/>
              <a:t>Gamma and Helm meet at OOPSLA/ECOOP</a:t>
            </a:r>
          </a:p>
          <a:p>
            <a:r>
              <a:rPr lang="en-US" dirty="0"/>
              <a:t>Hillside group: August 1993</a:t>
            </a:r>
          </a:p>
          <a:p>
            <a:pPr lvl="1"/>
            <a:r>
              <a:rPr lang="en-US" dirty="0"/>
              <a:t>Kent Beck and Grady </a:t>
            </a:r>
            <a:r>
              <a:rPr lang="en-US" dirty="0" err="1"/>
              <a:t>Booch</a:t>
            </a:r>
            <a:r>
              <a:rPr lang="en-US" dirty="0"/>
              <a:t> sponsored a meeting in Colorado</a:t>
            </a:r>
          </a:p>
          <a:p>
            <a:pPr lvl="1"/>
            <a:r>
              <a:rPr lang="en-US" dirty="0"/>
              <a:t>Ward Cunningham, Ralph Johnson, Ken Auer, Hal Hildebrand, Grady </a:t>
            </a:r>
            <a:r>
              <a:rPr lang="en-US" dirty="0" err="1"/>
              <a:t>Booch</a:t>
            </a:r>
            <a:r>
              <a:rPr lang="en-US" dirty="0"/>
              <a:t>, Kent Beck and Jim </a:t>
            </a:r>
            <a:r>
              <a:rPr lang="en-US" dirty="0" err="1"/>
              <a:t>Coplien</a:t>
            </a:r>
            <a:r>
              <a:rPr lang="en-US" dirty="0"/>
              <a:t> were there</a:t>
            </a:r>
          </a:p>
          <a:p>
            <a:r>
              <a:rPr lang="en-US" dirty="0"/>
              <a:t>OOPSLA 94: GOF Book is out</a:t>
            </a:r>
          </a:p>
          <a:p>
            <a:r>
              <a:rPr lang="en-US" dirty="0" err="1"/>
              <a:t>PLoP</a:t>
            </a:r>
            <a:r>
              <a:rPr lang="en-US" dirty="0"/>
              <a:t> 95: Proceedings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F96-ECAE-484F-8E46-8CC3ECBA485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Name</a:t>
            </a:r>
          </a:p>
          <a:p>
            <a:pPr lvl="1"/>
            <a:r>
              <a:rPr lang="en-US" dirty="0"/>
              <a:t>A handle to describe the problem and the solution</a:t>
            </a:r>
          </a:p>
          <a:p>
            <a:pPr lvl="1"/>
            <a:r>
              <a:rPr lang="en-US" dirty="0"/>
              <a:t>A vocabulary of patterns</a:t>
            </a:r>
          </a:p>
          <a:p>
            <a:pPr lvl="1"/>
            <a:r>
              <a:rPr lang="en-US" dirty="0"/>
              <a:t>Short, descriptive </a:t>
            </a:r>
            <a:r>
              <a:rPr lang="en-US" b="1" dirty="0"/>
              <a:t>nouns </a:t>
            </a:r>
            <a:r>
              <a:rPr lang="en-US" dirty="0"/>
              <a:t>for effective communication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Description of when to apply the pattern</a:t>
            </a:r>
          </a:p>
          <a:p>
            <a:pPr lvl="1"/>
            <a:r>
              <a:rPr lang="en-US" dirty="0"/>
              <a:t>Context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The elements of the design, their relations and collaborators</a:t>
            </a:r>
          </a:p>
          <a:p>
            <a:pPr lvl="1"/>
            <a:r>
              <a:rPr lang="en-US" dirty="0"/>
              <a:t>Abstract</a:t>
            </a:r>
          </a:p>
          <a:p>
            <a:r>
              <a:rPr lang="en-US" dirty="0"/>
              <a:t>Consequences</a:t>
            </a:r>
          </a:p>
          <a:p>
            <a:pPr lvl="1"/>
            <a:r>
              <a:rPr lang="en-US" dirty="0"/>
              <a:t>Trade-offs (e.g. space and time) in using the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F96-ECAE-484F-8E46-8CC3ECBA485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033" y="6453063"/>
            <a:ext cx="796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[Gamma, Helm, Johnson, and </a:t>
            </a:r>
            <a:r>
              <a:rPr lang="en-US" i="1" dirty="0" err="1"/>
              <a:t>Vlissides</a:t>
            </a:r>
            <a:r>
              <a:rPr lang="en-US" i="1" dirty="0"/>
              <a:t>. Design Patterns.</a:t>
            </a:r>
            <a:r>
              <a:rPr lang="en-US" dirty="0"/>
              <a:t> Addison-Wesley, 1994</a:t>
            </a:r>
            <a:r>
              <a:rPr lang="en-US" i="1" dirty="0"/>
              <a:t>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Purpose</a:t>
            </a:r>
          </a:p>
          <a:p>
            <a:pPr lvl="1"/>
            <a:r>
              <a:rPr lang="en-US" sz="1800" dirty="0"/>
              <a:t>Creational</a:t>
            </a:r>
          </a:p>
          <a:p>
            <a:pPr lvl="2"/>
            <a:r>
              <a:rPr lang="en-US" sz="1600" dirty="0"/>
              <a:t>concern the process of object creation. </a:t>
            </a:r>
          </a:p>
          <a:p>
            <a:pPr lvl="1"/>
            <a:r>
              <a:rPr lang="en-US" sz="1800" dirty="0"/>
              <a:t>Structural</a:t>
            </a:r>
          </a:p>
          <a:p>
            <a:pPr lvl="2"/>
            <a:r>
              <a:rPr lang="en-US" sz="1600" dirty="0"/>
              <a:t>composition of classes or objects. </a:t>
            </a:r>
          </a:p>
          <a:p>
            <a:pPr lvl="1"/>
            <a:r>
              <a:rPr lang="en-US" sz="1800" dirty="0"/>
              <a:t>Behavioral</a:t>
            </a:r>
          </a:p>
          <a:p>
            <a:pPr lvl="2"/>
            <a:r>
              <a:rPr lang="en-US" sz="1600" dirty="0"/>
              <a:t> interaction of classes or objects and distribution of responsibility.</a:t>
            </a:r>
          </a:p>
          <a:p>
            <a:r>
              <a:rPr lang="en-US" sz="1800" dirty="0"/>
              <a:t>Scope</a:t>
            </a:r>
          </a:p>
          <a:p>
            <a:pPr lvl="1"/>
            <a:r>
              <a:rPr lang="en-US" sz="1800" dirty="0"/>
              <a:t>Class</a:t>
            </a:r>
          </a:p>
          <a:p>
            <a:pPr lvl="2"/>
            <a:r>
              <a:rPr lang="en-US" sz="1600" dirty="0"/>
              <a:t>Static (compile-time) relationships (i.e. inheritance)</a:t>
            </a:r>
          </a:p>
          <a:p>
            <a:pPr lvl="1"/>
            <a:r>
              <a:rPr lang="en-US" sz="1800" dirty="0"/>
              <a:t>Object</a:t>
            </a:r>
          </a:p>
          <a:p>
            <a:pPr lvl="2"/>
            <a:r>
              <a:rPr lang="en-US" sz="1600" dirty="0"/>
              <a:t>Dynamic, but involves static relations, too.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F96-ECAE-484F-8E46-8CC3ECBA485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033" y="6453063"/>
            <a:ext cx="796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[Gamma, Helm, Johnson, and </a:t>
            </a:r>
            <a:r>
              <a:rPr lang="en-US" i="1" dirty="0" err="1"/>
              <a:t>Vlissides</a:t>
            </a:r>
            <a:r>
              <a:rPr lang="en-US" i="1" dirty="0"/>
              <a:t>. Design Patterns.</a:t>
            </a:r>
            <a:r>
              <a:rPr lang="en-US" dirty="0"/>
              <a:t> Addison-Wesley, 1994</a:t>
            </a:r>
            <a:r>
              <a:rPr lang="en-US" i="1" dirty="0"/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Automobile designers don’t design cars using laws of physics.</a:t>
            </a:r>
          </a:p>
          <a:p>
            <a:pPr lvl="1"/>
            <a:r>
              <a:rPr lang="en-US" dirty="0"/>
              <a:t>They reuse standard designs with successful track records.</a:t>
            </a:r>
          </a:p>
          <a:p>
            <a:pPr lvl="1"/>
            <a:r>
              <a:rPr lang="en-US" dirty="0"/>
              <a:t>Starting from scratch typically isn’t worth the cost.</a:t>
            </a:r>
          </a:p>
          <a:p>
            <a:r>
              <a:rPr lang="en-US" dirty="0"/>
              <a:t>Software patterns: attempts to describe successful solutions to common software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F96-ECAE-484F-8E46-8CC3ECBA485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033" y="6453063"/>
            <a:ext cx="830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[Schmidt, </a:t>
            </a:r>
            <a:r>
              <a:rPr lang="en-US" i="1" dirty="0" err="1"/>
              <a:t>Fayad</a:t>
            </a:r>
            <a:r>
              <a:rPr lang="en-US" i="1" dirty="0"/>
              <a:t> and Johnson, Software Patterns, CACM, Oct. 1996/Vol. 39, No. 10]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teach useful techniques</a:t>
            </a:r>
          </a:p>
          <a:p>
            <a:r>
              <a:rPr lang="en-US" dirty="0"/>
              <a:t>Patterns help people communicate better</a:t>
            </a:r>
          </a:p>
          <a:p>
            <a:r>
              <a:rPr lang="en-US" dirty="0"/>
              <a:t>Patterns help people reason about what they do and why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F96-ECAE-484F-8E46-8CC3ECBA485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033" y="6453063"/>
            <a:ext cx="830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[Schmidt, </a:t>
            </a:r>
            <a:r>
              <a:rPr lang="en-US" i="1" dirty="0" err="1"/>
              <a:t>Fayad</a:t>
            </a:r>
            <a:r>
              <a:rPr lang="en-US" i="1" dirty="0"/>
              <a:t> and Johnson, Software Patterns, CACM, Oct. 1996/Vol. 39, No. 10]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 solution to a recurring problem</a:t>
            </a:r>
          </a:p>
          <a:p>
            <a:pPr lvl="1"/>
            <a:r>
              <a:rPr lang="en-US" dirty="0"/>
              <a:t>Christopher Alexander: “Each pattern describes a </a:t>
            </a:r>
            <a:r>
              <a:rPr lang="en-US" b="1" dirty="0"/>
              <a:t>problem </a:t>
            </a:r>
            <a:r>
              <a:rPr lang="en-US" dirty="0"/>
              <a:t>which </a:t>
            </a:r>
            <a:r>
              <a:rPr lang="en-US" b="1" dirty="0"/>
              <a:t>occurs over and over again </a:t>
            </a:r>
            <a:r>
              <a:rPr lang="en-US" dirty="0"/>
              <a:t>in our environment, and then describes the </a:t>
            </a:r>
            <a:r>
              <a:rPr lang="en-US" b="1" dirty="0"/>
              <a:t>core of the solution</a:t>
            </a:r>
            <a:r>
              <a:rPr lang="en-US" dirty="0"/>
              <a:t> to that problem, in such a way that you can </a:t>
            </a:r>
            <a:r>
              <a:rPr lang="en-US" b="1" dirty="0"/>
              <a:t>use this solution a million times over</a:t>
            </a:r>
            <a:r>
              <a:rPr lang="en-US" dirty="0"/>
              <a:t>, without ever doing it the same way twice.”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F96-ECAE-484F-8E46-8CC3ECBA485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 solution to a recurring problem</a:t>
            </a:r>
          </a:p>
          <a:p>
            <a:pPr lvl="1"/>
            <a:r>
              <a:rPr lang="en-US" dirty="0"/>
              <a:t>Christopher Alexander: “Each pattern describes a </a:t>
            </a:r>
            <a:r>
              <a:rPr lang="en-US" b="1" dirty="0"/>
              <a:t>problem </a:t>
            </a:r>
            <a:r>
              <a:rPr lang="en-US" dirty="0"/>
              <a:t>which </a:t>
            </a:r>
            <a:r>
              <a:rPr lang="en-US" b="1" dirty="0"/>
              <a:t>occurs over and over again </a:t>
            </a:r>
            <a:r>
              <a:rPr lang="en-US" dirty="0"/>
              <a:t>in our environment, and then describes the </a:t>
            </a:r>
            <a:r>
              <a:rPr lang="en-US" b="1" dirty="0"/>
              <a:t>core of the solution</a:t>
            </a:r>
            <a:r>
              <a:rPr lang="en-US" dirty="0"/>
              <a:t> to that problem, in such a way that you can </a:t>
            </a:r>
            <a:r>
              <a:rPr lang="en-US" b="1" dirty="0"/>
              <a:t>use this solution a million times over</a:t>
            </a:r>
            <a:r>
              <a:rPr lang="en-US" dirty="0"/>
              <a:t>, without ever doing it the same way twice.”</a:t>
            </a:r>
          </a:p>
          <a:p>
            <a:r>
              <a:rPr lang="en-US" dirty="0"/>
              <a:t>Think about chess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F96-ECAE-484F-8E46-8CC3ECBA485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“Early Bird”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I don’t like wasting time waiting in a line.</a:t>
            </a:r>
          </a:p>
          <a:p>
            <a:r>
              <a:rPr lang="en-US" dirty="0"/>
              <a:t>Solution: Move early before the line gets long.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879" y="3662363"/>
            <a:ext cx="3289300" cy="246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228" y="3662363"/>
            <a:ext cx="3568700" cy="2273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58659" y="5841088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dailymail.co.uk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885231" y="6035458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trt.net.tr</a:t>
            </a:r>
            <a:endParaRPr 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F96-ECAE-484F-8E46-8CC3ECBA485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Assignment: Your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patterns from daily life that you can identify?</a:t>
            </a:r>
          </a:p>
          <a:p>
            <a:r>
              <a:rPr lang="en-US" dirty="0"/>
              <a:t>Your pattern should have </a:t>
            </a:r>
          </a:p>
          <a:p>
            <a:pPr lvl="1"/>
            <a:r>
              <a:rPr lang="en-US" dirty="0"/>
              <a:t>a name</a:t>
            </a:r>
          </a:p>
          <a:p>
            <a:pPr lvl="1"/>
            <a:r>
              <a:rPr lang="en-US" dirty="0"/>
              <a:t>a description of a recurring problem</a:t>
            </a:r>
          </a:p>
          <a:p>
            <a:pPr lvl="1"/>
            <a:r>
              <a:rPr lang="en-US" dirty="0"/>
              <a:t>multiple examples of contexts in which the problem occurs</a:t>
            </a:r>
          </a:p>
          <a:p>
            <a:pPr lvl="1"/>
            <a:r>
              <a:rPr lang="en-US" dirty="0"/>
              <a:t>a solution to the problem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F96-ECAE-484F-8E46-8CC3ECBA485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in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“... simple and elegant solutions to specific problems in OOSD.”</a:t>
            </a:r>
          </a:p>
          <a:p>
            <a:r>
              <a:rPr lang="en-US" dirty="0"/>
              <a:t>“ ... capture solutions that have developed and evolved over time.”</a:t>
            </a:r>
          </a:p>
          <a:p>
            <a:r>
              <a:rPr lang="en-US" dirty="0"/>
              <a:t>“... for greater reuse and flexibility in software.”</a:t>
            </a:r>
          </a:p>
          <a:p>
            <a:r>
              <a:rPr lang="en-US" dirty="0"/>
              <a:t>Not for beginners</a:t>
            </a:r>
          </a:p>
          <a:p>
            <a:pPr lvl="1"/>
            <a:r>
              <a:rPr lang="en-US" dirty="0"/>
              <a:t>“Aha!” vs. “Huh?”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F96-ECAE-484F-8E46-8CC3ECBA485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033" y="6453063"/>
            <a:ext cx="796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[Gamma, Helm, Johnson, and </a:t>
            </a:r>
            <a:r>
              <a:rPr lang="en-US" i="1" dirty="0" err="1"/>
              <a:t>Vlissides</a:t>
            </a:r>
            <a:r>
              <a:rPr lang="en-US" i="1" dirty="0"/>
              <a:t>. Design Patterns.</a:t>
            </a:r>
            <a:r>
              <a:rPr lang="en-US" dirty="0"/>
              <a:t> Addison-Wesley, 1994</a:t>
            </a:r>
            <a:r>
              <a:rPr lang="en-US" i="1" dirty="0"/>
              <a:t>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in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is specific to a problem but should also be general enough to apply to future problems.</a:t>
            </a:r>
          </a:p>
          <a:p>
            <a:r>
              <a:rPr lang="en-US" dirty="0"/>
              <a:t>“Avoid or minimize redesign.”</a:t>
            </a:r>
          </a:p>
          <a:p>
            <a:r>
              <a:rPr lang="en-US" dirty="0"/>
              <a:t>“Find a good solution, use it again and again.”</a:t>
            </a:r>
          </a:p>
          <a:p>
            <a:r>
              <a:rPr lang="en-US" i="1" dirty="0"/>
              <a:t>Isn’t this what engineering being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F96-ECAE-484F-8E46-8CC3ECBA485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033" y="6453063"/>
            <a:ext cx="796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[Gamma, Helm, Johnson, and </a:t>
            </a:r>
            <a:r>
              <a:rPr lang="en-US" i="1" dirty="0" err="1"/>
              <a:t>Vlissides</a:t>
            </a:r>
            <a:r>
              <a:rPr lang="en-US" i="1" dirty="0"/>
              <a:t>. Design Patterns.</a:t>
            </a:r>
            <a:r>
              <a:rPr lang="en-US" dirty="0"/>
              <a:t> Addison-Wesley, 1994</a:t>
            </a:r>
            <a:r>
              <a:rPr lang="en-US" i="1" dirty="0"/>
              <a:t>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49</TotalTime>
  <Words>897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Introduction to design patterns </vt:lpstr>
      <vt:lpstr>Software Patterns</vt:lpstr>
      <vt:lpstr>Patterns</vt:lpstr>
      <vt:lpstr>Design Pattern</vt:lpstr>
      <vt:lpstr>Design Pattern</vt:lpstr>
      <vt:lpstr>“Early Bird” pattern</vt:lpstr>
      <vt:lpstr>Assignment: Your Patterns</vt:lpstr>
      <vt:lpstr>Design Patterns in OOP</vt:lpstr>
      <vt:lpstr>Design Patterns in OOP</vt:lpstr>
      <vt:lpstr>Design Patterns</vt:lpstr>
      <vt:lpstr>Kinds of Patterns</vt:lpstr>
      <vt:lpstr>GOF Book</vt:lpstr>
      <vt:lpstr>Some history</vt:lpstr>
      <vt:lpstr>Elements of a Pattern</vt:lpstr>
      <vt:lpstr>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434 / 534 Advanced Object oriented progammıng</dc:title>
  <dc:creator>Emre</dc:creator>
  <cp:lastModifiedBy>Emre</cp:lastModifiedBy>
  <cp:revision>21</cp:revision>
  <dcterms:created xsi:type="dcterms:W3CDTF">2018-08-27T12:48:54Z</dcterms:created>
  <dcterms:modified xsi:type="dcterms:W3CDTF">2019-09-17T18:40:26Z</dcterms:modified>
</cp:coreProperties>
</file>