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77" r:id="rId4"/>
    <p:sldId id="299" r:id="rId5"/>
    <p:sldId id="303" r:id="rId6"/>
    <p:sldId id="300" r:id="rId7"/>
    <p:sldId id="302" r:id="rId8"/>
    <p:sldId id="301" r:id="rId9"/>
    <p:sldId id="305" r:id="rId10"/>
    <p:sldId id="306" r:id="rId11"/>
    <p:sldId id="278" r:id="rId12"/>
    <p:sldId id="307" r:id="rId13"/>
    <p:sldId id="308" r:id="rId14"/>
    <p:sldId id="309" r:id="rId15"/>
    <p:sldId id="313" r:id="rId16"/>
    <p:sldId id="312" r:id="rId17"/>
    <p:sldId id="311" r:id="rId18"/>
    <p:sldId id="279" r:id="rId19"/>
    <p:sldId id="270" r:id="rId20"/>
    <p:sldId id="271" r:id="rId21"/>
    <p:sldId id="272" r:id="rId22"/>
    <p:sldId id="273" r:id="rId23"/>
    <p:sldId id="280" r:id="rId24"/>
    <p:sldId id="282" r:id="rId25"/>
    <p:sldId id="283" r:id="rId26"/>
    <p:sldId id="284" r:id="rId27"/>
    <p:sldId id="281" r:id="rId28"/>
    <p:sldId id="285" r:id="rId29"/>
    <p:sldId id="286" r:id="rId30"/>
    <p:sldId id="288" r:id="rId31"/>
    <p:sldId id="289" r:id="rId32"/>
    <p:sldId id="290" r:id="rId33"/>
    <p:sldId id="275" r:id="rId34"/>
    <p:sldId id="292" r:id="rId35"/>
    <p:sldId id="276" r:id="rId36"/>
    <p:sldId id="259" r:id="rId37"/>
    <p:sldId id="260" r:id="rId38"/>
    <p:sldId id="291" r:id="rId39"/>
    <p:sldId id="262" r:id="rId40"/>
    <p:sldId id="263" r:id="rId41"/>
    <p:sldId id="264" r:id="rId42"/>
    <p:sldId id="265" r:id="rId43"/>
    <p:sldId id="293" r:id="rId44"/>
    <p:sldId id="294" r:id="rId45"/>
    <p:sldId id="295" r:id="rId46"/>
    <p:sldId id="296" r:id="rId47"/>
    <p:sldId id="326" r:id="rId48"/>
    <p:sldId id="330" r:id="rId49"/>
    <p:sldId id="287" r:id="rId50"/>
    <p:sldId id="32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89196" autoAdjust="0"/>
  </p:normalViewPr>
  <p:slideViewPr>
    <p:cSldViewPr snapToGrid="0">
      <p:cViewPr varScale="1">
        <p:scale>
          <a:sx n="124" d="100"/>
          <a:sy n="124" d="100"/>
        </p:scale>
        <p:origin x="8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FB9C3-E3C0-4789-8029-8A3910DF30E4}" type="datetimeFigureOut">
              <a:rPr lang="tr-TR" smtClean="0"/>
              <a:t>29.09.2019</a:t>
            </a:fld>
            <a:endParaRPr lang="tr-T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2E7BF-16A0-4755-9940-996F4EED74C7}" type="slidenum">
              <a:rPr lang="tr-TR" smtClean="0"/>
              <a:t>‹#›</a:t>
            </a:fld>
            <a:endParaRPr lang="tr-TR" dirty="0"/>
          </a:p>
        </p:txBody>
      </p:sp>
    </p:spTree>
    <p:extLst>
      <p:ext uri="{BB962C8B-B14F-4D97-AF65-F5344CB8AC3E}">
        <p14:creationId xmlns:p14="http://schemas.microsoft.com/office/powerpoint/2010/main" val="327289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p>
          <a:p>
            <a:pPr lvl="1"/>
            <a:r>
              <a:rPr lang="en-US" dirty="0"/>
              <a:t>Put business rules, long expressions, if statements, math formulas, metadata, etc. in only one place.</a:t>
            </a:r>
          </a:p>
          <a:p>
            <a:pPr lvl="1"/>
            <a:r>
              <a:rPr lang="en-US" dirty="0"/>
              <a:t>Identify the single, definitive source of every piece of knowledge used in your system, and then use that source to generate applicable instances of that knowledge (code, documentation, tests, etc.).</a:t>
            </a:r>
            <a:endParaRPr lang="tr-TR" dirty="0"/>
          </a:p>
          <a:p>
            <a:pPr lvl="1"/>
            <a:r>
              <a:rPr lang="en-US" dirty="0"/>
              <a:t>Where similar functions are carried out by distinct pieces of code, it is generally beneficial to combine them into one by abstracting out the varying parts.</a:t>
            </a:r>
          </a:p>
          <a:p>
            <a:endParaRPr lang="en-US" dirty="0"/>
          </a:p>
        </p:txBody>
      </p:sp>
      <p:sp>
        <p:nvSpPr>
          <p:cNvPr id="4" name="Slide Number Placeholder 3"/>
          <p:cNvSpPr>
            <a:spLocks noGrp="1"/>
          </p:cNvSpPr>
          <p:nvPr>
            <p:ph type="sldNum" sz="quarter" idx="5"/>
          </p:nvPr>
        </p:nvSpPr>
        <p:spPr/>
        <p:txBody>
          <a:bodyPr/>
          <a:lstStyle/>
          <a:p>
            <a:fld id="{1302E7BF-16A0-4755-9940-996F4EED74C7}" type="slidenum">
              <a:rPr lang="tr-TR" smtClean="0"/>
              <a:t>5</a:t>
            </a:fld>
            <a:endParaRPr lang="tr-TR" dirty="0"/>
          </a:p>
        </p:txBody>
      </p:sp>
    </p:spTree>
    <p:extLst>
      <p:ext uri="{BB962C8B-B14F-4D97-AF65-F5344CB8AC3E}">
        <p14:creationId xmlns:p14="http://schemas.microsoft.com/office/powerpoint/2010/main" val="243982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Occam's razor</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Ockham's razor</a:t>
            </a:r>
            <a:r>
              <a:rPr lang="en-US" sz="1200" b="0" i="0" kern="1200" dirty="0">
                <a:solidFill>
                  <a:schemeClr val="tx1"/>
                </a:solidFill>
                <a:effectLst/>
                <a:latin typeface="+mn-lt"/>
                <a:ea typeface="+mn-ea"/>
                <a:cs typeface="+mn-cs"/>
              </a:rPr>
              <a:t>) is a principle from philosophy. Suppose there exist two explanations for an occurrence. In this case the simpler one is usually better. </a:t>
            </a:r>
            <a:endParaRPr lang="tr-TR" dirty="0"/>
          </a:p>
        </p:txBody>
      </p:sp>
      <p:sp>
        <p:nvSpPr>
          <p:cNvPr id="4" name="Slide Number Placeholder 3"/>
          <p:cNvSpPr>
            <a:spLocks noGrp="1"/>
          </p:cNvSpPr>
          <p:nvPr>
            <p:ph type="sldNum" sz="quarter" idx="10"/>
          </p:nvPr>
        </p:nvSpPr>
        <p:spPr/>
        <p:txBody>
          <a:bodyPr/>
          <a:lstStyle/>
          <a:p>
            <a:fld id="{1302E7BF-16A0-4755-9940-996F4EED74C7}" type="slidenum">
              <a:rPr lang="tr-TR" smtClean="0"/>
              <a:t>8</a:t>
            </a:fld>
            <a:endParaRPr lang="tr-TR" dirty="0"/>
          </a:p>
        </p:txBody>
      </p:sp>
    </p:spTree>
    <p:extLst>
      <p:ext uri="{BB962C8B-B14F-4D97-AF65-F5344CB8AC3E}">
        <p14:creationId xmlns:p14="http://schemas.microsoft.com/office/powerpoint/2010/main" val="123534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Code components should only communicate with their direct relations (e.g. classes that they inherit from, objects that they contain, objects passed by argument, etc.) </a:t>
            </a:r>
          </a:p>
          <a:p>
            <a:endParaRPr lang="en-US" dirty="0"/>
          </a:p>
        </p:txBody>
      </p:sp>
      <p:sp>
        <p:nvSpPr>
          <p:cNvPr id="4" name="Slide Number Placeholder 3"/>
          <p:cNvSpPr>
            <a:spLocks noGrp="1"/>
          </p:cNvSpPr>
          <p:nvPr>
            <p:ph type="sldNum" sz="quarter" idx="5"/>
          </p:nvPr>
        </p:nvSpPr>
        <p:spPr/>
        <p:txBody>
          <a:bodyPr/>
          <a:lstStyle/>
          <a:p>
            <a:fld id="{1302E7BF-16A0-4755-9940-996F4EED74C7}" type="slidenum">
              <a:rPr lang="tr-TR" smtClean="0"/>
              <a:t>13</a:t>
            </a:fld>
            <a:endParaRPr lang="tr-TR" dirty="0"/>
          </a:p>
        </p:txBody>
      </p:sp>
    </p:spTree>
    <p:extLst>
      <p:ext uri="{BB962C8B-B14F-4D97-AF65-F5344CB8AC3E}">
        <p14:creationId xmlns:p14="http://schemas.microsoft.com/office/powerpoint/2010/main" val="104744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9/29/19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9/29/19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9/29/19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9/29/19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9/29/19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s.msdn.microsoft.com/thalesc/2012/09/05/favor-composition-over-inheritanc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ava-design-patterns.com/principles/#openclosed-princi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java-design-patterns.com/principles/#openclosed-princip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B77D-2881-420A-BB8D-11B1F9544758}"/>
              </a:ext>
            </a:extLst>
          </p:cNvPr>
          <p:cNvSpPr>
            <a:spLocks noGrp="1"/>
          </p:cNvSpPr>
          <p:nvPr>
            <p:ph type="ctrTitle"/>
          </p:nvPr>
        </p:nvSpPr>
        <p:spPr/>
        <p:txBody>
          <a:bodyPr/>
          <a:lstStyle/>
          <a:p>
            <a:r>
              <a:rPr lang="en-US" sz="3600" dirty="0"/>
              <a:t>OO Design Principles</a:t>
            </a:r>
            <a:br>
              <a:rPr lang="en-US" sz="3600" dirty="0"/>
            </a:br>
            <a:endParaRPr lang="tr-TR" sz="3600" dirty="0"/>
          </a:p>
        </p:txBody>
      </p:sp>
      <p:sp>
        <p:nvSpPr>
          <p:cNvPr id="3" name="Subtitle 2">
            <a:extLst>
              <a:ext uri="{FF2B5EF4-FFF2-40B4-BE49-F238E27FC236}">
                <a16:creationId xmlns:a16="http://schemas.microsoft.com/office/drawing/2014/main" id="{6BFD9F5A-76FA-4A43-8A8F-AF54833C39EC}"/>
              </a:ext>
            </a:extLst>
          </p:cNvPr>
          <p:cNvSpPr>
            <a:spLocks noGrp="1"/>
          </p:cNvSpPr>
          <p:nvPr>
            <p:ph type="subTitle" idx="1"/>
          </p:nvPr>
        </p:nvSpPr>
        <p:spPr/>
        <p:txBody>
          <a:bodyPr>
            <a:normAutofit/>
          </a:bodyPr>
          <a:lstStyle/>
          <a:p>
            <a:r>
              <a:rPr lang="en-US" sz="2400" dirty="0"/>
              <a:t>Emre Kaplan, Ph.D.</a:t>
            </a:r>
          </a:p>
        </p:txBody>
      </p:sp>
    </p:spTree>
    <p:extLst>
      <p:ext uri="{BB962C8B-B14F-4D97-AF65-F5344CB8AC3E}">
        <p14:creationId xmlns:p14="http://schemas.microsoft.com/office/powerpoint/2010/main" val="169560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442C-2FA7-4F28-BA60-193B8D953D54}"/>
              </a:ext>
            </a:extLst>
          </p:cNvPr>
          <p:cNvSpPr>
            <a:spLocks noGrp="1"/>
          </p:cNvSpPr>
          <p:nvPr>
            <p:ph type="title"/>
          </p:nvPr>
        </p:nvSpPr>
        <p:spPr/>
        <p:txBody>
          <a:bodyPr/>
          <a:lstStyle/>
          <a:p>
            <a:r>
              <a:rPr lang="en-US" dirty="0"/>
              <a:t>Boy-Scout Rule</a:t>
            </a:r>
            <a:endParaRPr lang="tr-TR" dirty="0"/>
          </a:p>
        </p:txBody>
      </p:sp>
      <p:sp>
        <p:nvSpPr>
          <p:cNvPr id="3" name="Content Placeholder 2">
            <a:extLst>
              <a:ext uri="{FF2B5EF4-FFF2-40B4-BE49-F238E27FC236}">
                <a16:creationId xmlns:a16="http://schemas.microsoft.com/office/drawing/2014/main" id="{5113E3F4-EE6C-450D-BE1F-FCFDD9EA5EC9}"/>
              </a:ext>
            </a:extLst>
          </p:cNvPr>
          <p:cNvSpPr>
            <a:spLocks noGrp="1"/>
          </p:cNvSpPr>
          <p:nvPr>
            <p:ph idx="1"/>
          </p:nvPr>
        </p:nvSpPr>
        <p:spPr/>
        <p:txBody>
          <a:bodyPr>
            <a:normAutofit fontScale="92500" lnSpcReduction="10000"/>
          </a:bodyPr>
          <a:lstStyle/>
          <a:p>
            <a:r>
              <a:rPr lang="en-US" dirty="0"/>
              <a:t>"Leave the campground cleaner than you found it". The boy-scout rule states that we should always leave the code cleaner than we found it.</a:t>
            </a:r>
          </a:p>
          <a:p>
            <a:r>
              <a:rPr lang="en-US" dirty="0"/>
              <a:t>Why</a:t>
            </a:r>
          </a:p>
          <a:p>
            <a:pPr lvl="1"/>
            <a:r>
              <a:rPr lang="en-US" dirty="0"/>
              <a:t>When making changes to an existing codebase the code quality tends to degrade, accumulating </a:t>
            </a:r>
            <a:r>
              <a:rPr lang="en-US" u="sng" dirty="0"/>
              <a:t>technical debt</a:t>
            </a:r>
            <a:r>
              <a:rPr lang="en-US" dirty="0"/>
              <a:t>. </a:t>
            </a:r>
          </a:p>
          <a:p>
            <a:pPr lvl="1"/>
            <a:r>
              <a:rPr lang="en-US" dirty="0"/>
              <a:t>Following the boy scout rule, we should mind the quality with each commit. Technical debt is resisted by continuous refactoring, no matter how small.</a:t>
            </a:r>
          </a:p>
          <a:p>
            <a:r>
              <a:rPr lang="en-US" dirty="0"/>
              <a:t>How</a:t>
            </a:r>
          </a:p>
          <a:p>
            <a:pPr lvl="1"/>
            <a:r>
              <a:rPr lang="en-US" dirty="0"/>
              <a:t>With each commit make sure it does not degrade the codebase quality.</a:t>
            </a:r>
          </a:p>
          <a:p>
            <a:pPr lvl="1"/>
            <a:r>
              <a:rPr lang="en-US" dirty="0"/>
              <a:t>Any time someone sees some code that isn't as clear as it should be, they should take the opportunity to fix it right there and then.</a:t>
            </a:r>
          </a:p>
        </p:txBody>
      </p:sp>
    </p:spTree>
    <p:extLst>
      <p:ext uri="{BB962C8B-B14F-4D97-AF65-F5344CB8AC3E}">
        <p14:creationId xmlns:p14="http://schemas.microsoft.com/office/powerpoint/2010/main" val="68339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CCD6-4890-485C-A3C4-98C751EB5C17}"/>
              </a:ext>
            </a:extLst>
          </p:cNvPr>
          <p:cNvSpPr>
            <a:spLocks noGrp="1"/>
          </p:cNvSpPr>
          <p:nvPr>
            <p:ph type="title"/>
          </p:nvPr>
        </p:nvSpPr>
        <p:spPr/>
        <p:txBody>
          <a:bodyPr/>
          <a:lstStyle/>
          <a:p>
            <a:r>
              <a:rPr lang="en-US" dirty="0"/>
              <a:t>OO Design Principles</a:t>
            </a:r>
            <a:endParaRPr lang="tr-TR" dirty="0"/>
          </a:p>
        </p:txBody>
      </p:sp>
      <p:sp>
        <p:nvSpPr>
          <p:cNvPr id="3" name="Content Placeholder 2">
            <a:extLst>
              <a:ext uri="{FF2B5EF4-FFF2-40B4-BE49-F238E27FC236}">
                <a16:creationId xmlns:a16="http://schemas.microsoft.com/office/drawing/2014/main" id="{657407CA-770C-415B-9F54-A1237E84EB19}"/>
              </a:ext>
            </a:extLst>
          </p:cNvPr>
          <p:cNvSpPr>
            <a:spLocks noGrp="1"/>
          </p:cNvSpPr>
          <p:nvPr>
            <p:ph idx="1"/>
          </p:nvPr>
        </p:nvSpPr>
        <p:spPr/>
        <p:txBody>
          <a:bodyPr/>
          <a:lstStyle/>
          <a:p>
            <a:r>
              <a:rPr lang="en-US" dirty="0"/>
              <a:t>Inter-Module</a:t>
            </a:r>
          </a:p>
          <a:p>
            <a:pPr lvl="1"/>
            <a:r>
              <a:rPr lang="en-US" dirty="0"/>
              <a:t>Minimize Coupling</a:t>
            </a:r>
          </a:p>
          <a:p>
            <a:pPr lvl="1"/>
            <a:r>
              <a:rPr lang="en-US" dirty="0"/>
              <a:t>Law of Demeter</a:t>
            </a:r>
          </a:p>
          <a:p>
            <a:pPr lvl="1"/>
            <a:r>
              <a:rPr lang="en-US" dirty="0"/>
              <a:t>Composition over Inheritance</a:t>
            </a:r>
          </a:p>
          <a:p>
            <a:pPr lvl="1"/>
            <a:r>
              <a:rPr lang="en-US" dirty="0"/>
              <a:t>Robustness Principle</a:t>
            </a:r>
          </a:p>
          <a:p>
            <a:pPr lvl="1"/>
            <a:r>
              <a:rPr lang="en-US" dirty="0"/>
              <a:t>Inversion of Control</a:t>
            </a:r>
          </a:p>
          <a:p>
            <a:pPr lvl="1"/>
            <a:endParaRPr lang="tr-TR" dirty="0"/>
          </a:p>
        </p:txBody>
      </p:sp>
    </p:spTree>
    <p:extLst>
      <p:ext uri="{BB962C8B-B14F-4D97-AF65-F5344CB8AC3E}">
        <p14:creationId xmlns:p14="http://schemas.microsoft.com/office/powerpoint/2010/main" val="220695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D473-08A0-47D9-9412-283EB2D9C0C2}"/>
              </a:ext>
            </a:extLst>
          </p:cNvPr>
          <p:cNvSpPr>
            <a:spLocks noGrp="1"/>
          </p:cNvSpPr>
          <p:nvPr>
            <p:ph type="title"/>
          </p:nvPr>
        </p:nvSpPr>
        <p:spPr/>
        <p:txBody>
          <a:bodyPr/>
          <a:lstStyle/>
          <a:p>
            <a:r>
              <a:rPr lang="en-US" dirty="0"/>
              <a:t>Minimize Coupling</a:t>
            </a:r>
            <a:endParaRPr lang="tr-TR" dirty="0"/>
          </a:p>
        </p:txBody>
      </p:sp>
      <p:sp>
        <p:nvSpPr>
          <p:cNvPr id="3" name="Content Placeholder 2">
            <a:extLst>
              <a:ext uri="{FF2B5EF4-FFF2-40B4-BE49-F238E27FC236}">
                <a16:creationId xmlns:a16="http://schemas.microsoft.com/office/drawing/2014/main" id="{A2A78A61-1C69-4421-B865-D0564C657EF4}"/>
              </a:ext>
            </a:extLst>
          </p:cNvPr>
          <p:cNvSpPr>
            <a:spLocks noGrp="1"/>
          </p:cNvSpPr>
          <p:nvPr>
            <p:ph idx="1"/>
          </p:nvPr>
        </p:nvSpPr>
        <p:spPr/>
        <p:txBody>
          <a:bodyPr>
            <a:noAutofit/>
          </a:bodyPr>
          <a:lstStyle/>
          <a:p>
            <a:r>
              <a:rPr lang="en-US" sz="1800" dirty="0"/>
              <a:t>Coupling between modules/components is their degree of mutual interdependence; lower coupling is better. </a:t>
            </a:r>
          </a:p>
          <a:p>
            <a:pPr lvl="1"/>
            <a:r>
              <a:rPr lang="en-US" sz="1800" dirty="0"/>
              <a:t>Coupling is the probability that code unit "B" will "break" after an unknown change to code unit "A".</a:t>
            </a:r>
          </a:p>
          <a:p>
            <a:r>
              <a:rPr lang="en-US" sz="1800" dirty="0"/>
              <a:t>Why</a:t>
            </a:r>
          </a:p>
          <a:p>
            <a:pPr lvl="1"/>
            <a:r>
              <a:rPr lang="en-US" sz="1800" dirty="0"/>
              <a:t>A change in one module usually forces a ripple effect of changes in other modules.</a:t>
            </a:r>
          </a:p>
          <a:p>
            <a:r>
              <a:rPr lang="en-US" sz="1800" dirty="0"/>
              <a:t>How</a:t>
            </a:r>
          </a:p>
          <a:p>
            <a:pPr lvl="1"/>
            <a:r>
              <a:rPr lang="en-US" sz="1800" dirty="0"/>
              <a:t>Eliminate, minimize, and reduce complexity of necessary relationships.</a:t>
            </a:r>
          </a:p>
          <a:p>
            <a:pPr lvl="1"/>
            <a:r>
              <a:rPr lang="en-US" sz="1800" dirty="0"/>
              <a:t>By hiding implementation details, coupling is reduced.</a:t>
            </a:r>
          </a:p>
          <a:p>
            <a:pPr lvl="1"/>
            <a:r>
              <a:rPr lang="en-US" sz="1800" dirty="0"/>
              <a:t>Apply the Law of Demeter.</a:t>
            </a:r>
          </a:p>
        </p:txBody>
      </p:sp>
    </p:spTree>
    <p:extLst>
      <p:ext uri="{BB962C8B-B14F-4D97-AF65-F5344CB8AC3E}">
        <p14:creationId xmlns:p14="http://schemas.microsoft.com/office/powerpoint/2010/main" val="292777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00AB-F460-4791-9DAF-AFB8F24FDB4B}"/>
              </a:ext>
            </a:extLst>
          </p:cNvPr>
          <p:cNvSpPr>
            <a:spLocks noGrp="1"/>
          </p:cNvSpPr>
          <p:nvPr>
            <p:ph type="title"/>
          </p:nvPr>
        </p:nvSpPr>
        <p:spPr/>
        <p:txBody>
          <a:bodyPr/>
          <a:lstStyle/>
          <a:p>
            <a:r>
              <a:rPr lang="en-US" dirty="0"/>
              <a:t>Law of Demeter</a:t>
            </a:r>
            <a:endParaRPr lang="tr-TR" dirty="0"/>
          </a:p>
        </p:txBody>
      </p:sp>
      <p:sp>
        <p:nvSpPr>
          <p:cNvPr id="3" name="Content Placeholder 2">
            <a:extLst>
              <a:ext uri="{FF2B5EF4-FFF2-40B4-BE49-F238E27FC236}">
                <a16:creationId xmlns:a16="http://schemas.microsoft.com/office/drawing/2014/main" id="{3E4413A9-46D0-403B-8BD6-BDFE943591FC}"/>
              </a:ext>
            </a:extLst>
          </p:cNvPr>
          <p:cNvSpPr>
            <a:spLocks noGrp="1"/>
          </p:cNvSpPr>
          <p:nvPr>
            <p:ph idx="1"/>
          </p:nvPr>
        </p:nvSpPr>
        <p:spPr>
          <a:xfrm>
            <a:off x="1371600" y="1931542"/>
            <a:ext cx="9601200" cy="4751556"/>
          </a:xfrm>
        </p:spPr>
        <p:txBody>
          <a:bodyPr>
            <a:normAutofit/>
          </a:bodyPr>
          <a:lstStyle/>
          <a:p>
            <a:r>
              <a:rPr lang="en-US" sz="1600" dirty="0"/>
              <a:t>Governs the communication structure within an object-oriented design </a:t>
            </a:r>
          </a:p>
          <a:p>
            <a:r>
              <a:rPr lang="en-US" sz="1600" b="1" dirty="0"/>
              <a:t>Principle of least knowledge </a:t>
            </a:r>
            <a:r>
              <a:rPr lang="en-US" sz="1600" b="1" dirty="0">
                <a:sym typeface="Wingdings" pitchFamily="2" charset="2"/>
              </a:rPr>
              <a:t> </a:t>
            </a:r>
            <a:r>
              <a:rPr lang="en-US" sz="1600" dirty="0"/>
              <a:t>Don't talk to strangers!</a:t>
            </a:r>
          </a:p>
          <a:p>
            <a:r>
              <a:rPr lang="en-US" sz="1600" dirty="0"/>
              <a:t>Why</a:t>
            </a:r>
          </a:p>
          <a:p>
            <a:pPr lvl="1"/>
            <a:r>
              <a:rPr lang="en-US" sz="1600" dirty="0"/>
              <a:t>It usually tightens coupling</a:t>
            </a:r>
          </a:p>
          <a:p>
            <a:pPr lvl="1"/>
            <a:r>
              <a:rPr lang="en-US" sz="1600" dirty="0"/>
              <a:t>It might reveal too much implementation details</a:t>
            </a:r>
          </a:p>
          <a:p>
            <a:r>
              <a:rPr lang="en-US" sz="1600" dirty="0"/>
              <a:t>How</a:t>
            </a:r>
          </a:p>
          <a:p>
            <a:pPr lvl="1"/>
            <a:r>
              <a:rPr lang="en-US" sz="1600" dirty="0"/>
              <a:t>A method of an object may only call methods of:</a:t>
            </a:r>
          </a:p>
          <a:p>
            <a:pPr lvl="2"/>
            <a:r>
              <a:rPr lang="en-US" sz="1400" dirty="0"/>
              <a:t>The object itself.</a:t>
            </a:r>
          </a:p>
          <a:p>
            <a:pPr lvl="2"/>
            <a:r>
              <a:rPr lang="en-US" sz="1400" dirty="0"/>
              <a:t>An argument of the method.</a:t>
            </a:r>
          </a:p>
          <a:p>
            <a:pPr lvl="2"/>
            <a:r>
              <a:rPr lang="en-US" sz="1400" dirty="0"/>
              <a:t>Any object created within the method.</a:t>
            </a:r>
          </a:p>
          <a:p>
            <a:pPr lvl="2"/>
            <a:r>
              <a:rPr lang="en-US" sz="1400" dirty="0"/>
              <a:t>Any direct properties/fields of the object.</a:t>
            </a:r>
          </a:p>
          <a:p>
            <a:r>
              <a:rPr lang="en-US" sz="1600" dirty="0"/>
              <a:t>The law can be stated simply as "use only one dot".</a:t>
            </a:r>
          </a:p>
          <a:p>
            <a:pPr lvl="1"/>
            <a:r>
              <a:rPr lang="en-US" sz="1600" dirty="0"/>
              <a:t>the code </a:t>
            </a:r>
            <a:r>
              <a:rPr lang="en-US" sz="1600" i="0" dirty="0">
                <a:latin typeface="Courier New" panose="02070309020205020404" pitchFamily="49" charset="0"/>
                <a:cs typeface="Courier New" panose="02070309020205020404" pitchFamily="49" charset="0"/>
              </a:rPr>
              <a:t>a.</a:t>
            </a:r>
            <a:r>
              <a:rPr lang="en-US" sz="1600" b="1" i="0" dirty="0">
                <a:solidFill>
                  <a:srgbClr val="FF0000"/>
                </a:solidFill>
                <a:latin typeface="Courier New" panose="02070309020205020404" pitchFamily="49" charset="0"/>
                <a:cs typeface="Courier New" panose="02070309020205020404" pitchFamily="49" charset="0"/>
              </a:rPr>
              <a:t>b.</a:t>
            </a:r>
            <a:r>
              <a:rPr lang="en-US" sz="1600" i="0" dirty="0">
                <a:latin typeface="Courier New" panose="02070309020205020404" pitchFamily="49" charset="0"/>
                <a:cs typeface="Courier New" panose="02070309020205020404" pitchFamily="49" charset="0"/>
              </a:rPr>
              <a:t>Method() </a:t>
            </a:r>
            <a:r>
              <a:rPr lang="en-US" sz="1600" dirty="0"/>
              <a:t>breaks the law where </a:t>
            </a:r>
            <a:r>
              <a:rPr lang="en-US" sz="1600" i="0" dirty="0">
                <a:latin typeface="Courier New" panose="02070309020205020404" pitchFamily="49" charset="0"/>
                <a:cs typeface="Courier New" panose="02070309020205020404" pitchFamily="49" charset="0"/>
              </a:rPr>
              <a:t>a.Method() </a:t>
            </a:r>
            <a:r>
              <a:rPr lang="en-US" sz="1600" dirty="0"/>
              <a:t>does not. </a:t>
            </a:r>
          </a:p>
        </p:txBody>
      </p:sp>
    </p:spTree>
    <p:extLst>
      <p:ext uri="{BB962C8B-B14F-4D97-AF65-F5344CB8AC3E}">
        <p14:creationId xmlns:p14="http://schemas.microsoft.com/office/powerpoint/2010/main" val="307416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6030-DF08-4C88-A87F-7680EC594B70}"/>
              </a:ext>
            </a:extLst>
          </p:cNvPr>
          <p:cNvSpPr>
            <a:spLocks noGrp="1"/>
          </p:cNvSpPr>
          <p:nvPr>
            <p:ph type="title"/>
          </p:nvPr>
        </p:nvSpPr>
        <p:spPr/>
        <p:txBody>
          <a:bodyPr/>
          <a:lstStyle/>
          <a:p>
            <a:r>
              <a:rPr lang="en-US" dirty="0"/>
              <a:t>Composition over Inheritance</a:t>
            </a:r>
            <a:endParaRPr lang="tr-TR" dirty="0"/>
          </a:p>
        </p:txBody>
      </p:sp>
      <p:sp>
        <p:nvSpPr>
          <p:cNvPr id="3" name="Content Placeholder 2">
            <a:extLst>
              <a:ext uri="{FF2B5EF4-FFF2-40B4-BE49-F238E27FC236}">
                <a16:creationId xmlns:a16="http://schemas.microsoft.com/office/drawing/2014/main" id="{AF85D7D1-3BE3-42DA-B272-0DD06FC9C6CC}"/>
              </a:ext>
            </a:extLst>
          </p:cNvPr>
          <p:cNvSpPr>
            <a:spLocks noGrp="1"/>
          </p:cNvSpPr>
          <p:nvPr>
            <p:ph idx="1"/>
          </p:nvPr>
        </p:nvSpPr>
        <p:spPr/>
        <p:txBody>
          <a:bodyPr>
            <a:normAutofit fontScale="77500" lnSpcReduction="20000"/>
          </a:bodyPr>
          <a:lstStyle/>
          <a:p>
            <a:r>
              <a:rPr lang="en-US" dirty="0"/>
              <a:t>The </a:t>
            </a:r>
            <a:r>
              <a:rPr lang="en-US" b="1" dirty="0"/>
              <a:t>“composition over inheritance” principle</a:t>
            </a:r>
            <a:r>
              <a:rPr lang="en-US" dirty="0"/>
              <a:t> states that objects with complex behaviors should do so by containing instances of objects with individual behaviors rather than inheriting a class and adding new behaviors.</a:t>
            </a:r>
          </a:p>
          <a:p>
            <a:r>
              <a:rPr lang="en-US" dirty="0"/>
              <a:t>Class inheritance (“is-a” relationship) is a stronger form of coupling than composition (“uses-a” relationship). </a:t>
            </a:r>
          </a:p>
          <a:p>
            <a:pPr lvl="1"/>
            <a:r>
              <a:rPr lang="en-US" dirty="0"/>
              <a:t>A class that offers its services primarily through public class inheritance (PCI) is basically saying </a:t>
            </a:r>
            <a:r>
              <a:rPr lang="en-US" i="1" dirty="0"/>
              <a:t>“to use my services you can’t just hire me; you must become me”</a:t>
            </a:r>
            <a:r>
              <a:rPr lang="en-US" dirty="0"/>
              <a:t>. That’s a strong commitment!</a:t>
            </a:r>
          </a:p>
          <a:p>
            <a:r>
              <a:rPr lang="en-US" dirty="0"/>
              <a:t>Why</a:t>
            </a:r>
          </a:p>
          <a:p>
            <a:pPr lvl="1"/>
            <a:r>
              <a:rPr lang="en-US" dirty="0"/>
              <a:t>Less coupling between classes.</a:t>
            </a:r>
          </a:p>
          <a:p>
            <a:pPr lvl="1"/>
            <a:r>
              <a:rPr lang="en-US" dirty="0"/>
              <a:t>Using inheritance, subclasses easily make assumptions, and break LSP.</a:t>
            </a:r>
          </a:p>
          <a:p>
            <a:r>
              <a:rPr lang="en-US" dirty="0"/>
              <a:t>How</a:t>
            </a:r>
          </a:p>
          <a:p>
            <a:pPr lvl="1"/>
            <a:r>
              <a:rPr lang="en-US" dirty="0"/>
              <a:t>Test for LSP (substitutability) to decide when to inherit.</a:t>
            </a:r>
          </a:p>
          <a:p>
            <a:pPr lvl="1"/>
            <a:r>
              <a:rPr lang="en-US" dirty="0"/>
              <a:t>Compose when there is a "has a" (or "uses a") relationship, inherit when "is a".</a:t>
            </a:r>
          </a:p>
          <a:p>
            <a:endParaRPr lang="tr-TR" dirty="0"/>
          </a:p>
        </p:txBody>
      </p:sp>
    </p:spTree>
    <p:extLst>
      <p:ext uri="{BB962C8B-B14F-4D97-AF65-F5344CB8AC3E}">
        <p14:creationId xmlns:p14="http://schemas.microsoft.com/office/powerpoint/2010/main" val="137598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82C5-0863-4E21-A8DF-485A93511258}"/>
              </a:ext>
            </a:extLst>
          </p:cNvPr>
          <p:cNvSpPr>
            <a:spLocks noGrp="1"/>
          </p:cNvSpPr>
          <p:nvPr>
            <p:ph type="title"/>
          </p:nvPr>
        </p:nvSpPr>
        <p:spPr/>
        <p:txBody>
          <a:bodyPr/>
          <a:lstStyle/>
          <a:p>
            <a:r>
              <a:rPr lang="en-US" dirty="0"/>
              <a:t>Composition over Inheritance</a:t>
            </a:r>
            <a:endParaRPr lang="tr-TR" dirty="0"/>
          </a:p>
        </p:txBody>
      </p:sp>
      <p:pic>
        <p:nvPicPr>
          <p:cNvPr id="4" name="Content Placeholder 3">
            <a:extLst>
              <a:ext uri="{FF2B5EF4-FFF2-40B4-BE49-F238E27FC236}">
                <a16:creationId xmlns:a16="http://schemas.microsoft.com/office/drawing/2014/main" id="{17B43C35-FD75-40EB-8201-6A6CC2B5D410}"/>
              </a:ext>
            </a:extLst>
          </p:cNvPr>
          <p:cNvPicPr>
            <a:picLocks noGrp="1" noChangeAspect="1"/>
          </p:cNvPicPr>
          <p:nvPr>
            <p:ph idx="1"/>
          </p:nvPr>
        </p:nvPicPr>
        <p:blipFill>
          <a:blip r:embed="rId2"/>
          <a:stretch>
            <a:fillRect/>
          </a:stretch>
        </p:blipFill>
        <p:spPr>
          <a:xfrm>
            <a:off x="7367320" y="2286000"/>
            <a:ext cx="4176255" cy="3581400"/>
          </a:xfrm>
          <a:prstGeom prst="rect">
            <a:avLst/>
          </a:prstGeom>
        </p:spPr>
      </p:pic>
      <p:sp>
        <p:nvSpPr>
          <p:cNvPr id="5" name="Content Placeholder 2">
            <a:extLst>
              <a:ext uri="{FF2B5EF4-FFF2-40B4-BE49-F238E27FC236}">
                <a16:creationId xmlns:a16="http://schemas.microsoft.com/office/drawing/2014/main" id="{1B4DE7A0-E249-463E-8F38-5B7ED8C1F0EE}"/>
              </a:ext>
            </a:extLst>
          </p:cNvPr>
          <p:cNvSpPr txBox="1">
            <a:spLocks/>
          </p:cNvSpPr>
          <p:nvPr/>
        </p:nvSpPr>
        <p:spPr>
          <a:xfrm>
            <a:off x="1371600" y="2286000"/>
            <a:ext cx="5876094" cy="3581400"/>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inheritance hierarchy can become messy in the blink of an eye. </a:t>
            </a:r>
          </a:p>
          <a:p>
            <a:r>
              <a:rPr lang="en-US" dirty="0"/>
              <a:t>Less flexibility for defining special-case behaviors, particularly when you want to implement behavior from one inheritance branch in another inheritance branch.</a:t>
            </a:r>
          </a:p>
          <a:p>
            <a:r>
              <a:rPr lang="en-US" dirty="0"/>
              <a:t>Composition is a lot cleaner to write, easier to maintain, and allows for near-infinite flexibility as far as what kinds of behaviors you can define.</a:t>
            </a:r>
          </a:p>
          <a:p>
            <a:r>
              <a:rPr lang="en-US" dirty="0"/>
              <a:t>Each individual behavior is its own class, and you create complex behaviors by combining individual behaviors.</a:t>
            </a:r>
          </a:p>
          <a:p>
            <a:endParaRPr lang="tr-TR" dirty="0"/>
          </a:p>
        </p:txBody>
      </p:sp>
    </p:spTree>
    <p:extLst>
      <p:ext uri="{BB962C8B-B14F-4D97-AF65-F5344CB8AC3E}">
        <p14:creationId xmlns:p14="http://schemas.microsoft.com/office/powerpoint/2010/main" val="115676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EAF2-85B6-468C-814A-C8B6717F6174}"/>
              </a:ext>
            </a:extLst>
          </p:cNvPr>
          <p:cNvSpPr>
            <a:spLocks noGrp="1"/>
          </p:cNvSpPr>
          <p:nvPr>
            <p:ph type="title"/>
          </p:nvPr>
        </p:nvSpPr>
        <p:spPr/>
        <p:txBody>
          <a:bodyPr/>
          <a:lstStyle/>
          <a:p>
            <a:r>
              <a:rPr lang="en-US" dirty="0"/>
              <a:t>Composition over Inheritance</a:t>
            </a:r>
            <a:endParaRPr lang="tr-TR" dirty="0"/>
          </a:p>
        </p:txBody>
      </p:sp>
      <p:pic>
        <p:nvPicPr>
          <p:cNvPr id="4" name="Content Placeholder 3">
            <a:extLst>
              <a:ext uri="{FF2B5EF4-FFF2-40B4-BE49-F238E27FC236}">
                <a16:creationId xmlns:a16="http://schemas.microsoft.com/office/drawing/2014/main" id="{D873B9AC-04EA-4C9B-95FF-5A252642955E}"/>
              </a:ext>
            </a:extLst>
          </p:cNvPr>
          <p:cNvPicPr>
            <a:picLocks noGrp="1" noChangeAspect="1"/>
          </p:cNvPicPr>
          <p:nvPr>
            <p:ph idx="1"/>
          </p:nvPr>
        </p:nvPicPr>
        <p:blipFill>
          <a:blip r:embed="rId2"/>
          <a:stretch>
            <a:fillRect/>
          </a:stretch>
        </p:blipFill>
        <p:spPr>
          <a:xfrm>
            <a:off x="1541066" y="1638300"/>
            <a:ext cx="5467641" cy="4711294"/>
          </a:xfrm>
          <a:prstGeom prst="rect">
            <a:avLst/>
          </a:prstGeom>
        </p:spPr>
      </p:pic>
      <p:sp>
        <p:nvSpPr>
          <p:cNvPr id="5" name="Rectangle 4">
            <a:extLst>
              <a:ext uri="{FF2B5EF4-FFF2-40B4-BE49-F238E27FC236}">
                <a16:creationId xmlns:a16="http://schemas.microsoft.com/office/drawing/2014/main" id="{021F260A-1452-492E-8548-AB2BA784C096}"/>
              </a:ext>
            </a:extLst>
          </p:cNvPr>
          <p:cNvSpPr/>
          <p:nvPr/>
        </p:nvSpPr>
        <p:spPr>
          <a:xfrm>
            <a:off x="1541066" y="6438725"/>
            <a:ext cx="9541042" cy="369332"/>
          </a:xfrm>
          <a:prstGeom prst="rect">
            <a:avLst/>
          </a:prstGeom>
        </p:spPr>
        <p:txBody>
          <a:bodyPr wrap="square">
            <a:spAutoFit/>
          </a:bodyPr>
          <a:lstStyle/>
          <a:p>
            <a:r>
              <a:rPr lang="en-US" sz="900" dirty="0"/>
              <a:t>Source: “Favor Composition over Inheritance” </a:t>
            </a:r>
            <a:r>
              <a:rPr lang="en-US" sz="900" dirty="0">
                <a:hlinkClick r:id="rId3"/>
              </a:rPr>
              <a:t>https://blogs.msdn.microsoft.com/thalesc/2012/09/05/favor-composition-over-inheritance/</a:t>
            </a:r>
            <a:endParaRPr lang="en-US" sz="900" dirty="0"/>
          </a:p>
          <a:p>
            <a:endParaRPr lang="en-US" sz="900" dirty="0"/>
          </a:p>
        </p:txBody>
      </p:sp>
    </p:spTree>
    <p:extLst>
      <p:ext uri="{BB962C8B-B14F-4D97-AF65-F5344CB8AC3E}">
        <p14:creationId xmlns:p14="http://schemas.microsoft.com/office/powerpoint/2010/main" val="26453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6FD6-0485-4E69-BE8C-80C8C9E9861A}"/>
              </a:ext>
            </a:extLst>
          </p:cNvPr>
          <p:cNvSpPr>
            <a:spLocks noGrp="1"/>
          </p:cNvSpPr>
          <p:nvPr>
            <p:ph type="title"/>
          </p:nvPr>
        </p:nvSpPr>
        <p:spPr/>
        <p:txBody>
          <a:bodyPr/>
          <a:lstStyle/>
          <a:p>
            <a:r>
              <a:rPr lang="en-US" dirty="0"/>
              <a:t>Inversion of Control (IoC)</a:t>
            </a:r>
            <a:endParaRPr lang="tr-TR" dirty="0"/>
          </a:p>
        </p:txBody>
      </p:sp>
      <p:sp>
        <p:nvSpPr>
          <p:cNvPr id="3" name="Content Placeholder 2">
            <a:extLst>
              <a:ext uri="{FF2B5EF4-FFF2-40B4-BE49-F238E27FC236}">
                <a16:creationId xmlns:a16="http://schemas.microsoft.com/office/drawing/2014/main" id="{A51F021C-4185-4B0C-BEE2-8DCD23FD873E}"/>
              </a:ext>
            </a:extLst>
          </p:cNvPr>
          <p:cNvSpPr>
            <a:spLocks noGrp="1"/>
          </p:cNvSpPr>
          <p:nvPr>
            <p:ph idx="1"/>
          </p:nvPr>
        </p:nvSpPr>
        <p:spPr>
          <a:xfrm>
            <a:off x="1371600" y="2285999"/>
            <a:ext cx="9601200" cy="4378687"/>
          </a:xfrm>
        </p:spPr>
        <p:txBody>
          <a:bodyPr>
            <a:normAutofit fontScale="92500" lnSpcReduction="20000"/>
          </a:bodyPr>
          <a:lstStyle/>
          <a:p>
            <a:r>
              <a:rPr lang="en-US" dirty="0"/>
              <a:t>Inversion of Control is also known as the Hollywood Principle, "Don't call us, we'll call you". </a:t>
            </a:r>
          </a:p>
          <a:p>
            <a:r>
              <a:rPr lang="en-US" dirty="0"/>
              <a:t>It is a design principle in which custom-written portions of a computer program receive the flow of control from a generic framework. </a:t>
            </a:r>
          </a:p>
          <a:p>
            <a:r>
              <a:rPr lang="en-US" dirty="0"/>
              <a:t>Inversion of control carries the strong </a:t>
            </a:r>
            <a:r>
              <a:rPr lang="tr-TR" dirty="0"/>
              <a:t>implication</a:t>
            </a:r>
            <a:r>
              <a:rPr lang="en-US" dirty="0"/>
              <a:t> that the reusable code and the problem-specific code are developed independently even though they operate together in an application.</a:t>
            </a:r>
          </a:p>
          <a:p>
            <a:r>
              <a:rPr lang="en-US" dirty="0"/>
              <a:t>Why</a:t>
            </a:r>
          </a:p>
          <a:p>
            <a:pPr lvl="1"/>
            <a:r>
              <a:rPr lang="en-US" dirty="0"/>
              <a:t>Inversion of control is used to increase modularity of the program and make it extensible.</a:t>
            </a:r>
          </a:p>
          <a:p>
            <a:pPr lvl="1"/>
            <a:r>
              <a:rPr lang="en-US" dirty="0"/>
              <a:t>To prevent side effects when replacing a module.</a:t>
            </a:r>
          </a:p>
          <a:p>
            <a:r>
              <a:rPr lang="en-US" dirty="0"/>
              <a:t>How</a:t>
            </a:r>
          </a:p>
          <a:p>
            <a:pPr lvl="1"/>
            <a:r>
              <a:rPr lang="en-US" dirty="0"/>
              <a:t>Using Dependency Injection</a:t>
            </a:r>
          </a:p>
          <a:p>
            <a:pPr lvl="1"/>
            <a:r>
              <a:rPr lang="en-US" dirty="0"/>
              <a:t>Using Factory, Strategy, Template Method patterns</a:t>
            </a:r>
          </a:p>
          <a:p>
            <a:endParaRPr lang="tr-TR" dirty="0"/>
          </a:p>
        </p:txBody>
      </p:sp>
    </p:spTree>
    <p:extLst>
      <p:ext uri="{BB962C8B-B14F-4D97-AF65-F5344CB8AC3E}">
        <p14:creationId xmlns:p14="http://schemas.microsoft.com/office/powerpoint/2010/main" val="256503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295C-117E-41D1-8A7F-3644759D1666}"/>
              </a:ext>
            </a:extLst>
          </p:cNvPr>
          <p:cNvSpPr>
            <a:spLocks noGrp="1"/>
          </p:cNvSpPr>
          <p:nvPr>
            <p:ph type="title"/>
          </p:nvPr>
        </p:nvSpPr>
        <p:spPr/>
        <p:txBody>
          <a:bodyPr/>
          <a:lstStyle/>
          <a:p>
            <a:r>
              <a:rPr lang="en-US" dirty="0"/>
              <a:t>OO Design Principles</a:t>
            </a:r>
            <a:endParaRPr lang="tr-TR" dirty="0"/>
          </a:p>
        </p:txBody>
      </p:sp>
      <p:sp>
        <p:nvSpPr>
          <p:cNvPr id="3" name="Content Placeholder 2">
            <a:extLst>
              <a:ext uri="{FF2B5EF4-FFF2-40B4-BE49-F238E27FC236}">
                <a16:creationId xmlns:a16="http://schemas.microsoft.com/office/drawing/2014/main" id="{923FFE0E-1BAE-459C-8026-2E5FFCA8839A}"/>
              </a:ext>
            </a:extLst>
          </p:cNvPr>
          <p:cNvSpPr>
            <a:spLocks noGrp="1"/>
          </p:cNvSpPr>
          <p:nvPr>
            <p:ph idx="1"/>
          </p:nvPr>
        </p:nvSpPr>
        <p:spPr/>
        <p:txBody>
          <a:bodyPr>
            <a:normAutofit fontScale="92500" lnSpcReduction="20000"/>
          </a:bodyPr>
          <a:lstStyle/>
          <a:p>
            <a:r>
              <a:rPr lang="en-US" dirty="0"/>
              <a:t>Module</a:t>
            </a:r>
          </a:p>
          <a:p>
            <a:pPr lvl="1"/>
            <a:r>
              <a:rPr lang="en-US" b="1" dirty="0"/>
              <a:t>SOLID</a:t>
            </a:r>
          </a:p>
          <a:p>
            <a:pPr lvl="2"/>
            <a:r>
              <a:rPr lang="en-US" b="1" dirty="0"/>
              <a:t>S</a:t>
            </a:r>
            <a:r>
              <a:rPr lang="en-US" dirty="0"/>
              <a:t>ingle Responsibility Principle</a:t>
            </a:r>
            <a:endParaRPr lang="en-US" b="1" dirty="0"/>
          </a:p>
          <a:p>
            <a:pPr lvl="2"/>
            <a:r>
              <a:rPr lang="en-US" b="1" dirty="0"/>
              <a:t>O</a:t>
            </a:r>
            <a:r>
              <a:rPr lang="en-US" dirty="0"/>
              <a:t>pen/Closed Principle</a:t>
            </a:r>
          </a:p>
          <a:p>
            <a:pPr lvl="2"/>
            <a:r>
              <a:rPr lang="en-US" b="1" dirty="0"/>
              <a:t>L</a:t>
            </a:r>
            <a:r>
              <a:rPr lang="en-US" dirty="0"/>
              <a:t>iskov Substitution Principle</a:t>
            </a:r>
          </a:p>
          <a:p>
            <a:pPr lvl="2"/>
            <a:r>
              <a:rPr lang="en-US" b="1" dirty="0"/>
              <a:t>I</a:t>
            </a:r>
            <a:r>
              <a:rPr lang="en-US" dirty="0"/>
              <a:t>nterface Segregation Principle</a:t>
            </a:r>
          </a:p>
          <a:p>
            <a:pPr lvl="2"/>
            <a:r>
              <a:rPr lang="en-US" b="1" dirty="0"/>
              <a:t>D</a:t>
            </a:r>
            <a:r>
              <a:rPr lang="en-US" dirty="0"/>
              <a:t>ependency Inversion Principle</a:t>
            </a:r>
          </a:p>
          <a:p>
            <a:pPr lvl="1"/>
            <a:r>
              <a:rPr lang="en-US" dirty="0"/>
              <a:t>Maximize Cohesion</a:t>
            </a:r>
          </a:p>
          <a:p>
            <a:pPr lvl="1"/>
            <a:r>
              <a:rPr lang="en-US" dirty="0"/>
              <a:t>Hide Implementation Details</a:t>
            </a:r>
          </a:p>
          <a:p>
            <a:pPr lvl="1"/>
            <a:r>
              <a:rPr lang="en-US" dirty="0"/>
              <a:t>Curly’s Law</a:t>
            </a:r>
          </a:p>
          <a:p>
            <a:pPr lvl="1"/>
            <a:r>
              <a:rPr lang="en-US" dirty="0"/>
              <a:t>Encapsulate What Changes</a:t>
            </a:r>
          </a:p>
          <a:p>
            <a:pPr lvl="1"/>
            <a:r>
              <a:rPr lang="en-US" dirty="0"/>
              <a:t>Command Query Separation</a:t>
            </a:r>
            <a:endParaRPr lang="tr-TR" dirty="0"/>
          </a:p>
        </p:txBody>
      </p:sp>
      <p:pic>
        <p:nvPicPr>
          <p:cNvPr id="1026" name="Picture 2" descr="Image result for solid principles">
            <a:extLst>
              <a:ext uri="{FF2B5EF4-FFF2-40B4-BE49-F238E27FC236}">
                <a16:creationId xmlns:a16="http://schemas.microsoft.com/office/drawing/2014/main" id="{292E03C3-906C-4BA9-A9B6-17FC90D6A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643" y="2747669"/>
            <a:ext cx="2573959" cy="176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3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Single-Responsibility Principle</a:t>
            </a:r>
          </a:p>
        </p:txBody>
      </p:sp>
      <p:sp>
        <p:nvSpPr>
          <p:cNvPr id="3" name="Content Placeholder 2"/>
          <p:cNvSpPr>
            <a:spLocks noGrp="1"/>
          </p:cNvSpPr>
          <p:nvPr>
            <p:ph idx="1"/>
          </p:nvPr>
        </p:nvSpPr>
        <p:spPr/>
        <p:txBody>
          <a:bodyPr>
            <a:normAutofit/>
          </a:bodyPr>
          <a:lstStyle/>
          <a:p>
            <a:r>
              <a:rPr lang="en-US" dirty="0"/>
              <a:t>“A class should have only one reason to change.”</a:t>
            </a:r>
          </a:p>
          <a:p>
            <a:r>
              <a:rPr lang="en-US" dirty="0"/>
              <a:t>A component of code (e.g. class or function) should perform a single well defined task.</a:t>
            </a:r>
          </a:p>
          <a:p>
            <a:r>
              <a:rPr lang="en-US" dirty="0"/>
              <a:t>Each responsibility is an axis of change. If a class assumes more than one responsibility, that class will have more than one reason to change.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CCD6-4890-485C-A3C4-98C751EB5C17}"/>
              </a:ext>
            </a:extLst>
          </p:cNvPr>
          <p:cNvSpPr>
            <a:spLocks noGrp="1"/>
          </p:cNvSpPr>
          <p:nvPr>
            <p:ph type="title"/>
          </p:nvPr>
        </p:nvSpPr>
        <p:spPr/>
        <p:txBody>
          <a:bodyPr/>
          <a:lstStyle/>
          <a:p>
            <a:r>
              <a:rPr lang="en-US" dirty="0"/>
              <a:t>OO Design Principles</a:t>
            </a:r>
            <a:endParaRPr lang="tr-TR" dirty="0"/>
          </a:p>
        </p:txBody>
      </p:sp>
      <p:sp>
        <p:nvSpPr>
          <p:cNvPr id="3" name="Content Placeholder 2">
            <a:extLst>
              <a:ext uri="{FF2B5EF4-FFF2-40B4-BE49-F238E27FC236}">
                <a16:creationId xmlns:a16="http://schemas.microsoft.com/office/drawing/2014/main" id="{657407CA-770C-415B-9F54-A1237E84EB19}"/>
              </a:ext>
            </a:extLst>
          </p:cNvPr>
          <p:cNvSpPr>
            <a:spLocks noGrp="1"/>
          </p:cNvSpPr>
          <p:nvPr>
            <p:ph idx="1"/>
          </p:nvPr>
        </p:nvSpPr>
        <p:spPr/>
        <p:txBody>
          <a:bodyPr/>
          <a:lstStyle/>
          <a:p>
            <a:r>
              <a:rPr lang="en-US" dirty="0"/>
              <a:t>They are advices not laws</a:t>
            </a:r>
          </a:p>
          <a:p>
            <a:r>
              <a:rPr lang="en-US" dirty="0"/>
              <a:t>Obtained through experience</a:t>
            </a:r>
          </a:p>
          <a:p>
            <a:r>
              <a:rPr lang="en-US" dirty="0"/>
              <a:t>Knowing these principles alone does not make you a good software engineer</a:t>
            </a:r>
          </a:p>
          <a:p>
            <a:r>
              <a:rPr lang="en-US" dirty="0"/>
              <a:t>We’ll go through well-known principles</a:t>
            </a:r>
          </a:p>
          <a:p>
            <a:endParaRPr lang="tr-TR" dirty="0"/>
          </a:p>
        </p:txBody>
      </p:sp>
      <p:sp>
        <p:nvSpPr>
          <p:cNvPr id="5" name="Rectangle 4">
            <a:extLst>
              <a:ext uri="{FF2B5EF4-FFF2-40B4-BE49-F238E27FC236}">
                <a16:creationId xmlns:a16="http://schemas.microsoft.com/office/drawing/2014/main" id="{76794D0F-3BE3-4CB9-9D23-8E76BF9361AB}"/>
              </a:ext>
            </a:extLst>
          </p:cNvPr>
          <p:cNvSpPr/>
          <p:nvPr/>
        </p:nvSpPr>
        <p:spPr>
          <a:xfrm>
            <a:off x="1371600" y="6399547"/>
            <a:ext cx="9541042" cy="507831"/>
          </a:xfrm>
          <a:prstGeom prst="rect">
            <a:avLst/>
          </a:prstGeom>
        </p:spPr>
        <p:txBody>
          <a:bodyPr wrap="square">
            <a:spAutoFit/>
          </a:bodyPr>
          <a:lstStyle/>
          <a:p>
            <a:r>
              <a:rPr lang="en-US" sz="900" dirty="0"/>
              <a:t>Source: “Principles and Patterns “ and “Agile Principles, Patterns and Practices in C#” by Robert Martin </a:t>
            </a:r>
            <a:br>
              <a:rPr lang="en-US" sz="900" dirty="0"/>
            </a:br>
            <a:r>
              <a:rPr lang="en-US" sz="900" dirty="0">
                <a:hlinkClick r:id="rId2"/>
              </a:rPr>
              <a:t>http://java-design-patterns.com/principles/#openclosed-principle</a:t>
            </a:r>
            <a:br>
              <a:rPr lang="en-US" sz="900" dirty="0"/>
            </a:br>
            <a:endParaRPr lang="tr-TR" sz="900" dirty="0"/>
          </a:p>
        </p:txBody>
      </p:sp>
    </p:spTree>
    <p:extLst>
      <p:ext uri="{BB962C8B-B14F-4D97-AF65-F5344CB8AC3E}">
        <p14:creationId xmlns:p14="http://schemas.microsoft.com/office/powerpoint/2010/main" val="24861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Single-Responsibility Principle</a:t>
            </a:r>
          </a:p>
        </p:txBody>
      </p:sp>
      <p:sp>
        <p:nvSpPr>
          <p:cNvPr id="3" name="Content Placeholder 2"/>
          <p:cNvSpPr>
            <a:spLocks noGrp="1"/>
          </p:cNvSpPr>
          <p:nvPr>
            <p:ph idx="1"/>
          </p:nvPr>
        </p:nvSpPr>
        <p:spPr/>
        <p:txBody>
          <a:bodyPr>
            <a:normAutofit/>
          </a:bodyPr>
          <a:lstStyle/>
          <a:p>
            <a:r>
              <a:rPr lang="en-US" dirty="0"/>
              <a:t>If a class has more than one responsibility, the responsibilities become coupled. </a:t>
            </a:r>
          </a:p>
          <a:p>
            <a:r>
              <a:rPr lang="en-US" dirty="0"/>
              <a:t>Changes to one responsibility may impair or inhibit the class’s ability to meet the others.</a:t>
            </a:r>
          </a:p>
          <a:p>
            <a:r>
              <a:rPr lang="en-US" dirty="0"/>
              <a:t>This kind of coupling leads to fragile designs that break in unexpected ways when changed.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Single-Responsibility Principle</a:t>
            </a:r>
          </a:p>
        </p:txBody>
      </p:sp>
      <p:sp>
        <p:nvSpPr>
          <p:cNvPr id="11" name="Content Placeholder 10"/>
          <p:cNvSpPr>
            <a:spLocks noGrp="1"/>
          </p:cNvSpPr>
          <p:nvPr>
            <p:ph idx="1"/>
          </p:nvPr>
        </p:nvSpPr>
        <p:spPr>
          <a:xfrm>
            <a:off x="1371600" y="4104243"/>
            <a:ext cx="8229600" cy="2371725"/>
          </a:xfrm>
        </p:spPr>
        <p:txBody>
          <a:bodyPr>
            <a:normAutofit/>
          </a:bodyPr>
          <a:lstStyle/>
          <a:p>
            <a:r>
              <a:rPr lang="en-US" dirty="0"/>
              <a:t>The Rectangle class has two responsibilities. </a:t>
            </a:r>
          </a:p>
          <a:p>
            <a:r>
              <a:rPr lang="en-US" dirty="0"/>
              <a:t>If a change to the </a:t>
            </a:r>
            <a:r>
              <a:rPr lang="en-US" dirty="0">
                <a:latin typeface="Courier New" panose="02070309020205020404" pitchFamily="49" charset="0"/>
                <a:cs typeface="Courier New" panose="02070309020205020404" pitchFamily="49" charset="0"/>
              </a:rPr>
              <a:t>GraphicalApplication</a:t>
            </a:r>
            <a:r>
              <a:rPr lang="en-US" dirty="0"/>
              <a:t> causes the </a:t>
            </a:r>
            <a:r>
              <a:rPr lang="en-US" dirty="0">
                <a:latin typeface="Courier New" panose="02070309020205020404" pitchFamily="49" charset="0"/>
                <a:cs typeface="Courier New" panose="02070309020205020404" pitchFamily="49" charset="0"/>
              </a:rPr>
              <a:t>Rectangle</a:t>
            </a:r>
            <a:r>
              <a:rPr lang="en-US" dirty="0"/>
              <a:t> to change for some reason, that change may force us to rebuild, retest, and redeploy the </a:t>
            </a:r>
            <a:r>
              <a:rPr lang="en-US" dirty="0">
                <a:latin typeface="Courier New" panose="02070309020205020404" pitchFamily="49" charset="0"/>
                <a:cs typeface="Courier New" panose="02070309020205020404" pitchFamily="49" charset="0"/>
              </a:rPr>
              <a:t>ComputationalGeometryApplication</a:t>
            </a:r>
            <a:r>
              <a:rPr lang="en-US" dirty="0"/>
              <a:t>. </a:t>
            </a:r>
          </a:p>
        </p:txBody>
      </p:sp>
      <p:pic>
        <p:nvPicPr>
          <p:cNvPr id="7" name="Picture 6"/>
          <p:cNvPicPr>
            <a:picLocks noChangeAspect="1"/>
          </p:cNvPicPr>
          <p:nvPr/>
        </p:nvPicPr>
        <p:blipFill>
          <a:blip r:embed="rId2"/>
          <a:stretch>
            <a:fillRect/>
          </a:stretch>
        </p:blipFill>
        <p:spPr>
          <a:xfrm>
            <a:off x="1371600" y="1585357"/>
            <a:ext cx="7620000" cy="2336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Single-Responsibility Principle</a:t>
            </a:r>
          </a:p>
        </p:txBody>
      </p:sp>
      <p:pic>
        <p:nvPicPr>
          <p:cNvPr id="8" name="Picture 7"/>
          <p:cNvPicPr>
            <a:picLocks noChangeAspect="1"/>
          </p:cNvPicPr>
          <p:nvPr/>
        </p:nvPicPr>
        <p:blipFill>
          <a:blip r:embed="rId2"/>
          <a:stretch>
            <a:fillRect/>
          </a:stretch>
        </p:blipFill>
        <p:spPr>
          <a:xfrm>
            <a:off x="1371600" y="1827876"/>
            <a:ext cx="6350000" cy="2590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1F03-09D1-4925-9805-FD1442018B11}"/>
              </a:ext>
            </a:extLst>
          </p:cNvPr>
          <p:cNvSpPr>
            <a:spLocks noGrp="1"/>
          </p:cNvSpPr>
          <p:nvPr>
            <p:ph type="title"/>
          </p:nvPr>
        </p:nvSpPr>
        <p:spPr/>
        <p:txBody>
          <a:bodyPr/>
          <a:lstStyle/>
          <a:p>
            <a:r>
              <a:rPr lang="en-US" dirty="0"/>
              <a:t>Open Closed Principle (OCP)</a:t>
            </a:r>
            <a:endParaRPr lang="tr-TR" dirty="0"/>
          </a:p>
        </p:txBody>
      </p:sp>
      <p:sp>
        <p:nvSpPr>
          <p:cNvPr id="3" name="Content Placeholder 2">
            <a:extLst>
              <a:ext uri="{FF2B5EF4-FFF2-40B4-BE49-F238E27FC236}">
                <a16:creationId xmlns:a16="http://schemas.microsoft.com/office/drawing/2014/main" id="{076725AD-0184-4AB1-B5CC-1C37101E025A}"/>
              </a:ext>
            </a:extLst>
          </p:cNvPr>
          <p:cNvSpPr>
            <a:spLocks noGrp="1"/>
          </p:cNvSpPr>
          <p:nvPr>
            <p:ph idx="1"/>
          </p:nvPr>
        </p:nvSpPr>
        <p:spPr/>
        <p:txBody>
          <a:bodyPr/>
          <a:lstStyle/>
          <a:p>
            <a:r>
              <a:rPr lang="en-US" dirty="0"/>
              <a:t>We should write our modules so that they can be extended, without requiring them to be modified. </a:t>
            </a:r>
          </a:p>
          <a:p>
            <a:pPr lvl="1"/>
            <a:r>
              <a:rPr lang="en-US" dirty="0"/>
              <a:t>We want to be able to change what the modules do, without changing the source code of the modules.</a:t>
            </a:r>
          </a:p>
          <a:p>
            <a:r>
              <a:rPr lang="en-US" dirty="0"/>
              <a:t>Software entities (classes, modules, functions, etc.) should be open for extension, but closed for modification. In other words, don't write classes that people can modify, write classes that people can extend.</a:t>
            </a:r>
            <a:endParaRPr lang="tr-TR" dirty="0"/>
          </a:p>
        </p:txBody>
      </p:sp>
    </p:spTree>
    <p:extLst>
      <p:ext uri="{BB962C8B-B14F-4D97-AF65-F5344CB8AC3E}">
        <p14:creationId xmlns:p14="http://schemas.microsoft.com/office/powerpoint/2010/main" val="248011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1F03-09D1-4925-9805-FD1442018B11}"/>
              </a:ext>
            </a:extLst>
          </p:cNvPr>
          <p:cNvSpPr>
            <a:spLocks noGrp="1"/>
          </p:cNvSpPr>
          <p:nvPr>
            <p:ph type="title"/>
          </p:nvPr>
        </p:nvSpPr>
        <p:spPr/>
        <p:txBody>
          <a:bodyPr/>
          <a:lstStyle/>
          <a:p>
            <a:r>
              <a:rPr lang="en-US" dirty="0"/>
              <a:t>Open Closed Principle</a:t>
            </a:r>
            <a:endParaRPr lang="tr-TR" dirty="0"/>
          </a:p>
        </p:txBody>
      </p:sp>
      <p:sp>
        <p:nvSpPr>
          <p:cNvPr id="3" name="Content Placeholder 2">
            <a:extLst>
              <a:ext uri="{FF2B5EF4-FFF2-40B4-BE49-F238E27FC236}">
                <a16:creationId xmlns:a16="http://schemas.microsoft.com/office/drawing/2014/main" id="{076725AD-0184-4AB1-B5CC-1C37101E025A}"/>
              </a:ext>
            </a:extLst>
          </p:cNvPr>
          <p:cNvSpPr>
            <a:spLocks noGrp="1"/>
          </p:cNvSpPr>
          <p:nvPr>
            <p:ph idx="1"/>
          </p:nvPr>
        </p:nvSpPr>
        <p:spPr/>
        <p:txBody>
          <a:bodyPr/>
          <a:lstStyle/>
          <a:p>
            <a:r>
              <a:rPr lang="en-US" dirty="0"/>
              <a:t>Why</a:t>
            </a:r>
          </a:p>
          <a:p>
            <a:pPr lvl="1"/>
            <a:r>
              <a:rPr lang="en-US" dirty="0"/>
              <a:t>Improve maintainability and stability by minimizing changes to existing code.</a:t>
            </a:r>
          </a:p>
          <a:p>
            <a:r>
              <a:rPr lang="en-US" dirty="0"/>
              <a:t>How</a:t>
            </a:r>
          </a:p>
          <a:p>
            <a:pPr lvl="1"/>
            <a:r>
              <a:rPr lang="en-US" dirty="0"/>
              <a:t>Write classes that can be extended (as opposed to classes that can be modified).</a:t>
            </a:r>
          </a:p>
          <a:p>
            <a:pPr lvl="1"/>
            <a:r>
              <a:rPr lang="en-US" dirty="0"/>
              <a:t>Expose only the moving parts that need to change, hide everything else.</a:t>
            </a:r>
          </a:p>
          <a:p>
            <a:r>
              <a:rPr lang="en-US" dirty="0"/>
              <a:t>Abstraction is the key of achieving OCP.</a:t>
            </a:r>
          </a:p>
        </p:txBody>
      </p:sp>
    </p:spTree>
    <p:extLst>
      <p:ext uri="{BB962C8B-B14F-4D97-AF65-F5344CB8AC3E}">
        <p14:creationId xmlns:p14="http://schemas.microsoft.com/office/powerpoint/2010/main" val="3802064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BAE9-B3B5-4720-A32E-A3F4B5E96924}"/>
              </a:ext>
            </a:extLst>
          </p:cNvPr>
          <p:cNvSpPr>
            <a:spLocks noGrp="1"/>
          </p:cNvSpPr>
          <p:nvPr>
            <p:ph type="title"/>
          </p:nvPr>
        </p:nvSpPr>
        <p:spPr/>
        <p:txBody>
          <a:bodyPr/>
          <a:lstStyle/>
          <a:p>
            <a:r>
              <a:rPr lang="en-US" dirty="0"/>
              <a:t>Open Closed Principle</a:t>
            </a:r>
            <a:endParaRPr lang="tr-TR" dirty="0"/>
          </a:p>
        </p:txBody>
      </p:sp>
      <p:sp>
        <p:nvSpPr>
          <p:cNvPr id="3" name="Content Placeholder 2">
            <a:extLst>
              <a:ext uri="{FF2B5EF4-FFF2-40B4-BE49-F238E27FC236}">
                <a16:creationId xmlns:a16="http://schemas.microsoft.com/office/drawing/2014/main" id="{2973A879-78D9-45EC-908B-E313D846216B}"/>
              </a:ext>
            </a:extLst>
          </p:cNvPr>
          <p:cNvSpPr>
            <a:spLocks noGrp="1"/>
          </p:cNvSpPr>
          <p:nvPr>
            <p:ph idx="1"/>
          </p:nvPr>
        </p:nvSpPr>
        <p:spPr>
          <a:xfrm>
            <a:off x="1371600" y="2286000"/>
            <a:ext cx="5680253" cy="3581400"/>
          </a:xfrm>
        </p:spPr>
        <p:txBody>
          <a:bodyPr/>
          <a:lstStyle/>
          <a:p>
            <a:r>
              <a:rPr lang="en-US" dirty="0"/>
              <a:t>Consider a </a:t>
            </a:r>
            <a:r>
              <a:rPr lang="en-US" dirty="0">
                <a:latin typeface="Courier New" panose="02070309020205020404" pitchFamily="49" charset="0"/>
                <a:cs typeface="Courier New" panose="02070309020205020404" pitchFamily="49" charset="0"/>
              </a:rPr>
              <a:t>LogOn</a:t>
            </a:r>
            <a:r>
              <a:rPr lang="en-US" dirty="0"/>
              <a:t> function.</a:t>
            </a:r>
          </a:p>
          <a:p>
            <a:r>
              <a:rPr lang="en-US" dirty="0"/>
              <a:t>It needs to be modified upon each kind of new modem added.</a:t>
            </a:r>
          </a:p>
          <a:p>
            <a:r>
              <a:rPr lang="en-US" dirty="0"/>
              <a:t>Such structures make the system much harder to maintain and are very prone to error. </a:t>
            </a:r>
            <a:endParaRPr lang="tr-TR" dirty="0"/>
          </a:p>
        </p:txBody>
      </p:sp>
      <p:pic>
        <p:nvPicPr>
          <p:cNvPr id="4" name="Picture 3">
            <a:extLst>
              <a:ext uri="{FF2B5EF4-FFF2-40B4-BE49-F238E27FC236}">
                <a16:creationId xmlns:a16="http://schemas.microsoft.com/office/drawing/2014/main" id="{D522B276-A938-4DA8-B2F7-285D289D1472}"/>
              </a:ext>
            </a:extLst>
          </p:cNvPr>
          <p:cNvPicPr>
            <a:picLocks noChangeAspect="1"/>
          </p:cNvPicPr>
          <p:nvPr/>
        </p:nvPicPr>
        <p:blipFill>
          <a:blip r:embed="rId2"/>
          <a:stretch>
            <a:fillRect/>
          </a:stretch>
        </p:blipFill>
        <p:spPr>
          <a:xfrm>
            <a:off x="7107506" y="1375562"/>
            <a:ext cx="5084494" cy="5402275"/>
          </a:xfrm>
          <a:prstGeom prst="rect">
            <a:avLst/>
          </a:prstGeom>
        </p:spPr>
      </p:pic>
    </p:spTree>
    <p:extLst>
      <p:ext uri="{BB962C8B-B14F-4D97-AF65-F5344CB8AC3E}">
        <p14:creationId xmlns:p14="http://schemas.microsoft.com/office/powerpoint/2010/main" val="653423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BAE9-B3B5-4720-A32E-A3F4B5E96924}"/>
              </a:ext>
            </a:extLst>
          </p:cNvPr>
          <p:cNvSpPr>
            <a:spLocks noGrp="1"/>
          </p:cNvSpPr>
          <p:nvPr>
            <p:ph type="title"/>
          </p:nvPr>
        </p:nvSpPr>
        <p:spPr/>
        <p:txBody>
          <a:bodyPr/>
          <a:lstStyle/>
          <a:p>
            <a:r>
              <a:rPr lang="en-US" dirty="0"/>
              <a:t>Open Closed Principle</a:t>
            </a:r>
            <a:endParaRPr lang="tr-TR" dirty="0"/>
          </a:p>
        </p:txBody>
      </p:sp>
      <p:sp>
        <p:nvSpPr>
          <p:cNvPr id="3" name="Content Placeholder 2">
            <a:extLst>
              <a:ext uri="{FF2B5EF4-FFF2-40B4-BE49-F238E27FC236}">
                <a16:creationId xmlns:a16="http://schemas.microsoft.com/office/drawing/2014/main" id="{2973A879-78D9-45EC-908B-E313D846216B}"/>
              </a:ext>
            </a:extLst>
          </p:cNvPr>
          <p:cNvSpPr>
            <a:spLocks noGrp="1"/>
          </p:cNvSpPr>
          <p:nvPr>
            <p:ph idx="1"/>
          </p:nvPr>
        </p:nvSpPr>
        <p:spPr>
          <a:xfrm>
            <a:off x="1119987" y="1870119"/>
            <a:ext cx="5680253" cy="3581400"/>
          </a:xfrm>
        </p:spPr>
        <p:txBody>
          <a:bodyPr/>
          <a:lstStyle/>
          <a:p>
            <a:r>
              <a:rPr lang="en-US" dirty="0"/>
              <a:t>Here the </a:t>
            </a:r>
            <a:r>
              <a:rPr lang="en-US" dirty="0">
                <a:latin typeface="Courier New" panose="02070309020205020404" pitchFamily="49" charset="0"/>
                <a:cs typeface="Courier New" panose="02070309020205020404" pitchFamily="49" charset="0"/>
              </a:rPr>
              <a:t>LogOn</a:t>
            </a:r>
            <a:r>
              <a:rPr lang="en-US" dirty="0"/>
              <a:t> function depends only upon the Modem interface. </a:t>
            </a:r>
          </a:p>
          <a:p>
            <a:pPr lvl="1"/>
            <a:r>
              <a:rPr lang="en-US" dirty="0"/>
              <a:t>Additional modems will not cause the </a:t>
            </a:r>
            <a:r>
              <a:rPr lang="en-US" i="0" dirty="0">
                <a:latin typeface="Courier New" panose="02070309020205020404" pitchFamily="49" charset="0"/>
                <a:cs typeface="Courier New" panose="02070309020205020404" pitchFamily="49" charset="0"/>
              </a:rPr>
              <a:t>LogOn</a:t>
            </a:r>
            <a:r>
              <a:rPr lang="en-US" dirty="0"/>
              <a:t> function to change. </a:t>
            </a:r>
          </a:p>
          <a:p>
            <a:r>
              <a:rPr lang="en-US" dirty="0"/>
              <a:t>We have created a module that can be extended, with new modems, without requiring modification.</a:t>
            </a:r>
            <a:endParaRPr lang="tr-TR" dirty="0"/>
          </a:p>
        </p:txBody>
      </p:sp>
      <p:pic>
        <p:nvPicPr>
          <p:cNvPr id="5" name="Picture 4">
            <a:extLst>
              <a:ext uri="{FF2B5EF4-FFF2-40B4-BE49-F238E27FC236}">
                <a16:creationId xmlns:a16="http://schemas.microsoft.com/office/drawing/2014/main" id="{907C22DD-FC58-4133-B6AD-039107595406}"/>
              </a:ext>
            </a:extLst>
          </p:cNvPr>
          <p:cNvPicPr>
            <a:picLocks noChangeAspect="1"/>
          </p:cNvPicPr>
          <p:nvPr/>
        </p:nvPicPr>
        <p:blipFill>
          <a:blip r:embed="rId2"/>
          <a:stretch>
            <a:fillRect/>
          </a:stretch>
        </p:blipFill>
        <p:spPr>
          <a:xfrm>
            <a:off x="6918413" y="1870119"/>
            <a:ext cx="5240143" cy="3094367"/>
          </a:xfrm>
          <a:prstGeom prst="rect">
            <a:avLst/>
          </a:prstGeom>
        </p:spPr>
      </p:pic>
      <p:grpSp>
        <p:nvGrpSpPr>
          <p:cNvPr id="8" name="Group 7">
            <a:extLst>
              <a:ext uri="{FF2B5EF4-FFF2-40B4-BE49-F238E27FC236}">
                <a16:creationId xmlns:a16="http://schemas.microsoft.com/office/drawing/2014/main" id="{717A2B5E-782D-4EB9-8177-42A7B5FF25B6}"/>
              </a:ext>
            </a:extLst>
          </p:cNvPr>
          <p:cNvGrpSpPr/>
          <p:nvPr/>
        </p:nvGrpSpPr>
        <p:grpSpPr>
          <a:xfrm>
            <a:off x="1551683" y="4283564"/>
            <a:ext cx="4935035" cy="2447113"/>
            <a:chOff x="1455210" y="3975761"/>
            <a:chExt cx="5513032" cy="2920614"/>
          </a:xfrm>
        </p:grpSpPr>
        <p:pic>
          <p:nvPicPr>
            <p:cNvPr id="6" name="Picture 5">
              <a:extLst>
                <a:ext uri="{FF2B5EF4-FFF2-40B4-BE49-F238E27FC236}">
                  <a16:creationId xmlns:a16="http://schemas.microsoft.com/office/drawing/2014/main" id="{C687233B-8D2E-4BE3-B643-2CFA6252B102}"/>
                </a:ext>
              </a:extLst>
            </p:cNvPr>
            <p:cNvPicPr>
              <a:picLocks noChangeAspect="1"/>
            </p:cNvPicPr>
            <p:nvPr/>
          </p:nvPicPr>
          <p:blipFill>
            <a:blip r:embed="rId3"/>
            <a:stretch>
              <a:fillRect/>
            </a:stretch>
          </p:blipFill>
          <p:spPr>
            <a:xfrm>
              <a:off x="1455210" y="4646770"/>
              <a:ext cx="5513031" cy="2249605"/>
            </a:xfrm>
            <a:prstGeom prst="rect">
              <a:avLst/>
            </a:prstGeom>
          </p:spPr>
        </p:pic>
        <p:pic>
          <p:nvPicPr>
            <p:cNvPr id="7" name="Picture 6">
              <a:extLst>
                <a:ext uri="{FF2B5EF4-FFF2-40B4-BE49-F238E27FC236}">
                  <a16:creationId xmlns:a16="http://schemas.microsoft.com/office/drawing/2014/main" id="{FF552337-1890-4ED1-A809-D5B1C6BF81EB}"/>
                </a:ext>
              </a:extLst>
            </p:cNvPr>
            <p:cNvPicPr>
              <a:picLocks noChangeAspect="1"/>
            </p:cNvPicPr>
            <p:nvPr/>
          </p:nvPicPr>
          <p:blipFill rotWithShape="1">
            <a:blip r:embed="rId4"/>
            <a:srcRect b="28157"/>
            <a:stretch/>
          </p:blipFill>
          <p:spPr>
            <a:xfrm>
              <a:off x="1459394" y="3975761"/>
              <a:ext cx="5508848" cy="727914"/>
            </a:xfrm>
            <a:prstGeom prst="rect">
              <a:avLst/>
            </a:prstGeom>
          </p:spPr>
        </p:pic>
      </p:grpSp>
    </p:spTree>
    <p:extLst>
      <p:ext uri="{BB962C8B-B14F-4D97-AF65-F5344CB8AC3E}">
        <p14:creationId xmlns:p14="http://schemas.microsoft.com/office/powerpoint/2010/main" val="7251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3D7-B72B-4563-BBA1-608C4CE8B878}"/>
              </a:ext>
            </a:extLst>
          </p:cNvPr>
          <p:cNvSpPr>
            <a:spLocks noGrp="1"/>
          </p:cNvSpPr>
          <p:nvPr>
            <p:ph type="title"/>
          </p:nvPr>
        </p:nvSpPr>
        <p:spPr/>
        <p:txBody>
          <a:bodyPr/>
          <a:lstStyle/>
          <a:p>
            <a:r>
              <a:rPr lang="en-US" dirty="0"/>
              <a:t>Liskov Substitution Principle (LSP)</a:t>
            </a:r>
          </a:p>
        </p:txBody>
      </p:sp>
      <p:sp>
        <p:nvSpPr>
          <p:cNvPr id="3" name="Content Placeholder 2">
            <a:extLst>
              <a:ext uri="{FF2B5EF4-FFF2-40B4-BE49-F238E27FC236}">
                <a16:creationId xmlns:a16="http://schemas.microsoft.com/office/drawing/2014/main" id="{2FBFC96A-0A78-4932-85AF-14A2217CC092}"/>
              </a:ext>
            </a:extLst>
          </p:cNvPr>
          <p:cNvSpPr>
            <a:spLocks noGrp="1"/>
          </p:cNvSpPr>
          <p:nvPr>
            <p:ph idx="1"/>
          </p:nvPr>
        </p:nvSpPr>
        <p:spPr/>
        <p:txBody>
          <a:bodyPr/>
          <a:lstStyle/>
          <a:p>
            <a:r>
              <a:rPr lang="en-US" i="1" dirty="0"/>
              <a:t>Subclasses should be substitutable for their base classes.</a:t>
            </a:r>
            <a:endParaRPr lang="en-US" dirty="0"/>
          </a:p>
          <a:p>
            <a:pPr lvl="1"/>
            <a:r>
              <a:rPr lang="en-US" dirty="0"/>
              <a:t>Objects in a program should be replaceable with instances of their subtypes without altering the correctness of that program.</a:t>
            </a:r>
          </a:p>
          <a:p>
            <a:pPr lvl="1"/>
            <a:r>
              <a:rPr lang="en-US" dirty="0"/>
              <a:t>A user of a base class should continue to function properly if a derivative of that base class is passed to it.</a:t>
            </a:r>
          </a:p>
        </p:txBody>
      </p:sp>
    </p:spTree>
    <p:extLst>
      <p:ext uri="{BB962C8B-B14F-4D97-AF65-F5344CB8AC3E}">
        <p14:creationId xmlns:p14="http://schemas.microsoft.com/office/powerpoint/2010/main" val="3218675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3D7-B72B-4563-BBA1-608C4CE8B878}"/>
              </a:ext>
            </a:extLst>
          </p:cNvPr>
          <p:cNvSpPr>
            <a:spLocks noGrp="1"/>
          </p:cNvSpPr>
          <p:nvPr>
            <p:ph type="title"/>
          </p:nvPr>
        </p:nvSpPr>
        <p:spPr/>
        <p:txBody>
          <a:bodyPr/>
          <a:lstStyle/>
          <a:p>
            <a:r>
              <a:rPr lang="en-US" dirty="0"/>
              <a:t>Liskov Substitution Principle</a:t>
            </a:r>
          </a:p>
        </p:txBody>
      </p:sp>
      <p:sp>
        <p:nvSpPr>
          <p:cNvPr id="3" name="Content Placeholder 2">
            <a:extLst>
              <a:ext uri="{FF2B5EF4-FFF2-40B4-BE49-F238E27FC236}">
                <a16:creationId xmlns:a16="http://schemas.microsoft.com/office/drawing/2014/main" id="{2FBFC96A-0A78-4932-85AF-14A2217CC092}"/>
              </a:ext>
            </a:extLst>
          </p:cNvPr>
          <p:cNvSpPr>
            <a:spLocks noGrp="1"/>
          </p:cNvSpPr>
          <p:nvPr>
            <p:ph idx="1"/>
          </p:nvPr>
        </p:nvSpPr>
        <p:spPr>
          <a:xfrm>
            <a:off x="1371600" y="2286000"/>
            <a:ext cx="5449614" cy="3581400"/>
          </a:xfrm>
        </p:spPr>
        <p:txBody>
          <a:bodyPr/>
          <a:lstStyle/>
          <a:p>
            <a:r>
              <a:rPr lang="en-US" dirty="0"/>
              <a:t>If some function </a:t>
            </a:r>
            <a:r>
              <a:rPr lang="en-US" dirty="0">
                <a:latin typeface="Courier New" panose="02070309020205020404" pitchFamily="49" charset="0"/>
                <a:cs typeface="Courier New" panose="02070309020205020404" pitchFamily="49" charset="0"/>
              </a:rPr>
              <a:t>User</a:t>
            </a:r>
            <a:r>
              <a:rPr lang="en-US" dirty="0"/>
              <a:t> takes an argument of type </a:t>
            </a:r>
            <a:r>
              <a:rPr lang="en-US" dirty="0">
                <a:latin typeface="Courier New" panose="02070309020205020404" pitchFamily="49" charset="0"/>
                <a:cs typeface="Courier New" panose="02070309020205020404" pitchFamily="49" charset="0"/>
              </a:rPr>
              <a:t>Base</a:t>
            </a:r>
            <a:r>
              <a:rPr lang="en-US" dirty="0"/>
              <a:t>, then as it should be legal to pass in an instance of </a:t>
            </a:r>
            <a:r>
              <a:rPr lang="en-US" dirty="0">
                <a:latin typeface="Courier New" panose="02070309020205020404" pitchFamily="49" charset="0"/>
                <a:cs typeface="Courier New" panose="02070309020205020404" pitchFamily="49" charset="0"/>
              </a:rPr>
              <a:t>Derived</a:t>
            </a:r>
            <a:r>
              <a:rPr lang="en-US" dirty="0"/>
              <a:t> to that function.</a:t>
            </a:r>
          </a:p>
        </p:txBody>
      </p:sp>
      <p:pic>
        <p:nvPicPr>
          <p:cNvPr id="4" name="Picture 3">
            <a:extLst>
              <a:ext uri="{FF2B5EF4-FFF2-40B4-BE49-F238E27FC236}">
                <a16:creationId xmlns:a16="http://schemas.microsoft.com/office/drawing/2014/main" id="{B9F7BBA6-39D4-482F-82A9-DBFC4F74B96C}"/>
              </a:ext>
            </a:extLst>
          </p:cNvPr>
          <p:cNvPicPr>
            <a:picLocks noChangeAspect="1"/>
          </p:cNvPicPr>
          <p:nvPr/>
        </p:nvPicPr>
        <p:blipFill>
          <a:blip r:embed="rId2"/>
          <a:stretch>
            <a:fillRect/>
          </a:stretch>
        </p:blipFill>
        <p:spPr>
          <a:xfrm>
            <a:off x="7023044" y="2328862"/>
            <a:ext cx="5019675" cy="2200275"/>
          </a:xfrm>
          <a:prstGeom prst="rect">
            <a:avLst/>
          </a:prstGeom>
        </p:spPr>
      </p:pic>
      <p:pic>
        <p:nvPicPr>
          <p:cNvPr id="6" name="Picture 5">
            <a:extLst>
              <a:ext uri="{FF2B5EF4-FFF2-40B4-BE49-F238E27FC236}">
                <a16:creationId xmlns:a16="http://schemas.microsoft.com/office/drawing/2014/main" id="{388601A6-C839-4DAA-A758-07CFFA9A2BAF}"/>
              </a:ext>
            </a:extLst>
          </p:cNvPr>
          <p:cNvPicPr>
            <a:picLocks noChangeAspect="1"/>
          </p:cNvPicPr>
          <p:nvPr/>
        </p:nvPicPr>
        <p:blipFill>
          <a:blip r:embed="rId3"/>
          <a:stretch>
            <a:fillRect/>
          </a:stretch>
        </p:blipFill>
        <p:spPr>
          <a:xfrm>
            <a:off x="1930244" y="3509962"/>
            <a:ext cx="2876550" cy="1133475"/>
          </a:xfrm>
          <a:prstGeom prst="rect">
            <a:avLst/>
          </a:prstGeom>
        </p:spPr>
      </p:pic>
    </p:spTree>
    <p:extLst>
      <p:ext uri="{BB962C8B-B14F-4D97-AF65-F5344CB8AC3E}">
        <p14:creationId xmlns:p14="http://schemas.microsoft.com/office/powerpoint/2010/main" val="3706057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3D7-B72B-4563-BBA1-608C4CE8B878}"/>
              </a:ext>
            </a:extLst>
          </p:cNvPr>
          <p:cNvSpPr>
            <a:spLocks noGrp="1"/>
          </p:cNvSpPr>
          <p:nvPr>
            <p:ph type="title"/>
          </p:nvPr>
        </p:nvSpPr>
        <p:spPr/>
        <p:txBody>
          <a:bodyPr/>
          <a:lstStyle/>
          <a:p>
            <a:r>
              <a:rPr lang="en-US" dirty="0"/>
              <a:t>Liskov Substitution Principle</a:t>
            </a:r>
          </a:p>
        </p:txBody>
      </p:sp>
      <p:sp>
        <p:nvSpPr>
          <p:cNvPr id="3" name="Content Placeholder 2">
            <a:extLst>
              <a:ext uri="{FF2B5EF4-FFF2-40B4-BE49-F238E27FC236}">
                <a16:creationId xmlns:a16="http://schemas.microsoft.com/office/drawing/2014/main" id="{2FBFC96A-0A78-4932-85AF-14A2217CC092}"/>
              </a:ext>
            </a:extLst>
          </p:cNvPr>
          <p:cNvSpPr>
            <a:spLocks noGrp="1"/>
          </p:cNvSpPr>
          <p:nvPr>
            <p:ph idx="1"/>
          </p:nvPr>
        </p:nvSpPr>
        <p:spPr>
          <a:xfrm>
            <a:off x="1371600" y="2286000"/>
            <a:ext cx="5449614" cy="3581400"/>
          </a:xfrm>
        </p:spPr>
        <p:txBody>
          <a:bodyPr>
            <a:normAutofit/>
          </a:bodyPr>
          <a:lstStyle/>
          <a:p>
            <a:r>
              <a:rPr lang="en-US" dirty="0"/>
              <a:t>Circle-Ellipse Dilemma</a:t>
            </a:r>
          </a:p>
          <a:p>
            <a:r>
              <a:rPr lang="en-US" dirty="0"/>
              <a:t>All circles are ellipses with coincident foci.</a:t>
            </a:r>
          </a:p>
          <a:p>
            <a:r>
              <a:rPr lang="en-US" dirty="0">
                <a:latin typeface="Courier New" panose="02070309020205020404" pitchFamily="49" charset="0"/>
                <a:cs typeface="Courier New" panose="02070309020205020404" pitchFamily="49" charset="0"/>
              </a:rPr>
              <a:t>Ellipse</a:t>
            </a:r>
            <a:r>
              <a:rPr lang="en-US" dirty="0"/>
              <a:t> has three data elements. The first two are the foci, and the last is the length of the major axis. </a:t>
            </a:r>
          </a:p>
          <a:p>
            <a:r>
              <a:rPr lang="en-US" dirty="0"/>
              <a:t>If </a:t>
            </a:r>
            <a:r>
              <a:rPr lang="en-US" dirty="0">
                <a:latin typeface="Courier New" panose="02070309020205020404" pitchFamily="49" charset="0"/>
                <a:cs typeface="Courier New" panose="02070309020205020404" pitchFamily="49" charset="0"/>
              </a:rPr>
              <a:t>Circle</a:t>
            </a:r>
            <a:r>
              <a:rPr lang="en-US" dirty="0"/>
              <a:t> inherits from </a:t>
            </a:r>
            <a:r>
              <a:rPr lang="en-US" dirty="0">
                <a:latin typeface="Courier New" panose="02070309020205020404" pitchFamily="49" charset="0"/>
                <a:cs typeface="Courier New" panose="02070309020205020404" pitchFamily="49" charset="0"/>
              </a:rPr>
              <a:t>Ellipse</a:t>
            </a:r>
            <a:r>
              <a:rPr lang="en-US" dirty="0"/>
              <a:t>, then it will inherit these data variables. </a:t>
            </a:r>
          </a:p>
          <a:p>
            <a:r>
              <a:rPr lang="en-US" b="1" dirty="0"/>
              <a:t>But</a:t>
            </a:r>
            <a:r>
              <a:rPr lang="en-US" dirty="0"/>
              <a:t> </a:t>
            </a:r>
            <a:r>
              <a:rPr lang="en-US" dirty="0">
                <a:latin typeface="Courier New" panose="02070309020205020404" pitchFamily="49" charset="0"/>
                <a:cs typeface="Courier New" panose="02070309020205020404" pitchFamily="49" charset="0"/>
              </a:rPr>
              <a:t>Circle</a:t>
            </a:r>
            <a:r>
              <a:rPr lang="en-US" dirty="0"/>
              <a:t> only </a:t>
            </a:r>
            <a:r>
              <a:rPr lang="en-US" u="sng" dirty="0"/>
              <a:t>needs two data elements</a:t>
            </a:r>
            <a:r>
              <a:rPr lang="en-US" dirty="0"/>
              <a:t>, a center point and a radius.</a:t>
            </a:r>
          </a:p>
        </p:txBody>
      </p:sp>
      <p:pic>
        <p:nvPicPr>
          <p:cNvPr id="5" name="Picture 4">
            <a:extLst>
              <a:ext uri="{FF2B5EF4-FFF2-40B4-BE49-F238E27FC236}">
                <a16:creationId xmlns:a16="http://schemas.microsoft.com/office/drawing/2014/main" id="{AE3513D5-1419-465C-A850-CE7D98B2D961}"/>
              </a:ext>
            </a:extLst>
          </p:cNvPr>
          <p:cNvPicPr>
            <a:picLocks noChangeAspect="1"/>
          </p:cNvPicPr>
          <p:nvPr/>
        </p:nvPicPr>
        <p:blipFill>
          <a:blip r:embed="rId2"/>
          <a:stretch>
            <a:fillRect/>
          </a:stretch>
        </p:blipFill>
        <p:spPr>
          <a:xfrm>
            <a:off x="9672637" y="1974466"/>
            <a:ext cx="2295525" cy="2505075"/>
          </a:xfrm>
          <a:prstGeom prst="rect">
            <a:avLst/>
          </a:prstGeom>
        </p:spPr>
      </p:pic>
      <p:pic>
        <p:nvPicPr>
          <p:cNvPr id="7" name="Picture 6">
            <a:extLst>
              <a:ext uri="{FF2B5EF4-FFF2-40B4-BE49-F238E27FC236}">
                <a16:creationId xmlns:a16="http://schemas.microsoft.com/office/drawing/2014/main" id="{546C5108-34C3-4312-8F2F-8867E0A6630F}"/>
              </a:ext>
            </a:extLst>
          </p:cNvPr>
          <p:cNvPicPr>
            <a:picLocks noChangeAspect="1"/>
          </p:cNvPicPr>
          <p:nvPr/>
        </p:nvPicPr>
        <p:blipFill>
          <a:blip r:embed="rId3"/>
          <a:stretch>
            <a:fillRect/>
          </a:stretch>
        </p:blipFill>
        <p:spPr>
          <a:xfrm>
            <a:off x="7116406" y="1974466"/>
            <a:ext cx="2324100" cy="3409950"/>
          </a:xfrm>
          <a:prstGeom prst="rect">
            <a:avLst/>
          </a:prstGeom>
        </p:spPr>
      </p:pic>
    </p:spTree>
    <p:extLst>
      <p:ext uri="{BB962C8B-B14F-4D97-AF65-F5344CB8AC3E}">
        <p14:creationId xmlns:p14="http://schemas.microsoft.com/office/powerpoint/2010/main" val="19982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CCD6-4890-485C-A3C4-98C751EB5C17}"/>
              </a:ext>
            </a:extLst>
          </p:cNvPr>
          <p:cNvSpPr>
            <a:spLocks noGrp="1"/>
          </p:cNvSpPr>
          <p:nvPr>
            <p:ph type="title"/>
          </p:nvPr>
        </p:nvSpPr>
        <p:spPr/>
        <p:txBody>
          <a:bodyPr/>
          <a:lstStyle/>
          <a:p>
            <a:r>
              <a:rPr lang="en-US" dirty="0"/>
              <a:t>OO Design Principles</a:t>
            </a:r>
            <a:endParaRPr lang="tr-TR" dirty="0"/>
          </a:p>
        </p:txBody>
      </p:sp>
      <p:sp>
        <p:nvSpPr>
          <p:cNvPr id="3" name="Content Placeholder 2">
            <a:extLst>
              <a:ext uri="{FF2B5EF4-FFF2-40B4-BE49-F238E27FC236}">
                <a16:creationId xmlns:a16="http://schemas.microsoft.com/office/drawing/2014/main" id="{657407CA-770C-415B-9F54-A1237E84EB19}"/>
              </a:ext>
            </a:extLst>
          </p:cNvPr>
          <p:cNvSpPr>
            <a:spLocks noGrp="1"/>
          </p:cNvSpPr>
          <p:nvPr>
            <p:ph idx="1"/>
          </p:nvPr>
        </p:nvSpPr>
        <p:spPr/>
        <p:txBody>
          <a:bodyPr/>
          <a:lstStyle/>
          <a:p>
            <a:r>
              <a:rPr lang="en-US" dirty="0"/>
              <a:t>Generic</a:t>
            </a:r>
          </a:p>
          <a:p>
            <a:pPr lvl="1"/>
            <a:r>
              <a:rPr lang="en-US" dirty="0"/>
              <a:t>KISS</a:t>
            </a:r>
          </a:p>
          <a:p>
            <a:pPr lvl="1"/>
            <a:r>
              <a:rPr lang="en-US" dirty="0"/>
              <a:t>DRY</a:t>
            </a:r>
          </a:p>
          <a:p>
            <a:pPr lvl="1"/>
            <a:r>
              <a:rPr lang="en-US" dirty="0"/>
              <a:t>YAGNI</a:t>
            </a:r>
          </a:p>
          <a:p>
            <a:pPr lvl="1"/>
            <a:r>
              <a:rPr lang="en-US" dirty="0"/>
              <a:t>Separation of Concerns</a:t>
            </a:r>
          </a:p>
          <a:p>
            <a:pPr lvl="1"/>
            <a:r>
              <a:rPr lang="en-US" dirty="0"/>
              <a:t>Simplest Working Thing</a:t>
            </a:r>
          </a:p>
          <a:p>
            <a:pPr lvl="1"/>
            <a:r>
              <a:rPr lang="en-US" dirty="0"/>
              <a:t>Avoid Premature Optimization</a:t>
            </a:r>
          </a:p>
          <a:p>
            <a:pPr lvl="1"/>
            <a:r>
              <a:rPr lang="en-US" dirty="0"/>
              <a:t>Boy-Scout Rule</a:t>
            </a:r>
          </a:p>
          <a:p>
            <a:pPr lvl="1"/>
            <a:endParaRPr lang="tr-TR" dirty="0"/>
          </a:p>
        </p:txBody>
      </p:sp>
      <p:sp>
        <p:nvSpPr>
          <p:cNvPr id="4" name="Rectangle 3">
            <a:extLst>
              <a:ext uri="{FF2B5EF4-FFF2-40B4-BE49-F238E27FC236}">
                <a16:creationId xmlns:a16="http://schemas.microsoft.com/office/drawing/2014/main" id="{CCFC7706-0AE4-42C5-93C8-739CE29F5871}"/>
              </a:ext>
            </a:extLst>
          </p:cNvPr>
          <p:cNvSpPr/>
          <p:nvPr/>
        </p:nvSpPr>
        <p:spPr>
          <a:xfrm>
            <a:off x="1371600" y="6399547"/>
            <a:ext cx="9541042" cy="369332"/>
          </a:xfrm>
          <a:prstGeom prst="rect">
            <a:avLst/>
          </a:prstGeom>
        </p:spPr>
        <p:txBody>
          <a:bodyPr wrap="square">
            <a:spAutoFit/>
          </a:bodyPr>
          <a:lstStyle/>
          <a:p>
            <a:r>
              <a:rPr lang="en-US" sz="900" dirty="0"/>
              <a:t>Source: </a:t>
            </a:r>
            <a:r>
              <a:rPr lang="en-US" sz="900" dirty="0">
                <a:hlinkClick r:id="rId2"/>
              </a:rPr>
              <a:t>http://java-design-patterns.com/principles/#openclosed-principle</a:t>
            </a:r>
            <a:br>
              <a:rPr lang="en-US" sz="900" dirty="0"/>
            </a:br>
            <a:endParaRPr lang="tr-TR" sz="900" dirty="0"/>
          </a:p>
        </p:txBody>
      </p:sp>
    </p:spTree>
    <p:extLst>
      <p:ext uri="{BB962C8B-B14F-4D97-AF65-F5344CB8AC3E}">
        <p14:creationId xmlns:p14="http://schemas.microsoft.com/office/powerpoint/2010/main" val="3011179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3D7-B72B-4563-BBA1-608C4CE8B878}"/>
              </a:ext>
            </a:extLst>
          </p:cNvPr>
          <p:cNvSpPr>
            <a:spLocks noGrp="1"/>
          </p:cNvSpPr>
          <p:nvPr>
            <p:ph type="title"/>
          </p:nvPr>
        </p:nvSpPr>
        <p:spPr/>
        <p:txBody>
          <a:bodyPr/>
          <a:lstStyle/>
          <a:p>
            <a:r>
              <a:rPr lang="en-US" dirty="0"/>
              <a:t>Liskov Substitution Principle</a:t>
            </a:r>
          </a:p>
        </p:txBody>
      </p:sp>
      <p:sp>
        <p:nvSpPr>
          <p:cNvPr id="3" name="Content Placeholder 2">
            <a:extLst>
              <a:ext uri="{FF2B5EF4-FFF2-40B4-BE49-F238E27FC236}">
                <a16:creationId xmlns:a16="http://schemas.microsoft.com/office/drawing/2014/main" id="{2FBFC96A-0A78-4932-85AF-14A2217CC092}"/>
              </a:ext>
            </a:extLst>
          </p:cNvPr>
          <p:cNvSpPr>
            <a:spLocks noGrp="1"/>
          </p:cNvSpPr>
          <p:nvPr>
            <p:ph idx="1"/>
          </p:nvPr>
        </p:nvSpPr>
        <p:spPr>
          <a:xfrm>
            <a:off x="1371600" y="2286000"/>
            <a:ext cx="5449614" cy="3581400"/>
          </a:xfrm>
        </p:spPr>
        <p:txBody>
          <a:bodyPr>
            <a:normAutofit/>
          </a:bodyPr>
          <a:lstStyle/>
          <a:p>
            <a:r>
              <a:rPr lang="en-US" dirty="0"/>
              <a:t>We can set both foci to same value</a:t>
            </a:r>
          </a:p>
        </p:txBody>
      </p:sp>
      <p:pic>
        <p:nvPicPr>
          <p:cNvPr id="5" name="Picture 4">
            <a:extLst>
              <a:ext uri="{FF2B5EF4-FFF2-40B4-BE49-F238E27FC236}">
                <a16:creationId xmlns:a16="http://schemas.microsoft.com/office/drawing/2014/main" id="{AE3513D5-1419-465C-A850-CE7D98B2D961}"/>
              </a:ext>
            </a:extLst>
          </p:cNvPr>
          <p:cNvPicPr>
            <a:picLocks noChangeAspect="1"/>
          </p:cNvPicPr>
          <p:nvPr/>
        </p:nvPicPr>
        <p:blipFill>
          <a:blip r:embed="rId2"/>
          <a:stretch>
            <a:fillRect/>
          </a:stretch>
        </p:blipFill>
        <p:spPr>
          <a:xfrm>
            <a:off x="9672637" y="1974466"/>
            <a:ext cx="2295525" cy="2505075"/>
          </a:xfrm>
          <a:prstGeom prst="rect">
            <a:avLst/>
          </a:prstGeom>
        </p:spPr>
      </p:pic>
      <p:pic>
        <p:nvPicPr>
          <p:cNvPr id="7" name="Picture 6">
            <a:extLst>
              <a:ext uri="{FF2B5EF4-FFF2-40B4-BE49-F238E27FC236}">
                <a16:creationId xmlns:a16="http://schemas.microsoft.com/office/drawing/2014/main" id="{546C5108-34C3-4312-8F2F-8867E0A6630F}"/>
              </a:ext>
            </a:extLst>
          </p:cNvPr>
          <p:cNvPicPr>
            <a:picLocks noChangeAspect="1"/>
          </p:cNvPicPr>
          <p:nvPr/>
        </p:nvPicPr>
        <p:blipFill>
          <a:blip r:embed="rId3"/>
          <a:stretch>
            <a:fillRect/>
          </a:stretch>
        </p:blipFill>
        <p:spPr>
          <a:xfrm>
            <a:off x="7116406" y="1974466"/>
            <a:ext cx="2324100" cy="3409950"/>
          </a:xfrm>
          <a:prstGeom prst="rect">
            <a:avLst/>
          </a:prstGeom>
        </p:spPr>
      </p:pic>
      <p:pic>
        <p:nvPicPr>
          <p:cNvPr id="4" name="Picture 3">
            <a:extLst>
              <a:ext uri="{FF2B5EF4-FFF2-40B4-BE49-F238E27FC236}">
                <a16:creationId xmlns:a16="http://schemas.microsoft.com/office/drawing/2014/main" id="{95C875E7-B18C-4DDD-9F8A-49F54C7938E2}"/>
              </a:ext>
            </a:extLst>
          </p:cNvPr>
          <p:cNvPicPr>
            <a:picLocks noChangeAspect="1"/>
          </p:cNvPicPr>
          <p:nvPr/>
        </p:nvPicPr>
        <p:blipFill>
          <a:blip r:embed="rId4"/>
          <a:stretch>
            <a:fillRect/>
          </a:stretch>
        </p:blipFill>
        <p:spPr>
          <a:xfrm>
            <a:off x="1835865" y="2942157"/>
            <a:ext cx="4699948" cy="877104"/>
          </a:xfrm>
          <a:prstGeom prst="rect">
            <a:avLst/>
          </a:prstGeom>
        </p:spPr>
      </p:pic>
    </p:spTree>
    <p:extLst>
      <p:ext uri="{BB962C8B-B14F-4D97-AF65-F5344CB8AC3E}">
        <p14:creationId xmlns:p14="http://schemas.microsoft.com/office/powerpoint/2010/main" val="960458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3D7-B72B-4563-BBA1-608C4CE8B878}"/>
              </a:ext>
            </a:extLst>
          </p:cNvPr>
          <p:cNvSpPr>
            <a:spLocks noGrp="1"/>
          </p:cNvSpPr>
          <p:nvPr>
            <p:ph type="title"/>
          </p:nvPr>
        </p:nvSpPr>
        <p:spPr/>
        <p:txBody>
          <a:bodyPr/>
          <a:lstStyle/>
          <a:p>
            <a:r>
              <a:rPr lang="en-US" dirty="0"/>
              <a:t>Liskov Substitution Principle</a:t>
            </a:r>
          </a:p>
        </p:txBody>
      </p:sp>
      <p:sp>
        <p:nvSpPr>
          <p:cNvPr id="3" name="Content Placeholder 2">
            <a:extLst>
              <a:ext uri="{FF2B5EF4-FFF2-40B4-BE49-F238E27FC236}">
                <a16:creationId xmlns:a16="http://schemas.microsoft.com/office/drawing/2014/main" id="{2FBFC96A-0A78-4932-85AF-14A2217CC092}"/>
              </a:ext>
            </a:extLst>
          </p:cNvPr>
          <p:cNvSpPr>
            <a:spLocks noGrp="1"/>
          </p:cNvSpPr>
          <p:nvPr>
            <p:ph idx="1"/>
          </p:nvPr>
        </p:nvSpPr>
        <p:spPr>
          <a:xfrm>
            <a:off x="1371600" y="2286000"/>
            <a:ext cx="5449614" cy="3581400"/>
          </a:xfrm>
        </p:spPr>
        <p:txBody>
          <a:bodyPr>
            <a:normAutofit lnSpcReduction="10000"/>
          </a:bodyPr>
          <a:lstStyle/>
          <a:p>
            <a:r>
              <a:rPr lang="en-US" dirty="0"/>
              <a:t>Problem arises when we expose these to public.</a:t>
            </a:r>
          </a:p>
          <a:p>
            <a:r>
              <a:rPr lang="en-US" dirty="0"/>
              <a:t>For example, users of </a:t>
            </a:r>
            <a:r>
              <a:rPr lang="en-US" dirty="0">
                <a:latin typeface="Courier New" panose="02070309020205020404" pitchFamily="49" charset="0"/>
                <a:cs typeface="Courier New" panose="02070309020205020404" pitchFamily="49" charset="0"/>
              </a:rPr>
              <a:t>Ellipse</a:t>
            </a:r>
            <a:r>
              <a:rPr lang="en-US" dirty="0"/>
              <a:t> have the right to expect the code fragment to succeed:</a:t>
            </a:r>
          </a:p>
          <a:p>
            <a:r>
              <a:rPr lang="en-US" dirty="0"/>
              <a:t>If we pass an instance of </a:t>
            </a:r>
            <a:r>
              <a:rPr lang="en-US" dirty="0">
                <a:latin typeface="Courier New" panose="02070309020205020404" pitchFamily="49" charset="0"/>
                <a:cs typeface="Courier New" panose="02070309020205020404" pitchFamily="49" charset="0"/>
              </a:rPr>
              <a:t>Ellipse</a:t>
            </a:r>
            <a:r>
              <a:rPr lang="en-US" dirty="0"/>
              <a:t> into this function, it will be quite happy.</a:t>
            </a:r>
          </a:p>
          <a:p>
            <a:r>
              <a:rPr lang="en-US" dirty="0"/>
              <a:t>However, if we pass an instance of </a:t>
            </a:r>
            <a:r>
              <a:rPr lang="en-US" dirty="0">
                <a:latin typeface="Courier New" panose="02070309020205020404" pitchFamily="49" charset="0"/>
                <a:cs typeface="Courier New" panose="02070309020205020404" pitchFamily="49" charset="0"/>
              </a:rPr>
              <a:t>Circle</a:t>
            </a:r>
            <a:r>
              <a:rPr lang="en-US" dirty="0"/>
              <a:t> into the function, it will fail rather badly.</a:t>
            </a:r>
          </a:p>
          <a:p>
            <a:r>
              <a:rPr lang="en-US" dirty="0"/>
              <a:t>Clearly </a:t>
            </a:r>
            <a:r>
              <a:rPr lang="en-US" dirty="0">
                <a:latin typeface="Courier New" panose="02070309020205020404" pitchFamily="49" charset="0"/>
                <a:cs typeface="Courier New" panose="02070309020205020404" pitchFamily="49" charset="0"/>
              </a:rPr>
              <a:t>Circle</a:t>
            </a:r>
            <a:r>
              <a:rPr lang="en-US" dirty="0"/>
              <a:t> violates LSP because it ignores the second input variable of </a:t>
            </a:r>
            <a:r>
              <a:rPr lang="en-US" dirty="0">
                <a:latin typeface="Courier New" panose="02070309020205020404" pitchFamily="49" charset="0"/>
                <a:cs typeface="Courier New" panose="02070309020205020404" pitchFamily="49" charset="0"/>
              </a:rPr>
              <a:t>SetFoci</a:t>
            </a:r>
            <a:r>
              <a:rPr lang="en-US" dirty="0"/>
              <a:t>.</a:t>
            </a:r>
          </a:p>
          <a:p>
            <a:endParaRPr lang="en-US" dirty="0"/>
          </a:p>
        </p:txBody>
      </p:sp>
      <p:pic>
        <p:nvPicPr>
          <p:cNvPr id="6" name="Picture 5">
            <a:extLst>
              <a:ext uri="{FF2B5EF4-FFF2-40B4-BE49-F238E27FC236}">
                <a16:creationId xmlns:a16="http://schemas.microsoft.com/office/drawing/2014/main" id="{71BB76A7-463E-486B-B19E-0A2BE49D7FB5}"/>
              </a:ext>
            </a:extLst>
          </p:cNvPr>
          <p:cNvPicPr>
            <a:picLocks noChangeAspect="1"/>
          </p:cNvPicPr>
          <p:nvPr/>
        </p:nvPicPr>
        <p:blipFill>
          <a:blip r:embed="rId2"/>
          <a:stretch>
            <a:fillRect/>
          </a:stretch>
        </p:blipFill>
        <p:spPr>
          <a:xfrm>
            <a:off x="7376563" y="2464024"/>
            <a:ext cx="4687493" cy="2148435"/>
          </a:xfrm>
          <a:prstGeom prst="rect">
            <a:avLst/>
          </a:prstGeom>
        </p:spPr>
      </p:pic>
    </p:spTree>
    <p:extLst>
      <p:ext uri="{BB962C8B-B14F-4D97-AF65-F5344CB8AC3E}">
        <p14:creationId xmlns:p14="http://schemas.microsoft.com/office/powerpoint/2010/main" val="1313646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3D7-B72B-4563-BBA1-608C4CE8B878}"/>
              </a:ext>
            </a:extLst>
          </p:cNvPr>
          <p:cNvSpPr>
            <a:spLocks noGrp="1"/>
          </p:cNvSpPr>
          <p:nvPr>
            <p:ph type="title"/>
          </p:nvPr>
        </p:nvSpPr>
        <p:spPr/>
        <p:txBody>
          <a:bodyPr/>
          <a:lstStyle/>
          <a:p>
            <a:r>
              <a:rPr lang="en-US" dirty="0"/>
              <a:t>Liskov Substitution Principle</a:t>
            </a:r>
          </a:p>
        </p:txBody>
      </p:sp>
      <p:sp>
        <p:nvSpPr>
          <p:cNvPr id="3" name="Content Placeholder 2">
            <a:extLst>
              <a:ext uri="{FF2B5EF4-FFF2-40B4-BE49-F238E27FC236}">
                <a16:creationId xmlns:a16="http://schemas.microsoft.com/office/drawing/2014/main" id="{2FBFC96A-0A78-4932-85AF-14A2217CC092}"/>
              </a:ext>
            </a:extLst>
          </p:cNvPr>
          <p:cNvSpPr>
            <a:spLocks noGrp="1"/>
          </p:cNvSpPr>
          <p:nvPr>
            <p:ph idx="1"/>
          </p:nvPr>
        </p:nvSpPr>
        <p:spPr>
          <a:xfrm>
            <a:off x="1371599" y="2286000"/>
            <a:ext cx="8373817" cy="3581400"/>
          </a:xfrm>
        </p:spPr>
        <p:txBody>
          <a:bodyPr>
            <a:normAutofit/>
          </a:bodyPr>
          <a:lstStyle/>
          <a:p>
            <a:r>
              <a:rPr lang="en-US" b="1" dirty="0"/>
              <a:t>Design by Contract. </a:t>
            </a:r>
          </a:p>
          <a:p>
            <a:r>
              <a:rPr lang="en-US" dirty="0"/>
              <a:t>In order to be substitutable, the contract of the base class must be honored by the derived class. </a:t>
            </a:r>
          </a:p>
          <a:p>
            <a:r>
              <a:rPr lang="en-US" dirty="0"/>
              <a:t>Since </a:t>
            </a:r>
            <a:r>
              <a:rPr lang="en-US" dirty="0">
                <a:latin typeface="Courier New" panose="02070309020205020404" pitchFamily="49" charset="0"/>
                <a:cs typeface="Courier New" panose="02070309020205020404" pitchFamily="49" charset="0"/>
              </a:rPr>
              <a:t>Circle</a:t>
            </a:r>
            <a:r>
              <a:rPr lang="en-US" dirty="0"/>
              <a:t> does not honor the implied contract of </a:t>
            </a:r>
            <a:r>
              <a:rPr lang="en-US" dirty="0">
                <a:latin typeface="Courier New" panose="02070309020205020404" pitchFamily="49" charset="0"/>
                <a:cs typeface="Courier New" panose="02070309020205020404" pitchFamily="49" charset="0"/>
              </a:rPr>
              <a:t>Ellipse</a:t>
            </a:r>
            <a:r>
              <a:rPr lang="en-US" dirty="0"/>
              <a:t>, it is not substitutable and violates the LSP.</a:t>
            </a:r>
          </a:p>
        </p:txBody>
      </p:sp>
    </p:spTree>
    <p:extLst>
      <p:ext uri="{BB962C8B-B14F-4D97-AF65-F5344CB8AC3E}">
        <p14:creationId xmlns:p14="http://schemas.microsoft.com/office/powerpoint/2010/main" val="4195274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(ISP)</a:t>
            </a:r>
          </a:p>
        </p:txBody>
      </p:sp>
      <p:sp>
        <p:nvSpPr>
          <p:cNvPr id="3" name="Content Placeholder 2"/>
          <p:cNvSpPr>
            <a:spLocks noGrp="1"/>
          </p:cNvSpPr>
          <p:nvPr>
            <p:ph idx="1"/>
          </p:nvPr>
        </p:nvSpPr>
        <p:spPr/>
        <p:txBody>
          <a:bodyPr>
            <a:normAutofit fontScale="92500" lnSpcReduction="10000"/>
          </a:bodyPr>
          <a:lstStyle/>
          <a:p>
            <a:r>
              <a:rPr lang="en-US" dirty="0"/>
              <a:t>Reduce fat interfaces into multiple smaller and more specific client interfaces. </a:t>
            </a:r>
          </a:p>
          <a:p>
            <a:r>
              <a:rPr lang="en-US" dirty="0"/>
              <a:t>An interface should be more dependent on the code that calls it than the code that implements it.</a:t>
            </a:r>
          </a:p>
          <a:p>
            <a:r>
              <a:rPr lang="en-US" dirty="0"/>
              <a:t>Why</a:t>
            </a:r>
          </a:p>
          <a:p>
            <a:pPr lvl="1"/>
            <a:r>
              <a:rPr lang="en-US" dirty="0"/>
              <a:t>If a class implements methods that are not needed the caller needs to know about the method implementation of that class. </a:t>
            </a:r>
          </a:p>
          <a:p>
            <a:pPr lvl="1"/>
            <a:r>
              <a:rPr lang="en-US" dirty="0"/>
              <a:t>For example if a class implements a method but simply throws then the caller will need to know that this method shouldn't be called.</a:t>
            </a:r>
          </a:p>
          <a:p>
            <a:r>
              <a:rPr lang="en-US" dirty="0"/>
              <a:t>How</a:t>
            </a:r>
          </a:p>
          <a:p>
            <a:pPr lvl="1"/>
            <a:r>
              <a:rPr lang="en-US" dirty="0"/>
              <a:t>Avoid fat interfaces. Classes should never have to implement methods that violate the </a:t>
            </a:r>
            <a:r>
              <a:rPr lang="en-US" u="sng" dirty="0"/>
              <a:t>Single responsibility principle</a:t>
            </a:r>
            <a:r>
              <a:rPr lang="en-US" dirty="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p:txBody>
          <a:bodyPr/>
          <a:lstStyle/>
          <a:p>
            <a:r>
              <a:rPr lang="en-US" dirty="0"/>
              <a:t>Classes whose interfaces are not cohesive have “fat” interfaces. </a:t>
            </a:r>
          </a:p>
          <a:p>
            <a:r>
              <a:rPr lang="en-US" dirty="0"/>
              <a:t>The interfaces of the class can be broken up into groups of methods. </a:t>
            </a:r>
          </a:p>
          <a:p>
            <a:r>
              <a:rPr lang="en-US" dirty="0"/>
              <a:t>Each group serves a different set of clients. </a:t>
            </a:r>
          </a:p>
          <a:p>
            <a:r>
              <a:rPr lang="en-US" dirty="0"/>
              <a:t>The clients will only have to know about the methods that are of interest to them.</a:t>
            </a:r>
          </a:p>
          <a:p>
            <a:r>
              <a:rPr lang="en-US" dirty="0"/>
              <a:t>ISP is intended to keep a system decoupled and thus easier to refactor, change, and redeploy.</a:t>
            </a:r>
          </a:p>
        </p:txBody>
      </p:sp>
    </p:spTree>
    <p:extLst>
      <p:ext uri="{BB962C8B-B14F-4D97-AF65-F5344CB8AC3E}">
        <p14:creationId xmlns:p14="http://schemas.microsoft.com/office/powerpoint/2010/main" val="61149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Pollution</a:t>
            </a:r>
          </a:p>
        </p:txBody>
      </p:sp>
      <p:sp>
        <p:nvSpPr>
          <p:cNvPr id="3" name="Content Placeholder 2"/>
          <p:cNvSpPr>
            <a:spLocks noGrp="1"/>
          </p:cNvSpPr>
          <p:nvPr>
            <p:ph idx="1"/>
          </p:nvPr>
        </p:nvSpPr>
        <p:spPr/>
        <p:txBody>
          <a:bodyPr/>
          <a:lstStyle/>
          <a:p>
            <a:r>
              <a:rPr lang="en-US" dirty="0"/>
              <a:t>Clients should not be forced to depend on methods they do not use.</a:t>
            </a:r>
          </a:p>
          <a:p>
            <a:r>
              <a:rPr lang="en-US" dirty="0"/>
              <a:t>Case: ATM with multiple interfaces</a:t>
            </a:r>
          </a:p>
        </p:txBody>
      </p:sp>
      <p:pic>
        <p:nvPicPr>
          <p:cNvPr id="8" name="Picture 7"/>
          <p:cNvPicPr>
            <a:picLocks noChangeAspect="1"/>
          </p:cNvPicPr>
          <p:nvPr/>
        </p:nvPicPr>
        <p:blipFill>
          <a:blip r:embed="rId2"/>
          <a:stretch>
            <a:fillRect/>
          </a:stretch>
        </p:blipFill>
        <p:spPr>
          <a:xfrm>
            <a:off x="1460059" y="3505200"/>
            <a:ext cx="5715000" cy="24765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110609"/>
            <a:ext cx="6206302" cy="2242906"/>
          </a:xfrm>
        </p:spPr>
        <p:txBody>
          <a:bodyPr>
            <a:normAutofit/>
          </a:bodyPr>
          <a:lstStyle/>
          <a:p>
            <a:r>
              <a:rPr lang="en-US" sz="2400" dirty="0"/>
              <a:t>Adding a new transaction changes the UI interface</a:t>
            </a:r>
          </a:p>
          <a:p>
            <a:r>
              <a:rPr lang="en-US" sz="2400" dirty="0"/>
              <a:t>All the other transactions must be recompiled</a:t>
            </a:r>
          </a:p>
        </p:txBody>
      </p:sp>
      <p:pic>
        <p:nvPicPr>
          <p:cNvPr id="6" name="Picture 5"/>
          <p:cNvPicPr>
            <a:picLocks noChangeAspect="1"/>
          </p:cNvPicPr>
          <p:nvPr/>
        </p:nvPicPr>
        <p:blipFill>
          <a:blip r:embed="rId2"/>
          <a:stretch>
            <a:fillRect/>
          </a:stretch>
        </p:blipFill>
        <p:spPr>
          <a:xfrm>
            <a:off x="7632744" y="2171700"/>
            <a:ext cx="4415554" cy="4435179"/>
          </a:xfrm>
          <a:prstGeom prst="rect">
            <a:avLst/>
          </a:prstGeom>
        </p:spPr>
      </p:pic>
      <p:sp>
        <p:nvSpPr>
          <p:cNvPr id="4" name="Title 1">
            <a:extLst>
              <a:ext uri="{FF2B5EF4-FFF2-40B4-BE49-F238E27FC236}">
                <a16:creationId xmlns:a16="http://schemas.microsoft.com/office/drawing/2014/main" id="{859E63A5-C628-4C31-918A-6D4CF8717B23}"/>
              </a:ext>
            </a:extLst>
          </p:cNvPr>
          <p:cNvSpPr>
            <a:spLocks noGrp="1"/>
          </p:cNvSpPr>
          <p:nvPr>
            <p:ph type="title"/>
          </p:nvPr>
        </p:nvSpPr>
        <p:spPr>
          <a:xfrm>
            <a:off x="1371600" y="685800"/>
            <a:ext cx="9601200" cy="1485900"/>
          </a:xfrm>
        </p:spPr>
        <p:txBody>
          <a:bodyPr/>
          <a:lstStyle/>
          <a:p>
            <a:r>
              <a:rPr lang="en-US" dirty="0"/>
              <a:t>Interface Segregation Principle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pic>
        <p:nvPicPr>
          <p:cNvPr id="6" name="Picture 5"/>
          <p:cNvPicPr>
            <a:picLocks noChangeAspect="1"/>
          </p:cNvPicPr>
          <p:nvPr/>
        </p:nvPicPr>
        <p:blipFill>
          <a:blip r:embed="rId2"/>
          <a:stretch>
            <a:fillRect/>
          </a:stretch>
        </p:blipFill>
        <p:spPr>
          <a:xfrm>
            <a:off x="1371600" y="1963798"/>
            <a:ext cx="5130853" cy="463457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Dependency-Inversion Principle (DIP)</a:t>
            </a:r>
          </a:p>
        </p:txBody>
      </p:sp>
      <p:sp>
        <p:nvSpPr>
          <p:cNvPr id="5" name="Content Placeholder 4">
            <a:extLst>
              <a:ext uri="{FF2B5EF4-FFF2-40B4-BE49-F238E27FC236}">
                <a16:creationId xmlns:a16="http://schemas.microsoft.com/office/drawing/2014/main" id="{D94DDEF4-FCCF-43A7-90AE-763FD0439CB9}"/>
              </a:ext>
            </a:extLst>
          </p:cNvPr>
          <p:cNvSpPr>
            <a:spLocks noGrp="1"/>
          </p:cNvSpPr>
          <p:nvPr>
            <p:ph idx="1"/>
          </p:nvPr>
        </p:nvSpPr>
        <p:spPr>
          <a:xfrm>
            <a:off x="1371600" y="2590800"/>
            <a:ext cx="9601200" cy="3581400"/>
          </a:xfrm>
        </p:spPr>
        <p:txBody>
          <a:bodyPr/>
          <a:lstStyle/>
          <a:p>
            <a:r>
              <a:rPr lang="en-US" dirty="0"/>
              <a:t>Depend upon Abstractions. Do not depend upon concretions.</a:t>
            </a:r>
          </a:p>
          <a:p>
            <a:r>
              <a:rPr lang="en-US" dirty="0"/>
              <a:t>The strategy of depending upon interfaces or abstract functions and classes, rather than upon concrete functions and classes.</a:t>
            </a:r>
          </a:p>
          <a:p>
            <a:r>
              <a:rPr lang="en-US" dirty="0"/>
              <a:t>Every dependency in the design should target an interface, or an abstract class. No dependency should target a concrete class.</a:t>
            </a:r>
          </a:p>
          <a:p>
            <a:r>
              <a:rPr lang="en-US" dirty="0"/>
              <a:t>DIP, is about the level of the abstraction in the messages sent from your code to the thing it is calling.</a:t>
            </a:r>
            <a:endParaRPr lang="tr-TR" dirty="0"/>
          </a:p>
        </p:txBody>
      </p:sp>
    </p:spTree>
    <p:extLst>
      <p:ext uri="{BB962C8B-B14F-4D97-AF65-F5344CB8AC3E}">
        <p14:creationId xmlns:p14="http://schemas.microsoft.com/office/powerpoint/2010/main" val="1735598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Dependency-Inversion Principle</a:t>
            </a:r>
          </a:p>
        </p:txBody>
      </p:sp>
      <p:sp>
        <p:nvSpPr>
          <p:cNvPr id="3" name="Content Placeholder 2"/>
          <p:cNvSpPr>
            <a:spLocks noGrp="1"/>
          </p:cNvSpPr>
          <p:nvPr>
            <p:ph idx="1"/>
          </p:nvPr>
        </p:nvSpPr>
        <p:spPr>
          <a:xfrm>
            <a:off x="1586392" y="4616495"/>
            <a:ext cx="8229600" cy="1881639"/>
          </a:xfrm>
        </p:spPr>
        <p:txBody>
          <a:bodyPr>
            <a:normAutofit/>
          </a:bodyPr>
          <a:lstStyle/>
          <a:p>
            <a:r>
              <a:rPr lang="en-US" dirty="0"/>
              <a:t>High-level modules should not depend on low-level modules. Both should depend on abstractions.</a:t>
            </a:r>
          </a:p>
          <a:p>
            <a:r>
              <a:rPr lang="en-US" dirty="0"/>
              <a:t>Abstractions should not depend upon details. Details should depend upon abstractions.</a:t>
            </a:r>
          </a:p>
          <a:p>
            <a:endParaRPr lang="en-US" dirty="0"/>
          </a:p>
        </p:txBody>
      </p:sp>
      <p:pic>
        <p:nvPicPr>
          <p:cNvPr id="6" name="Picture 5"/>
          <p:cNvPicPr>
            <a:picLocks noChangeAspect="1"/>
          </p:cNvPicPr>
          <p:nvPr/>
        </p:nvPicPr>
        <p:blipFill>
          <a:blip r:embed="rId2"/>
          <a:stretch>
            <a:fillRect/>
          </a:stretch>
        </p:blipFill>
        <p:spPr>
          <a:xfrm>
            <a:off x="1586392" y="1768934"/>
            <a:ext cx="4735419" cy="2030969"/>
          </a:xfrm>
          <a:prstGeom prst="rect">
            <a:avLst/>
          </a:prstGeom>
        </p:spPr>
      </p:pic>
      <p:sp>
        <p:nvSpPr>
          <p:cNvPr id="7" name="TextBox 6"/>
          <p:cNvSpPr txBox="1"/>
          <p:nvPr/>
        </p:nvSpPr>
        <p:spPr>
          <a:xfrm>
            <a:off x="2767910" y="3934670"/>
            <a:ext cx="2372381" cy="369332"/>
          </a:xfrm>
          <a:prstGeom prst="rect">
            <a:avLst/>
          </a:prstGeom>
          <a:noFill/>
        </p:spPr>
        <p:txBody>
          <a:bodyPr wrap="none" rtlCol="0">
            <a:spAutoFit/>
          </a:bodyPr>
          <a:lstStyle/>
          <a:p>
            <a:r>
              <a:rPr lang="en-US" i="1" dirty="0"/>
              <a:t>Naive layering scheme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B937-5E4F-4620-900E-7DC3109B7505}"/>
              </a:ext>
            </a:extLst>
          </p:cNvPr>
          <p:cNvSpPr>
            <a:spLocks noGrp="1"/>
          </p:cNvSpPr>
          <p:nvPr>
            <p:ph type="title"/>
          </p:nvPr>
        </p:nvSpPr>
        <p:spPr/>
        <p:txBody>
          <a:bodyPr/>
          <a:lstStyle/>
          <a:p>
            <a:r>
              <a:rPr lang="en-US" dirty="0"/>
              <a:t>Keep It Simple Stupid (KISS)</a:t>
            </a:r>
            <a:endParaRPr lang="tr-TR" dirty="0"/>
          </a:p>
        </p:txBody>
      </p:sp>
      <p:sp>
        <p:nvSpPr>
          <p:cNvPr id="3" name="Content Placeholder 2">
            <a:extLst>
              <a:ext uri="{FF2B5EF4-FFF2-40B4-BE49-F238E27FC236}">
                <a16:creationId xmlns:a16="http://schemas.microsoft.com/office/drawing/2014/main" id="{87ED902B-97AD-4ABE-9CCC-F98458F5FFE6}"/>
              </a:ext>
            </a:extLst>
          </p:cNvPr>
          <p:cNvSpPr>
            <a:spLocks noGrp="1"/>
          </p:cNvSpPr>
          <p:nvPr>
            <p:ph idx="1"/>
          </p:nvPr>
        </p:nvSpPr>
        <p:spPr/>
        <p:txBody>
          <a:bodyPr>
            <a:normAutofit fontScale="92500" lnSpcReduction="20000"/>
          </a:bodyPr>
          <a:lstStyle/>
          <a:p>
            <a:r>
              <a:rPr lang="en-US" dirty="0"/>
              <a:t>Most systems work best if they are kept simple rather than made complex.</a:t>
            </a:r>
          </a:p>
          <a:p>
            <a:r>
              <a:rPr lang="en-US" dirty="0"/>
              <a:t>Why</a:t>
            </a:r>
          </a:p>
          <a:p>
            <a:pPr lvl="1"/>
            <a:r>
              <a:rPr lang="en-US" dirty="0"/>
              <a:t>Less code takes less time to write, has less bugs, and is easier to modify.</a:t>
            </a:r>
          </a:p>
          <a:p>
            <a:pPr lvl="1"/>
            <a:r>
              <a:rPr lang="en-US" dirty="0"/>
              <a:t>Simplicity is the ultimate sophistication.</a:t>
            </a:r>
          </a:p>
          <a:p>
            <a:pPr lvl="1"/>
            <a:r>
              <a:rPr lang="en-US" dirty="0"/>
              <a:t>It seems that perfection is reached not when there is nothing left to add, but when there is nothing left to take away.</a:t>
            </a:r>
          </a:p>
          <a:p>
            <a:r>
              <a:rPr lang="en-US" dirty="0"/>
              <a:t>How</a:t>
            </a:r>
          </a:p>
          <a:p>
            <a:pPr lvl="1"/>
            <a:r>
              <a:rPr lang="en-US" dirty="0"/>
              <a:t>Avoid inheritance, polymorphism, and other complicated OOP concepts unless necessary.</a:t>
            </a:r>
          </a:p>
          <a:p>
            <a:pPr lvl="1"/>
            <a:r>
              <a:rPr lang="en-US" dirty="0"/>
              <a:t>Avoid low-level optimization of algorithms</a:t>
            </a:r>
          </a:p>
          <a:p>
            <a:pPr lvl="1"/>
            <a:r>
              <a:rPr lang="en-US" dirty="0"/>
              <a:t>Avoid large code blocks</a:t>
            </a:r>
          </a:p>
          <a:p>
            <a:endParaRPr lang="tr-TR" dirty="0"/>
          </a:p>
        </p:txBody>
      </p:sp>
    </p:spTree>
    <p:extLst>
      <p:ext uri="{BB962C8B-B14F-4D97-AF65-F5344CB8AC3E}">
        <p14:creationId xmlns:p14="http://schemas.microsoft.com/office/powerpoint/2010/main" val="2895895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Dependency-Inversion Principle</a:t>
            </a:r>
          </a:p>
        </p:txBody>
      </p:sp>
      <p:sp>
        <p:nvSpPr>
          <p:cNvPr id="3" name="Content Placeholder 2"/>
          <p:cNvSpPr>
            <a:spLocks noGrp="1"/>
          </p:cNvSpPr>
          <p:nvPr>
            <p:ph idx="1"/>
          </p:nvPr>
        </p:nvSpPr>
        <p:spPr>
          <a:xfrm>
            <a:off x="1371600" y="2074940"/>
            <a:ext cx="9292354" cy="4252217"/>
          </a:xfrm>
        </p:spPr>
        <p:txBody>
          <a:bodyPr>
            <a:normAutofit/>
          </a:bodyPr>
          <a:lstStyle/>
          <a:p>
            <a:r>
              <a:rPr lang="en-US" dirty="0"/>
              <a:t>It is the high-level, policy-setting modules that ought to be influencing the low-level detailed modules.</a:t>
            </a:r>
          </a:p>
          <a:p>
            <a:r>
              <a:rPr lang="en-US" dirty="0"/>
              <a:t>The modules that contain the high-level business rules should take precedence over, and be independent of, the modules that contain the implementation details.</a:t>
            </a:r>
          </a:p>
          <a:p>
            <a:r>
              <a:rPr lang="en-US" dirty="0"/>
              <a:t>It is high-level, policy-setting modules that we want to be able to reuse. </a:t>
            </a:r>
          </a:p>
          <a:p>
            <a:pPr lvl="1"/>
            <a:r>
              <a:rPr lang="en-US" dirty="0"/>
              <a:t>We are already quite good at reusing low-level modules in the form of subroutine libraries. </a:t>
            </a:r>
          </a:p>
          <a:p>
            <a:pPr lvl="1"/>
            <a:r>
              <a:rPr lang="en-US" dirty="0"/>
              <a:t>When high-level modules depend on low-level modules, it becomes very difficult to reuse those high-level modules in different contexts.</a:t>
            </a:r>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Dependency-Inversion Principle</a:t>
            </a:r>
          </a:p>
        </p:txBody>
      </p:sp>
      <p:pic>
        <p:nvPicPr>
          <p:cNvPr id="6" name="Picture 5"/>
          <p:cNvPicPr>
            <a:picLocks noChangeAspect="1"/>
          </p:cNvPicPr>
          <p:nvPr/>
        </p:nvPicPr>
        <p:blipFill>
          <a:blip r:embed="rId2"/>
          <a:stretch>
            <a:fillRect/>
          </a:stretch>
        </p:blipFill>
        <p:spPr>
          <a:xfrm>
            <a:off x="1972863" y="1679636"/>
            <a:ext cx="5085484" cy="49939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Dependency-Inversion Principle</a:t>
            </a:r>
          </a:p>
        </p:txBody>
      </p:sp>
      <p:pic>
        <p:nvPicPr>
          <p:cNvPr id="6" name="Picture 5"/>
          <p:cNvPicPr>
            <a:picLocks noChangeAspect="1"/>
          </p:cNvPicPr>
          <p:nvPr/>
        </p:nvPicPr>
        <p:blipFill>
          <a:blip r:embed="rId2"/>
          <a:stretch>
            <a:fillRect/>
          </a:stretch>
        </p:blipFill>
        <p:spPr>
          <a:xfrm>
            <a:off x="1760913" y="1771974"/>
            <a:ext cx="5080000" cy="1092200"/>
          </a:xfrm>
          <a:prstGeom prst="rect">
            <a:avLst/>
          </a:prstGeom>
        </p:spPr>
      </p:pic>
      <p:pic>
        <p:nvPicPr>
          <p:cNvPr id="7" name="Picture 6"/>
          <p:cNvPicPr>
            <a:picLocks noChangeAspect="1"/>
          </p:cNvPicPr>
          <p:nvPr/>
        </p:nvPicPr>
        <p:blipFill>
          <a:blip r:embed="rId3"/>
          <a:stretch>
            <a:fillRect/>
          </a:stretch>
        </p:blipFill>
        <p:spPr>
          <a:xfrm>
            <a:off x="2398163" y="3687225"/>
            <a:ext cx="3810000" cy="2781300"/>
          </a:xfrm>
          <a:prstGeom prst="rect">
            <a:avLst/>
          </a:prstGeom>
        </p:spPr>
      </p:pic>
      <p:sp>
        <p:nvSpPr>
          <p:cNvPr id="8" name="Left Brace 7"/>
          <p:cNvSpPr/>
          <p:nvPr/>
        </p:nvSpPr>
        <p:spPr>
          <a:xfrm rot="16200000">
            <a:off x="4316512" y="1786815"/>
            <a:ext cx="316162" cy="2941857"/>
          </a:xfrm>
          <a:prstGeom prst="leftBrace">
            <a:avLst>
              <a:gd name="adj1" fmla="val 87503"/>
              <a:gd name="adj2" fmla="val 50000"/>
            </a:avLst>
          </a:prstGeom>
          <a:ln>
            <a:solidFill>
              <a:srgbClr val="A6A6A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1EB5-E890-4B16-9A55-C07E6234A806}"/>
              </a:ext>
            </a:extLst>
          </p:cNvPr>
          <p:cNvSpPr>
            <a:spLocks noGrp="1"/>
          </p:cNvSpPr>
          <p:nvPr>
            <p:ph type="title"/>
          </p:nvPr>
        </p:nvSpPr>
        <p:spPr/>
        <p:txBody>
          <a:bodyPr/>
          <a:lstStyle/>
          <a:p>
            <a:r>
              <a:rPr lang="en-US" dirty="0"/>
              <a:t>Maximize Cohesion</a:t>
            </a:r>
          </a:p>
        </p:txBody>
      </p:sp>
      <p:sp>
        <p:nvSpPr>
          <p:cNvPr id="3" name="Content Placeholder 2">
            <a:extLst>
              <a:ext uri="{FF2B5EF4-FFF2-40B4-BE49-F238E27FC236}">
                <a16:creationId xmlns:a16="http://schemas.microsoft.com/office/drawing/2014/main" id="{55C5EB26-2034-4190-AF7C-64688CB8BEF0}"/>
              </a:ext>
            </a:extLst>
          </p:cNvPr>
          <p:cNvSpPr>
            <a:spLocks noGrp="1"/>
          </p:cNvSpPr>
          <p:nvPr>
            <p:ph idx="1"/>
          </p:nvPr>
        </p:nvSpPr>
        <p:spPr/>
        <p:txBody>
          <a:bodyPr>
            <a:normAutofit fontScale="92500" lnSpcReduction="20000"/>
          </a:bodyPr>
          <a:lstStyle/>
          <a:p>
            <a:r>
              <a:rPr lang="en-US" dirty="0"/>
              <a:t>Cohesion of a single module/component is the degree to which its responsibilities form a meaningful unit; higher cohesion is better.</a:t>
            </a:r>
          </a:p>
          <a:p>
            <a:r>
              <a:rPr lang="en-US" dirty="0"/>
              <a:t>Why</a:t>
            </a:r>
          </a:p>
          <a:p>
            <a:pPr lvl="1"/>
            <a:r>
              <a:rPr lang="en-US" dirty="0"/>
              <a:t>Increased difficulty in understanding modules.</a:t>
            </a:r>
          </a:p>
          <a:p>
            <a:pPr lvl="1"/>
            <a:r>
              <a:rPr lang="en-US" dirty="0"/>
              <a:t>Increased difficulty in maintaining a system, because logical changes in the domain affect multiple modules, and because changes in one module require changes in related modules.</a:t>
            </a:r>
          </a:p>
          <a:p>
            <a:pPr lvl="1"/>
            <a:r>
              <a:rPr lang="en-US" dirty="0"/>
              <a:t>Increased difficulty in reusing a module because most applications won’t need the random set of operations provided by a module.</a:t>
            </a:r>
          </a:p>
          <a:p>
            <a:r>
              <a:rPr lang="en-US" dirty="0"/>
              <a:t>How</a:t>
            </a:r>
          </a:p>
          <a:p>
            <a:pPr lvl="1"/>
            <a:r>
              <a:rPr lang="en-US" dirty="0"/>
              <a:t>Group related functionalities sharing a single responsibility (e.g. in a class, module, etc.).</a:t>
            </a:r>
          </a:p>
          <a:p>
            <a:endParaRPr lang="en-US" dirty="0"/>
          </a:p>
        </p:txBody>
      </p:sp>
    </p:spTree>
    <p:extLst>
      <p:ext uri="{BB962C8B-B14F-4D97-AF65-F5344CB8AC3E}">
        <p14:creationId xmlns:p14="http://schemas.microsoft.com/office/powerpoint/2010/main" val="1543052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7ADC-854C-4E09-B78B-13D0107FAF6F}"/>
              </a:ext>
            </a:extLst>
          </p:cNvPr>
          <p:cNvSpPr>
            <a:spLocks noGrp="1"/>
          </p:cNvSpPr>
          <p:nvPr>
            <p:ph type="title"/>
          </p:nvPr>
        </p:nvSpPr>
        <p:spPr/>
        <p:txBody>
          <a:bodyPr/>
          <a:lstStyle/>
          <a:p>
            <a:r>
              <a:rPr lang="en-US" dirty="0"/>
              <a:t>Hide Implementation Details</a:t>
            </a:r>
            <a:endParaRPr lang="tr-TR" dirty="0"/>
          </a:p>
        </p:txBody>
      </p:sp>
      <p:sp>
        <p:nvSpPr>
          <p:cNvPr id="3" name="Content Placeholder 2">
            <a:extLst>
              <a:ext uri="{FF2B5EF4-FFF2-40B4-BE49-F238E27FC236}">
                <a16:creationId xmlns:a16="http://schemas.microsoft.com/office/drawing/2014/main" id="{5E142F07-D5D1-4A35-B388-F61613315F76}"/>
              </a:ext>
            </a:extLst>
          </p:cNvPr>
          <p:cNvSpPr>
            <a:spLocks noGrp="1"/>
          </p:cNvSpPr>
          <p:nvPr>
            <p:ph idx="1"/>
          </p:nvPr>
        </p:nvSpPr>
        <p:spPr/>
        <p:txBody>
          <a:bodyPr>
            <a:normAutofit fontScale="92500" lnSpcReduction="10000"/>
          </a:bodyPr>
          <a:lstStyle/>
          <a:p>
            <a:r>
              <a:rPr lang="en-US" dirty="0"/>
              <a:t>A software module hides information (i.e. implementation details) by providing an interface, and not leak any unnecessary information.</a:t>
            </a:r>
          </a:p>
          <a:p>
            <a:r>
              <a:rPr lang="en-US" dirty="0"/>
              <a:t>Why</a:t>
            </a:r>
          </a:p>
          <a:p>
            <a:pPr lvl="1"/>
            <a:r>
              <a:rPr lang="en-US" dirty="0"/>
              <a:t>When the implementation changes, the interface clients are using does not have to change.</a:t>
            </a:r>
          </a:p>
          <a:p>
            <a:r>
              <a:rPr lang="en-US" dirty="0"/>
              <a:t>How</a:t>
            </a:r>
          </a:p>
          <a:p>
            <a:pPr lvl="1"/>
            <a:r>
              <a:rPr lang="en-US" dirty="0"/>
              <a:t>Minimize accessibility of classes and members.</a:t>
            </a:r>
          </a:p>
          <a:p>
            <a:pPr lvl="1"/>
            <a:r>
              <a:rPr lang="en-US" dirty="0"/>
              <a:t>Don’t expose member data in public.</a:t>
            </a:r>
          </a:p>
          <a:p>
            <a:pPr lvl="1"/>
            <a:r>
              <a:rPr lang="en-US" dirty="0"/>
              <a:t>Avoid putting private implementation details into a class’s interface.</a:t>
            </a:r>
          </a:p>
          <a:p>
            <a:pPr lvl="1"/>
            <a:r>
              <a:rPr lang="en-US" dirty="0"/>
              <a:t>Decrease coupling to hide more implementation details.</a:t>
            </a:r>
          </a:p>
          <a:p>
            <a:endParaRPr lang="tr-TR" dirty="0"/>
          </a:p>
        </p:txBody>
      </p:sp>
    </p:spTree>
    <p:extLst>
      <p:ext uri="{BB962C8B-B14F-4D97-AF65-F5344CB8AC3E}">
        <p14:creationId xmlns:p14="http://schemas.microsoft.com/office/powerpoint/2010/main" val="4239723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7D01-CDCA-4F1E-9882-6CA3EE6461C6}"/>
              </a:ext>
            </a:extLst>
          </p:cNvPr>
          <p:cNvSpPr>
            <a:spLocks noGrp="1"/>
          </p:cNvSpPr>
          <p:nvPr>
            <p:ph type="title"/>
          </p:nvPr>
        </p:nvSpPr>
        <p:spPr/>
        <p:txBody>
          <a:bodyPr/>
          <a:lstStyle/>
          <a:p>
            <a:r>
              <a:rPr lang="en-US" dirty="0"/>
              <a:t>Curly’s Law</a:t>
            </a:r>
            <a:endParaRPr lang="tr-TR" dirty="0"/>
          </a:p>
        </p:txBody>
      </p:sp>
      <p:sp>
        <p:nvSpPr>
          <p:cNvPr id="3" name="Content Placeholder 2">
            <a:extLst>
              <a:ext uri="{FF2B5EF4-FFF2-40B4-BE49-F238E27FC236}">
                <a16:creationId xmlns:a16="http://schemas.microsoft.com/office/drawing/2014/main" id="{D810FA87-352D-4BEA-877F-DF7BF055E1E0}"/>
              </a:ext>
            </a:extLst>
          </p:cNvPr>
          <p:cNvSpPr>
            <a:spLocks noGrp="1"/>
          </p:cNvSpPr>
          <p:nvPr>
            <p:ph idx="1"/>
          </p:nvPr>
        </p:nvSpPr>
        <p:spPr/>
        <p:txBody>
          <a:bodyPr/>
          <a:lstStyle/>
          <a:p>
            <a:r>
              <a:rPr lang="en-US" dirty="0"/>
              <a:t>Curly's Law is about choosing a single, clearly defined goal for any bit of code: Do One Thing.</a:t>
            </a:r>
          </a:p>
          <a:p>
            <a:r>
              <a:rPr lang="en-US" dirty="0"/>
              <a:t>A variable should mean one thing, and one thing only. </a:t>
            </a:r>
          </a:p>
          <a:p>
            <a:r>
              <a:rPr lang="en-US" dirty="0"/>
              <a:t>It should not mean one thing in one circumstance and carry a different value from a different domain some other time. It should not mean two things at once. It should mean One Thing and should mean it all the time.</a:t>
            </a:r>
          </a:p>
          <a:p>
            <a:endParaRPr lang="tr-TR" dirty="0"/>
          </a:p>
        </p:txBody>
      </p:sp>
    </p:spTree>
    <p:extLst>
      <p:ext uri="{BB962C8B-B14F-4D97-AF65-F5344CB8AC3E}">
        <p14:creationId xmlns:p14="http://schemas.microsoft.com/office/powerpoint/2010/main" val="3253549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F8F4-64EB-4D30-9748-1A510E36B2DE}"/>
              </a:ext>
            </a:extLst>
          </p:cNvPr>
          <p:cNvSpPr>
            <a:spLocks noGrp="1"/>
          </p:cNvSpPr>
          <p:nvPr>
            <p:ph type="title"/>
          </p:nvPr>
        </p:nvSpPr>
        <p:spPr/>
        <p:txBody>
          <a:bodyPr/>
          <a:lstStyle/>
          <a:p>
            <a:r>
              <a:rPr lang="en-US" dirty="0"/>
              <a:t>Encapsulate What Changes</a:t>
            </a:r>
            <a:endParaRPr lang="tr-TR" dirty="0"/>
          </a:p>
        </p:txBody>
      </p:sp>
      <p:sp>
        <p:nvSpPr>
          <p:cNvPr id="3" name="Content Placeholder 2">
            <a:extLst>
              <a:ext uri="{FF2B5EF4-FFF2-40B4-BE49-F238E27FC236}">
                <a16:creationId xmlns:a16="http://schemas.microsoft.com/office/drawing/2014/main" id="{E00E7E2C-91A1-478A-97B2-5DD5C8A9A697}"/>
              </a:ext>
            </a:extLst>
          </p:cNvPr>
          <p:cNvSpPr>
            <a:spLocks noGrp="1"/>
          </p:cNvSpPr>
          <p:nvPr>
            <p:ph idx="1"/>
          </p:nvPr>
        </p:nvSpPr>
        <p:spPr/>
        <p:txBody>
          <a:bodyPr>
            <a:normAutofit lnSpcReduction="10000"/>
          </a:bodyPr>
          <a:lstStyle/>
          <a:p>
            <a:r>
              <a:rPr lang="en-US" dirty="0"/>
              <a:t>Encapsulate the concept that varies, i.e. a design is better when those parts that vary are encapsulated in a separate module.</a:t>
            </a:r>
          </a:p>
          <a:p>
            <a:r>
              <a:rPr lang="en-US" dirty="0"/>
              <a:t>A good design identifies the hotspots that are most likely to change and encapsulates them behind an API. </a:t>
            </a:r>
          </a:p>
          <a:p>
            <a:pPr lvl="1"/>
            <a:r>
              <a:rPr lang="en-US" dirty="0"/>
              <a:t>When an anticipated change then occurs, the modifications are kept local.</a:t>
            </a:r>
          </a:p>
          <a:p>
            <a:r>
              <a:rPr lang="en-US" dirty="0"/>
              <a:t>Why</a:t>
            </a:r>
          </a:p>
          <a:p>
            <a:pPr lvl="1"/>
            <a:r>
              <a:rPr lang="en-US" dirty="0"/>
              <a:t>To minimize required modifications when a change occurs</a:t>
            </a:r>
          </a:p>
          <a:p>
            <a:r>
              <a:rPr lang="en-US" dirty="0"/>
              <a:t>How</a:t>
            </a:r>
          </a:p>
          <a:p>
            <a:pPr lvl="1"/>
            <a:r>
              <a:rPr lang="en-US" dirty="0"/>
              <a:t>Encapsulate the concept that varies behind an API</a:t>
            </a:r>
          </a:p>
          <a:p>
            <a:pPr lvl="1"/>
            <a:r>
              <a:rPr lang="en-US" dirty="0"/>
              <a:t>Possibly separate the varying concept into its own module</a:t>
            </a:r>
          </a:p>
          <a:p>
            <a:endParaRPr lang="tr-TR" dirty="0"/>
          </a:p>
        </p:txBody>
      </p:sp>
    </p:spTree>
    <p:extLst>
      <p:ext uri="{BB962C8B-B14F-4D97-AF65-F5344CB8AC3E}">
        <p14:creationId xmlns:p14="http://schemas.microsoft.com/office/powerpoint/2010/main" val="1712851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3257-09A6-4FB2-B91B-F12F0B42A6A8}"/>
              </a:ext>
            </a:extLst>
          </p:cNvPr>
          <p:cNvSpPr>
            <a:spLocks noGrp="1"/>
          </p:cNvSpPr>
          <p:nvPr>
            <p:ph type="title"/>
          </p:nvPr>
        </p:nvSpPr>
        <p:spPr/>
        <p:txBody>
          <a:bodyPr/>
          <a:lstStyle/>
          <a:p>
            <a:r>
              <a:rPr lang="en-US" dirty="0"/>
              <a:t>Incremental Development</a:t>
            </a:r>
            <a:endParaRPr lang="tr-TR" dirty="0"/>
          </a:p>
        </p:txBody>
      </p:sp>
      <p:sp>
        <p:nvSpPr>
          <p:cNvPr id="3" name="Content Placeholder 2">
            <a:extLst>
              <a:ext uri="{FF2B5EF4-FFF2-40B4-BE49-F238E27FC236}">
                <a16:creationId xmlns:a16="http://schemas.microsoft.com/office/drawing/2014/main" id="{9EE6C17F-45E0-4F05-8999-1C8ED20A28AE}"/>
              </a:ext>
            </a:extLst>
          </p:cNvPr>
          <p:cNvSpPr>
            <a:spLocks noGrp="1"/>
          </p:cNvSpPr>
          <p:nvPr>
            <p:ph idx="1"/>
          </p:nvPr>
        </p:nvSpPr>
        <p:spPr/>
        <p:txBody>
          <a:bodyPr>
            <a:normAutofit fontScale="92500" lnSpcReduction="10000"/>
          </a:bodyPr>
          <a:lstStyle/>
          <a:p>
            <a:pPr marL="285750" indent="-285750" fontAlgn="base">
              <a:buFont typeface="Wingdings" panose="05000000000000000000" pitchFamily="2" charset="2"/>
              <a:buChar char="§"/>
            </a:pPr>
            <a:r>
              <a:rPr lang="en-US" dirty="0"/>
              <a:t>“Keep developing until you get it right”. </a:t>
            </a:r>
          </a:p>
          <a:p>
            <a:pPr marL="285750" indent="-285750" fontAlgn="base">
              <a:buFont typeface="Wingdings" panose="05000000000000000000" pitchFamily="2" charset="2"/>
              <a:buChar char="§"/>
            </a:pPr>
            <a:r>
              <a:rPr lang="en-US" b="1" dirty="0"/>
              <a:t>Incremental development </a:t>
            </a:r>
            <a:r>
              <a:rPr lang="en-US" dirty="0"/>
              <a:t>is based on </a:t>
            </a:r>
            <a:r>
              <a:rPr lang="en-US" b="1" dirty="0"/>
              <a:t>agile</a:t>
            </a:r>
            <a:r>
              <a:rPr lang="en-US" dirty="0"/>
              <a:t> methodology. </a:t>
            </a:r>
          </a:p>
          <a:p>
            <a:pPr marL="285750" indent="-285750" fontAlgn="base">
              <a:buFont typeface="Wingdings" panose="05000000000000000000" pitchFamily="2" charset="2"/>
              <a:buChar char="§"/>
            </a:pPr>
            <a:r>
              <a:rPr lang="en-US" dirty="0"/>
              <a:t>Agile methods generally promote a disciplined project management process that encourages </a:t>
            </a:r>
          </a:p>
          <a:p>
            <a:pPr marL="644525" lvl="1" indent="-285750" fontAlgn="base">
              <a:buFont typeface="Wingdings" panose="05000000000000000000" pitchFamily="2" charset="2"/>
              <a:buChar char="§"/>
            </a:pPr>
            <a:r>
              <a:rPr lang="en-US" dirty="0"/>
              <a:t>frequent inspection and adaptation, </a:t>
            </a:r>
          </a:p>
          <a:p>
            <a:pPr marL="644525" lvl="1" indent="-285750" fontAlgn="base">
              <a:buFont typeface="Wingdings" panose="05000000000000000000" pitchFamily="2" charset="2"/>
              <a:buChar char="§"/>
            </a:pPr>
            <a:r>
              <a:rPr lang="en-US" dirty="0"/>
              <a:t>a leadership philosophy that encourages teamwork, </a:t>
            </a:r>
          </a:p>
          <a:p>
            <a:pPr marL="644525" lvl="1" indent="-285750" fontAlgn="base">
              <a:buFont typeface="Wingdings" panose="05000000000000000000" pitchFamily="2" charset="2"/>
              <a:buChar char="§"/>
            </a:pPr>
            <a:r>
              <a:rPr lang="en-US" dirty="0"/>
              <a:t>self-organization and accountability, </a:t>
            </a:r>
          </a:p>
          <a:p>
            <a:pPr marL="644525" lvl="1" indent="-285750" fontAlgn="base">
              <a:buFont typeface="Wingdings" panose="05000000000000000000" pitchFamily="2" charset="2"/>
              <a:buChar char="§"/>
            </a:pPr>
            <a:r>
              <a:rPr lang="en-US" dirty="0"/>
              <a:t>a set of engineering best practices that allow for </a:t>
            </a:r>
            <a:r>
              <a:rPr lang="en-US" b="1" dirty="0"/>
              <a:t>rapid</a:t>
            </a:r>
            <a:r>
              <a:rPr lang="en-US" dirty="0"/>
              <a:t> </a:t>
            </a:r>
            <a:r>
              <a:rPr lang="en-US" b="1" dirty="0"/>
              <a:t>delivery</a:t>
            </a:r>
            <a:r>
              <a:rPr lang="en-US" dirty="0"/>
              <a:t> of </a:t>
            </a:r>
            <a:r>
              <a:rPr lang="en-US" b="1" dirty="0"/>
              <a:t>high-quality software</a:t>
            </a:r>
            <a:r>
              <a:rPr lang="en-US" dirty="0"/>
              <a:t>, </a:t>
            </a:r>
          </a:p>
          <a:p>
            <a:pPr marL="644525" lvl="1" indent="-285750" fontAlgn="base">
              <a:buFont typeface="Wingdings" panose="05000000000000000000" pitchFamily="2" charset="2"/>
              <a:buChar char="§"/>
            </a:pPr>
            <a:r>
              <a:rPr lang="en-US" dirty="0"/>
              <a:t>and a business approach that aligns development with customer needs and company goals.</a:t>
            </a:r>
          </a:p>
          <a:p>
            <a:endParaRPr lang="tr-TR" dirty="0"/>
          </a:p>
        </p:txBody>
      </p:sp>
    </p:spTree>
    <p:extLst>
      <p:ext uri="{BB962C8B-B14F-4D97-AF65-F5344CB8AC3E}">
        <p14:creationId xmlns:p14="http://schemas.microsoft.com/office/powerpoint/2010/main" val="2625595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Design for Change</a:t>
            </a:r>
          </a:p>
        </p:txBody>
      </p:sp>
      <p:sp>
        <p:nvSpPr>
          <p:cNvPr id="4" name="Content Placeholder 3"/>
          <p:cNvSpPr>
            <a:spLocks noGrp="1"/>
          </p:cNvSpPr>
          <p:nvPr>
            <p:ph idx="1"/>
          </p:nvPr>
        </p:nvSpPr>
        <p:spPr/>
        <p:txBody>
          <a:bodyPr>
            <a:normAutofit/>
          </a:bodyPr>
          <a:lstStyle/>
          <a:p>
            <a:r>
              <a:rPr lang="en-US" dirty="0"/>
              <a:t>Anticipate new requirements and changes to existing requirements</a:t>
            </a:r>
          </a:p>
          <a:p>
            <a:r>
              <a:rPr lang="en-US" dirty="0"/>
              <a:t>Design for evolution</a:t>
            </a:r>
          </a:p>
          <a:p>
            <a:r>
              <a:rPr lang="en-US" dirty="0"/>
              <a:t>Inflexible design risks major redesign in the future</a:t>
            </a:r>
          </a:p>
          <a:p>
            <a:pPr lvl="1"/>
            <a:r>
              <a:rPr lang="en-US" dirty="0"/>
              <a:t>Unanticipated changes are expensive</a:t>
            </a:r>
          </a:p>
          <a:p>
            <a:r>
              <a:rPr lang="en-US" dirty="0"/>
              <a:t>Each design pattern ensures that a system can change in some specific ways.</a:t>
            </a:r>
          </a:p>
        </p:txBody>
      </p:sp>
      <p:sp>
        <p:nvSpPr>
          <p:cNvPr id="5" name="TextBox 4"/>
          <p:cNvSpPr txBox="1"/>
          <p:nvPr/>
        </p:nvSpPr>
        <p:spPr>
          <a:xfrm>
            <a:off x="2133033" y="6453063"/>
            <a:ext cx="7967502" cy="369332"/>
          </a:xfrm>
          <a:prstGeom prst="rect">
            <a:avLst/>
          </a:prstGeom>
          <a:noFill/>
        </p:spPr>
        <p:txBody>
          <a:bodyPr wrap="none" rtlCol="0">
            <a:spAutoFit/>
          </a:bodyPr>
          <a:lstStyle/>
          <a:p>
            <a:r>
              <a:rPr lang="en-US" i="1" dirty="0"/>
              <a:t>[Gamma, Helm, Johnson, and Vlissides. Design Patterns.</a:t>
            </a:r>
            <a:r>
              <a:rPr lang="en-US" dirty="0"/>
              <a:t> Addison-Wesley, 1994</a:t>
            </a:r>
            <a:r>
              <a:rPr lang="en-US" i="1" dirty="0"/>
              <a:t>]</a:t>
            </a:r>
          </a:p>
        </p:txBody>
      </p:sp>
      <p:sp>
        <p:nvSpPr>
          <p:cNvPr id="7" name="Slide Number Placeholder 6"/>
          <p:cNvSpPr>
            <a:spLocks noGrp="1"/>
          </p:cNvSpPr>
          <p:nvPr>
            <p:ph type="sldNum" sz="quarter" idx="12"/>
          </p:nvPr>
        </p:nvSpPr>
        <p:spPr/>
        <p:txBody>
          <a:bodyPr/>
          <a:lstStyle/>
          <a:p>
            <a:fld id="{24F7FE93-5430-0241-9907-E31934783F1C}"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Common Causes of Redesign</a:t>
            </a:r>
          </a:p>
        </p:txBody>
      </p:sp>
      <p:sp>
        <p:nvSpPr>
          <p:cNvPr id="4" name="Content Placeholder 3"/>
          <p:cNvSpPr>
            <a:spLocks noGrp="1"/>
          </p:cNvSpPr>
          <p:nvPr>
            <p:ph idx="1"/>
          </p:nvPr>
        </p:nvSpPr>
        <p:spPr/>
        <p:txBody>
          <a:bodyPr>
            <a:normAutofit/>
          </a:bodyPr>
          <a:lstStyle/>
          <a:p>
            <a:r>
              <a:rPr lang="en-US" dirty="0"/>
              <a:t>Creating an object by specifying a class explicitly</a:t>
            </a:r>
          </a:p>
          <a:p>
            <a:pPr lvl="1"/>
            <a:r>
              <a:rPr lang="en-US" dirty="0"/>
              <a:t>create objects indirectly.</a:t>
            </a:r>
          </a:p>
          <a:p>
            <a:r>
              <a:rPr lang="en-US" dirty="0"/>
              <a:t>Dependence on specific operations. </a:t>
            </a:r>
          </a:p>
          <a:p>
            <a:pPr lvl="1"/>
            <a:r>
              <a:rPr lang="en-US" dirty="0"/>
              <a:t>avoid hard-coded requests</a:t>
            </a:r>
          </a:p>
          <a:p>
            <a:r>
              <a:rPr lang="en-US" dirty="0"/>
              <a:t>Dependence on hardware and software platform.</a:t>
            </a:r>
          </a:p>
          <a:p>
            <a:pPr lvl="1"/>
            <a:r>
              <a:rPr lang="en-US" dirty="0"/>
              <a:t>abstract out dependences</a:t>
            </a:r>
          </a:p>
          <a:p>
            <a:endParaRPr lang="en-US" dirty="0"/>
          </a:p>
        </p:txBody>
      </p:sp>
      <p:sp>
        <p:nvSpPr>
          <p:cNvPr id="5" name="TextBox 4"/>
          <p:cNvSpPr txBox="1"/>
          <p:nvPr/>
        </p:nvSpPr>
        <p:spPr>
          <a:xfrm>
            <a:off x="2133033" y="6453063"/>
            <a:ext cx="7967502" cy="369332"/>
          </a:xfrm>
          <a:prstGeom prst="rect">
            <a:avLst/>
          </a:prstGeom>
          <a:noFill/>
        </p:spPr>
        <p:txBody>
          <a:bodyPr wrap="none" rtlCol="0">
            <a:spAutoFit/>
          </a:bodyPr>
          <a:lstStyle/>
          <a:p>
            <a:r>
              <a:rPr lang="en-US" i="1" dirty="0"/>
              <a:t>[Gamma, Helm, Johnson, and Vlissides. Design Patterns.</a:t>
            </a:r>
            <a:r>
              <a:rPr lang="en-US" dirty="0"/>
              <a:t> Addison-Wesley, 1994</a:t>
            </a:r>
            <a:r>
              <a:rPr lang="en-US" i="1" dirty="0"/>
              <a:t>]</a:t>
            </a:r>
          </a:p>
        </p:txBody>
      </p:sp>
      <p:sp>
        <p:nvSpPr>
          <p:cNvPr id="7" name="Slide Number Placeholder 6"/>
          <p:cNvSpPr>
            <a:spLocks noGrp="1"/>
          </p:cNvSpPr>
          <p:nvPr>
            <p:ph type="sldNum" sz="quarter" idx="12"/>
          </p:nvPr>
        </p:nvSpPr>
        <p:spPr/>
        <p:txBody>
          <a:bodyPr/>
          <a:lstStyle/>
          <a:p>
            <a:fld id="{24F7FE93-5430-0241-9907-E31934783F1C}"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C426-747E-4F3A-AF60-B0CEAD62437A}"/>
              </a:ext>
            </a:extLst>
          </p:cNvPr>
          <p:cNvSpPr>
            <a:spLocks noGrp="1"/>
          </p:cNvSpPr>
          <p:nvPr>
            <p:ph type="title"/>
          </p:nvPr>
        </p:nvSpPr>
        <p:spPr/>
        <p:txBody>
          <a:bodyPr/>
          <a:lstStyle/>
          <a:p>
            <a:r>
              <a:rPr lang="en-US" dirty="0"/>
              <a:t>DRY</a:t>
            </a:r>
            <a:endParaRPr lang="tr-TR" dirty="0"/>
          </a:p>
        </p:txBody>
      </p:sp>
      <p:sp>
        <p:nvSpPr>
          <p:cNvPr id="3" name="Content Placeholder 2">
            <a:extLst>
              <a:ext uri="{FF2B5EF4-FFF2-40B4-BE49-F238E27FC236}">
                <a16:creationId xmlns:a16="http://schemas.microsoft.com/office/drawing/2014/main" id="{F3BB39B6-D217-4126-801A-B0A5774EE401}"/>
              </a:ext>
            </a:extLst>
          </p:cNvPr>
          <p:cNvSpPr>
            <a:spLocks noGrp="1"/>
          </p:cNvSpPr>
          <p:nvPr>
            <p:ph idx="1"/>
          </p:nvPr>
        </p:nvSpPr>
        <p:spPr>
          <a:xfrm>
            <a:off x="1371600" y="2171701"/>
            <a:ext cx="9601200" cy="4357974"/>
          </a:xfrm>
        </p:spPr>
        <p:txBody>
          <a:bodyPr>
            <a:normAutofit fontScale="85000" lnSpcReduction="20000"/>
          </a:bodyPr>
          <a:lstStyle/>
          <a:p>
            <a:r>
              <a:rPr lang="en-US" dirty="0"/>
              <a:t>DRY stands for “</a:t>
            </a:r>
            <a:r>
              <a:rPr lang="en-US" b="1" dirty="0"/>
              <a:t>Do NOT Repeat Yourself</a:t>
            </a:r>
            <a:r>
              <a:rPr lang="en-US" dirty="0"/>
              <a:t>”</a:t>
            </a:r>
          </a:p>
          <a:p>
            <a:pPr lvl="1"/>
            <a:r>
              <a:rPr lang="en-US" dirty="0"/>
              <a:t>Every piece of knowledge must have a single, unambiguous, authoritative representation within a system.</a:t>
            </a:r>
          </a:p>
          <a:p>
            <a:pPr lvl="1"/>
            <a:r>
              <a:rPr lang="en-US" dirty="0"/>
              <a:t>Each significant piece of functionality in a program should be implemented in just one place in the source code.</a:t>
            </a:r>
          </a:p>
          <a:p>
            <a:r>
              <a:rPr lang="en-US" dirty="0"/>
              <a:t>Why</a:t>
            </a:r>
          </a:p>
          <a:p>
            <a:pPr lvl="1"/>
            <a:r>
              <a:rPr lang="en-US" dirty="0"/>
              <a:t>Duplication (inadvertent or purposeful duplication) can lead to maintenance nightmares, poor factoring, and logical contradictions.</a:t>
            </a:r>
          </a:p>
          <a:p>
            <a:pPr lvl="1"/>
            <a:r>
              <a:rPr lang="en-US" dirty="0"/>
              <a:t>A modification of any single element of a system does not require a change in other logically unrelated elements.</a:t>
            </a:r>
          </a:p>
          <a:p>
            <a:pPr lvl="1"/>
            <a:r>
              <a:rPr lang="en-US" dirty="0"/>
              <a:t>Additionally, elements that are logically related all change predictably and uniformly, and are thus kept in sync.</a:t>
            </a:r>
          </a:p>
          <a:p>
            <a:r>
              <a:rPr lang="en-US" dirty="0"/>
              <a:t>How</a:t>
            </a:r>
          </a:p>
          <a:p>
            <a:pPr lvl="1"/>
            <a:r>
              <a:rPr lang="en-US" dirty="0"/>
              <a:t>Put business rules, long expressions, if statements, math formulas, metadata, etc. in only one place.</a:t>
            </a:r>
          </a:p>
          <a:p>
            <a:pPr lvl="1"/>
            <a:r>
              <a:rPr lang="en-US" dirty="0"/>
              <a:t>Where similar functions are carried out by distinct pieces of code, it is generally beneficial to combine them into one by abstracting out the varying parts.</a:t>
            </a:r>
          </a:p>
        </p:txBody>
      </p:sp>
    </p:spTree>
    <p:extLst>
      <p:ext uri="{BB962C8B-B14F-4D97-AF65-F5344CB8AC3E}">
        <p14:creationId xmlns:p14="http://schemas.microsoft.com/office/powerpoint/2010/main" val="4008702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3257-09A6-4FB2-B91B-F12F0B42A6A8}"/>
              </a:ext>
            </a:extLst>
          </p:cNvPr>
          <p:cNvSpPr>
            <a:spLocks noGrp="1"/>
          </p:cNvSpPr>
          <p:nvPr>
            <p:ph type="title"/>
          </p:nvPr>
        </p:nvSpPr>
        <p:spPr/>
        <p:txBody>
          <a:bodyPr/>
          <a:lstStyle/>
          <a:p>
            <a:r>
              <a:rPr lang="en-US" dirty="0"/>
              <a:t>References</a:t>
            </a:r>
            <a:endParaRPr lang="tr-TR" dirty="0"/>
          </a:p>
        </p:txBody>
      </p:sp>
      <p:sp>
        <p:nvSpPr>
          <p:cNvPr id="3" name="Content Placeholder 2">
            <a:extLst>
              <a:ext uri="{FF2B5EF4-FFF2-40B4-BE49-F238E27FC236}">
                <a16:creationId xmlns:a16="http://schemas.microsoft.com/office/drawing/2014/main" id="{9EE6C17F-45E0-4F05-8999-1C8ED20A28AE}"/>
              </a:ext>
            </a:extLst>
          </p:cNvPr>
          <p:cNvSpPr>
            <a:spLocks noGrp="1"/>
          </p:cNvSpPr>
          <p:nvPr>
            <p:ph idx="1"/>
          </p:nvPr>
        </p:nvSpPr>
        <p:spPr/>
        <p:txBody>
          <a:bodyPr>
            <a:normAutofit lnSpcReduction="10000"/>
          </a:bodyPr>
          <a:lstStyle/>
          <a:p>
            <a:pPr fontAlgn="base"/>
            <a:r>
              <a:rPr lang="en-US" b="1" dirty="0"/>
              <a:t>OOP Concepts in Java: </a:t>
            </a:r>
            <a:r>
              <a:rPr lang="en-US" dirty="0"/>
              <a:t>https://beginnersbook.com/2013/04/oops-concepts/</a:t>
            </a:r>
          </a:p>
          <a:p>
            <a:pPr fontAlgn="base"/>
            <a:endParaRPr lang="en-US" b="1" dirty="0"/>
          </a:p>
          <a:p>
            <a:pPr fontAlgn="base"/>
            <a:r>
              <a:rPr lang="en-US" b="1" dirty="0"/>
              <a:t>Design Patterns: </a:t>
            </a:r>
            <a:r>
              <a:rPr lang="en-US" dirty="0"/>
              <a:t>https://www.tutorialspoint.com/design_pattern/builder_pattern.htm</a:t>
            </a:r>
          </a:p>
          <a:p>
            <a:pPr fontAlgn="base"/>
            <a:endParaRPr lang="en-US" b="1" dirty="0"/>
          </a:p>
          <a:p>
            <a:pPr fontAlgn="base"/>
            <a:r>
              <a:rPr lang="en-US" b="1" dirty="0"/>
              <a:t>Software Engineering Principles: </a:t>
            </a:r>
            <a:r>
              <a:rPr lang="en-US" dirty="0"/>
              <a:t>https://www.ukessays.com/essays/it-research/software-engineering-principles.php</a:t>
            </a:r>
          </a:p>
          <a:p>
            <a:pPr fontAlgn="base"/>
            <a:endParaRPr lang="en-US" dirty="0"/>
          </a:p>
          <a:p>
            <a:pPr fontAlgn="base"/>
            <a:r>
              <a:rPr lang="en-US" b="1" dirty="0"/>
              <a:t>Design Patterns: Elements of Reusable Object-Oriented Software </a:t>
            </a:r>
            <a:r>
              <a:rPr lang="en-US" dirty="0"/>
              <a:t>book by Gang of Four</a:t>
            </a:r>
          </a:p>
        </p:txBody>
      </p:sp>
    </p:spTree>
    <p:extLst>
      <p:ext uri="{BB962C8B-B14F-4D97-AF65-F5344CB8AC3E}">
        <p14:creationId xmlns:p14="http://schemas.microsoft.com/office/powerpoint/2010/main" val="242507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7DEF-BDDC-4592-81FD-C5A51DB02604}"/>
              </a:ext>
            </a:extLst>
          </p:cNvPr>
          <p:cNvSpPr>
            <a:spLocks noGrp="1"/>
          </p:cNvSpPr>
          <p:nvPr>
            <p:ph type="title"/>
          </p:nvPr>
        </p:nvSpPr>
        <p:spPr/>
        <p:txBody>
          <a:bodyPr/>
          <a:lstStyle/>
          <a:p>
            <a:r>
              <a:rPr lang="en-US" dirty="0"/>
              <a:t>YAGNI</a:t>
            </a:r>
            <a:endParaRPr lang="tr-TR" dirty="0"/>
          </a:p>
        </p:txBody>
      </p:sp>
      <p:sp>
        <p:nvSpPr>
          <p:cNvPr id="3" name="Content Placeholder 2">
            <a:extLst>
              <a:ext uri="{FF2B5EF4-FFF2-40B4-BE49-F238E27FC236}">
                <a16:creationId xmlns:a16="http://schemas.microsoft.com/office/drawing/2014/main" id="{10C30351-6DB0-45BE-B2DB-B91AC3B0781B}"/>
              </a:ext>
            </a:extLst>
          </p:cNvPr>
          <p:cNvSpPr>
            <a:spLocks noGrp="1"/>
          </p:cNvSpPr>
          <p:nvPr>
            <p:ph idx="1"/>
          </p:nvPr>
        </p:nvSpPr>
        <p:spPr/>
        <p:txBody>
          <a:bodyPr/>
          <a:lstStyle/>
          <a:p>
            <a:r>
              <a:rPr lang="en-US" dirty="0"/>
              <a:t>YAGNI stands for "</a:t>
            </a:r>
            <a:r>
              <a:rPr lang="en-US" b="1" dirty="0"/>
              <a:t>you aren't gonna need it</a:t>
            </a:r>
            <a:r>
              <a:rPr lang="en-US" dirty="0"/>
              <a:t>": don't implement something until it is necessary.</a:t>
            </a:r>
          </a:p>
          <a:p>
            <a:r>
              <a:rPr lang="en-US" dirty="0"/>
              <a:t>Why</a:t>
            </a:r>
          </a:p>
          <a:p>
            <a:pPr lvl="1"/>
            <a:r>
              <a:rPr lang="en-US" dirty="0"/>
              <a:t>Any work that's only used for a feature that's needed tomorrow, means losing effort from features that need to be done for the current iteration.</a:t>
            </a:r>
          </a:p>
          <a:p>
            <a:pPr lvl="1"/>
            <a:r>
              <a:rPr lang="en-US" dirty="0"/>
              <a:t>It leads to code bloat; the software becomes larger and more complicated.</a:t>
            </a:r>
          </a:p>
          <a:p>
            <a:r>
              <a:rPr lang="en-US" dirty="0"/>
              <a:t>How</a:t>
            </a:r>
          </a:p>
          <a:p>
            <a:pPr lvl="1"/>
            <a:r>
              <a:rPr lang="en-US" dirty="0"/>
              <a:t>Always implement things when you need them, never when you just foresee that you need them.</a:t>
            </a:r>
          </a:p>
          <a:p>
            <a:endParaRPr lang="tr-TR" dirty="0"/>
          </a:p>
        </p:txBody>
      </p:sp>
    </p:spTree>
    <p:extLst>
      <p:ext uri="{BB962C8B-B14F-4D97-AF65-F5344CB8AC3E}">
        <p14:creationId xmlns:p14="http://schemas.microsoft.com/office/powerpoint/2010/main" val="72418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4AC5-52FF-4E24-9EE6-7BE96C74F961}"/>
              </a:ext>
            </a:extLst>
          </p:cNvPr>
          <p:cNvSpPr>
            <a:spLocks noGrp="1"/>
          </p:cNvSpPr>
          <p:nvPr>
            <p:ph type="title"/>
          </p:nvPr>
        </p:nvSpPr>
        <p:spPr/>
        <p:txBody>
          <a:bodyPr/>
          <a:lstStyle/>
          <a:p>
            <a:r>
              <a:rPr lang="en-US" dirty="0"/>
              <a:t>Separation of Concerns</a:t>
            </a:r>
            <a:endParaRPr lang="tr-TR" dirty="0"/>
          </a:p>
        </p:txBody>
      </p:sp>
      <p:sp>
        <p:nvSpPr>
          <p:cNvPr id="3" name="Content Placeholder 2">
            <a:extLst>
              <a:ext uri="{FF2B5EF4-FFF2-40B4-BE49-F238E27FC236}">
                <a16:creationId xmlns:a16="http://schemas.microsoft.com/office/drawing/2014/main" id="{A3041E44-6A86-467B-89D3-5710FD4FD6C0}"/>
              </a:ext>
            </a:extLst>
          </p:cNvPr>
          <p:cNvSpPr>
            <a:spLocks noGrp="1"/>
          </p:cNvSpPr>
          <p:nvPr>
            <p:ph idx="1"/>
          </p:nvPr>
        </p:nvSpPr>
        <p:spPr>
          <a:xfrm>
            <a:off x="1371600" y="1856416"/>
            <a:ext cx="9601200" cy="3581400"/>
          </a:xfrm>
        </p:spPr>
        <p:txBody>
          <a:bodyPr>
            <a:normAutofit fontScale="92500" lnSpcReduction="20000"/>
          </a:bodyPr>
          <a:lstStyle/>
          <a:p>
            <a:r>
              <a:rPr lang="en-US" dirty="0"/>
              <a:t>Separating a computer program into distinct sections, such that each section addresses a separate concern. </a:t>
            </a:r>
          </a:p>
          <a:p>
            <a:pPr lvl="1"/>
            <a:r>
              <a:rPr lang="en-US" dirty="0"/>
              <a:t>For example, the business logic of the application is a concern and the user interface is another concern. Changing the user interface should not require changes to business logic and vice versa.</a:t>
            </a:r>
          </a:p>
          <a:p>
            <a:r>
              <a:rPr lang="en-US" dirty="0"/>
              <a:t>Why</a:t>
            </a:r>
          </a:p>
          <a:p>
            <a:pPr lvl="1"/>
            <a:r>
              <a:rPr lang="en-US" dirty="0"/>
              <a:t>Simplify development and maintenance of software applications.</a:t>
            </a:r>
          </a:p>
          <a:p>
            <a:pPr lvl="1"/>
            <a:r>
              <a:rPr lang="en-US" dirty="0"/>
              <a:t>When concerns are well-separated, individual sections can be reused, as well as developed and updated independently.</a:t>
            </a:r>
          </a:p>
          <a:p>
            <a:r>
              <a:rPr lang="en-US" dirty="0"/>
              <a:t>How</a:t>
            </a:r>
          </a:p>
          <a:p>
            <a:pPr lvl="1"/>
            <a:r>
              <a:rPr lang="en-US" b="1" dirty="0"/>
              <a:t>Divide and conquer</a:t>
            </a:r>
          </a:p>
          <a:p>
            <a:pPr lvl="2"/>
            <a:r>
              <a:rPr lang="en-US" dirty="0"/>
              <a:t>Break program functionality into separate modules that overlap as little as possible</a:t>
            </a:r>
          </a:p>
          <a:p>
            <a:pPr lvl="1"/>
            <a:endParaRPr lang="en-US" dirty="0"/>
          </a:p>
        </p:txBody>
      </p:sp>
    </p:spTree>
    <p:extLst>
      <p:ext uri="{BB962C8B-B14F-4D97-AF65-F5344CB8AC3E}">
        <p14:creationId xmlns:p14="http://schemas.microsoft.com/office/powerpoint/2010/main" val="139385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AA41-8736-4F69-8307-3C16A8F45AE5}"/>
              </a:ext>
            </a:extLst>
          </p:cNvPr>
          <p:cNvSpPr>
            <a:spLocks noGrp="1"/>
          </p:cNvSpPr>
          <p:nvPr>
            <p:ph type="title"/>
          </p:nvPr>
        </p:nvSpPr>
        <p:spPr/>
        <p:txBody>
          <a:bodyPr>
            <a:normAutofit/>
          </a:bodyPr>
          <a:lstStyle/>
          <a:p>
            <a:r>
              <a:rPr lang="en-US" dirty="0"/>
              <a:t>Simplest Working Thing</a:t>
            </a:r>
            <a:endParaRPr lang="tr-TR" dirty="0"/>
          </a:p>
        </p:txBody>
      </p:sp>
      <p:sp>
        <p:nvSpPr>
          <p:cNvPr id="3" name="Content Placeholder 2">
            <a:extLst>
              <a:ext uri="{FF2B5EF4-FFF2-40B4-BE49-F238E27FC236}">
                <a16:creationId xmlns:a16="http://schemas.microsoft.com/office/drawing/2014/main" id="{8764AF3F-C2F1-453A-AC2B-0A9B9B69E125}"/>
              </a:ext>
            </a:extLst>
          </p:cNvPr>
          <p:cNvSpPr>
            <a:spLocks noGrp="1"/>
          </p:cNvSpPr>
          <p:nvPr>
            <p:ph idx="1"/>
          </p:nvPr>
        </p:nvSpPr>
        <p:spPr/>
        <p:txBody>
          <a:bodyPr/>
          <a:lstStyle/>
          <a:p>
            <a:r>
              <a:rPr lang="en-US" dirty="0"/>
              <a:t>Why</a:t>
            </a:r>
          </a:p>
          <a:p>
            <a:pPr lvl="1"/>
            <a:r>
              <a:rPr lang="en-US" dirty="0"/>
              <a:t>Real progress against the real problem is maximized if we just work on what the problem really is.</a:t>
            </a:r>
          </a:p>
          <a:p>
            <a:r>
              <a:rPr lang="en-US" dirty="0"/>
              <a:t>How</a:t>
            </a:r>
          </a:p>
          <a:p>
            <a:pPr lvl="1"/>
            <a:r>
              <a:rPr lang="en-US" dirty="0"/>
              <a:t>Ask yourself: "What is the simplest thing that could possibly work?“</a:t>
            </a:r>
          </a:p>
          <a:p>
            <a:pPr lvl="1"/>
            <a:r>
              <a:rPr lang="en-US" i="0" dirty="0"/>
              <a:t>First, implement a new capability in the simplest way you can think of that "could possibly work“</a:t>
            </a:r>
          </a:p>
          <a:p>
            <a:pPr lvl="1"/>
            <a:r>
              <a:rPr lang="en-US" i="0" dirty="0"/>
              <a:t>Second, and this is critical to the rule, </a:t>
            </a:r>
            <a:r>
              <a:rPr lang="en-US" dirty="0"/>
              <a:t>refactor</a:t>
            </a:r>
            <a:r>
              <a:rPr lang="en-US" i="0" dirty="0"/>
              <a:t> the system to be the simplest possible code including all the features it now has.</a:t>
            </a:r>
            <a:endParaRPr lang="en-US" dirty="0"/>
          </a:p>
          <a:p>
            <a:endParaRPr lang="tr-TR" dirty="0"/>
          </a:p>
        </p:txBody>
      </p:sp>
    </p:spTree>
    <p:extLst>
      <p:ext uri="{BB962C8B-B14F-4D97-AF65-F5344CB8AC3E}">
        <p14:creationId xmlns:p14="http://schemas.microsoft.com/office/powerpoint/2010/main" val="100004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A055-294A-4323-BC75-813951DD6EB8}"/>
              </a:ext>
            </a:extLst>
          </p:cNvPr>
          <p:cNvSpPr>
            <a:spLocks noGrp="1"/>
          </p:cNvSpPr>
          <p:nvPr>
            <p:ph type="title"/>
          </p:nvPr>
        </p:nvSpPr>
        <p:spPr/>
        <p:txBody>
          <a:bodyPr/>
          <a:lstStyle/>
          <a:p>
            <a:r>
              <a:rPr lang="en-US" dirty="0"/>
              <a:t>Avoid Premature Optimization</a:t>
            </a:r>
            <a:endParaRPr lang="tr-TR" dirty="0"/>
          </a:p>
        </p:txBody>
      </p:sp>
      <p:sp>
        <p:nvSpPr>
          <p:cNvPr id="3" name="Content Placeholder 2">
            <a:extLst>
              <a:ext uri="{FF2B5EF4-FFF2-40B4-BE49-F238E27FC236}">
                <a16:creationId xmlns:a16="http://schemas.microsoft.com/office/drawing/2014/main" id="{CB1B2FD4-5E67-429C-868C-4EBE180FEA1B}"/>
              </a:ext>
            </a:extLst>
          </p:cNvPr>
          <p:cNvSpPr>
            <a:spLocks noGrp="1"/>
          </p:cNvSpPr>
          <p:nvPr>
            <p:ph idx="1"/>
          </p:nvPr>
        </p:nvSpPr>
        <p:spPr>
          <a:xfrm>
            <a:off x="1371600" y="2136062"/>
            <a:ext cx="9601200" cy="3581400"/>
          </a:xfrm>
        </p:spPr>
        <p:txBody>
          <a:bodyPr>
            <a:normAutofit fontScale="85000" lnSpcReduction="10000"/>
          </a:bodyPr>
          <a:lstStyle/>
          <a:p>
            <a:r>
              <a:rPr lang="en-US" dirty="0"/>
              <a:t>Don’t even think about optimization unless your code is working, but slower than you want. Only then should you start thinking about optimizing, and then only with the aid of empirical data. </a:t>
            </a:r>
          </a:p>
          <a:p>
            <a:r>
              <a:rPr lang="en-US" dirty="0"/>
              <a:t>Understanding what is and isn’t "premature" is critical of course.</a:t>
            </a:r>
          </a:p>
          <a:p>
            <a:r>
              <a:rPr lang="en-US" dirty="0"/>
              <a:t>Why</a:t>
            </a:r>
          </a:p>
          <a:p>
            <a:pPr lvl="1"/>
            <a:r>
              <a:rPr lang="en-US" dirty="0"/>
              <a:t>It is unknown upfront where the bottlenecks will be.</a:t>
            </a:r>
          </a:p>
          <a:p>
            <a:pPr lvl="1"/>
            <a:r>
              <a:rPr lang="en-US" dirty="0"/>
              <a:t>After optimization, it might be harder to read and thus maintain.</a:t>
            </a:r>
          </a:p>
          <a:p>
            <a:r>
              <a:rPr lang="en-US" dirty="0"/>
              <a:t>How</a:t>
            </a:r>
          </a:p>
          <a:p>
            <a:pPr lvl="1"/>
            <a:r>
              <a:rPr lang="en-US" dirty="0"/>
              <a:t>Make It Work Make It Right Make It Fast</a:t>
            </a:r>
          </a:p>
          <a:p>
            <a:pPr lvl="1"/>
            <a:r>
              <a:rPr lang="en-US" dirty="0"/>
              <a:t>Don't optimize until you need to, and only after profiling you discover a bottleneck optimize that.</a:t>
            </a:r>
          </a:p>
          <a:p>
            <a:r>
              <a:rPr lang="en-US" dirty="0"/>
              <a:t>Donald Knuth</a:t>
            </a:r>
          </a:p>
          <a:p>
            <a:endParaRPr lang="tr-TR" dirty="0"/>
          </a:p>
        </p:txBody>
      </p:sp>
      <p:pic>
        <p:nvPicPr>
          <p:cNvPr id="4" name="Picture 3">
            <a:extLst>
              <a:ext uri="{FF2B5EF4-FFF2-40B4-BE49-F238E27FC236}">
                <a16:creationId xmlns:a16="http://schemas.microsoft.com/office/drawing/2014/main" id="{87BFE461-FDCD-4F9C-8EA1-CF135FDCCDE6}"/>
              </a:ext>
            </a:extLst>
          </p:cNvPr>
          <p:cNvPicPr>
            <a:picLocks noChangeAspect="1"/>
          </p:cNvPicPr>
          <p:nvPr/>
        </p:nvPicPr>
        <p:blipFill>
          <a:blip r:embed="rId2"/>
          <a:stretch>
            <a:fillRect/>
          </a:stretch>
        </p:blipFill>
        <p:spPr>
          <a:xfrm>
            <a:off x="1371600" y="5717462"/>
            <a:ext cx="10479801" cy="963217"/>
          </a:xfrm>
          <a:prstGeom prst="rect">
            <a:avLst/>
          </a:prstGeom>
        </p:spPr>
      </p:pic>
    </p:spTree>
    <p:extLst>
      <p:ext uri="{BB962C8B-B14F-4D97-AF65-F5344CB8AC3E}">
        <p14:creationId xmlns:p14="http://schemas.microsoft.com/office/powerpoint/2010/main" val="34758378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58</TotalTime>
  <Words>3040</Words>
  <Application>Microsoft Macintosh PowerPoint</Application>
  <PresentationFormat>Widescreen</PresentationFormat>
  <Paragraphs>316</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Calibri</vt:lpstr>
      <vt:lpstr>Courier New</vt:lpstr>
      <vt:lpstr>Franklin Gothic Book</vt:lpstr>
      <vt:lpstr>Wingdings</vt:lpstr>
      <vt:lpstr>Crop</vt:lpstr>
      <vt:lpstr>OO Design Principles </vt:lpstr>
      <vt:lpstr>OO Design Principles</vt:lpstr>
      <vt:lpstr>OO Design Principles</vt:lpstr>
      <vt:lpstr>Keep It Simple Stupid (KISS)</vt:lpstr>
      <vt:lpstr>DRY</vt:lpstr>
      <vt:lpstr>YAGNI</vt:lpstr>
      <vt:lpstr>Separation of Concerns</vt:lpstr>
      <vt:lpstr>Simplest Working Thing</vt:lpstr>
      <vt:lpstr>Avoid Premature Optimization</vt:lpstr>
      <vt:lpstr>Boy-Scout Rule</vt:lpstr>
      <vt:lpstr>OO Design Principles</vt:lpstr>
      <vt:lpstr>Minimize Coupling</vt:lpstr>
      <vt:lpstr>Law of Demeter</vt:lpstr>
      <vt:lpstr>Composition over Inheritance</vt:lpstr>
      <vt:lpstr>Composition over Inheritance</vt:lpstr>
      <vt:lpstr>Composition over Inheritance</vt:lpstr>
      <vt:lpstr>Inversion of Control (IoC)</vt:lpstr>
      <vt:lpstr>OO Design Principles</vt:lpstr>
      <vt:lpstr>Single-Responsibility Principle</vt:lpstr>
      <vt:lpstr>Single-Responsibility Principle</vt:lpstr>
      <vt:lpstr>Single-Responsibility Principle</vt:lpstr>
      <vt:lpstr>Single-Responsibility Principle</vt:lpstr>
      <vt:lpstr>Open Closed Principle (OCP)</vt:lpstr>
      <vt:lpstr>Open Closed Principle</vt:lpstr>
      <vt:lpstr>Open Closed Principle</vt:lpstr>
      <vt:lpstr>Open Closed Principle</vt:lpstr>
      <vt:lpstr>Liskov Substitution Principle (LSP)</vt:lpstr>
      <vt:lpstr>Liskov Substitution Principle</vt:lpstr>
      <vt:lpstr>Liskov Substitution Principle</vt:lpstr>
      <vt:lpstr>Liskov Substitution Principle</vt:lpstr>
      <vt:lpstr>Liskov Substitution Principle</vt:lpstr>
      <vt:lpstr>Liskov Substitution Principle</vt:lpstr>
      <vt:lpstr>Interface Segregation Principle (ISP)</vt:lpstr>
      <vt:lpstr>Interface Segregation Principle</vt:lpstr>
      <vt:lpstr>Interface Pollution</vt:lpstr>
      <vt:lpstr>Interface Segregation Principle</vt:lpstr>
      <vt:lpstr>Interface Segregation Principle</vt:lpstr>
      <vt:lpstr>The Dependency-Inversion Principle (DIP)</vt:lpstr>
      <vt:lpstr>The Dependency-Inversion Principle</vt:lpstr>
      <vt:lpstr>The Dependency-Inversion Principle</vt:lpstr>
      <vt:lpstr>The Dependency-Inversion Principle</vt:lpstr>
      <vt:lpstr>The Dependency-Inversion Principle</vt:lpstr>
      <vt:lpstr>Maximize Cohesion</vt:lpstr>
      <vt:lpstr>Hide Implementation Details</vt:lpstr>
      <vt:lpstr>Curly’s Law</vt:lpstr>
      <vt:lpstr>Encapsulate What Changes</vt:lpstr>
      <vt:lpstr>Incremental Development</vt:lpstr>
      <vt:lpstr>Design for Change</vt:lpstr>
      <vt:lpstr>Common Causes of Redesign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434 / 534 Advanced Object oriented progammıng</dc:title>
  <dc:creator>Emre</dc:creator>
  <cp:lastModifiedBy>Emre Kaplan</cp:lastModifiedBy>
  <cp:revision>125</cp:revision>
  <dcterms:created xsi:type="dcterms:W3CDTF">2018-08-27T12:48:54Z</dcterms:created>
  <dcterms:modified xsi:type="dcterms:W3CDTF">2019-09-29T20:40:53Z</dcterms:modified>
</cp:coreProperties>
</file>