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7" r:id="rId3"/>
    <p:sldId id="447" r:id="rId4"/>
    <p:sldId id="524" r:id="rId5"/>
    <p:sldId id="525" r:id="rId6"/>
    <p:sldId id="526" r:id="rId7"/>
    <p:sldId id="527" r:id="rId8"/>
    <p:sldId id="528" r:id="rId9"/>
    <p:sldId id="529" r:id="rId10"/>
    <p:sldId id="530" r:id="rId11"/>
    <p:sldId id="543" r:id="rId12"/>
    <p:sldId id="539" r:id="rId13"/>
    <p:sldId id="541" r:id="rId14"/>
    <p:sldId id="258" r:id="rId15"/>
    <p:sldId id="259" r:id="rId16"/>
    <p:sldId id="263" r:id="rId17"/>
    <p:sldId id="260" r:id="rId18"/>
    <p:sldId id="262" r:id="rId19"/>
    <p:sldId id="261" r:id="rId20"/>
    <p:sldId id="534" r:id="rId21"/>
    <p:sldId id="532" r:id="rId22"/>
    <p:sldId id="536" r:id="rId23"/>
    <p:sldId id="535" r:id="rId24"/>
    <p:sldId id="264" r:id="rId25"/>
    <p:sldId id="265" r:id="rId26"/>
    <p:sldId id="266" r:id="rId27"/>
    <p:sldId id="267" r:id="rId28"/>
    <p:sldId id="494" r:id="rId29"/>
    <p:sldId id="497" r:id="rId30"/>
    <p:sldId id="498" r:id="rId31"/>
    <p:sldId id="499" r:id="rId32"/>
    <p:sldId id="500" r:id="rId33"/>
    <p:sldId id="501" r:id="rId34"/>
    <p:sldId id="542" r:id="rId35"/>
    <p:sldId id="270" r:id="rId36"/>
    <p:sldId id="272" r:id="rId37"/>
    <p:sldId id="274" r:id="rId38"/>
    <p:sldId id="271" r:id="rId39"/>
    <p:sldId id="27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1B7598-4335-462B-BBF3-EC45AB935465}">
          <p14:sldIdLst>
            <p14:sldId id="256"/>
            <p14:sldId id="257"/>
            <p14:sldId id="447"/>
            <p14:sldId id="524"/>
            <p14:sldId id="525"/>
            <p14:sldId id="526"/>
            <p14:sldId id="527"/>
            <p14:sldId id="528"/>
            <p14:sldId id="529"/>
            <p14:sldId id="530"/>
            <p14:sldId id="543"/>
            <p14:sldId id="539"/>
            <p14:sldId id="541"/>
            <p14:sldId id="258"/>
            <p14:sldId id="259"/>
            <p14:sldId id="263"/>
            <p14:sldId id="260"/>
            <p14:sldId id="262"/>
            <p14:sldId id="261"/>
            <p14:sldId id="534"/>
            <p14:sldId id="532"/>
            <p14:sldId id="536"/>
            <p14:sldId id="535"/>
            <p14:sldId id="264"/>
            <p14:sldId id="265"/>
            <p14:sldId id="266"/>
            <p14:sldId id="267"/>
            <p14:sldId id="494"/>
            <p14:sldId id="497"/>
            <p14:sldId id="498"/>
            <p14:sldId id="499"/>
            <p14:sldId id="500"/>
            <p14:sldId id="501"/>
            <p14:sldId id="542"/>
            <p14:sldId id="270"/>
            <p14:sldId id="272"/>
            <p14:sldId id="274"/>
            <p14:sldId id="27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62" autoAdjust="0"/>
    <p:restoredTop sz="94660"/>
  </p:normalViewPr>
  <p:slideViewPr>
    <p:cSldViewPr snapToGrid="0">
      <p:cViewPr varScale="1">
        <p:scale>
          <a:sx n="128" d="100"/>
          <a:sy n="128" d="100"/>
        </p:scale>
        <p:origin x="24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6C234-9F0F-48C9-B9C7-136D2F0AF8EA}" type="datetimeFigureOut">
              <a:rPr lang="tr-TR" smtClean="0"/>
              <a:t>13.10.2019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31CD8-5CC1-4147-882C-5385F459CD04}" type="slidenum">
              <a:rPr lang="tr-TR" smtClean="0"/>
              <a:t>‹#›</a:t>
            </a:fld>
            <a:endParaRPr lang="tr-TR"/>
          </a:p>
        </p:txBody>
      </p:sp>
    </p:spTree>
    <p:extLst>
      <p:ext uri="{BB962C8B-B14F-4D97-AF65-F5344CB8AC3E}">
        <p14:creationId xmlns:p14="http://schemas.microsoft.com/office/powerpoint/2010/main" val="2547173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B1348DE-D9EA-4E88-A7FE-C466F82ADCDB}" type="datetime1">
              <a:rPr lang="en-US" smtClean="0"/>
              <a:t>13/10/2019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A073C-72D7-4789-AE64-348F26712D13}" type="datetime1">
              <a:rPr lang="en-US" smtClean="0"/>
              <a:t>13/10/2019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7016B-007C-496F-BC1E-F4478FA8759F}" type="datetime1">
              <a:rPr lang="en-US" smtClean="0"/>
              <a:t>13/10/2019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66D2E-6906-49C4-A313-01C2F5D06D70}" type="datetime1">
              <a:rPr lang="en-US" smtClean="0"/>
              <a:t>13/10/2019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8F71F6-7F6B-4D29-97E4-56D6B0047342}" type="datetime1">
              <a:rPr lang="en-US" smtClean="0"/>
              <a:t>13/10/2019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9B1A1E-25A3-41D2-9F51-E4B323E8919B}" type="datetime1">
              <a:rPr lang="en-US" smtClean="0"/>
              <a:t>13/10/2019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0BBED4-25D2-4050-9A8C-8201C0DE16AC}" type="datetime1">
              <a:rPr lang="en-US" smtClean="0"/>
              <a:t>13/10/2019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2C0A95-1436-4991-A8D4-CFE31F0739A0}" type="datetime1">
              <a:rPr lang="en-US" smtClean="0"/>
              <a:t>13/10/2019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3AC4C-89C5-420D-8A1D-C22D6FEA683F}" type="datetime1">
              <a:rPr lang="en-US" smtClean="0"/>
              <a:t>13/10/2019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B956285-95AF-4646-ADBC-926492680453}" type="datetime1">
              <a:rPr lang="en-US" smtClean="0"/>
              <a:t>13/10/2019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D717583-3A81-41F5-97DB-4E781FF8F584}" type="datetime1">
              <a:rPr lang="en-US" smtClean="0"/>
              <a:t>13/10/2019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A4A627E-0E3B-43ED-9C03-6BFF12E25C79}" type="datetime1">
              <a:rPr lang="en-US" smtClean="0"/>
              <a:t>13/10/2019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B77D-2881-420A-BB8D-11B1F9544758}"/>
              </a:ext>
            </a:extLst>
          </p:cNvPr>
          <p:cNvSpPr>
            <a:spLocks noGrp="1"/>
          </p:cNvSpPr>
          <p:nvPr>
            <p:ph type="ctrTitle"/>
          </p:nvPr>
        </p:nvSpPr>
        <p:spPr/>
        <p:txBody>
          <a:bodyPr/>
          <a:lstStyle/>
          <a:p>
            <a:r>
              <a:rPr lang="en-US" sz="3600" dirty="0"/>
              <a:t>Creational Patterns –Part II</a:t>
            </a:r>
            <a:br>
              <a:rPr lang="en-US" sz="3600"/>
            </a:br>
            <a:endParaRPr lang="tr-TR" sz="3600" dirty="0"/>
          </a:p>
        </p:txBody>
      </p:sp>
      <p:sp>
        <p:nvSpPr>
          <p:cNvPr id="3" name="Subtitle 2">
            <a:extLst>
              <a:ext uri="{FF2B5EF4-FFF2-40B4-BE49-F238E27FC236}">
                <a16:creationId xmlns:a16="http://schemas.microsoft.com/office/drawing/2014/main" id="{6BFD9F5A-76FA-4A43-8A8F-AF54833C39EC}"/>
              </a:ext>
            </a:extLst>
          </p:cNvPr>
          <p:cNvSpPr>
            <a:spLocks noGrp="1"/>
          </p:cNvSpPr>
          <p:nvPr>
            <p:ph type="subTitle" idx="1"/>
          </p:nvPr>
        </p:nvSpPr>
        <p:spPr/>
        <p:txBody>
          <a:bodyPr>
            <a:normAutofit/>
          </a:bodyPr>
          <a:lstStyle/>
          <a:p>
            <a:r>
              <a:rPr lang="en-US" sz="2400"/>
              <a:t>Emre Kaplan, Ph.D.</a:t>
            </a:r>
            <a:endParaRPr lang="en-US" sz="2400" dirty="0"/>
          </a:p>
        </p:txBody>
      </p:sp>
    </p:spTree>
    <p:extLst>
      <p:ext uri="{BB962C8B-B14F-4D97-AF65-F5344CB8AC3E}">
        <p14:creationId xmlns:p14="http://schemas.microsoft.com/office/powerpoint/2010/main" val="169560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1930993"/>
            <a:ext cx="9144000" cy="2996014"/>
          </a:xfrm>
          <a:prstGeom prst="rect">
            <a:avLst/>
          </a:prstGeom>
        </p:spPr>
      </p:pic>
      <p:sp>
        <p:nvSpPr>
          <p:cNvPr id="3" name="Title 1">
            <a:extLst>
              <a:ext uri="{FF2B5EF4-FFF2-40B4-BE49-F238E27FC236}">
                <a16:creationId xmlns:a16="http://schemas.microsoft.com/office/drawing/2014/main" id="{94D72DE2-D56B-4EEE-9F3E-429BF1B86D52}"/>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Simple Factory</a:t>
            </a:r>
            <a:endParaRPr lang="tr-TR" dirty="0"/>
          </a:p>
        </p:txBody>
      </p:sp>
    </p:spTree>
    <p:extLst>
      <p:ext uri="{BB962C8B-B14F-4D97-AF65-F5344CB8AC3E}">
        <p14:creationId xmlns:p14="http://schemas.microsoft.com/office/powerpoint/2010/main" val="22322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4D72DE2-D56B-4EEE-9F3E-429BF1B86D52}"/>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Simple Factory</a:t>
            </a:r>
            <a:endParaRPr lang="tr-TR" dirty="0"/>
          </a:p>
        </p:txBody>
      </p:sp>
      <p:pic>
        <p:nvPicPr>
          <p:cNvPr id="1028" name="Picture 4" descr="Factory Pattern UML Diagram">
            <a:extLst>
              <a:ext uri="{FF2B5EF4-FFF2-40B4-BE49-F238E27FC236}">
                <a16:creationId xmlns:a16="http://schemas.microsoft.com/office/drawing/2014/main" id="{4C54436E-8D0E-4D08-8728-19DD62507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331" y="3216766"/>
            <a:ext cx="5334000" cy="3095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B0290CA-5873-49E1-836D-40020AB84E69}"/>
              </a:ext>
            </a:extLst>
          </p:cNvPr>
          <p:cNvSpPr txBox="1"/>
          <p:nvPr/>
        </p:nvSpPr>
        <p:spPr>
          <a:xfrm>
            <a:off x="1371600" y="2171700"/>
            <a:ext cx="6600305" cy="923330"/>
          </a:xfrm>
          <a:prstGeom prst="rect">
            <a:avLst/>
          </a:prstGeom>
          <a:noFill/>
        </p:spPr>
        <p:txBody>
          <a:bodyPr wrap="square" rtlCol="0">
            <a:spAutoFit/>
          </a:bodyPr>
          <a:lstStyle/>
          <a:p>
            <a:r>
              <a:rPr lang="en-US" dirty="0"/>
              <a:t>In Factory pattern, we create object without exposing the creation logic to the client and refer to newly created object using a common interface.</a:t>
            </a:r>
            <a:endParaRPr lang="tr-TR" dirty="0"/>
          </a:p>
        </p:txBody>
      </p:sp>
      <p:sp>
        <p:nvSpPr>
          <p:cNvPr id="5" name="TextBox 4">
            <a:extLst>
              <a:ext uri="{FF2B5EF4-FFF2-40B4-BE49-F238E27FC236}">
                <a16:creationId xmlns:a16="http://schemas.microsoft.com/office/drawing/2014/main" id="{88F4EA32-11B9-4EF8-B668-CF05E8FADBBB}"/>
              </a:ext>
            </a:extLst>
          </p:cNvPr>
          <p:cNvSpPr txBox="1"/>
          <p:nvPr/>
        </p:nvSpPr>
        <p:spPr>
          <a:xfrm>
            <a:off x="1371600" y="6434127"/>
            <a:ext cx="3150221" cy="215444"/>
          </a:xfrm>
          <a:prstGeom prst="rect">
            <a:avLst/>
          </a:prstGeom>
          <a:noFill/>
        </p:spPr>
        <p:txBody>
          <a:bodyPr wrap="none" rtlCol="0">
            <a:spAutoFit/>
          </a:bodyPr>
          <a:lstStyle/>
          <a:p>
            <a:r>
              <a:rPr lang="tr-TR" sz="800" dirty="0"/>
              <a:t>https://www.tutorialspoint.com/design_pattern/factory_pattern.htm</a:t>
            </a:r>
          </a:p>
        </p:txBody>
      </p:sp>
    </p:spTree>
    <p:extLst>
      <p:ext uri="{BB962C8B-B14F-4D97-AF65-F5344CB8AC3E}">
        <p14:creationId xmlns:p14="http://schemas.microsoft.com/office/powerpoint/2010/main" val="2884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3711" y="1677516"/>
            <a:ext cx="6302032" cy="5180484"/>
          </a:xfrm>
          <a:prstGeom prst="rect">
            <a:avLst/>
          </a:prstGeom>
        </p:spPr>
      </p:pic>
      <p:sp>
        <p:nvSpPr>
          <p:cNvPr id="3" name="Title 3">
            <a:extLst>
              <a:ext uri="{FF2B5EF4-FFF2-40B4-BE49-F238E27FC236}">
                <a16:creationId xmlns:a16="http://schemas.microsoft.com/office/drawing/2014/main" id="{C2155D3B-12C8-4809-BD94-4A4130C35D08}"/>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t>Design Principle</a:t>
            </a:r>
            <a:endParaRPr lang="en-US" dirty="0"/>
          </a:p>
        </p:txBody>
      </p:sp>
      <p:sp>
        <p:nvSpPr>
          <p:cNvPr id="6" name="Content Placeholder 4">
            <a:extLst>
              <a:ext uri="{FF2B5EF4-FFF2-40B4-BE49-F238E27FC236}">
                <a16:creationId xmlns:a16="http://schemas.microsoft.com/office/drawing/2014/main" id="{AE0934AB-3931-3E48-BC68-ECDEFAC4363E}"/>
              </a:ext>
            </a:extLst>
          </p:cNvPr>
          <p:cNvSpPr txBox="1">
            <a:spLocks/>
          </p:cNvSpPr>
          <p:nvPr/>
        </p:nvSpPr>
        <p:spPr>
          <a:xfrm>
            <a:off x="7900416" y="1677516"/>
            <a:ext cx="3694176" cy="4189884"/>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Depend upon abstractions.</a:t>
            </a:r>
          </a:p>
          <a:p>
            <a:pPr marL="0" indent="0">
              <a:buNone/>
            </a:pPr>
            <a:r>
              <a:rPr lang="en-US" dirty="0"/>
              <a:t>Do not depend upon concrete classes.</a:t>
            </a:r>
          </a:p>
        </p:txBody>
      </p:sp>
    </p:spTree>
    <p:extLst>
      <p:ext uri="{BB962C8B-B14F-4D97-AF65-F5344CB8AC3E}">
        <p14:creationId xmlns:p14="http://schemas.microsoft.com/office/powerpoint/2010/main" val="183352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600" y="1539509"/>
            <a:ext cx="7212932" cy="5018733"/>
          </a:xfrm>
          <a:prstGeom prst="rect">
            <a:avLst/>
          </a:prstGeom>
        </p:spPr>
      </p:pic>
      <p:sp>
        <p:nvSpPr>
          <p:cNvPr id="5" name="TextBox 4"/>
          <p:cNvSpPr txBox="1"/>
          <p:nvPr/>
        </p:nvSpPr>
        <p:spPr>
          <a:xfrm>
            <a:off x="5421686" y="6280350"/>
            <a:ext cx="3211135" cy="369332"/>
          </a:xfrm>
          <a:prstGeom prst="rect">
            <a:avLst/>
          </a:prstGeom>
          <a:noFill/>
        </p:spPr>
        <p:txBody>
          <a:bodyPr wrap="none" rtlCol="0">
            <a:spAutoFit/>
          </a:bodyPr>
          <a:lstStyle/>
          <a:p>
            <a:r>
              <a:rPr lang="en-US" b="1" dirty="0"/>
              <a:t>Dependency Inversion Principle</a:t>
            </a:r>
          </a:p>
        </p:txBody>
      </p:sp>
      <p:sp>
        <p:nvSpPr>
          <p:cNvPr id="6" name="Title 3">
            <a:extLst>
              <a:ext uri="{FF2B5EF4-FFF2-40B4-BE49-F238E27FC236}">
                <a16:creationId xmlns:a16="http://schemas.microsoft.com/office/drawing/2014/main" id="{E16E3244-9E59-45E0-8F01-EDD79771146F}"/>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t>Design Principle</a:t>
            </a:r>
            <a:endParaRPr lang="en-US" dirty="0"/>
          </a:p>
        </p:txBody>
      </p:sp>
    </p:spTree>
    <p:extLst>
      <p:ext uri="{BB962C8B-B14F-4D97-AF65-F5344CB8AC3E}">
        <p14:creationId xmlns:p14="http://schemas.microsoft.com/office/powerpoint/2010/main" val="355094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6C11-FCD6-4F6C-B9F4-FE8EAA779F0B}"/>
              </a:ext>
            </a:extLst>
          </p:cNvPr>
          <p:cNvSpPr>
            <a:spLocks noGrp="1"/>
          </p:cNvSpPr>
          <p:nvPr>
            <p:ph type="title"/>
          </p:nvPr>
        </p:nvSpPr>
        <p:spPr/>
        <p:txBody>
          <a:bodyPr/>
          <a:lstStyle/>
          <a:p>
            <a:r>
              <a:rPr lang="en-US" dirty="0"/>
              <a:t>Factory Method Pattern</a:t>
            </a:r>
            <a:endParaRPr lang="tr-TR" dirty="0"/>
          </a:p>
        </p:txBody>
      </p:sp>
      <p:sp>
        <p:nvSpPr>
          <p:cNvPr id="3" name="Content Placeholder 2">
            <a:extLst>
              <a:ext uri="{FF2B5EF4-FFF2-40B4-BE49-F238E27FC236}">
                <a16:creationId xmlns:a16="http://schemas.microsoft.com/office/drawing/2014/main" id="{97B9C195-2E03-4CE2-9988-A4C20629D67F}"/>
              </a:ext>
            </a:extLst>
          </p:cNvPr>
          <p:cNvSpPr>
            <a:spLocks noGrp="1"/>
          </p:cNvSpPr>
          <p:nvPr>
            <p:ph idx="1"/>
          </p:nvPr>
        </p:nvSpPr>
        <p:spPr/>
        <p:txBody>
          <a:bodyPr/>
          <a:lstStyle/>
          <a:p>
            <a:r>
              <a:rPr lang="en-US" dirty="0"/>
              <a:t>Define an interface for creating an object, but let subclasses decide which class to instantiate. Factory Method lets a class defer instantiation to subclasses. </a:t>
            </a:r>
          </a:p>
          <a:p>
            <a:pPr lvl="1"/>
            <a:r>
              <a:rPr lang="en-US" dirty="0"/>
              <a:t>e.g.: </a:t>
            </a:r>
            <a:r>
              <a:rPr lang="en-US" i="1" dirty="0"/>
              <a:t>Iterators </a:t>
            </a:r>
            <a:r>
              <a:rPr lang="en-US" dirty="0"/>
              <a:t>in </a:t>
            </a:r>
            <a:r>
              <a:rPr lang="en-US" i="1" dirty="0"/>
              <a:t>Collections</a:t>
            </a:r>
            <a:r>
              <a:rPr lang="en-US" dirty="0"/>
              <a:t>.</a:t>
            </a:r>
          </a:p>
          <a:p>
            <a:r>
              <a:rPr lang="en-US" dirty="0"/>
              <a:t>The intent of Factory Method is to let a class developer define the interface for creating an object while retaining control of which class to instantiate.</a:t>
            </a:r>
          </a:p>
        </p:txBody>
      </p:sp>
      <p:sp>
        <p:nvSpPr>
          <p:cNvPr id="4" name="Rectangle 3">
            <a:extLst>
              <a:ext uri="{FF2B5EF4-FFF2-40B4-BE49-F238E27FC236}">
                <a16:creationId xmlns:a16="http://schemas.microsoft.com/office/drawing/2014/main" id="{BB3DD023-1136-4A41-BF63-BCFEC7F6C60F}"/>
              </a:ext>
            </a:extLst>
          </p:cNvPr>
          <p:cNvSpPr/>
          <p:nvPr/>
        </p:nvSpPr>
        <p:spPr>
          <a:xfrm>
            <a:off x="1371600" y="6399547"/>
            <a:ext cx="9541042" cy="369332"/>
          </a:xfrm>
          <a:prstGeom prst="rect">
            <a:avLst/>
          </a:prstGeom>
        </p:spPr>
        <p:txBody>
          <a:bodyPr wrap="square">
            <a:spAutoFit/>
          </a:bodyPr>
          <a:lstStyle/>
          <a:p>
            <a:r>
              <a:rPr lang="en-US" sz="900" dirty="0"/>
              <a:t>Source: </a:t>
            </a:r>
            <a:r>
              <a:rPr lang="tr-TR" sz="900" dirty="0" err="1"/>
              <a:t>Erich</a:t>
            </a:r>
            <a:r>
              <a:rPr lang="tr-TR" sz="900" dirty="0"/>
              <a:t> Gamma, Richard </a:t>
            </a:r>
            <a:r>
              <a:rPr lang="tr-TR" sz="900" dirty="0" err="1"/>
              <a:t>Helm</a:t>
            </a:r>
            <a:r>
              <a:rPr lang="tr-TR" sz="900" dirty="0"/>
              <a:t>, </a:t>
            </a:r>
            <a:r>
              <a:rPr lang="tr-TR" sz="900" dirty="0" err="1"/>
              <a:t>Ralph</a:t>
            </a:r>
            <a:r>
              <a:rPr lang="tr-TR" sz="900" dirty="0"/>
              <a:t> Johnson, </a:t>
            </a:r>
            <a:r>
              <a:rPr lang="tr-TR" sz="900" dirty="0" err="1"/>
              <a:t>and</a:t>
            </a:r>
            <a:r>
              <a:rPr lang="tr-TR" sz="900" dirty="0"/>
              <a:t> John </a:t>
            </a:r>
            <a:r>
              <a:rPr lang="tr-TR" sz="900" dirty="0" err="1"/>
              <a:t>Vlissides</a:t>
            </a:r>
            <a:r>
              <a:rPr lang="tr-TR" sz="900" dirty="0"/>
              <a:t>. 1995. Design </a:t>
            </a:r>
            <a:r>
              <a:rPr lang="tr-TR" sz="900" dirty="0" err="1"/>
              <a:t>Patterns</a:t>
            </a:r>
            <a:r>
              <a:rPr lang="tr-TR" sz="900" dirty="0"/>
              <a:t>: </a:t>
            </a:r>
            <a:r>
              <a:rPr lang="tr-TR" sz="900" dirty="0" err="1"/>
              <a:t>Elements</a:t>
            </a:r>
            <a:r>
              <a:rPr lang="tr-TR" sz="900" dirty="0"/>
              <a:t> of </a:t>
            </a:r>
            <a:r>
              <a:rPr lang="tr-TR" sz="900" dirty="0" err="1"/>
              <a:t>Reusable</a:t>
            </a:r>
            <a:r>
              <a:rPr lang="tr-TR" sz="900" dirty="0"/>
              <a:t> Object-</a:t>
            </a:r>
            <a:r>
              <a:rPr lang="tr-TR" sz="900" dirty="0" err="1"/>
              <a:t>Oriented</a:t>
            </a:r>
            <a:r>
              <a:rPr lang="tr-TR" sz="900" dirty="0"/>
              <a:t> Software. </a:t>
            </a:r>
            <a:r>
              <a:rPr lang="tr-TR" sz="900" dirty="0" err="1"/>
              <a:t>Addison-Wesley</a:t>
            </a:r>
            <a:r>
              <a:rPr lang="tr-TR" sz="900" dirty="0"/>
              <a:t> </a:t>
            </a:r>
            <a:r>
              <a:rPr lang="tr-TR" sz="900" dirty="0" err="1"/>
              <a:t>Longman</a:t>
            </a:r>
            <a:r>
              <a:rPr lang="tr-TR" sz="900" dirty="0"/>
              <a:t> Publishing </a:t>
            </a:r>
            <a:r>
              <a:rPr lang="tr-TR" sz="900" dirty="0" err="1"/>
              <a:t>Co</a:t>
            </a:r>
            <a:r>
              <a:rPr lang="tr-TR" sz="900" dirty="0"/>
              <a:t>., </a:t>
            </a:r>
            <a:r>
              <a:rPr lang="tr-TR" sz="900" dirty="0" err="1"/>
              <a:t>Inc</a:t>
            </a:r>
            <a:r>
              <a:rPr lang="tr-TR" sz="900" dirty="0"/>
              <a:t>., Boston, MA, USA.</a:t>
            </a:r>
          </a:p>
        </p:txBody>
      </p:sp>
    </p:spTree>
    <p:extLst>
      <p:ext uri="{BB962C8B-B14F-4D97-AF65-F5344CB8AC3E}">
        <p14:creationId xmlns:p14="http://schemas.microsoft.com/office/powerpoint/2010/main" val="298560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6C11-FCD6-4F6C-B9F4-FE8EAA779F0B}"/>
              </a:ext>
            </a:extLst>
          </p:cNvPr>
          <p:cNvSpPr>
            <a:spLocks noGrp="1"/>
          </p:cNvSpPr>
          <p:nvPr>
            <p:ph type="title"/>
          </p:nvPr>
        </p:nvSpPr>
        <p:spPr/>
        <p:txBody>
          <a:bodyPr/>
          <a:lstStyle/>
          <a:p>
            <a:r>
              <a:rPr lang="en-US" dirty="0"/>
              <a:t>Factory Method Pattern</a:t>
            </a:r>
            <a:endParaRPr lang="tr-TR" dirty="0"/>
          </a:p>
        </p:txBody>
      </p:sp>
      <p:sp>
        <p:nvSpPr>
          <p:cNvPr id="3" name="Content Placeholder 2">
            <a:extLst>
              <a:ext uri="{FF2B5EF4-FFF2-40B4-BE49-F238E27FC236}">
                <a16:creationId xmlns:a16="http://schemas.microsoft.com/office/drawing/2014/main" id="{97B9C195-2E03-4CE2-9988-A4C20629D67F}"/>
              </a:ext>
            </a:extLst>
          </p:cNvPr>
          <p:cNvSpPr>
            <a:spLocks noGrp="1"/>
          </p:cNvSpPr>
          <p:nvPr>
            <p:ph idx="1"/>
          </p:nvPr>
        </p:nvSpPr>
        <p:spPr/>
        <p:txBody>
          <a:bodyPr>
            <a:normAutofit lnSpcReduction="10000"/>
          </a:bodyPr>
          <a:lstStyle/>
          <a:p>
            <a:r>
              <a:rPr lang="en-US" dirty="0"/>
              <a:t>Use the Factory Method pattern when: </a:t>
            </a:r>
          </a:p>
          <a:p>
            <a:pPr lvl="1"/>
            <a:r>
              <a:rPr lang="en-US" dirty="0"/>
              <a:t>a class can't anticipate the class of objects it must create. </a:t>
            </a:r>
          </a:p>
          <a:p>
            <a:pPr lvl="1"/>
            <a:r>
              <a:rPr lang="en-US" dirty="0"/>
              <a:t>a class wants its </a:t>
            </a:r>
            <a:r>
              <a:rPr lang="en-US" u="sng" dirty="0"/>
              <a:t>subclasses</a:t>
            </a:r>
            <a:r>
              <a:rPr lang="en-US" dirty="0"/>
              <a:t> to specify the objects it creates. </a:t>
            </a:r>
          </a:p>
          <a:p>
            <a:pPr lvl="1"/>
            <a:r>
              <a:rPr lang="en-US" dirty="0"/>
              <a:t>classes </a:t>
            </a:r>
            <a:r>
              <a:rPr lang="en-US" u="sng" dirty="0"/>
              <a:t>delegate</a:t>
            </a:r>
            <a:r>
              <a:rPr lang="en-US" dirty="0"/>
              <a:t> responsibility to one of several helper </a:t>
            </a:r>
            <a:r>
              <a:rPr lang="en-US" u="sng" dirty="0"/>
              <a:t>subclasses</a:t>
            </a:r>
            <a:r>
              <a:rPr lang="en-US" dirty="0"/>
              <a:t>, and you want to localize the knowledge of which helper subclass is the delegate. </a:t>
            </a:r>
          </a:p>
          <a:p>
            <a:r>
              <a:rPr lang="en-US" dirty="0"/>
              <a:t>Informally speaking:</a:t>
            </a:r>
          </a:p>
          <a:p>
            <a:pPr lvl="1"/>
            <a:r>
              <a:rPr lang="en-US" dirty="0"/>
              <a:t>factory method pattern is used when we have a super class (i.e. abstract class) with multiple sub-classes and based on input, we need to return one of the sub-class. </a:t>
            </a:r>
          </a:p>
          <a:p>
            <a:pPr lvl="1"/>
            <a:r>
              <a:rPr lang="en-US" dirty="0"/>
              <a:t>This pattern take out the responsibility of instantiation of a class from client program to the factory class.</a:t>
            </a:r>
            <a:endParaRPr lang="tr-TR" dirty="0"/>
          </a:p>
        </p:txBody>
      </p:sp>
      <p:sp>
        <p:nvSpPr>
          <p:cNvPr id="4" name="Rectangle 3">
            <a:extLst>
              <a:ext uri="{FF2B5EF4-FFF2-40B4-BE49-F238E27FC236}">
                <a16:creationId xmlns:a16="http://schemas.microsoft.com/office/drawing/2014/main" id="{BB3DD023-1136-4A41-BF63-BCFEC7F6C60F}"/>
              </a:ext>
            </a:extLst>
          </p:cNvPr>
          <p:cNvSpPr/>
          <p:nvPr/>
        </p:nvSpPr>
        <p:spPr>
          <a:xfrm>
            <a:off x="1371600" y="6399547"/>
            <a:ext cx="9541042" cy="369332"/>
          </a:xfrm>
          <a:prstGeom prst="rect">
            <a:avLst/>
          </a:prstGeom>
        </p:spPr>
        <p:txBody>
          <a:bodyPr wrap="square">
            <a:spAutoFit/>
          </a:bodyPr>
          <a:lstStyle/>
          <a:p>
            <a:r>
              <a:rPr lang="en-US" sz="900" dirty="0"/>
              <a:t>Source: </a:t>
            </a:r>
            <a:r>
              <a:rPr lang="tr-TR" sz="900" dirty="0" err="1"/>
              <a:t>Erich</a:t>
            </a:r>
            <a:r>
              <a:rPr lang="tr-TR" sz="900" dirty="0"/>
              <a:t> Gamma, Richard </a:t>
            </a:r>
            <a:r>
              <a:rPr lang="tr-TR" sz="900" dirty="0" err="1"/>
              <a:t>Helm</a:t>
            </a:r>
            <a:r>
              <a:rPr lang="tr-TR" sz="900" dirty="0"/>
              <a:t>, </a:t>
            </a:r>
            <a:r>
              <a:rPr lang="tr-TR" sz="900" dirty="0" err="1"/>
              <a:t>Ralph</a:t>
            </a:r>
            <a:r>
              <a:rPr lang="tr-TR" sz="900" dirty="0"/>
              <a:t> Johnson, </a:t>
            </a:r>
            <a:r>
              <a:rPr lang="tr-TR" sz="900" dirty="0" err="1"/>
              <a:t>and</a:t>
            </a:r>
            <a:r>
              <a:rPr lang="tr-TR" sz="900" dirty="0"/>
              <a:t> John </a:t>
            </a:r>
            <a:r>
              <a:rPr lang="tr-TR" sz="900" dirty="0" err="1"/>
              <a:t>Vlissides</a:t>
            </a:r>
            <a:r>
              <a:rPr lang="tr-TR" sz="900" dirty="0"/>
              <a:t>. 1995. Design </a:t>
            </a:r>
            <a:r>
              <a:rPr lang="tr-TR" sz="900" dirty="0" err="1"/>
              <a:t>Patterns</a:t>
            </a:r>
            <a:r>
              <a:rPr lang="tr-TR" sz="900" dirty="0"/>
              <a:t>: </a:t>
            </a:r>
            <a:r>
              <a:rPr lang="tr-TR" sz="900" dirty="0" err="1"/>
              <a:t>Elements</a:t>
            </a:r>
            <a:r>
              <a:rPr lang="tr-TR" sz="900" dirty="0"/>
              <a:t> of </a:t>
            </a:r>
            <a:r>
              <a:rPr lang="tr-TR" sz="900" dirty="0" err="1"/>
              <a:t>Reusable</a:t>
            </a:r>
            <a:r>
              <a:rPr lang="tr-TR" sz="900" dirty="0"/>
              <a:t> Object-</a:t>
            </a:r>
            <a:r>
              <a:rPr lang="tr-TR" sz="900" dirty="0" err="1"/>
              <a:t>Oriented</a:t>
            </a:r>
            <a:r>
              <a:rPr lang="tr-TR" sz="900" dirty="0"/>
              <a:t> Software. </a:t>
            </a:r>
            <a:r>
              <a:rPr lang="tr-TR" sz="900" dirty="0" err="1"/>
              <a:t>Addison-Wesley</a:t>
            </a:r>
            <a:r>
              <a:rPr lang="tr-TR" sz="900" dirty="0"/>
              <a:t> </a:t>
            </a:r>
            <a:r>
              <a:rPr lang="tr-TR" sz="900" dirty="0" err="1"/>
              <a:t>Longman</a:t>
            </a:r>
            <a:r>
              <a:rPr lang="tr-TR" sz="900" dirty="0"/>
              <a:t> Publishing </a:t>
            </a:r>
            <a:r>
              <a:rPr lang="tr-TR" sz="900" dirty="0" err="1"/>
              <a:t>Co</a:t>
            </a:r>
            <a:r>
              <a:rPr lang="tr-TR" sz="900" dirty="0"/>
              <a:t>., </a:t>
            </a:r>
            <a:r>
              <a:rPr lang="tr-TR" sz="900" dirty="0" err="1"/>
              <a:t>Inc</a:t>
            </a:r>
            <a:r>
              <a:rPr lang="tr-TR" sz="900" dirty="0"/>
              <a:t>., Boston, MA, USA.</a:t>
            </a:r>
          </a:p>
        </p:txBody>
      </p:sp>
      <p:sp>
        <p:nvSpPr>
          <p:cNvPr id="7" name="Rectangle 6">
            <a:extLst>
              <a:ext uri="{FF2B5EF4-FFF2-40B4-BE49-F238E27FC236}">
                <a16:creationId xmlns:a16="http://schemas.microsoft.com/office/drawing/2014/main" id="{99EF8B5B-6F7C-4DBB-8E7A-2CCF69A6A4C8}"/>
              </a:ext>
            </a:extLst>
          </p:cNvPr>
          <p:cNvSpPr/>
          <p:nvPr/>
        </p:nvSpPr>
        <p:spPr>
          <a:xfrm>
            <a:off x="2285999" y="6538047"/>
            <a:ext cx="8879305" cy="230832"/>
          </a:xfrm>
          <a:prstGeom prst="rect">
            <a:avLst/>
          </a:prstGeom>
        </p:spPr>
        <p:txBody>
          <a:bodyPr wrap="square">
            <a:spAutoFit/>
          </a:bodyPr>
          <a:lstStyle/>
          <a:p>
            <a:r>
              <a:rPr lang="en-US" sz="900" dirty="0"/>
              <a:t>Source: </a:t>
            </a:r>
            <a:r>
              <a:rPr lang="tr-TR" sz="900" dirty="0"/>
              <a:t>https://www.journaldev.com/1392/factory-design-pattern-in-java</a:t>
            </a:r>
          </a:p>
        </p:txBody>
      </p:sp>
    </p:spTree>
    <p:extLst>
      <p:ext uri="{BB962C8B-B14F-4D97-AF65-F5344CB8AC3E}">
        <p14:creationId xmlns:p14="http://schemas.microsoft.com/office/powerpoint/2010/main" val="240888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6089-C8C6-429A-A8BD-53D19ECF4A6D}"/>
              </a:ext>
            </a:extLst>
          </p:cNvPr>
          <p:cNvSpPr>
            <a:spLocks noGrp="1"/>
          </p:cNvSpPr>
          <p:nvPr>
            <p:ph type="title"/>
          </p:nvPr>
        </p:nvSpPr>
        <p:spPr/>
        <p:txBody>
          <a:bodyPr/>
          <a:lstStyle/>
          <a:p>
            <a:r>
              <a:rPr lang="en-US" dirty="0"/>
              <a:t>Factory Method Pattern</a:t>
            </a:r>
            <a:endParaRPr lang="tr-TR" dirty="0"/>
          </a:p>
        </p:txBody>
      </p:sp>
      <p:sp>
        <p:nvSpPr>
          <p:cNvPr id="3" name="Content Placeholder 2">
            <a:extLst>
              <a:ext uri="{FF2B5EF4-FFF2-40B4-BE49-F238E27FC236}">
                <a16:creationId xmlns:a16="http://schemas.microsoft.com/office/drawing/2014/main" id="{26F314E4-CE08-485E-9474-DD529FA759EB}"/>
              </a:ext>
            </a:extLst>
          </p:cNvPr>
          <p:cNvSpPr>
            <a:spLocks noGrp="1"/>
          </p:cNvSpPr>
          <p:nvPr>
            <p:ph idx="1"/>
          </p:nvPr>
        </p:nvSpPr>
        <p:spPr/>
        <p:txBody>
          <a:bodyPr/>
          <a:lstStyle/>
          <a:p>
            <a:r>
              <a:rPr lang="en-US" dirty="0"/>
              <a:t>The factory pattern is used to replace class constructors, abstracting the process of object generation so that the type of the object instantiated can be determined at run-time. </a:t>
            </a:r>
            <a:endParaRPr lang="tr-TR" dirty="0"/>
          </a:p>
        </p:txBody>
      </p:sp>
      <p:pic>
        <p:nvPicPr>
          <p:cNvPr id="4" name="Picture 3">
            <a:extLst>
              <a:ext uri="{FF2B5EF4-FFF2-40B4-BE49-F238E27FC236}">
                <a16:creationId xmlns:a16="http://schemas.microsoft.com/office/drawing/2014/main" id="{D1448C5E-1125-45FA-A86B-12CD354DC926}"/>
              </a:ext>
            </a:extLst>
          </p:cNvPr>
          <p:cNvPicPr>
            <a:picLocks noChangeAspect="1"/>
          </p:cNvPicPr>
          <p:nvPr/>
        </p:nvPicPr>
        <p:blipFill>
          <a:blip r:embed="rId2"/>
          <a:stretch>
            <a:fillRect/>
          </a:stretch>
        </p:blipFill>
        <p:spPr>
          <a:xfrm>
            <a:off x="3290888" y="3295650"/>
            <a:ext cx="4742450" cy="2270579"/>
          </a:xfrm>
          <a:prstGeom prst="rect">
            <a:avLst/>
          </a:prstGeom>
        </p:spPr>
      </p:pic>
    </p:spTree>
    <p:extLst>
      <p:ext uri="{BB962C8B-B14F-4D97-AF65-F5344CB8AC3E}">
        <p14:creationId xmlns:p14="http://schemas.microsoft.com/office/powerpoint/2010/main" val="348804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6C11-FCD6-4F6C-B9F4-FE8EAA779F0B}"/>
              </a:ext>
            </a:extLst>
          </p:cNvPr>
          <p:cNvSpPr>
            <a:spLocks noGrp="1"/>
          </p:cNvSpPr>
          <p:nvPr>
            <p:ph type="title"/>
          </p:nvPr>
        </p:nvSpPr>
        <p:spPr/>
        <p:txBody>
          <a:bodyPr/>
          <a:lstStyle/>
          <a:p>
            <a:r>
              <a:rPr lang="en-US" dirty="0"/>
              <a:t>Factory Method Pattern Structure</a:t>
            </a:r>
            <a:endParaRPr lang="tr-TR" dirty="0"/>
          </a:p>
        </p:txBody>
      </p:sp>
      <p:pic>
        <p:nvPicPr>
          <p:cNvPr id="5" name="Content Placeholder 4">
            <a:extLst>
              <a:ext uri="{FF2B5EF4-FFF2-40B4-BE49-F238E27FC236}">
                <a16:creationId xmlns:a16="http://schemas.microsoft.com/office/drawing/2014/main" id="{E0EA3420-6F29-4C29-8038-361810420A64}"/>
              </a:ext>
            </a:extLst>
          </p:cNvPr>
          <p:cNvPicPr>
            <a:picLocks noGrp="1" noChangeAspect="1"/>
          </p:cNvPicPr>
          <p:nvPr>
            <p:ph idx="1"/>
          </p:nvPr>
        </p:nvPicPr>
        <p:blipFill>
          <a:blip r:embed="rId2"/>
          <a:stretch>
            <a:fillRect/>
          </a:stretch>
        </p:blipFill>
        <p:spPr>
          <a:xfrm>
            <a:off x="1371600" y="2125884"/>
            <a:ext cx="8350185" cy="3089805"/>
          </a:xfrm>
          <a:prstGeom prst="rect">
            <a:avLst/>
          </a:prstGeom>
        </p:spPr>
      </p:pic>
      <p:sp>
        <p:nvSpPr>
          <p:cNvPr id="4" name="Rectangle 3">
            <a:extLst>
              <a:ext uri="{FF2B5EF4-FFF2-40B4-BE49-F238E27FC236}">
                <a16:creationId xmlns:a16="http://schemas.microsoft.com/office/drawing/2014/main" id="{BB3DD023-1136-4A41-BF63-BCFEC7F6C60F}"/>
              </a:ext>
            </a:extLst>
          </p:cNvPr>
          <p:cNvSpPr/>
          <p:nvPr/>
        </p:nvSpPr>
        <p:spPr>
          <a:xfrm>
            <a:off x="1371600" y="6399547"/>
            <a:ext cx="9541042" cy="369332"/>
          </a:xfrm>
          <a:prstGeom prst="rect">
            <a:avLst/>
          </a:prstGeom>
        </p:spPr>
        <p:txBody>
          <a:bodyPr wrap="square">
            <a:spAutoFit/>
          </a:bodyPr>
          <a:lstStyle/>
          <a:p>
            <a:r>
              <a:rPr lang="en-US" sz="900" dirty="0"/>
              <a:t>Source: </a:t>
            </a:r>
            <a:r>
              <a:rPr lang="tr-TR" sz="900" dirty="0" err="1"/>
              <a:t>Erich</a:t>
            </a:r>
            <a:r>
              <a:rPr lang="tr-TR" sz="900" dirty="0"/>
              <a:t> Gamma, Richard </a:t>
            </a:r>
            <a:r>
              <a:rPr lang="tr-TR" sz="900" dirty="0" err="1"/>
              <a:t>Helm</a:t>
            </a:r>
            <a:r>
              <a:rPr lang="tr-TR" sz="900" dirty="0"/>
              <a:t>, </a:t>
            </a:r>
            <a:r>
              <a:rPr lang="tr-TR" sz="900" dirty="0" err="1"/>
              <a:t>Ralph</a:t>
            </a:r>
            <a:r>
              <a:rPr lang="tr-TR" sz="900" dirty="0"/>
              <a:t> Johnson, </a:t>
            </a:r>
            <a:r>
              <a:rPr lang="tr-TR" sz="900" dirty="0" err="1"/>
              <a:t>and</a:t>
            </a:r>
            <a:r>
              <a:rPr lang="tr-TR" sz="900" dirty="0"/>
              <a:t> John </a:t>
            </a:r>
            <a:r>
              <a:rPr lang="tr-TR" sz="900" dirty="0" err="1"/>
              <a:t>Vlissides</a:t>
            </a:r>
            <a:r>
              <a:rPr lang="tr-TR" sz="900" dirty="0"/>
              <a:t>. 1995. Design </a:t>
            </a:r>
            <a:r>
              <a:rPr lang="tr-TR" sz="900" dirty="0" err="1"/>
              <a:t>Patterns</a:t>
            </a:r>
            <a:r>
              <a:rPr lang="tr-TR" sz="900" dirty="0"/>
              <a:t>: </a:t>
            </a:r>
            <a:r>
              <a:rPr lang="tr-TR" sz="900" dirty="0" err="1"/>
              <a:t>Elements</a:t>
            </a:r>
            <a:r>
              <a:rPr lang="tr-TR" sz="900" dirty="0"/>
              <a:t> of </a:t>
            </a:r>
            <a:r>
              <a:rPr lang="tr-TR" sz="900" dirty="0" err="1"/>
              <a:t>Reusable</a:t>
            </a:r>
            <a:r>
              <a:rPr lang="tr-TR" sz="900" dirty="0"/>
              <a:t> Object-</a:t>
            </a:r>
            <a:r>
              <a:rPr lang="tr-TR" sz="900" dirty="0" err="1"/>
              <a:t>Oriented</a:t>
            </a:r>
            <a:r>
              <a:rPr lang="tr-TR" sz="900" dirty="0"/>
              <a:t> Software. </a:t>
            </a:r>
            <a:r>
              <a:rPr lang="tr-TR" sz="900" dirty="0" err="1"/>
              <a:t>Addison-Wesley</a:t>
            </a:r>
            <a:r>
              <a:rPr lang="tr-TR" sz="900" dirty="0"/>
              <a:t> </a:t>
            </a:r>
            <a:r>
              <a:rPr lang="tr-TR" sz="900" dirty="0" err="1"/>
              <a:t>Longman</a:t>
            </a:r>
            <a:r>
              <a:rPr lang="tr-TR" sz="900" dirty="0"/>
              <a:t> Publishing </a:t>
            </a:r>
            <a:r>
              <a:rPr lang="tr-TR" sz="900" dirty="0" err="1"/>
              <a:t>Co</a:t>
            </a:r>
            <a:r>
              <a:rPr lang="tr-TR" sz="900" dirty="0"/>
              <a:t>., </a:t>
            </a:r>
            <a:r>
              <a:rPr lang="tr-TR" sz="900" dirty="0" err="1"/>
              <a:t>Inc</a:t>
            </a:r>
            <a:r>
              <a:rPr lang="tr-TR" sz="900" dirty="0"/>
              <a:t>., Boston, MA, USA.</a:t>
            </a:r>
          </a:p>
        </p:txBody>
      </p:sp>
    </p:spTree>
    <p:extLst>
      <p:ext uri="{BB962C8B-B14F-4D97-AF65-F5344CB8AC3E}">
        <p14:creationId xmlns:p14="http://schemas.microsoft.com/office/powerpoint/2010/main" val="4161412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6C11-FCD6-4F6C-B9F4-FE8EAA779F0B}"/>
              </a:ext>
            </a:extLst>
          </p:cNvPr>
          <p:cNvSpPr>
            <a:spLocks noGrp="1"/>
          </p:cNvSpPr>
          <p:nvPr>
            <p:ph type="title"/>
          </p:nvPr>
        </p:nvSpPr>
        <p:spPr/>
        <p:txBody>
          <a:bodyPr/>
          <a:lstStyle/>
          <a:p>
            <a:r>
              <a:rPr lang="en-US"/>
              <a:t>Factory Method </a:t>
            </a:r>
            <a:r>
              <a:rPr lang="en-US" dirty="0"/>
              <a:t>Pattern Structure</a:t>
            </a:r>
            <a:endParaRPr lang="tr-TR" dirty="0"/>
          </a:p>
        </p:txBody>
      </p:sp>
      <p:sp>
        <p:nvSpPr>
          <p:cNvPr id="4" name="Rectangle 3">
            <a:extLst>
              <a:ext uri="{FF2B5EF4-FFF2-40B4-BE49-F238E27FC236}">
                <a16:creationId xmlns:a16="http://schemas.microsoft.com/office/drawing/2014/main" id="{BB3DD023-1136-4A41-BF63-BCFEC7F6C60F}"/>
              </a:ext>
            </a:extLst>
          </p:cNvPr>
          <p:cNvSpPr/>
          <p:nvPr/>
        </p:nvSpPr>
        <p:spPr>
          <a:xfrm>
            <a:off x="1371600" y="6399547"/>
            <a:ext cx="9541042" cy="369332"/>
          </a:xfrm>
          <a:prstGeom prst="rect">
            <a:avLst/>
          </a:prstGeom>
        </p:spPr>
        <p:txBody>
          <a:bodyPr wrap="square">
            <a:spAutoFit/>
          </a:bodyPr>
          <a:lstStyle/>
          <a:p>
            <a:r>
              <a:rPr lang="en-US" sz="900" dirty="0"/>
              <a:t>Source: </a:t>
            </a:r>
            <a:r>
              <a:rPr lang="tr-TR" sz="900" dirty="0" err="1"/>
              <a:t>Erich</a:t>
            </a:r>
            <a:r>
              <a:rPr lang="tr-TR" sz="900" dirty="0"/>
              <a:t> Gamma, Richard </a:t>
            </a:r>
            <a:r>
              <a:rPr lang="tr-TR" sz="900" dirty="0" err="1"/>
              <a:t>Helm</a:t>
            </a:r>
            <a:r>
              <a:rPr lang="tr-TR" sz="900" dirty="0"/>
              <a:t>, </a:t>
            </a:r>
            <a:r>
              <a:rPr lang="tr-TR" sz="900" dirty="0" err="1"/>
              <a:t>Ralph</a:t>
            </a:r>
            <a:r>
              <a:rPr lang="tr-TR" sz="900" dirty="0"/>
              <a:t> Johnson, </a:t>
            </a:r>
            <a:r>
              <a:rPr lang="tr-TR" sz="900" dirty="0" err="1"/>
              <a:t>and</a:t>
            </a:r>
            <a:r>
              <a:rPr lang="tr-TR" sz="900" dirty="0"/>
              <a:t> John </a:t>
            </a:r>
            <a:r>
              <a:rPr lang="tr-TR" sz="900" dirty="0" err="1"/>
              <a:t>Vlissides</a:t>
            </a:r>
            <a:r>
              <a:rPr lang="tr-TR" sz="900" dirty="0"/>
              <a:t>. 1995. Design </a:t>
            </a:r>
            <a:r>
              <a:rPr lang="tr-TR" sz="900" dirty="0" err="1"/>
              <a:t>Patterns</a:t>
            </a:r>
            <a:r>
              <a:rPr lang="tr-TR" sz="900" dirty="0"/>
              <a:t>: </a:t>
            </a:r>
            <a:r>
              <a:rPr lang="tr-TR" sz="900" dirty="0" err="1"/>
              <a:t>Elements</a:t>
            </a:r>
            <a:r>
              <a:rPr lang="tr-TR" sz="900" dirty="0"/>
              <a:t> of </a:t>
            </a:r>
            <a:r>
              <a:rPr lang="tr-TR" sz="900" dirty="0" err="1"/>
              <a:t>Reusable</a:t>
            </a:r>
            <a:r>
              <a:rPr lang="tr-TR" sz="900" dirty="0"/>
              <a:t> Object-</a:t>
            </a:r>
            <a:r>
              <a:rPr lang="tr-TR" sz="900" dirty="0" err="1"/>
              <a:t>Oriented</a:t>
            </a:r>
            <a:r>
              <a:rPr lang="tr-TR" sz="900" dirty="0"/>
              <a:t> Software. </a:t>
            </a:r>
            <a:r>
              <a:rPr lang="tr-TR" sz="900" dirty="0" err="1"/>
              <a:t>Addison-Wesley</a:t>
            </a:r>
            <a:r>
              <a:rPr lang="tr-TR" sz="900" dirty="0"/>
              <a:t> </a:t>
            </a:r>
            <a:r>
              <a:rPr lang="tr-TR" sz="900" dirty="0" err="1"/>
              <a:t>Longman</a:t>
            </a:r>
            <a:r>
              <a:rPr lang="tr-TR" sz="900" dirty="0"/>
              <a:t> Publishing </a:t>
            </a:r>
            <a:r>
              <a:rPr lang="tr-TR" sz="900" dirty="0" err="1"/>
              <a:t>Co</a:t>
            </a:r>
            <a:r>
              <a:rPr lang="tr-TR" sz="900" dirty="0"/>
              <a:t>., </a:t>
            </a:r>
            <a:r>
              <a:rPr lang="tr-TR" sz="900" dirty="0" err="1"/>
              <a:t>Inc</a:t>
            </a:r>
            <a:r>
              <a:rPr lang="tr-TR" sz="900" dirty="0"/>
              <a:t>., Boston, MA, USA.</a:t>
            </a:r>
          </a:p>
        </p:txBody>
      </p:sp>
      <p:sp>
        <p:nvSpPr>
          <p:cNvPr id="6" name="Content Placeholder 5">
            <a:extLst>
              <a:ext uri="{FF2B5EF4-FFF2-40B4-BE49-F238E27FC236}">
                <a16:creationId xmlns:a16="http://schemas.microsoft.com/office/drawing/2014/main" id="{48845BE7-C3E1-491A-878C-D01AFB1743A2}"/>
              </a:ext>
            </a:extLst>
          </p:cNvPr>
          <p:cNvSpPr>
            <a:spLocks noGrp="1"/>
          </p:cNvSpPr>
          <p:nvPr>
            <p:ph idx="1"/>
          </p:nvPr>
        </p:nvSpPr>
        <p:spPr/>
        <p:txBody>
          <a:bodyPr>
            <a:normAutofit fontScale="92500" lnSpcReduction="20000"/>
          </a:bodyPr>
          <a:lstStyle/>
          <a:p>
            <a:r>
              <a:rPr lang="tr-TR" b="1" dirty="0"/>
              <a:t>Product </a:t>
            </a:r>
            <a:r>
              <a:rPr lang="tr-TR" dirty="0"/>
              <a:t>(</a:t>
            </a:r>
            <a:r>
              <a:rPr lang="tr-TR" dirty="0" err="1"/>
              <a:t>Document</a:t>
            </a:r>
            <a:r>
              <a:rPr lang="tr-TR" dirty="0"/>
              <a:t>) </a:t>
            </a:r>
          </a:p>
          <a:p>
            <a:pPr lvl="1"/>
            <a:r>
              <a:rPr lang="en-US" dirty="0"/>
              <a:t>defines the interface of objects the factory method creates. </a:t>
            </a:r>
          </a:p>
          <a:p>
            <a:r>
              <a:rPr lang="tr-TR" dirty="0"/>
              <a:t>• </a:t>
            </a:r>
            <a:r>
              <a:rPr lang="tr-TR" b="1" dirty="0" err="1"/>
              <a:t>ConcreteProduct</a:t>
            </a:r>
            <a:r>
              <a:rPr lang="tr-TR" b="1" dirty="0"/>
              <a:t> </a:t>
            </a:r>
            <a:r>
              <a:rPr lang="tr-TR" dirty="0"/>
              <a:t>(</a:t>
            </a:r>
            <a:r>
              <a:rPr lang="tr-TR" dirty="0" err="1"/>
              <a:t>MyDocument</a:t>
            </a:r>
            <a:r>
              <a:rPr lang="tr-TR" dirty="0"/>
              <a:t>) </a:t>
            </a:r>
          </a:p>
          <a:p>
            <a:pPr lvl="1"/>
            <a:r>
              <a:rPr lang="en-US" dirty="0"/>
              <a:t>implements the Product interface. </a:t>
            </a:r>
          </a:p>
          <a:p>
            <a:r>
              <a:rPr lang="tr-TR" dirty="0"/>
              <a:t>• </a:t>
            </a:r>
            <a:r>
              <a:rPr lang="tr-TR" b="1" dirty="0" err="1"/>
              <a:t>Creator</a:t>
            </a:r>
            <a:r>
              <a:rPr lang="tr-TR" b="1" dirty="0"/>
              <a:t> </a:t>
            </a:r>
            <a:r>
              <a:rPr lang="tr-TR" dirty="0"/>
              <a:t>(Application) </a:t>
            </a:r>
          </a:p>
          <a:p>
            <a:pPr lvl="1"/>
            <a:r>
              <a:rPr lang="en-US" dirty="0"/>
              <a:t>declares the factory method, which returns an object of type Product. Creator may also define a default implementation of the factory method that returns a default </a:t>
            </a:r>
            <a:r>
              <a:rPr lang="en-US" dirty="0" err="1"/>
              <a:t>ConcreteProduct</a:t>
            </a:r>
            <a:r>
              <a:rPr lang="en-US" dirty="0"/>
              <a:t> object. </a:t>
            </a:r>
          </a:p>
          <a:p>
            <a:pPr lvl="1"/>
            <a:r>
              <a:rPr lang="en-US" dirty="0"/>
              <a:t>may call the factory method to create a Product object. </a:t>
            </a:r>
          </a:p>
          <a:p>
            <a:r>
              <a:rPr lang="tr-TR" dirty="0"/>
              <a:t>• </a:t>
            </a:r>
            <a:r>
              <a:rPr lang="tr-TR" b="1" dirty="0" err="1"/>
              <a:t>ConcreteCreator</a:t>
            </a:r>
            <a:r>
              <a:rPr lang="tr-TR" b="1" dirty="0"/>
              <a:t> </a:t>
            </a:r>
            <a:r>
              <a:rPr lang="tr-TR" dirty="0"/>
              <a:t>(</a:t>
            </a:r>
            <a:r>
              <a:rPr lang="tr-TR" dirty="0" err="1"/>
              <a:t>MyApplication</a:t>
            </a:r>
            <a:r>
              <a:rPr lang="tr-TR" dirty="0"/>
              <a:t>) </a:t>
            </a:r>
          </a:p>
          <a:p>
            <a:pPr lvl="1"/>
            <a:r>
              <a:rPr lang="en-US" dirty="0"/>
              <a:t>overrides the factory method to return an instance of a </a:t>
            </a:r>
            <a:r>
              <a:rPr lang="en-US" dirty="0" err="1"/>
              <a:t>ConcreteProduct</a:t>
            </a:r>
            <a:r>
              <a:rPr lang="en-US" dirty="0"/>
              <a:t>. </a:t>
            </a:r>
          </a:p>
          <a:p>
            <a:endParaRPr lang="tr-TR" dirty="0"/>
          </a:p>
        </p:txBody>
      </p:sp>
    </p:spTree>
    <p:extLst>
      <p:ext uri="{BB962C8B-B14F-4D97-AF65-F5344CB8AC3E}">
        <p14:creationId xmlns:p14="http://schemas.microsoft.com/office/powerpoint/2010/main" val="220350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550F-41F9-4282-970E-3F24F4C275B9}"/>
              </a:ext>
            </a:extLst>
          </p:cNvPr>
          <p:cNvSpPr>
            <a:spLocks noGrp="1"/>
          </p:cNvSpPr>
          <p:nvPr>
            <p:ph type="title"/>
          </p:nvPr>
        </p:nvSpPr>
        <p:spPr/>
        <p:txBody>
          <a:bodyPr/>
          <a:lstStyle/>
          <a:p>
            <a:r>
              <a:rPr lang="en-US" dirty="0"/>
              <a:t>Factory Method Advantages</a:t>
            </a:r>
            <a:endParaRPr lang="tr-TR" dirty="0"/>
          </a:p>
        </p:txBody>
      </p:sp>
      <p:sp>
        <p:nvSpPr>
          <p:cNvPr id="3" name="Content Placeholder 2">
            <a:extLst>
              <a:ext uri="{FF2B5EF4-FFF2-40B4-BE49-F238E27FC236}">
                <a16:creationId xmlns:a16="http://schemas.microsoft.com/office/drawing/2014/main" id="{F8D539BF-133B-4940-8D89-CC1B0390D21D}"/>
              </a:ext>
            </a:extLst>
          </p:cNvPr>
          <p:cNvSpPr>
            <a:spLocks noGrp="1"/>
          </p:cNvSpPr>
          <p:nvPr>
            <p:ph idx="1"/>
          </p:nvPr>
        </p:nvSpPr>
        <p:spPr/>
        <p:txBody>
          <a:bodyPr/>
          <a:lstStyle/>
          <a:p>
            <a:r>
              <a:rPr lang="en-US" dirty="0"/>
              <a:t>Factory methods eliminate the need to bind application-specific classes into your code. </a:t>
            </a:r>
          </a:p>
          <a:p>
            <a:pPr lvl="1"/>
            <a:r>
              <a:rPr lang="en-US" dirty="0"/>
              <a:t>The code only deals with the Product interface; therefore it can work with any user-defined </a:t>
            </a:r>
            <a:r>
              <a:rPr lang="en-US" dirty="0" err="1"/>
              <a:t>ConcreteProduct</a:t>
            </a:r>
            <a:r>
              <a:rPr lang="en-US" dirty="0"/>
              <a:t> classes. </a:t>
            </a:r>
            <a:endParaRPr lang="tr-TR" dirty="0"/>
          </a:p>
          <a:p>
            <a:r>
              <a:rPr lang="en-US" dirty="0"/>
              <a:t>Provides hooks for subclasses. Creating objects inside a class with a factory method is always more flexible than creating an object directly </a:t>
            </a:r>
          </a:p>
          <a:p>
            <a:endParaRPr lang="en-US" dirty="0"/>
          </a:p>
          <a:p>
            <a:endParaRPr lang="tr-TR" dirty="0"/>
          </a:p>
        </p:txBody>
      </p:sp>
    </p:spTree>
    <p:extLst>
      <p:ext uri="{BB962C8B-B14F-4D97-AF65-F5344CB8AC3E}">
        <p14:creationId xmlns:p14="http://schemas.microsoft.com/office/powerpoint/2010/main" val="108504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CCD6-4890-485C-A3C4-98C751EB5C17}"/>
              </a:ext>
            </a:extLst>
          </p:cNvPr>
          <p:cNvSpPr>
            <a:spLocks noGrp="1"/>
          </p:cNvSpPr>
          <p:nvPr>
            <p:ph type="title"/>
          </p:nvPr>
        </p:nvSpPr>
        <p:spPr/>
        <p:txBody>
          <a:bodyPr/>
          <a:lstStyle/>
          <a:p>
            <a:r>
              <a:rPr lang="en-US" dirty="0"/>
              <a:t>Creational Patterns</a:t>
            </a:r>
            <a:endParaRPr lang="tr-TR" dirty="0"/>
          </a:p>
        </p:txBody>
      </p:sp>
      <p:sp>
        <p:nvSpPr>
          <p:cNvPr id="3" name="Content Placeholder 2">
            <a:extLst>
              <a:ext uri="{FF2B5EF4-FFF2-40B4-BE49-F238E27FC236}">
                <a16:creationId xmlns:a16="http://schemas.microsoft.com/office/drawing/2014/main" id="{657407CA-770C-415B-9F54-A1237E84EB19}"/>
              </a:ext>
            </a:extLst>
          </p:cNvPr>
          <p:cNvSpPr>
            <a:spLocks noGrp="1"/>
          </p:cNvSpPr>
          <p:nvPr>
            <p:ph idx="1"/>
          </p:nvPr>
        </p:nvSpPr>
        <p:spPr/>
        <p:txBody>
          <a:bodyPr>
            <a:normAutofit fontScale="85000" lnSpcReduction="10000"/>
          </a:bodyPr>
          <a:lstStyle/>
          <a:p>
            <a:r>
              <a:rPr lang="en-US" dirty="0"/>
              <a:t>Creational design patterns abstract the instantiation process. </a:t>
            </a:r>
          </a:p>
          <a:p>
            <a:r>
              <a:rPr lang="en-US" dirty="0"/>
              <a:t>They help make a system independent of how its objects are created, composed, and represented. </a:t>
            </a:r>
          </a:p>
          <a:p>
            <a:pPr lvl="1"/>
            <a:r>
              <a:rPr lang="en-US" dirty="0"/>
              <a:t>A class creational pattern uses inheritance to vary the class that's instantiated, whereas an object creational pattern will delegate instantiation to another object.</a:t>
            </a:r>
          </a:p>
          <a:p>
            <a:r>
              <a:rPr lang="en-US" dirty="0"/>
              <a:t>Creational patterns</a:t>
            </a:r>
          </a:p>
          <a:p>
            <a:pPr lvl="1"/>
            <a:r>
              <a:rPr lang="en-US" dirty="0"/>
              <a:t>Singleton</a:t>
            </a:r>
          </a:p>
          <a:p>
            <a:pPr lvl="1"/>
            <a:r>
              <a:rPr lang="en-US" dirty="0"/>
              <a:t>Builder</a:t>
            </a:r>
          </a:p>
          <a:p>
            <a:pPr lvl="1"/>
            <a:r>
              <a:rPr lang="en-US" b="1" dirty="0"/>
              <a:t>Factory Method</a:t>
            </a:r>
          </a:p>
          <a:p>
            <a:pPr lvl="1"/>
            <a:r>
              <a:rPr lang="en-US" b="1" dirty="0"/>
              <a:t>Abstract Factory</a:t>
            </a:r>
          </a:p>
          <a:p>
            <a:pPr lvl="1"/>
            <a:r>
              <a:rPr lang="en-US" b="1" dirty="0"/>
              <a:t>Prototype</a:t>
            </a:r>
            <a:endParaRPr lang="en-US" dirty="0"/>
          </a:p>
          <a:p>
            <a:pPr lvl="1"/>
            <a:r>
              <a:rPr lang="en-US" b="1" dirty="0"/>
              <a:t>Object Pool</a:t>
            </a:r>
          </a:p>
        </p:txBody>
      </p:sp>
    </p:spTree>
    <p:extLst>
      <p:ext uri="{BB962C8B-B14F-4D97-AF65-F5344CB8AC3E}">
        <p14:creationId xmlns:p14="http://schemas.microsoft.com/office/powerpoint/2010/main" val="248614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9503D27-955F-46CC-BC0A-414041C60C66}"/>
              </a:ext>
            </a:extLst>
          </p:cNvPr>
          <p:cNvGrpSpPr/>
          <p:nvPr/>
        </p:nvGrpSpPr>
        <p:grpSpPr>
          <a:xfrm>
            <a:off x="1371600" y="1844173"/>
            <a:ext cx="6426200" cy="4432300"/>
            <a:chOff x="2882900" y="1206500"/>
            <a:chExt cx="6426200" cy="4432300"/>
          </a:xfrm>
        </p:grpSpPr>
        <p:pic>
          <p:nvPicPr>
            <p:cNvPr id="4" name="Picture 3"/>
            <p:cNvPicPr>
              <a:picLocks noChangeAspect="1"/>
            </p:cNvPicPr>
            <p:nvPr/>
          </p:nvPicPr>
          <p:blipFill>
            <a:blip r:embed="rId2"/>
            <a:stretch>
              <a:fillRect/>
            </a:stretch>
          </p:blipFill>
          <p:spPr>
            <a:xfrm>
              <a:off x="2882900" y="1206500"/>
              <a:ext cx="6413500" cy="4432300"/>
            </a:xfrm>
            <a:prstGeom prst="rect">
              <a:avLst/>
            </a:prstGeom>
          </p:spPr>
        </p:pic>
        <p:sp>
          <p:nvSpPr>
            <p:cNvPr id="5" name="Rectangle 4"/>
            <p:cNvSpPr/>
            <p:nvPr/>
          </p:nvSpPr>
          <p:spPr>
            <a:xfrm>
              <a:off x="7232922" y="1206500"/>
              <a:ext cx="2063478" cy="188281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6" name="Rectangle 5"/>
            <p:cNvSpPr/>
            <p:nvPr/>
          </p:nvSpPr>
          <p:spPr>
            <a:xfrm>
              <a:off x="8589530" y="2921346"/>
              <a:ext cx="719570" cy="16210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itle 1">
            <a:extLst>
              <a:ext uri="{FF2B5EF4-FFF2-40B4-BE49-F238E27FC236}">
                <a16:creationId xmlns:a16="http://schemas.microsoft.com/office/drawing/2014/main" id="{7D2B5469-CABB-40B2-A2AC-EEF0EA99EEA1}"/>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Factory Method Example</a:t>
            </a:r>
            <a:endParaRPr lang="tr-TR" dirty="0"/>
          </a:p>
        </p:txBody>
      </p:sp>
    </p:spTree>
    <p:extLst>
      <p:ext uri="{BB962C8B-B14F-4D97-AF65-F5344CB8AC3E}">
        <p14:creationId xmlns:p14="http://schemas.microsoft.com/office/powerpoint/2010/main" val="20007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71600" y="1472556"/>
            <a:ext cx="8650705" cy="5385444"/>
          </a:xfrm>
          <a:prstGeom prst="rect">
            <a:avLst/>
          </a:prstGeom>
        </p:spPr>
      </p:pic>
      <p:sp>
        <p:nvSpPr>
          <p:cNvPr id="3" name="Title 1">
            <a:extLst>
              <a:ext uri="{FF2B5EF4-FFF2-40B4-BE49-F238E27FC236}">
                <a16:creationId xmlns:a16="http://schemas.microsoft.com/office/drawing/2014/main" id="{C40E58AF-20D6-4AC1-A867-6E93CDCB22B4}"/>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Factory Method Example</a:t>
            </a:r>
            <a:endParaRPr lang="tr-TR" dirty="0"/>
          </a:p>
        </p:txBody>
      </p:sp>
    </p:spTree>
    <p:extLst>
      <p:ext uri="{BB962C8B-B14F-4D97-AF65-F5344CB8AC3E}">
        <p14:creationId xmlns:p14="http://schemas.microsoft.com/office/powerpoint/2010/main" val="1085588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EEF1098-EFA5-4A8B-ACFE-D3CA1F55E88A}"/>
              </a:ext>
            </a:extLst>
          </p:cNvPr>
          <p:cNvGrpSpPr/>
          <p:nvPr/>
        </p:nvGrpSpPr>
        <p:grpSpPr>
          <a:xfrm>
            <a:off x="1371600" y="1428750"/>
            <a:ext cx="8102601" cy="4991100"/>
            <a:chOff x="2044699" y="927100"/>
            <a:chExt cx="8102601" cy="4991100"/>
          </a:xfrm>
        </p:grpSpPr>
        <p:pic>
          <p:nvPicPr>
            <p:cNvPr id="4" name="Picture 3"/>
            <p:cNvPicPr>
              <a:picLocks noChangeAspect="1"/>
            </p:cNvPicPr>
            <p:nvPr/>
          </p:nvPicPr>
          <p:blipFill>
            <a:blip r:embed="rId2"/>
            <a:stretch>
              <a:fillRect/>
            </a:stretch>
          </p:blipFill>
          <p:spPr>
            <a:xfrm>
              <a:off x="2044700" y="927100"/>
              <a:ext cx="8102600" cy="4991100"/>
            </a:xfrm>
            <a:prstGeom prst="rect">
              <a:avLst/>
            </a:prstGeom>
          </p:spPr>
        </p:pic>
        <p:sp>
          <p:nvSpPr>
            <p:cNvPr id="5" name="Rectangle 4"/>
            <p:cNvSpPr/>
            <p:nvPr/>
          </p:nvSpPr>
          <p:spPr>
            <a:xfrm>
              <a:off x="6889700" y="927768"/>
              <a:ext cx="3257600" cy="157742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133291" y="2640932"/>
              <a:ext cx="1175709" cy="72791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44699" y="2272016"/>
              <a:ext cx="177185" cy="161903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44216" y="927100"/>
              <a:ext cx="545484" cy="18055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itle 1">
            <a:extLst>
              <a:ext uri="{FF2B5EF4-FFF2-40B4-BE49-F238E27FC236}">
                <a16:creationId xmlns:a16="http://schemas.microsoft.com/office/drawing/2014/main" id="{A38D240E-4C4A-4F15-8F27-8D3520A0C95B}"/>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Factory Method Example</a:t>
            </a:r>
            <a:endParaRPr lang="tr-TR" dirty="0"/>
          </a:p>
        </p:txBody>
      </p:sp>
    </p:spTree>
    <p:extLst>
      <p:ext uri="{BB962C8B-B14F-4D97-AF65-F5344CB8AC3E}">
        <p14:creationId xmlns:p14="http://schemas.microsoft.com/office/powerpoint/2010/main" val="2291305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708810-FE68-4807-B405-B05245685DD9}"/>
              </a:ext>
            </a:extLst>
          </p:cNvPr>
          <p:cNvGrpSpPr/>
          <p:nvPr/>
        </p:nvGrpSpPr>
        <p:grpSpPr>
          <a:xfrm>
            <a:off x="1438490" y="1512972"/>
            <a:ext cx="7374641" cy="5146508"/>
            <a:chOff x="2118274" y="567010"/>
            <a:chExt cx="7759700" cy="5529877"/>
          </a:xfrm>
        </p:grpSpPr>
        <p:pic>
          <p:nvPicPr>
            <p:cNvPr id="4" name="Picture 3"/>
            <p:cNvPicPr>
              <a:picLocks noChangeAspect="1"/>
            </p:cNvPicPr>
            <p:nvPr/>
          </p:nvPicPr>
          <p:blipFill>
            <a:blip r:embed="rId2"/>
            <a:stretch>
              <a:fillRect/>
            </a:stretch>
          </p:blipFill>
          <p:spPr>
            <a:xfrm>
              <a:off x="2118274" y="567010"/>
              <a:ext cx="7759700" cy="4406900"/>
            </a:xfrm>
            <a:prstGeom prst="rect">
              <a:avLst/>
            </a:prstGeom>
          </p:spPr>
        </p:pic>
        <p:pic>
          <p:nvPicPr>
            <p:cNvPr id="5" name="Picture 4"/>
            <p:cNvPicPr>
              <a:picLocks noChangeAspect="1"/>
            </p:cNvPicPr>
            <p:nvPr/>
          </p:nvPicPr>
          <p:blipFill>
            <a:blip r:embed="rId3"/>
            <a:stretch>
              <a:fillRect/>
            </a:stretch>
          </p:blipFill>
          <p:spPr>
            <a:xfrm>
              <a:off x="3393847" y="4890387"/>
              <a:ext cx="6273800" cy="1206500"/>
            </a:xfrm>
            <a:prstGeom prst="rect">
              <a:avLst/>
            </a:prstGeom>
          </p:spPr>
        </p:pic>
      </p:grpSp>
      <p:sp>
        <p:nvSpPr>
          <p:cNvPr id="6" name="Title 1">
            <a:extLst>
              <a:ext uri="{FF2B5EF4-FFF2-40B4-BE49-F238E27FC236}">
                <a16:creationId xmlns:a16="http://schemas.microsoft.com/office/drawing/2014/main" id="{79BB693D-BC31-4E71-812F-4BD75B6C36F3}"/>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Factory Method Example</a:t>
            </a:r>
            <a:endParaRPr lang="tr-TR" dirty="0"/>
          </a:p>
        </p:txBody>
      </p:sp>
    </p:spTree>
    <p:extLst>
      <p:ext uri="{BB962C8B-B14F-4D97-AF65-F5344CB8AC3E}">
        <p14:creationId xmlns:p14="http://schemas.microsoft.com/office/powerpoint/2010/main" val="558843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AC54-CEB1-4416-A0B1-1715BDAF44EC}"/>
              </a:ext>
            </a:extLst>
          </p:cNvPr>
          <p:cNvSpPr>
            <a:spLocks noGrp="1"/>
          </p:cNvSpPr>
          <p:nvPr>
            <p:ph type="title"/>
          </p:nvPr>
        </p:nvSpPr>
        <p:spPr/>
        <p:txBody>
          <a:bodyPr/>
          <a:lstStyle/>
          <a:p>
            <a:r>
              <a:rPr lang="en-US" dirty="0"/>
              <a:t>Abstract Factory Pattern</a:t>
            </a:r>
            <a:endParaRPr lang="tr-TR" dirty="0"/>
          </a:p>
        </p:txBody>
      </p:sp>
      <p:sp>
        <p:nvSpPr>
          <p:cNvPr id="3" name="Content Placeholder 2">
            <a:extLst>
              <a:ext uri="{FF2B5EF4-FFF2-40B4-BE49-F238E27FC236}">
                <a16:creationId xmlns:a16="http://schemas.microsoft.com/office/drawing/2014/main" id="{A303E8E3-A455-4459-B3B5-D36B1AB5A77E}"/>
              </a:ext>
            </a:extLst>
          </p:cNvPr>
          <p:cNvSpPr>
            <a:spLocks noGrp="1"/>
          </p:cNvSpPr>
          <p:nvPr>
            <p:ph idx="1"/>
          </p:nvPr>
        </p:nvSpPr>
        <p:spPr/>
        <p:txBody>
          <a:bodyPr/>
          <a:lstStyle/>
          <a:p>
            <a:r>
              <a:rPr lang="en-US" dirty="0"/>
              <a:t>Provide an interface for creating families of related or dependent objects without specifying their concrete classes. </a:t>
            </a:r>
          </a:p>
          <a:p>
            <a:r>
              <a:rPr lang="en-US" dirty="0"/>
              <a:t>A factory that creates </a:t>
            </a:r>
            <a:r>
              <a:rPr lang="en-US" i="1" dirty="0"/>
              <a:t>other factories</a:t>
            </a:r>
            <a:r>
              <a:rPr lang="en-US" dirty="0"/>
              <a:t>, and these factories create objects derived from base classes. </a:t>
            </a:r>
          </a:p>
          <a:p>
            <a:r>
              <a:rPr lang="en-US" dirty="0"/>
              <a:t>Abstract Factory </a:t>
            </a:r>
            <a:r>
              <a:rPr lang="en-US"/>
              <a:t>pattern can </a:t>
            </a:r>
            <a:r>
              <a:rPr lang="en-US" dirty="0"/>
              <a:t>be easily extended to accommodate more products, for example we can add another sub-class </a:t>
            </a:r>
            <a:r>
              <a:rPr lang="en-US" i="1" dirty="0"/>
              <a:t>Obj1</a:t>
            </a:r>
            <a:r>
              <a:rPr lang="en-US" dirty="0"/>
              <a:t> and a factory </a:t>
            </a:r>
            <a:r>
              <a:rPr lang="en-US" i="1" dirty="0"/>
              <a:t>Obj1Factory</a:t>
            </a:r>
            <a:r>
              <a:rPr lang="en-US" dirty="0"/>
              <a:t>.</a:t>
            </a:r>
          </a:p>
          <a:p>
            <a:endParaRPr lang="tr-TR" dirty="0"/>
          </a:p>
        </p:txBody>
      </p:sp>
    </p:spTree>
    <p:extLst>
      <p:ext uri="{BB962C8B-B14F-4D97-AF65-F5344CB8AC3E}">
        <p14:creationId xmlns:p14="http://schemas.microsoft.com/office/powerpoint/2010/main" val="14603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C00E-3D2C-43E1-89BB-ABFC4D4A0124}"/>
              </a:ext>
            </a:extLst>
          </p:cNvPr>
          <p:cNvSpPr>
            <a:spLocks noGrp="1"/>
          </p:cNvSpPr>
          <p:nvPr>
            <p:ph type="title"/>
          </p:nvPr>
        </p:nvSpPr>
        <p:spPr/>
        <p:txBody>
          <a:bodyPr/>
          <a:lstStyle/>
          <a:p>
            <a:r>
              <a:rPr lang="en-US" dirty="0"/>
              <a:t>Abstract Factory Pattern</a:t>
            </a:r>
            <a:endParaRPr lang="tr-TR" dirty="0"/>
          </a:p>
        </p:txBody>
      </p:sp>
      <p:sp>
        <p:nvSpPr>
          <p:cNvPr id="3" name="Content Placeholder 2">
            <a:extLst>
              <a:ext uri="{FF2B5EF4-FFF2-40B4-BE49-F238E27FC236}">
                <a16:creationId xmlns:a16="http://schemas.microsoft.com/office/drawing/2014/main" id="{800120D5-4C81-4489-BC30-AC9C40735F33}"/>
              </a:ext>
            </a:extLst>
          </p:cNvPr>
          <p:cNvSpPr>
            <a:spLocks noGrp="1"/>
          </p:cNvSpPr>
          <p:nvPr>
            <p:ph idx="1"/>
          </p:nvPr>
        </p:nvSpPr>
        <p:spPr/>
        <p:txBody>
          <a:bodyPr/>
          <a:lstStyle/>
          <a:p>
            <a:r>
              <a:rPr lang="en-US" dirty="0"/>
              <a:t>Use the Abstract Factory pattern when:</a:t>
            </a:r>
          </a:p>
          <a:p>
            <a:pPr lvl="1"/>
            <a:r>
              <a:rPr lang="en-US" dirty="0"/>
              <a:t>a system should be independent of how its products are created, composed, and represented. </a:t>
            </a:r>
          </a:p>
          <a:p>
            <a:pPr lvl="1"/>
            <a:r>
              <a:rPr lang="en-US" dirty="0"/>
              <a:t>a system should be configured with one of multiple families of products. </a:t>
            </a:r>
          </a:p>
          <a:p>
            <a:pPr lvl="1"/>
            <a:r>
              <a:rPr lang="en-US" dirty="0"/>
              <a:t>a family of related product objects is designed to be used together, and you need to enforce this constraint. </a:t>
            </a:r>
          </a:p>
          <a:p>
            <a:pPr lvl="1"/>
            <a:r>
              <a:rPr lang="en-US" dirty="0"/>
              <a:t>you want to provide a class library of products, and you want to reveal just their interfaces, not their implementations. </a:t>
            </a:r>
          </a:p>
          <a:p>
            <a:endParaRPr lang="tr-TR" dirty="0"/>
          </a:p>
        </p:txBody>
      </p:sp>
    </p:spTree>
    <p:extLst>
      <p:ext uri="{BB962C8B-B14F-4D97-AF65-F5344CB8AC3E}">
        <p14:creationId xmlns:p14="http://schemas.microsoft.com/office/powerpoint/2010/main" val="4187202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B5EA-B59D-4761-B3AD-31F5CC9AD613}"/>
              </a:ext>
            </a:extLst>
          </p:cNvPr>
          <p:cNvSpPr>
            <a:spLocks noGrp="1"/>
          </p:cNvSpPr>
          <p:nvPr>
            <p:ph type="title"/>
          </p:nvPr>
        </p:nvSpPr>
        <p:spPr/>
        <p:txBody>
          <a:bodyPr/>
          <a:lstStyle/>
          <a:p>
            <a:r>
              <a:rPr lang="en-US" dirty="0"/>
              <a:t>Abstract Factory Pattern Structure</a:t>
            </a:r>
            <a:endParaRPr lang="tr-TR" dirty="0"/>
          </a:p>
        </p:txBody>
      </p:sp>
      <p:pic>
        <p:nvPicPr>
          <p:cNvPr id="4" name="Content Placeholder 3">
            <a:extLst>
              <a:ext uri="{FF2B5EF4-FFF2-40B4-BE49-F238E27FC236}">
                <a16:creationId xmlns:a16="http://schemas.microsoft.com/office/drawing/2014/main" id="{8527D19E-E0F1-4469-A186-1B9596344E2A}"/>
              </a:ext>
            </a:extLst>
          </p:cNvPr>
          <p:cNvPicPr>
            <a:picLocks noGrp="1" noChangeAspect="1"/>
          </p:cNvPicPr>
          <p:nvPr>
            <p:ph idx="1"/>
          </p:nvPr>
        </p:nvPicPr>
        <p:blipFill>
          <a:blip r:embed="rId2"/>
          <a:stretch>
            <a:fillRect/>
          </a:stretch>
        </p:blipFill>
        <p:spPr>
          <a:xfrm>
            <a:off x="1371600" y="2430379"/>
            <a:ext cx="8036312" cy="3581400"/>
          </a:xfrm>
          <a:prstGeom prst="rect">
            <a:avLst/>
          </a:prstGeom>
        </p:spPr>
      </p:pic>
    </p:spTree>
    <p:extLst>
      <p:ext uri="{BB962C8B-B14F-4D97-AF65-F5344CB8AC3E}">
        <p14:creationId xmlns:p14="http://schemas.microsoft.com/office/powerpoint/2010/main" val="2197714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E502-43D0-4A6F-ABAB-FB013DF5D320}"/>
              </a:ext>
            </a:extLst>
          </p:cNvPr>
          <p:cNvSpPr>
            <a:spLocks noGrp="1"/>
          </p:cNvSpPr>
          <p:nvPr>
            <p:ph type="title"/>
          </p:nvPr>
        </p:nvSpPr>
        <p:spPr/>
        <p:txBody>
          <a:bodyPr/>
          <a:lstStyle/>
          <a:p>
            <a:r>
              <a:rPr lang="en-US" dirty="0"/>
              <a:t>Abstract Factory Advantages</a:t>
            </a:r>
            <a:endParaRPr lang="tr-TR" dirty="0"/>
          </a:p>
        </p:txBody>
      </p:sp>
      <p:sp>
        <p:nvSpPr>
          <p:cNvPr id="3" name="Content Placeholder 2">
            <a:extLst>
              <a:ext uri="{FF2B5EF4-FFF2-40B4-BE49-F238E27FC236}">
                <a16:creationId xmlns:a16="http://schemas.microsoft.com/office/drawing/2014/main" id="{0D62233C-C2AE-4286-87C2-495B2B0C07F2}"/>
              </a:ext>
            </a:extLst>
          </p:cNvPr>
          <p:cNvSpPr>
            <a:spLocks noGrp="1"/>
          </p:cNvSpPr>
          <p:nvPr>
            <p:ph idx="1"/>
          </p:nvPr>
        </p:nvSpPr>
        <p:spPr/>
        <p:txBody>
          <a:bodyPr/>
          <a:lstStyle/>
          <a:p>
            <a:r>
              <a:rPr lang="en-US" dirty="0"/>
              <a:t>It isolates concrete classes</a:t>
            </a:r>
          </a:p>
          <a:p>
            <a:pPr lvl="1"/>
            <a:r>
              <a:rPr lang="en-US" dirty="0"/>
              <a:t>control the classes of objects that an application creates. </a:t>
            </a:r>
          </a:p>
          <a:p>
            <a:pPr lvl="1"/>
            <a:r>
              <a:rPr lang="en-US" dirty="0"/>
              <a:t>a factory encapsulates the responsibility and the process of creating product objects </a:t>
            </a:r>
          </a:p>
          <a:p>
            <a:r>
              <a:rPr lang="en-US" dirty="0"/>
              <a:t>It makes exchanging product families easy</a:t>
            </a:r>
          </a:p>
          <a:p>
            <a:pPr lvl="1"/>
            <a:r>
              <a:rPr lang="en-US" dirty="0"/>
              <a:t>can use different product configurations simply by changing the concrete factory. </a:t>
            </a:r>
          </a:p>
        </p:txBody>
      </p:sp>
    </p:spTree>
    <p:extLst>
      <p:ext uri="{BB962C8B-B14F-4D97-AF65-F5344CB8AC3E}">
        <p14:creationId xmlns:p14="http://schemas.microsoft.com/office/powerpoint/2010/main" val="899576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Pattern</a:t>
            </a:r>
          </a:p>
        </p:txBody>
      </p:sp>
      <p:sp>
        <p:nvSpPr>
          <p:cNvPr id="3" name="Content Placeholder 2"/>
          <p:cNvSpPr>
            <a:spLocks noGrp="1"/>
          </p:cNvSpPr>
          <p:nvPr>
            <p:ph idx="1"/>
          </p:nvPr>
        </p:nvSpPr>
        <p:spPr/>
        <p:txBody>
          <a:bodyPr/>
          <a:lstStyle/>
          <a:p>
            <a:r>
              <a:rPr lang="en-US" dirty="0"/>
              <a:t>Intent</a:t>
            </a:r>
          </a:p>
          <a:p>
            <a:pPr lvl="1"/>
            <a:r>
              <a:rPr lang="en-US" dirty="0"/>
              <a:t>Specify the kinds of objects to create using a prototypical instance and create new objects by copying this prototype.</a:t>
            </a:r>
          </a:p>
          <a:p>
            <a:r>
              <a:rPr lang="en-US" dirty="0"/>
              <a:t>Motivation</a:t>
            </a:r>
          </a:p>
          <a:p>
            <a:pPr lvl="1"/>
            <a:r>
              <a:rPr lang="en-US" dirty="0"/>
              <a:t>build an editor for music scores by customizing a general framework for graphical editors and adding new objects that represent notes, rests, and staves. </a:t>
            </a:r>
          </a:p>
          <a:p>
            <a:endParaRPr lang="en-US" dirty="0"/>
          </a:p>
        </p:txBody>
      </p:sp>
      <p:sp>
        <p:nvSpPr>
          <p:cNvPr id="4" name="Rectangle 3">
            <a:extLst>
              <a:ext uri="{FF2B5EF4-FFF2-40B4-BE49-F238E27FC236}">
                <a16:creationId xmlns:a16="http://schemas.microsoft.com/office/drawing/2014/main" id="{FA99F525-3585-472A-8355-F4DF810B09C0}"/>
              </a:ext>
            </a:extLst>
          </p:cNvPr>
          <p:cNvSpPr/>
          <p:nvPr/>
        </p:nvSpPr>
        <p:spPr>
          <a:xfrm>
            <a:off x="1371600" y="6399547"/>
            <a:ext cx="9541042" cy="369332"/>
          </a:xfrm>
          <a:prstGeom prst="rect">
            <a:avLst/>
          </a:prstGeom>
        </p:spPr>
        <p:txBody>
          <a:bodyPr wrap="square">
            <a:spAutoFit/>
          </a:bodyPr>
          <a:lstStyle/>
          <a:p>
            <a:r>
              <a:rPr lang="en-US" sz="900" dirty="0"/>
              <a:t>Source: </a:t>
            </a:r>
            <a:r>
              <a:rPr lang="tr-TR" sz="900" dirty="0" err="1"/>
              <a:t>Erich</a:t>
            </a:r>
            <a:r>
              <a:rPr lang="tr-TR" sz="900" dirty="0"/>
              <a:t> Gamma, Richard </a:t>
            </a:r>
            <a:r>
              <a:rPr lang="tr-TR" sz="900" dirty="0" err="1"/>
              <a:t>Helm</a:t>
            </a:r>
            <a:r>
              <a:rPr lang="tr-TR" sz="900" dirty="0"/>
              <a:t>, </a:t>
            </a:r>
            <a:r>
              <a:rPr lang="tr-TR" sz="900" dirty="0" err="1"/>
              <a:t>Ralph</a:t>
            </a:r>
            <a:r>
              <a:rPr lang="tr-TR" sz="900" dirty="0"/>
              <a:t> Johnson, </a:t>
            </a:r>
            <a:r>
              <a:rPr lang="tr-TR" sz="900" dirty="0" err="1"/>
              <a:t>and</a:t>
            </a:r>
            <a:r>
              <a:rPr lang="tr-TR" sz="900" dirty="0"/>
              <a:t> John </a:t>
            </a:r>
            <a:r>
              <a:rPr lang="tr-TR" sz="900" dirty="0" err="1"/>
              <a:t>Vlissides</a:t>
            </a:r>
            <a:r>
              <a:rPr lang="tr-TR" sz="900" dirty="0"/>
              <a:t>. 1995. Design </a:t>
            </a:r>
            <a:r>
              <a:rPr lang="tr-TR" sz="900" dirty="0" err="1"/>
              <a:t>Patterns</a:t>
            </a:r>
            <a:r>
              <a:rPr lang="tr-TR" sz="900" dirty="0"/>
              <a:t>: </a:t>
            </a:r>
            <a:r>
              <a:rPr lang="tr-TR" sz="900" dirty="0" err="1"/>
              <a:t>Elements</a:t>
            </a:r>
            <a:r>
              <a:rPr lang="tr-TR" sz="900" dirty="0"/>
              <a:t> of </a:t>
            </a:r>
            <a:r>
              <a:rPr lang="tr-TR" sz="900" dirty="0" err="1"/>
              <a:t>Reusable</a:t>
            </a:r>
            <a:r>
              <a:rPr lang="tr-TR" sz="900" dirty="0"/>
              <a:t> Object-</a:t>
            </a:r>
            <a:r>
              <a:rPr lang="tr-TR" sz="900" dirty="0" err="1"/>
              <a:t>Oriented</a:t>
            </a:r>
            <a:r>
              <a:rPr lang="tr-TR" sz="900" dirty="0"/>
              <a:t> Software. </a:t>
            </a:r>
            <a:r>
              <a:rPr lang="tr-TR" sz="900" dirty="0" err="1"/>
              <a:t>Addison-Wesley</a:t>
            </a:r>
            <a:r>
              <a:rPr lang="tr-TR" sz="900" dirty="0"/>
              <a:t> </a:t>
            </a:r>
            <a:r>
              <a:rPr lang="tr-TR" sz="900" dirty="0" err="1"/>
              <a:t>Longman</a:t>
            </a:r>
            <a:r>
              <a:rPr lang="tr-TR" sz="900" dirty="0"/>
              <a:t> Publishing </a:t>
            </a:r>
            <a:r>
              <a:rPr lang="tr-TR" sz="900" dirty="0" err="1"/>
              <a:t>Co</a:t>
            </a:r>
            <a:r>
              <a:rPr lang="tr-TR" sz="900" dirty="0"/>
              <a:t>., </a:t>
            </a:r>
            <a:r>
              <a:rPr lang="tr-TR" sz="900" dirty="0" err="1"/>
              <a:t>Inc</a:t>
            </a:r>
            <a:r>
              <a:rPr lang="tr-TR" sz="900" dirty="0"/>
              <a:t>., Boston, MA, USA.</a:t>
            </a:r>
          </a:p>
        </p:txBody>
      </p:sp>
    </p:spTree>
    <p:extLst>
      <p:ext uri="{BB962C8B-B14F-4D97-AF65-F5344CB8AC3E}">
        <p14:creationId xmlns:p14="http://schemas.microsoft.com/office/powerpoint/2010/main" val="949421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a:bodyPr>
          <a:lstStyle/>
          <a:p>
            <a:r>
              <a:rPr lang="en-US" dirty="0"/>
              <a:t>Use the Prototype pattern when a system should be independent of how its products are created, composed, and represented; and</a:t>
            </a:r>
          </a:p>
          <a:p>
            <a:pPr lvl="1"/>
            <a:r>
              <a:rPr lang="en-US" dirty="0"/>
              <a:t>to avoid building a class hierarchy of factories that parallels the class hierarchy of products; or</a:t>
            </a:r>
          </a:p>
          <a:p>
            <a:pPr lvl="1"/>
            <a:r>
              <a:rPr lang="en-US" dirty="0"/>
              <a:t>when instances of a class can have one of only a few different combinations of state; or</a:t>
            </a:r>
          </a:p>
          <a:p>
            <a:pPr lvl="1"/>
            <a:r>
              <a:rPr lang="en-US" dirty="0"/>
              <a:t>when the classes to instantiate are specified at run-time, for example, by dynamic loading.</a:t>
            </a:r>
          </a:p>
        </p:txBody>
      </p:sp>
    </p:spTree>
    <p:extLst>
      <p:ext uri="{BB962C8B-B14F-4D97-AF65-F5344CB8AC3E}">
        <p14:creationId xmlns:p14="http://schemas.microsoft.com/office/powerpoint/2010/main" val="296987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Patterns</a:t>
            </a:r>
          </a:p>
        </p:txBody>
      </p:sp>
      <p:sp>
        <p:nvSpPr>
          <p:cNvPr id="3" name="Content Placeholder 2"/>
          <p:cNvSpPr>
            <a:spLocks noGrp="1"/>
          </p:cNvSpPr>
          <p:nvPr>
            <p:ph idx="1"/>
          </p:nvPr>
        </p:nvSpPr>
        <p:spPr/>
        <p:txBody>
          <a:bodyPr/>
          <a:lstStyle/>
          <a:p>
            <a:r>
              <a:rPr lang="en-US" dirty="0"/>
              <a:t>Hide how instances of classes are created and put together</a:t>
            </a:r>
          </a:p>
          <a:p>
            <a:r>
              <a:rPr lang="en-US" dirty="0"/>
              <a:t>Flexibility in </a:t>
            </a:r>
            <a:r>
              <a:rPr lang="en-US" u="sng" dirty="0"/>
              <a:t>what</a:t>
            </a:r>
            <a:r>
              <a:rPr lang="en-US" dirty="0"/>
              <a:t> gets created, </a:t>
            </a:r>
            <a:r>
              <a:rPr lang="en-US" u="sng" dirty="0"/>
              <a:t>who</a:t>
            </a:r>
            <a:r>
              <a:rPr lang="en-US" dirty="0"/>
              <a:t> creates it, </a:t>
            </a:r>
            <a:r>
              <a:rPr lang="en-US" u="sng" dirty="0"/>
              <a:t>how</a:t>
            </a:r>
            <a:r>
              <a:rPr lang="en-US" dirty="0"/>
              <a:t> it gets created, and </a:t>
            </a:r>
            <a:r>
              <a:rPr lang="en-US" u="sng" dirty="0"/>
              <a:t>when</a:t>
            </a:r>
            <a:r>
              <a:rPr lang="en-US" dirty="0"/>
              <a:t>.</a:t>
            </a:r>
          </a:p>
          <a:p>
            <a:endParaRPr lang="en-US" dirty="0"/>
          </a:p>
        </p:txBody>
      </p:sp>
    </p:spTree>
    <p:extLst>
      <p:ext uri="{BB962C8B-B14F-4D97-AF65-F5344CB8AC3E}">
        <p14:creationId xmlns:p14="http://schemas.microsoft.com/office/powerpoint/2010/main" val="1568446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Pattern Structure</a:t>
            </a:r>
          </a:p>
        </p:txBody>
      </p:sp>
      <p:pic>
        <p:nvPicPr>
          <p:cNvPr id="6" name="Picture 5"/>
          <p:cNvPicPr>
            <a:picLocks noChangeAspect="1"/>
          </p:cNvPicPr>
          <p:nvPr/>
        </p:nvPicPr>
        <p:blipFill>
          <a:blip r:embed="rId2"/>
          <a:stretch>
            <a:fillRect/>
          </a:stretch>
        </p:blipFill>
        <p:spPr>
          <a:xfrm>
            <a:off x="1533691" y="1867233"/>
            <a:ext cx="7794801" cy="3589087"/>
          </a:xfrm>
          <a:prstGeom prst="rect">
            <a:avLst/>
          </a:prstGeom>
        </p:spPr>
      </p:pic>
      <p:sp>
        <p:nvSpPr>
          <p:cNvPr id="5" name="Rectangle 4">
            <a:extLst>
              <a:ext uri="{FF2B5EF4-FFF2-40B4-BE49-F238E27FC236}">
                <a16:creationId xmlns:a16="http://schemas.microsoft.com/office/drawing/2014/main" id="{FC5266C2-79EF-4025-B774-8FC0B95A53D9}"/>
              </a:ext>
            </a:extLst>
          </p:cNvPr>
          <p:cNvSpPr/>
          <p:nvPr/>
        </p:nvSpPr>
        <p:spPr>
          <a:xfrm>
            <a:off x="1371600" y="6399547"/>
            <a:ext cx="9541042" cy="369332"/>
          </a:xfrm>
          <a:prstGeom prst="rect">
            <a:avLst/>
          </a:prstGeom>
        </p:spPr>
        <p:txBody>
          <a:bodyPr wrap="square">
            <a:spAutoFit/>
          </a:bodyPr>
          <a:lstStyle/>
          <a:p>
            <a:r>
              <a:rPr lang="en-US" sz="900" dirty="0"/>
              <a:t>Source: </a:t>
            </a:r>
            <a:r>
              <a:rPr lang="tr-TR" sz="900" dirty="0" err="1"/>
              <a:t>Erich</a:t>
            </a:r>
            <a:r>
              <a:rPr lang="tr-TR" sz="900" dirty="0"/>
              <a:t> Gamma, Richard </a:t>
            </a:r>
            <a:r>
              <a:rPr lang="tr-TR" sz="900" dirty="0" err="1"/>
              <a:t>Helm</a:t>
            </a:r>
            <a:r>
              <a:rPr lang="tr-TR" sz="900" dirty="0"/>
              <a:t>, </a:t>
            </a:r>
            <a:r>
              <a:rPr lang="tr-TR" sz="900" dirty="0" err="1"/>
              <a:t>Ralph</a:t>
            </a:r>
            <a:r>
              <a:rPr lang="tr-TR" sz="900" dirty="0"/>
              <a:t> Johnson, </a:t>
            </a:r>
            <a:r>
              <a:rPr lang="tr-TR" sz="900" dirty="0" err="1"/>
              <a:t>and</a:t>
            </a:r>
            <a:r>
              <a:rPr lang="tr-TR" sz="900" dirty="0"/>
              <a:t> John </a:t>
            </a:r>
            <a:r>
              <a:rPr lang="tr-TR" sz="900" dirty="0" err="1"/>
              <a:t>Vlissides</a:t>
            </a:r>
            <a:r>
              <a:rPr lang="tr-TR" sz="900" dirty="0"/>
              <a:t>. 1995. Design </a:t>
            </a:r>
            <a:r>
              <a:rPr lang="tr-TR" sz="900" dirty="0" err="1"/>
              <a:t>Patterns</a:t>
            </a:r>
            <a:r>
              <a:rPr lang="tr-TR" sz="900" dirty="0"/>
              <a:t>: </a:t>
            </a:r>
            <a:r>
              <a:rPr lang="tr-TR" sz="900" dirty="0" err="1"/>
              <a:t>Elements</a:t>
            </a:r>
            <a:r>
              <a:rPr lang="tr-TR" sz="900" dirty="0"/>
              <a:t> of </a:t>
            </a:r>
            <a:r>
              <a:rPr lang="tr-TR" sz="900" dirty="0" err="1"/>
              <a:t>Reusable</a:t>
            </a:r>
            <a:r>
              <a:rPr lang="tr-TR" sz="900" dirty="0"/>
              <a:t> Object-</a:t>
            </a:r>
            <a:r>
              <a:rPr lang="tr-TR" sz="900" dirty="0" err="1"/>
              <a:t>Oriented</a:t>
            </a:r>
            <a:r>
              <a:rPr lang="tr-TR" sz="900" dirty="0"/>
              <a:t> Software. </a:t>
            </a:r>
            <a:r>
              <a:rPr lang="tr-TR" sz="900" dirty="0" err="1"/>
              <a:t>Addison-Wesley</a:t>
            </a:r>
            <a:r>
              <a:rPr lang="tr-TR" sz="900" dirty="0"/>
              <a:t> </a:t>
            </a:r>
            <a:r>
              <a:rPr lang="tr-TR" sz="900" dirty="0" err="1"/>
              <a:t>Longman</a:t>
            </a:r>
            <a:r>
              <a:rPr lang="tr-TR" sz="900" dirty="0"/>
              <a:t> Publishing </a:t>
            </a:r>
            <a:r>
              <a:rPr lang="tr-TR" sz="900" dirty="0" err="1"/>
              <a:t>Co</a:t>
            </a:r>
            <a:r>
              <a:rPr lang="tr-TR" sz="900" dirty="0"/>
              <a:t>., </a:t>
            </a:r>
            <a:r>
              <a:rPr lang="tr-TR" sz="900" dirty="0" err="1"/>
              <a:t>Inc</a:t>
            </a:r>
            <a:r>
              <a:rPr lang="tr-TR" sz="900" dirty="0"/>
              <a:t>., Boston, MA, USA.</a:t>
            </a:r>
          </a:p>
        </p:txBody>
      </p:sp>
    </p:spTree>
    <p:extLst>
      <p:ext uri="{BB962C8B-B14F-4D97-AF65-F5344CB8AC3E}">
        <p14:creationId xmlns:p14="http://schemas.microsoft.com/office/powerpoint/2010/main" val="1822723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normAutofit/>
          </a:bodyPr>
          <a:lstStyle/>
          <a:p>
            <a:r>
              <a:rPr lang="en-US" dirty="0"/>
              <a:t>Adding and removing products at run-time. </a:t>
            </a:r>
          </a:p>
          <a:p>
            <a:r>
              <a:rPr lang="en-US" dirty="0"/>
              <a:t>Specifying new objects by varying values – not by defining new classes. </a:t>
            </a:r>
          </a:p>
          <a:p>
            <a:pPr lvl="1"/>
            <a:r>
              <a:rPr lang="en-US" dirty="0"/>
              <a:t>In fact, cloning a prototype is like instantiating a class.</a:t>
            </a:r>
          </a:p>
        </p:txBody>
      </p:sp>
    </p:spTree>
    <p:extLst>
      <p:ext uri="{BB962C8B-B14F-4D97-AF65-F5344CB8AC3E}">
        <p14:creationId xmlns:p14="http://schemas.microsoft.com/office/powerpoint/2010/main" val="2293607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normAutofit/>
          </a:bodyPr>
          <a:lstStyle/>
          <a:p>
            <a:r>
              <a:rPr lang="en-US" dirty="0"/>
              <a:t>Reduced sub classing. </a:t>
            </a:r>
          </a:p>
          <a:p>
            <a:pPr lvl="1"/>
            <a:r>
              <a:rPr lang="en-US" dirty="0"/>
              <a:t>Factory Method often produces a hierarchy of Creator classes parallel to the product class hierarchy. </a:t>
            </a:r>
          </a:p>
          <a:p>
            <a:pPr lvl="1"/>
            <a:r>
              <a:rPr lang="en-US" dirty="0"/>
              <a:t>In Prototype, you don't need a Creator class hierarchy at all. </a:t>
            </a:r>
          </a:p>
          <a:p>
            <a:r>
              <a:rPr lang="en-US" dirty="0"/>
              <a:t>Configuring an application with classes dynamically. </a:t>
            </a:r>
          </a:p>
          <a:p>
            <a:pPr lvl="1"/>
            <a:r>
              <a:rPr lang="en-US" dirty="0"/>
              <a:t>An application that wants to create instances of a dynamically loaded class won't be able to reference its constructor statically. </a:t>
            </a:r>
          </a:p>
          <a:p>
            <a:pPr lvl="1"/>
            <a:r>
              <a:rPr lang="en-US" dirty="0"/>
              <a:t>Instead, the run-time environment creates an instance of each class automatically when it's loaded, and it registers the instance with a prototype manager.</a:t>
            </a:r>
          </a:p>
        </p:txBody>
      </p:sp>
    </p:spTree>
    <p:extLst>
      <p:ext uri="{BB962C8B-B14F-4D97-AF65-F5344CB8AC3E}">
        <p14:creationId xmlns:p14="http://schemas.microsoft.com/office/powerpoint/2010/main" val="1676954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r>
              <a:rPr lang="en-US" dirty="0"/>
              <a:t>Using a prototype manager. </a:t>
            </a:r>
          </a:p>
          <a:p>
            <a:pPr lvl="1"/>
            <a:r>
              <a:rPr lang="en-US" dirty="0"/>
              <a:t>When the number of prototypes in a system isn't fixed, keep a registry of available prototypes.</a:t>
            </a:r>
          </a:p>
          <a:p>
            <a:r>
              <a:rPr lang="en-US" dirty="0"/>
              <a:t>Implementing the Clone operation. </a:t>
            </a:r>
          </a:p>
          <a:p>
            <a:pPr lvl="1"/>
            <a:r>
              <a:rPr lang="en-US" dirty="0"/>
              <a:t>The hardest part of the Prototype pattern is implementing the Clone operation correctly.</a:t>
            </a:r>
          </a:p>
          <a:p>
            <a:pPr lvl="1"/>
            <a:r>
              <a:rPr lang="en-US" dirty="0"/>
              <a:t>Shallow or deep? </a:t>
            </a:r>
          </a:p>
          <a:p>
            <a:pPr lvl="1"/>
            <a:r>
              <a:rPr lang="en-US" dirty="0"/>
              <a:t>It's particularly tricky when object structures contain circular references.</a:t>
            </a:r>
          </a:p>
        </p:txBody>
      </p:sp>
    </p:spTree>
    <p:extLst>
      <p:ext uri="{BB962C8B-B14F-4D97-AF65-F5344CB8AC3E}">
        <p14:creationId xmlns:p14="http://schemas.microsoft.com/office/powerpoint/2010/main" val="1168295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DDBF-CE8D-46DF-9E36-7D10850D085F}"/>
              </a:ext>
            </a:extLst>
          </p:cNvPr>
          <p:cNvSpPr>
            <a:spLocks noGrp="1"/>
          </p:cNvSpPr>
          <p:nvPr>
            <p:ph type="title"/>
          </p:nvPr>
        </p:nvSpPr>
        <p:spPr/>
        <p:txBody>
          <a:bodyPr/>
          <a:lstStyle/>
          <a:p>
            <a:r>
              <a:rPr lang="en-US" dirty="0"/>
              <a:t>Conclusions</a:t>
            </a:r>
            <a:endParaRPr lang="tr-TR" dirty="0"/>
          </a:p>
        </p:txBody>
      </p:sp>
      <p:pic>
        <p:nvPicPr>
          <p:cNvPr id="4" name="Content Placeholder 3">
            <a:extLst>
              <a:ext uri="{FF2B5EF4-FFF2-40B4-BE49-F238E27FC236}">
                <a16:creationId xmlns:a16="http://schemas.microsoft.com/office/drawing/2014/main" id="{C723B869-A344-4D14-98EB-1FBB199E49EA}"/>
              </a:ext>
            </a:extLst>
          </p:cNvPr>
          <p:cNvPicPr>
            <a:picLocks noGrp="1" noChangeAspect="1"/>
          </p:cNvPicPr>
          <p:nvPr>
            <p:ph idx="1"/>
          </p:nvPr>
        </p:nvPicPr>
        <p:blipFill>
          <a:blip r:embed="rId2"/>
          <a:stretch>
            <a:fillRect/>
          </a:stretch>
        </p:blipFill>
        <p:spPr>
          <a:xfrm>
            <a:off x="1371600" y="2423109"/>
            <a:ext cx="7191375" cy="3571875"/>
          </a:xfrm>
          <a:prstGeom prst="rect">
            <a:avLst/>
          </a:prstGeom>
        </p:spPr>
      </p:pic>
    </p:spTree>
    <p:extLst>
      <p:ext uri="{BB962C8B-B14F-4D97-AF65-F5344CB8AC3E}">
        <p14:creationId xmlns:p14="http://schemas.microsoft.com/office/powerpoint/2010/main" val="3887596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E8F1-AC44-486B-A0FB-00CD592D9C57}"/>
              </a:ext>
            </a:extLst>
          </p:cNvPr>
          <p:cNvSpPr>
            <a:spLocks noGrp="1"/>
          </p:cNvSpPr>
          <p:nvPr>
            <p:ph type="title"/>
          </p:nvPr>
        </p:nvSpPr>
        <p:spPr/>
        <p:txBody>
          <a:bodyPr/>
          <a:lstStyle/>
          <a:p>
            <a:r>
              <a:rPr lang="en-US" dirty="0"/>
              <a:t>Object Pool</a:t>
            </a:r>
            <a:endParaRPr lang="tr-TR" dirty="0"/>
          </a:p>
        </p:txBody>
      </p:sp>
      <p:sp>
        <p:nvSpPr>
          <p:cNvPr id="3" name="Content Placeholder 2">
            <a:extLst>
              <a:ext uri="{FF2B5EF4-FFF2-40B4-BE49-F238E27FC236}">
                <a16:creationId xmlns:a16="http://schemas.microsoft.com/office/drawing/2014/main" id="{0D9BBABA-5CBE-4FFD-8406-80CC12902467}"/>
              </a:ext>
            </a:extLst>
          </p:cNvPr>
          <p:cNvSpPr>
            <a:spLocks noGrp="1"/>
          </p:cNvSpPr>
          <p:nvPr>
            <p:ph idx="1"/>
          </p:nvPr>
        </p:nvSpPr>
        <p:spPr/>
        <p:txBody>
          <a:bodyPr/>
          <a:lstStyle/>
          <a:p>
            <a:r>
              <a:rPr lang="en-US" dirty="0"/>
              <a:t>Intent</a:t>
            </a:r>
          </a:p>
          <a:p>
            <a:pPr lvl="1"/>
            <a:r>
              <a:rPr lang="en-US" dirty="0"/>
              <a:t>When objects are expensive to create, and they are needed only for short periods of time it is advantageous to utilize the Object Pool pattern.</a:t>
            </a:r>
          </a:p>
          <a:p>
            <a:pPr lvl="1"/>
            <a:r>
              <a:rPr lang="en-US" dirty="0"/>
              <a:t>The Object Pool provides a cache for instantiated objects tracking which ones are in use and which are available.</a:t>
            </a:r>
          </a:p>
          <a:p>
            <a:endParaRPr lang="tr-TR" dirty="0"/>
          </a:p>
        </p:txBody>
      </p:sp>
    </p:spTree>
    <p:extLst>
      <p:ext uri="{BB962C8B-B14F-4D97-AF65-F5344CB8AC3E}">
        <p14:creationId xmlns:p14="http://schemas.microsoft.com/office/powerpoint/2010/main" val="421902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2E73-FF6A-4A91-91A1-8FC2B677D351}"/>
              </a:ext>
            </a:extLst>
          </p:cNvPr>
          <p:cNvSpPr>
            <a:spLocks noGrp="1"/>
          </p:cNvSpPr>
          <p:nvPr>
            <p:ph type="title"/>
          </p:nvPr>
        </p:nvSpPr>
        <p:spPr/>
        <p:txBody>
          <a:bodyPr/>
          <a:lstStyle/>
          <a:p>
            <a:r>
              <a:rPr lang="en-US" dirty="0"/>
              <a:t>Structure Object Pool</a:t>
            </a:r>
            <a:endParaRPr lang="tr-TR" dirty="0"/>
          </a:p>
        </p:txBody>
      </p:sp>
      <p:pic>
        <p:nvPicPr>
          <p:cNvPr id="1026" name="Picture 2" descr="alt text">
            <a:extLst>
              <a:ext uri="{FF2B5EF4-FFF2-40B4-BE49-F238E27FC236}">
                <a16:creationId xmlns:a16="http://schemas.microsoft.com/office/drawing/2014/main" id="{8CF878F6-688E-474F-A37B-4A46095741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1019" y="1959194"/>
            <a:ext cx="2771775" cy="3181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A9A2D2-980C-4870-A173-E1CF230062FB}"/>
              </a:ext>
            </a:extLst>
          </p:cNvPr>
          <p:cNvSpPr/>
          <p:nvPr/>
        </p:nvSpPr>
        <p:spPr>
          <a:xfrm>
            <a:off x="1371600" y="6172200"/>
            <a:ext cx="2593980" cy="215444"/>
          </a:xfrm>
          <a:prstGeom prst="rect">
            <a:avLst/>
          </a:prstGeom>
        </p:spPr>
        <p:txBody>
          <a:bodyPr wrap="none">
            <a:spAutoFit/>
          </a:bodyPr>
          <a:lstStyle/>
          <a:p>
            <a:r>
              <a:rPr lang="tr-TR" sz="800" dirty="0">
                <a:solidFill>
                  <a:schemeClr val="bg1">
                    <a:lumMod val="50000"/>
                  </a:schemeClr>
                </a:solidFill>
              </a:rPr>
              <a:t>https://java-design-patterns.com/patterns/object-pool/</a:t>
            </a:r>
          </a:p>
        </p:txBody>
      </p:sp>
    </p:spTree>
    <p:extLst>
      <p:ext uri="{BB962C8B-B14F-4D97-AF65-F5344CB8AC3E}">
        <p14:creationId xmlns:p14="http://schemas.microsoft.com/office/powerpoint/2010/main" val="3594715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2E73-FF6A-4A91-91A1-8FC2B677D351}"/>
              </a:ext>
            </a:extLst>
          </p:cNvPr>
          <p:cNvSpPr>
            <a:spLocks noGrp="1"/>
          </p:cNvSpPr>
          <p:nvPr>
            <p:ph type="title"/>
          </p:nvPr>
        </p:nvSpPr>
        <p:spPr/>
        <p:txBody>
          <a:bodyPr/>
          <a:lstStyle/>
          <a:p>
            <a:r>
              <a:rPr lang="en-US" dirty="0"/>
              <a:t>Object Pool</a:t>
            </a:r>
            <a:endParaRPr lang="tr-TR" dirty="0"/>
          </a:p>
        </p:txBody>
      </p:sp>
      <p:sp>
        <p:nvSpPr>
          <p:cNvPr id="4" name="Rectangle 3">
            <a:extLst>
              <a:ext uri="{FF2B5EF4-FFF2-40B4-BE49-F238E27FC236}">
                <a16:creationId xmlns:a16="http://schemas.microsoft.com/office/drawing/2014/main" id="{A1A9A2D2-980C-4870-A173-E1CF230062FB}"/>
              </a:ext>
            </a:extLst>
          </p:cNvPr>
          <p:cNvSpPr/>
          <p:nvPr/>
        </p:nvSpPr>
        <p:spPr>
          <a:xfrm>
            <a:off x="1371600" y="6172200"/>
            <a:ext cx="2593980" cy="215444"/>
          </a:xfrm>
          <a:prstGeom prst="rect">
            <a:avLst/>
          </a:prstGeom>
        </p:spPr>
        <p:txBody>
          <a:bodyPr wrap="none">
            <a:spAutoFit/>
          </a:bodyPr>
          <a:lstStyle/>
          <a:p>
            <a:r>
              <a:rPr lang="tr-TR" sz="800" dirty="0">
                <a:solidFill>
                  <a:schemeClr val="bg1">
                    <a:lumMod val="50000"/>
                  </a:schemeClr>
                </a:solidFill>
              </a:rPr>
              <a:t>https://java-design-patterns.com/patterns/object-pool/</a:t>
            </a:r>
          </a:p>
        </p:txBody>
      </p:sp>
      <p:sp>
        <p:nvSpPr>
          <p:cNvPr id="5" name="Content Placeholder 2">
            <a:extLst>
              <a:ext uri="{FF2B5EF4-FFF2-40B4-BE49-F238E27FC236}">
                <a16:creationId xmlns:a16="http://schemas.microsoft.com/office/drawing/2014/main" id="{15FC9EB2-7FF3-4460-AD37-F209016A71ED}"/>
              </a:ext>
            </a:extLst>
          </p:cNvPr>
          <p:cNvSpPr txBox="1">
            <a:spLocks/>
          </p:cNvSpPr>
          <p:nvPr/>
        </p:nvSpPr>
        <p:spPr>
          <a:xfrm>
            <a:off x="1371600" y="2171700"/>
            <a:ext cx="8754367" cy="3181350"/>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600" dirty="0"/>
              <a:t>Objects in the pool have a lifecycle: </a:t>
            </a:r>
            <a:r>
              <a:rPr lang="en-US" sz="1600" b="1" dirty="0"/>
              <a:t>creation, validation </a:t>
            </a:r>
            <a:r>
              <a:rPr lang="en-US" sz="1600" dirty="0"/>
              <a:t>and</a:t>
            </a:r>
            <a:r>
              <a:rPr lang="en-US" sz="1600" b="1" dirty="0"/>
              <a:t> destroy</a:t>
            </a:r>
            <a:r>
              <a:rPr lang="en-US" sz="1600" dirty="0"/>
              <a:t>.</a:t>
            </a:r>
          </a:p>
          <a:p>
            <a:r>
              <a:rPr lang="en-US" sz="1600" dirty="0"/>
              <a:t>The object pool design pattern creates a set of objects that may be reused. </a:t>
            </a:r>
          </a:p>
          <a:p>
            <a:pPr lvl="1"/>
            <a:r>
              <a:rPr lang="en-US" sz="1600" dirty="0"/>
              <a:t>When a new object is needed, it is requested from the pool. </a:t>
            </a:r>
          </a:p>
          <a:p>
            <a:pPr lvl="1"/>
            <a:r>
              <a:rPr lang="en-US" sz="1600" dirty="0"/>
              <a:t>If a previously prepared object is available it is returned immediately, avoiding the instantiation cost. </a:t>
            </a:r>
          </a:p>
          <a:p>
            <a:pPr lvl="1"/>
            <a:r>
              <a:rPr lang="en-US" sz="1600" dirty="0"/>
              <a:t>If no objects are present in the pool, a new item is created and returned. </a:t>
            </a:r>
          </a:p>
          <a:p>
            <a:r>
              <a:rPr lang="en-US" sz="1600" dirty="0"/>
              <a:t>When the object has been used and is no longer needed, it is returned to the pool, allowing it to be used again in the future without repeating the computationally expensive instantiation process. </a:t>
            </a:r>
          </a:p>
          <a:p>
            <a:r>
              <a:rPr lang="en-US" sz="1600" dirty="0"/>
              <a:t>It is important to note that once an object has been used and returned, existing references will become invalid.</a:t>
            </a:r>
            <a:endParaRPr lang="tr-TR" sz="1600" dirty="0"/>
          </a:p>
        </p:txBody>
      </p:sp>
    </p:spTree>
    <p:extLst>
      <p:ext uri="{BB962C8B-B14F-4D97-AF65-F5344CB8AC3E}">
        <p14:creationId xmlns:p14="http://schemas.microsoft.com/office/powerpoint/2010/main" val="2784643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106C-1D49-451A-822F-9AF653FECA46}"/>
              </a:ext>
            </a:extLst>
          </p:cNvPr>
          <p:cNvSpPr>
            <a:spLocks noGrp="1"/>
          </p:cNvSpPr>
          <p:nvPr>
            <p:ph type="title"/>
          </p:nvPr>
        </p:nvSpPr>
        <p:spPr/>
        <p:txBody>
          <a:bodyPr/>
          <a:lstStyle/>
          <a:p>
            <a:r>
              <a:rPr lang="en-US" dirty="0"/>
              <a:t>Applicability</a:t>
            </a:r>
            <a:endParaRPr lang="tr-TR" dirty="0"/>
          </a:p>
        </p:txBody>
      </p:sp>
      <p:sp>
        <p:nvSpPr>
          <p:cNvPr id="3" name="Content Placeholder 2">
            <a:extLst>
              <a:ext uri="{FF2B5EF4-FFF2-40B4-BE49-F238E27FC236}">
                <a16:creationId xmlns:a16="http://schemas.microsoft.com/office/drawing/2014/main" id="{0ECB326E-7A13-445B-8E1C-D42120CE74EA}"/>
              </a:ext>
            </a:extLst>
          </p:cNvPr>
          <p:cNvSpPr>
            <a:spLocks noGrp="1"/>
          </p:cNvSpPr>
          <p:nvPr>
            <p:ph idx="1"/>
          </p:nvPr>
        </p:nvSpPr>
        <p:spPr/>
        <p:txBody>
          <a:bodyPr/>
          <a:lstStyle/>
          <a:p>
            <a:r>
              <a:rPr lang="en-US" dirty="0"/>
              <a:t>Use the Object Pool pattern when:</a:t>
            </a:r>
          </a:p>
          <a:p>
            <a:pPr lvl="1"/>
            <a:r>
              <a:rPr lang="en-US" dirty="0"/>
              <a:t>the objects are expensive to create (allocation cost)</a:t>
            </a:r>
          </a:p>
          <a:p>
            <a:pPr lvl="2"/>
            <a:r>
              <a:rPr lang="en-US" dirty="0"/>
              <a:t>E.g.: there is a need of opening too many connections for the database then it takes too longer to create a new one and the database server will be overloaded. </a:t>
            </a:r>
          </a:p>
          <a:p>
            <a:pPr lvl="1"/>
            <a:r>
              <a:rPr lang="en-US" dirty="0"/>
              <a:t>you need a large number of short-lived objects (memory fragmentation)</a:t>
            </a:r>
          </a:p>
          <a:p>
            <a:pPr lvl="1"/>
            <a:r>
              <a:rPr lang="en-US" dirty="0"/>
              <a:t>there are several clients who need the same resource at different times.</a:t>
            </a:r>
          </a:p>
          <a:p>
            <a:endParaRPr lang="tr-TR" dirty="0"/>
          </a:p>
        </p:txBody>
      </p:sp>
    </p:spTree>
    <p:extLst>
      <p:ext uri="{BB962C8B-B14F-4D97-AF65-F5344CB8AC3E}">
        <p14:creationId xmlns:p14="http://schemas.microsoft.com/office/powerpoint/2010/main" val="2067033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C2F4-1F91-4895-BA39-0648DEE10821}"/>
              </a:ext>
            </a:extLst>
          </p:cNvPr>
          <p:cNvSpPr>
            <a:spLocks noGrp="1"/>
          </p:cNvSpPr>
          <p:nvPr>
            <p:ph type="title"/>
          </p:nvPr>
        </p:nvSpPr>
        <p:spPr/>
        <p:txBody>
          <a:bodyPr/>
          <a:lstStyle/>
          <a:p>
            <a:r>
              <a:rPr lang="en-US" dirty="0"/>
              <a:t>Advantages	</a:t>
            </a:r>
            <a:endParaRPr lang="tr-TR" dirty="0"/>
          </a:p>
        </p:txBody>
      </p:sp>
      <p:sp>
        <p:nvSpPr>
          <p:cNvPr id="3" name="Content Placeholder 2">
            <a:extLst>
              <a:ext uri="{FF2B5EF4-FFF2-40B4-BE49-F238E27FC236}">
                <a16:creationId xmlns:a16="http://schemas.microsoft.com/office/drawing/2014/main" id="{FAF098EC-B7B0-4342-8EC4-338415266738}"/>
              </a:ext>
            </a:extLst>
          </p:cNvPr>
          <p:cNvSpPr>
            <a:spLocks noGrp="1"/>
          </p:cNvSpPr>
          <p:nvPr>
            <p:ph idx="1"/>
          </p:nvPr>
        </p:nvSpPr>
        <p:spPr/>
        <p:txBody>
          <a:bodyPr/>
          <a:lstStyle/>
          <a:p>
            <a:r>
              <a:rPr lang="en-US" dirty="0"/>
              <a:t>Advantage of Object Pool design pattern:</a:t>
            </a:r>
          </a:p>
          <a:p>
            <a:pPr lvl="1"/>
            <a:r>
              <a:rPr lang="en-US" dirty="0"/>
              <a:t>It boosts the performance of the application significantly.</a:t>
            </a:r>
          </a:p>
          <a:p>
            <a:pPr lvl="1"/>
            <a:r>
              <a:rPr lang="en-US" dirty="0"/>
              <a:t>It is most effective in a situation where the rate of initializing a class instance is high.</a:t>
            </a:r>
          </a:p>
          <a:p>
            <a:pPr lvl="1"/>
            <a:r>
              <a:rPr lang="en-US" dirty="0"/>
              <a:t>It manages the connections and provides a way to reuse and share them.</a:t>
            </a:r>
          </a:p>
          <a:p>
            <a:pPr lvl="1"/>
            <a:r>
              <a:rPr lang="en-US" dirty="0"/>
              <a:t>It can also provide the limit for the maximum number of objects that can be created.</a:t>
            </a:r>
          </a:p>
          <a:p>
            <a:endParaRPr lang="tr-TR" dirty="0"/>
          </a:p>
        </p:txBody>
      </p:sp>
      <p:sp>
        <p:nvSpPr>
          <p:cNvPr id="4" name="Rectangle 3">
            <a:extLst>
              <a:ext uri="{FF2B5EF4-FFF2-40B4-BE49-F238E27FC236}">
                <a16:creationId xmlns:a16="http://schemas.microsoft.com/office/drawing/2014/main" id="{1D805C0D-1664-495E-850A-8C725EAB2A78}"/>
              </a:ext>
            </a:extLst>
          </p:cNvPr>
          <p:cNvSpPr/>
          <p:nvPr/>
        </p:nvSpPr>
        <p:spPr>
          <a:xfrm>
            <a:off x="1371600" y="6352394"/>
            <a:ext cx="2262158" cy="215444"/>
          </a:xfrm>
          <a:prstGeom prst="rect">
            <a:avLst/>
          </a:prstGeom>
        </p:spPr>
        <p:txBody>
          <a:bodyPr wrap="none">
            <a:spAutoFit/>
          </a:bodyPr>
          <a:lstStyle/>
          <a:p>
            <a:r>
              <a:rPr lang="tr-TR" sz="800" dirty="0">
                <a:solidFill>
                  <a:schemeClr val="bg1">
                    <a:lumMod val="50000"/>
                  </a:schemeClr>
                </a:solidFill>
              </a:rPr>
              <a:t>https://www.javatpoint.com/object-pool-pattern</a:t>
            </a:r>
          </a:p>
        </p:txBody>
      </p:sp>
    </p:spTree>
    <p:extLst>
      <p:ext uri="{BB962C8B-B14F-4D97-AF65-F5344CB8AC3E}">
        <p14:creationId xmlns:p14="http://schemas.microsoft.com/office/powerpoint/2010/main" val="27537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64794" y="1450367"/>
            <a:ext cx="7634705" cy="5128901"/>
          </a:xfrm>
          <a:prstGeom prst="rect">
            <a:avLst/>
          </a:prstGeom>
        </p:spPr>
      </p:pic>
      <p:sp>
        <p:nvSpPr>
          <p:cNvPr id="3" name="Title 1">
            <a:extLst>
              <a:ext uri="{FF2B5EF4-FFF2-40B4-BE49-F238E27FC236}">
                <a16:creationId xmlns:a16="http://schemas.microsoft.com/office/drawing/2014/main" id="{95C626E9-583A-4BA7-9B56-38E099631478}"/>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Simple Factory</a:t>
            </a:r>
            <a:endParaRPr lang="tr-TR" dirty="0"/>
          </a:p>
        </p:txBody>
      </p:sp>
      <p:sp>
        <p:nvSpPr>
          <p:cNvPr id="4" name="Rectangle 3">
            <a:extLst>
              <a:ext uri="{FF2B5EF4-FFF2-40B4-BE49-F238E27FC236}">
                <a16:creationId xmlns:a16="http://schemas.microsoft.com/office/drawing/2014/main" id="{223C0587-37E4-4C3C-840B-A2739AF855E9}"/>
              </a:ext>
            </a:extLst>
          </p:cNvPr>
          <p:cNvSpPr/>
          <p:nvPr/>
        </p:nvSpPr>
        <p:spPr>
          <a:xfrm>
            <a:off x="1064794" y="6579268"/>
            <a:ext cx="8598568" cy="2308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dirty="0"/>
              <a:t>Source: </a:t>
            </a:r>
            <a:r>
              <a:rPr lang="tr-TR" sz="900" dirty="0" err="1"/>
              <a:t>Freeman</a:t>
            </a:r>
            <a:r>
              <a:rPr lang="tr-TR" sz="900" dirty="0"/>
              <a:t>, E., </a:t>
            </a:r>
            <a:r>
              <a:rPr lang="tr-TR" sz="900" dirty="0" err="1"/>
              <a:t>Robson</a:t>
            </a:r>
            <a:r>
              <a:rPr lang="tr-TR" sz="900" dirty="0"/>
              <a:t>, E., Sierra, K., &amp; </a:t>
            </a:r>
            <a:r>
              <a:rPr lang="tr-TR" sz="900" dirty="0" err="1"/>
              <a:t>Bates</a:t>
            </a:r>
            <a:r>
              <a:rPr lang="tr-TR" sz="900" dirty="0"/>
              <a:t>, B. (2004). </a:t>
            </a:r>
            <a:r>
              <a:rPr lang="tr-TR" sz="900" dirty="0" err="1"/>
              <a:t>Head</a:t>
            </a:r>
            <a:r>
              <a:rPr lang="tr-TR" sz="900" dirty="0"/>
              <a:t> First </a:t>
            </a:r>
            <a:r>
              <a:rPr lang="tr-TR" sz="900" dirty="0" err="1"/>
              <a:t>design</a:t>
            </a:r>
            <a:r>
              <a:rPr lang="tr-TR" sz="900" dirty="0"/>
              <a:t> </a:t>
            </a:r>
            <a:r>
              <a:rPr lang="tr-TR" sz="900" dirty="0" err="1"/>
              <a:t>patterns</a:t>
            </a:r>
            <a:r>
              <a:rPr lang="tr-TR" sz="900" dirty="0"/>
              <a:t>. </a:t>
            </a:r>
            <a:r>
              <a:rPr lang="tr-TR" sz="900" dirty="0" err="1"/>
              <a:t>Sebastopol</a:t>
            </a:r>
            <a:r>
              <a:rPr lang="tr-TR" sz="900" dirty="0"/>
              <a:t>, CA: </a:t>
            </a:r>
            <a:r>
              <a:rPr lang="tr-TR" sz="900" dirty="0" err="1"/>
              <a:t>O'Reilly</a:t>
            </a:r>
            <a:r>
              <a:rPr lang="tr-TR" sz="900" dirty="0"/>
              <a:t>.</a:t>
            </a:r>
          </a:p>
        </p:txBody>
      </p:sp>
    </p:spTree>
    <p:extLst>
      <p:ext uri="{BB962C8B-B14F-4D97-AF65-F5344CB8AC3E}">
        <p14:creationId xmlns:p14="http://schemas.microsoft.com/office/powerpoint/2010/main" val="16219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7747" y="1462858"/>
            <a:ext cx="7589921" cy="4980053"/>
          </a:xfrm>
          <a:prstGeom prst="rect">
            <a:avLst/>
          </a:prstGeom>
        </p:spPr>
      </p:pic>
      <p:sp>
        <p:nvSpPr>
          <p:cNvPr id="3" name="Title 1">
            <a:extLst>
              <a:ext uri="{FF2B5EF4-FFF2-40B4-BE49-F238E27FC236}">
                <a16:creationId xmlns:a16="http://schemas.microsoft.com/office/drawing/2014/main" id="{DAB50DF2-4057-4E15-B23A-613480F9C95C}"/>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Simple Factory</a:t>
            </a:r>
            <a:endParaRPr lang="tr-TR" dirty="0"/>
          </a:p>
        </p:txBody>
      </p:sp>
    </p:spTree>
    <p:extLst>
      <p:ext uri="{BB962C8B-B14F-4D97-AF65-F5344CB8AC3E}">
        <p14:creationId xmlns:p14="http://schemas.microsoft.com/office/powerpoint/2010/main" val="141377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21124" y="1403511"/>
            <a:ext cx="6477000" cy="3771900"/>
          </a:xfrm>
          <a:prstGeom prst="rect">
            <a:avLst/>
          </a:prstGeom>
        </p:spPr>
      </p:pic>
      <p:pic>
        <p:nvPicPr>
          <p:cNvPr id="6" name="Picture 5"/>
          <p:cNvPicPr>
            <a:picLocks noChangeAspect="1"/>
          </p:cNvPicPr>
          <p:nvPr/>
        </p:nvPicPr>
        <p:blipFill>
          <a:blip r:embed="rId3"/>
          <a:stretch>
            <a:fillRect/>
          </a:stretch>
        </p:blipFill>
        <p:spPr>
          <a:xfrm>
            <a:off x="4513287" y="3013911"/>
            <a:ext cx="3386232" cy="3850100"/>
          </a:xfrm>
          <a:prstGeom prst="rect">
            <a:avLst/>
          </a:prstGeom>
        </p:spPr>
      </p:pic>
      <p:sp>
        <p:nvSpPr>
          <p:cNvPr id="4" name="Title 1">
            <a:extLst>
              <a:ext uri="{FF2B5EF4-FFF2-40B4-BE49-F238E27FC236}">
                <a16:creationId xmlns:a16="http://schemas.microsoft.com/office/drawing/2014/main" id="{018172B7-7EB4-4AFE-AAA6-DE7B490F8F84}"/>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Simple Factory</a:t>
            </a:r>
            <a:endParaRPr lang="tr-TR" dirty="0"/>
          </a:p>
        </p:txBody>
      </p:sp>
    </p:spTree>
    <p:extLst>
      <p:ext uri="{BB962C8B-B14F-4D97-AF65-F5344CB8AC3E}">
        <p14:creationId xmlns:p14="http://schemas.microsoft.com/office/powerpoint/2010/main" val="71440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96E213-45B9-45D2-B8BE-980A23606720}"/>
              </a:ext>
            </a:extLst>
          </p:cNvPr>
          <p:cNvGrpSpPr/>
          <p:nvPr/>
        </p:nvGrpSpPr>
        <p:grpSpPr>
          <a:xfrm>
            <a:off x="1371600" y="1369594"/>
            <a:ext cx="7620000" cy="5334001"/>
            <a:chOff x="2286000" y="762000"/>
            <a:chExt cx="7620000" cy="5334001"/>
          </a:xfrm>
        </p:grpSpPr>
        <p:pic>
          <p:nvPicPr>
            <p:cNvPr id="5" name="Picture 4"/>
            <p:cNvPicPr>
              <a:picLocks noChangeAspect="1"/>
            </p:cNvPicPr>
            <p:nvPr/>
          </p:nvPicPr>
          <p:blipFill>
            <a:blip r:embed="rId2"/>
            <a:stretch>
              <a:fillRect/>
            </a:stretch>
          </p:blipFill>
          <p:spPr>
            <a:xfrm>
              <a:off x="2286000" y="762000"/>
              <a:ext cx="7620000" cy="5334000"/>
            </a:xfrm>
            <a:prstGeom prst="rect">
              <a:avLst/>
            </a:prstGeom>
          </p:spPr>
        </p:pic>
        <p:sp>
          <p:nvSpPr>
            <p:cNvPr id="6" name="Rectangle 5"/>
            <p:cNvSpPr/>
            <p:nvPr/>
          </p:nvSpPr>
          <p:spPr>
            <a:xfrm>
              <a:off x="8077201" y="4988679"/>
              <a:ext cx="972461" cy="110732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itle 1">
            <a:extLst>
              <a:ext uri="{FF2B5EF4-FFF2-40B4-BE49-F238E27FC236}">
                <a16:creationId xmlns:a16="http://schemas.microsoft.com/office/drawing/2014/main" id="{25DECC62-C84F-4E52-BBBB-5FF3F04AC7A1}"/>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Simple Factory</a:t>
            </a:r>
            <a:endParaRPr lang="tr-TR" dirty="0"/>
          </a:p>
        </p:txBody>
      </p:sp>
    </p:spTree>
    <p:extLst>
      <p:ext uri="{BB962C8B-B14F-4D97-AF65-F5344CB8AC3E}">
        <p14:creationId xmlns:p14="http://schemas.microsoft.com/office/powerpoint/2010/main" val="104354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600" y="1428750"/>
            <a:ext cx="7698205" cy="5163607"/>
          </a:xfrm>
          <a:prstGeom prst="rect">
            <a:avLst/>
          </a:prstGeom>
        </p:spPr>
      </p:pic>
      <p:sp>
        <p:nvSpPr>
          <p:cNvPr id="3" name="Title 1">
            <a:extLst>
              <a:ext uri="{FF2B5EF4-FFF2-40B4-BE49-F238E27FC236}">
                <a16:creationId xmlns:a16="http://schemas.microsoft.com/office/drawing/2014/main" id="{FC608E48-F4D5-410F-B311-5C4E0DA7C21C}"/>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Simple Factory</a:t>
            </a:r>
            <a:endParaRPr lang="tr-TR" dirty="0"/>
          </a:p>
        </p:txBody>
      </p:sp>
    </p:spTree>
    <p:extLst>
      <p:ext uri="{BB962C8B-B14F-4D97-AF65-F5344CB8AC3E}">
        <p14:creationId xmlns:p14="http://schemas.microsoft.com/office/powerpoint/2010/main" val="135487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14B3E40-32EF-444A-9FE3-B7DC80042EC6}"/>
              </a:ext>
            </a:extLst>
          </p:cNvPr>
          <p:cNvGrpSpPr/>
          <p:nvPr/>
        </p:nvGrpSpPr>
        <p:grpSpPr>
          <a:xfrm>
            <a:off x="1371600" y="1695115"/>
            <a:ext cx="9144000" cy="4618352"/>
            <a:chOff x="1524000" y="1117600"/>
            <a:chExt cx="9144000" cy="4618352"/>
          </a:xfrm>
        </p:grpSpPr>
        <p:pic>
          <p:nvPicPr>
            <p:cNvPr id="4" name="Picture 3"/>
            <p:cNvPicPr>
              <a:picLocks noChangeAspect="1"/>
            </p:cNvPicPr>
            <p:nvPr/>
          </p:nvPicPr>
          <p:blipFill>
            <a:blip r:embed="rId2"/>
            <a:stretch>
              <a:fillRect/>
            </a:stretch>
          </p:blipFill>
          <p:spPr>
            <a:xfrm>
              <a:off x="1524000" y="1117600"/>
              <a:ext cx="9144000" cy="4618352"/>
            </a:xfrm>
            <a:prstGeom prst="rect">
              <a:avLst/>
            </a:prstGeom>
          </p:spPr>
        </p:pic>
        <p:sp>
          <p:nvSpPr>
            <p:cNvPr id="5" name="Rectangle 4"/>
            <p:cNvSpPr/>
            <p:nvPr/>
          </p:nvSpPr>
          <p:spPr>
            <a:xfrm>
              <a:off x="8935254" y="1117600"/>
              <a:ext cx="1732746" cy="11997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564BBA45-8736-4BFE-BD37-63E017FA1C02}"/>
              </a:ext>
            </a:extLst>
          </p:cNvPr>
          <p:cNvSpPr txBox="1">
            <a:spLocks/>
          </p:cNvSpPr>
          <p:nvPr/>
        </p:nvSpPr>
        <p:spPr>
          <a:xfrm>
            <a:off x="1371600" y="685800"/>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Simple Factory</a:t>
            </a:r>
            <a:endParaRPr lang="tr-TR" dirty="0"/>
          </a:p>
        </p:txBody>
      </p:sp>
    </p:spTree>
    <p:extLst>
      <p:ext uri="{BB962C8B-B14F-4D97-AF65-F5344CB8AC3E}">
        <p14:creationId xmlns:p14="http://schemas.microsoft.com/office/powerpoint/2010/main" val="8595597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984</TotalTime>
  <Words>1531</Words>
  <Application>Microsoft Office PowerPoint</Application>
  <PresentationFormat>Widescreen</PresentationFormat>
  <Paragraphs>148</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Calibri</vt:lpstr>
      <vt:lpstr>Franklin Gothic Book</vt:lpstr>
      <vt:lpstr>Crop</vt:lpstr>
      <vt:lpstr>Creational Patterns –Part II </vt:lpstr>
      <vt:lpstr>Creational Patterns</vt:lpstr>
      <vt:lpstr>Creational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Factory Method Pattern</vt:lpstr>
      <vt:lpstr>Factory Method Pattern</vt:lpstr>
      <vt:lpstr>Factory Method Pattern</vt:lpstr>
      <vt:lpstr>Factory Method Pattern Structure</vt:lpstr>
      <vt:lpstr>Factory Method Pattern Structure</vt:lpstr>
      <vt:lpstr>Factory Method Advantages</vt:lpstr>
      <vt:lpstr>PowerPoint Presentation</vt:lpstr>
      <vt:lpstr>PowerPoint Presentation</vt:lpstr>
      <vt:lpstr>PowerPoint Presentation</vt:lpstr>
      <vt:lpstr>PowerPoint Presentation</vt:lpstr>
      <vt:lpstr>Abstract Factory Pattern</vt:lpstr>
      <vt:lpstr>Abstract Factory Pattern</vt:lpstr>
      <vt:lpstr>Abstract Factory Pattern Structure</vt:lpstr>
      <vt:lpstr>Abstract Factory Advantages</vt:lpstr>
      <vt:lpstr>Prototype Pattern</vt:lpstr>
      <vt:lpstr>Applicability</vt:lpstr>
      <vt:lpstr>Prototype Pattern Structure</vt:lpstr>
      <vt:lpstr>Benefits</vt:lpstr>
      <vt:lpstr>Benefits</vt:lpstr>
      <vt:lpstr>Implementation</vt:lpstr>
      <vt:lpstr>Conclusions</vt:lpstr>
      <vt:lpstr>Object Pool</vt:lpstr>
      <vt:lpstr>Structure Object Pool</vt:lpstr>
      <vt:lpstr>Object Pool</vt:lpstr>
      <vt:lpstr>Applicability</vt:lpstr>
      <vt:lpstr>Advantages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434 / 534 Advanced Object oriented progammıng</dc:title>
  <dc:creator>Emre</dc:creator>
  <cp:lastModifiedBy>Emre Kaplan</cp:lastModifiedBy>
  <cp:revision>101</cp:revision>
  <dcterms:created xsi:type="dcterms:W3CDTF">2018-08-27T12:48:54Z</dcterms:created>
  <dcterms:modified xsi:type="dcterms:W3CDTF">2019-10-13T20:45:01Z</dcterms:modified>
</cp:coreProperties>
</file>