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410" r:id="rId4"/>
    <p:sldId id="320" r:id="rId5"/>
    <p:sldId id="322" r:id="rId6"/>
    <p:sldId id="323" r:id="rId7"/>
    <p:sldId id="321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24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312" r:id="rId36"/>
    <p:sldId id="313" r:id="rId37"/>
    <p:sldId id="408" r:id="rId38"/>
    <p:sldId id="315" r:id="rId39"/>
    <p:sldId id="316" r:id="rId40"/>
    <p:sldId id="317" r:id="rId41"/>
    <p:sldId id="318" r:id="rId42"/>
    <p:sldId id="319" r:id="rId43"/>
    <p:sldId id="409" r:id="rId44"/>
    <p:sldId id="32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77D-2881-420A-BB8D-11B1F9544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Behavioral Patterns part -III</a:t>
            </a:r>
            <a:br>
              <a:rPr lang="en-US" sz="3600"/>
            </a:br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9F5A-76FA-4A43-8A8F-AF54833C3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Emre Kaplan, </a:t>
            </a:r>
            <a:r>
              <a:rPr lang="en-US" sz="2400"/>
              <a:t>Ph.D.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60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3199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27021"/>
            <a:ext cx="8229600" cy="2130732"/>
          </a:xfrm>
        </p:spPr>
        <p:txBody>
          <a:bodyPr>
            <a:normAutofit/>
          </a:bodyPr>
          <a:lstStyle/>
          <a:p>
            <a:r>
              <a:rPr lang="en-US" dirty="0"/>
              <a:t>Fix the flying rubber duck problem</a:t>
            </a:r>
          </a:p>
        </p:txBody>
      </p:sp>
      <p:pic>
        <p:nvPicPr>
          <p:cNvPr id="5" name="Picture 4" descr="Screen Shot 2014-02-27 at 11.5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74" y="1"/>
            <a:ext cx="2072826" cy="1834961"/>
          </a:xfrm>
          <a:prstGeom prst="rect">
            <a:avLst/>
          </a:prstGeom>
        </p:spPr>
      </p:pic>
      <p:pic>
        <p:nvPicPr>
          <p:cNvPr id="6" name="Picture 5" descr="Screen Shot 2014-02-27 at 12.02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90" y="1304126"/>
            <a:ext cx="4283986" cy="54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27021"/>
            <a:ext cx="4226070" cy="2130732"/>
          </a:xfrm>
        </p:spPr>
        <p:txBody>
          <a:bodyPr>
            <a:normAutofit/>
          </a:bodyPr>
          <a:lstStyle/>
          <a:p>
            <a:r>
              <a:rPr lang="en-US" dirty="0"/>
              <a:t>The “fix” is not maintainable</a:t>
            </a:r>
          </a:p>
        </p:txBody>
      </p:sp>
      <p:pic>
        <p:nvPicPr>
          <p:cNvPr id="7" name="Picture 6" descr="Screen Shot 2014-02-27 at 12.0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74" y="0"/>
            <a:ext cx="453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854177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5</a:t>
            </a:r>
          </a:p>
        </p:txBody>
      </p:sp>
      <p:pic>
        <p:nvPicPr>
          <p:cNvPr id="7" name="Picture 6" descr="Screen Shot 2014-02-27 at 13.17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94"/>
            <a:ext cx="9144000" cy="39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57794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43939"/>
            <a:ext cx="8229600" cy="2130732"/>
          </a:xfrm>
        </p:spPr>
        <p:txBody>
          <a:bodyPr>
            <a:normAutofit/>
          </a:bodyPr>
          <a:lstStyle/>
          <a:p>
            <a:r>
              <a:rPr lang="en-US" dirty="0"/>
              <a:t>New requirements</a:t>
            </a:r>
          </a:p>
          <a:p>
            <a:pPr lvl="1"/>
            <a:r>
              <a:rPr lang="en-US" dirty="0"/>
              <a:t>Ducks can be equipped with a rocket to make them fly</a:t>
            </a:r>
          </a:p>
          <a:p>
            <a:r>
              <a:rPr lang="en-US" dirty="0"/>
              <a:t>Solution: Separate the flying behavior to make it configurable at runtime.</a:t>
            </a:r>
          </a:p>
        </p:txBody>
      </p:sp>
    </p:spTree>
    <p:extLst>
      <p:ext uri="{BB962C8B-B14F-4D97-AF65-F5344CB8AC3E}">
        <p14:creationId xmlns:p14="http://schemas.microsoft.com/office/powerpoint/2010/main" val="55934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02" y="295718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6</a:t>
            </a:r>
          </a:p>
        </p:txBody>
      </p:sp>
      <p:pic>
        <p:nvPicPr>
          <p:cNvPr id="3" name="Picture 2" descr="Screen Shot 2014-02-27 at 13.2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02" y="1158960"/>
            <a:ext cx="8686800" cy="56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012" y="136524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6</a:t>
            </a:r>
          </a:p>
        </p:txBody>
      </p:sp>
      <p:pic>
        <p:nvPicPr>
          <p:cNvPr id="5" name="Picture 4" descr="Screen Shot 2014-02-27 at 13.21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803121"/>
            <a:ext cx="8231355" cy="59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0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8" y="172979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6</a:t>
            </a:r>
          </a:p>
        </p:txBody>
      </p:sp>
      <p:pic>
        <p:nvPicPr>
          <p:cNvPr id="3" name="Picture 2" descr="Screen Shot 2014-02-27 at 13.2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28" y="1632993"/>
            <a:ext cx="9009176" cy="37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6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288" y="111610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Version 6</a:t>
            </a:r>
          </a:p>
        </p:txBody>
      </p:sp>
      <p:pic>
        <p:nvPicPr>
          <p:cNvPr id="5" name="Picture 4" descr="Screen Shot 2014-02-27 at 13.2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88" y="959565"/>
            <a:ext cx="6976243" cy="52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5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921" y="166842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Version 6</a:t>
            </a:r>
          </a:p>
        </p:txBody>
      </p:sp>
      <p:pic>
        <p:nvPicPr>
          <p:cNvPr id="3" name="Picture 2" descr="Screen Shot 2014-02-27 at 13.23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21" y="1373897"/>
            <a:ext cx="7417307" cy="459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8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218" y="172979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Version 6</a:t>
            </a:r>
          </a:p>
        </p:txBody>
      </p:sp>
      <p:pic>
        <p:nvPicPr>
          <p:cNvPr id="5" name="Picture 4" descr="Screen Shot 2014-02-27 at 13.26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18" y="969388"/>
            <a:ext cx="6879108" cy="57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CD6-4890-485C-A3C4-98C751EB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07CA-770C-415B-9F54-A1237E8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759868"/>
          </a:xfrm>
        </p:spPr>
        <p:txBody>
          <a:bodyPr>
            <a:normAutofit/>
          </a:bodyPr>
          <a:lstStyle/>
          <a:p>
            <a:r>
              <a:rPr lang="en-US" dirty="0"/>
              <a:t>Behavioral patterns are concerned with algorithms and the assignment of responsibilities between objects.</a:t>
            </a:r>
          </a:p>
          <a:p>
            <a:r>
              <a:rPr lang="en-US" dirty="0"/>
              <a:t>Behavioral patterns describe not just patterns of objects or classes but also the patterns of communication between them. </a:t>
            </a:r>
          </a:p>
          <a:p>
            <a:r>
              <a:rPr lang="en-US" dirty="0"/>
              <a:t>These patterns characterize complex control flow that's difficult to follow at run-time. They shift your focus away from flow of control to let you concentrate just on the way objects are interconnected. </a:t>
            </a:r>
          </a:p>
          <a:p>
            <a:r>
              <a:rPr lang="en-US" dirty="0"/>
              <a:t>Behavioral object patterns use object composition rather than inheritance.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9BEC8-6CE6-4366-AC96-051E2C8927EC}"/>
              </a:ext>
            </a:extLst>
          </p:cNvPr>
          <p:cNvSpPr/>
          <p:nvPr/>
        </p:nvSpPr>
        <p:spPr>
          <a:xfrm>
            <a:off x="1371600" y="6399547"/>
            <a:ext cx="9541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tr-TR" sz="900" dirty="0" err="1"/>
              <a:t>Erich</a:t>
            </a:r>
            <a:r>
              <a:rPr lang="tr-TR" sz="900" dirty="0"/>
              <a:t> Gamma, Richard </a:t>
            </a:r>
            <a:r>
              <a:rPr lang="tr-TR" sz="900" dirty="0" err="1"/>
              <a:t>Helm</a:t>
            </a:r>
            <a:r>
              <a:rPr lang="tr-TR" sz="900" dirty="0"/>
              <a:t>, </a:t>
            </a:r>
            <a:r>
              <a:rPr lang="tr-TR" sz="900" dirty="0" err="1"/>
              <a:t>Ralph</a:t>
            </a:r>
            <a:r>
              <a:rPr lang="tr-TR" sz="900" dirty="0"/>
              <a:t> Johnson, </a:t>
            </a:r>
            <a:r>
              <a:rPr lang="tr-TR" sz="900" dirty="0" err="1"/>
              <a:t>and</a:t>
            </a:r>
            <a:r>
              <a:rPr lang="tr-TR" sz="900" dirty="0"/>
              <a:t> John </a:t>
            </a:r>
            <a:r>
              <a:rPr lang="tr-TR" sz="900" dirty="0" err="1"/>
              <a:t>Vlissides</a:t>
            </a:r>
            <a:r>
              <a:rPr lang="tr-TR" sz="900" dirty="0"/>
              <a:t>. 1995. Design </a:t>
            </a:r>
            <a:r>
              <a:rPr lang="tr-TR" sz="900" dirty="0" err="1"/>
              <a:t>Patterns</a:t>
            </a:r>
            <a:r>
              <a:rPr lang="tr-TR" sz="900" dirty="0"/>
              <a:t>: </a:t>
            </a:r>
            <a:r>
              <a:rPr lang="tr-TR" sz="900" dirty="0" err="1"/>
              <a:t>Elements</a:t>
            </a:r>
            <a:r>
              <a:rPr lang="tr-TR" sz="900" dirty="0"/>
              <a:t> of </a:t>
            </a:r>
            <a:r>
              <a:rPr lang="tr-TR" sz="900" dirty="0" err="1"/>
              <a:t>Reusable</a:t>
            </a:r>
            <a:r>
              <a:rPr lang="tr-TR" sz="900" dirty="0"/>
              <a:t> Object-</a:t>
            </a:r>
            <a:r>
              <a:rPr lang="tr-TR" sz="900" dirty="0" err="1"/>
              <a:t>Oriented</a:t>
            </a:r>
            <a:r>
              <a:rPr lang="tr-TR" sz="900" dirty="0"/>
              <a:t> Software. </a:t>
            </a:r>
            <a:r>
              <a:rPr lang="tr-TR" sz="900" dirty="0" err="1"/>
              <a:t>Addison-Wesley</a:t>
            </a:r>
            <a:r>
              <a:rPr lang="tr-TR" sz="900" dirty="0"/>
              <a:t> </a:t>
            </a:r>
            <a:r>
              <a:rPr lang="tr-TR" sz="900" dirty="0" err="1"/>
              <a:t>Longman</a:t>
            </a:r>
            <a:r>
              <a:rPr lang="tr-TR" sz="900" dirty="0"/>
              <a:t> Publishing </a:t>
            </a:r>
            <a:r>
              <a:rPr lang="tr-TR" sz="900" dirty="0" err="1"/>
              <a:t>Co</a:t>
            </a:r>
            <a:r>
              <a:rPr lang="tr-TR" sz="900" dirty="0"/>
              <a:t>., </a:t>
            </a:r>
            <a:r>
              <a:rPr lang="tr-TR" sz="900" dirty="0" err="1"/>
              <a:t>Inc</a:t>
            </a:r>
            <a:r>
              <a:rPr lang="tr-TR" sz="900" dirty="0"/>
              <a:t>., Boston, MA, USA.</a:t>
            </a:r>
          </a:p>
        </p:txBody>
      </p:sp>
    </p:spTree>
    <p:extLst>
      <p:ext uri="{BB962C8B-B14F-4D97-AF65-F5344CB8AC3E}">
        <p14:creationId xmlns:p14="http://schemas.microsoft.com/office/powerpoint/2010/main" val="248614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949" y="419229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Version 6</a:t>
            </a:r>
          </a:p>
        </p:txBody>
      </p:sp>
      <p:pic>
        <p:nvPicPr>
          <p:cNvPr id="3" name="Picture 2" descr="Screen Shot 2014-02-27 at 13.26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49" y="1489291"/>
            <a:ext cx="8292744" cy="41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496" y="246622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Version 6</a:t>
            </a:r>
          </a:p>
        </p:txBody>
      </p:sp>
      <p:pic>
        <p:nvPicPr>
          <p:cNvPr id="5" name="Picture 4" descr="Screen Shot 2014-02-27 at 13.2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96" y="1119085"/>
            <a:ext cx="7675024" cy="50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8" y="158832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Version 6</a:t>
            </a:r>
          </a:p>
        </p:txBody>
      </p:sp>
      <p:pic>
        <p:nvPicPr>
          <p:cNvPr id="3" name="Picture 2" descr="Screen Shot 2014-02-27 at 13.2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8" y="1196698"/>
            <a:ext cx="6476750" cy="5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4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630" y="332538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6 – The big picture</a:t>
            </a:r>
          </a:p>
        </p:txBody>
      </p:sp>
      <p:pic>
        <p:nvPicPr>
          <p:cNvPr id="5" name="Picture 4" descr="Screen Shot 2014-02-27 at 13.2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30" y="1168246"/>
            <a:ext cx="8727601" cy="55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9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5F0B-A1A6-4395-9BD5-24568B81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3E97-9503-4A25-B7B8-CE2EAAAF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Families of related algorithms. </a:t>
            </a:r>
          </a:p>
          <a:p>
            <a:pPr lvl="1"/>
            <a:r>
              <a:rPr lang="en-US" dirty="0"/>
              <a:t>Hierarchies of Strategy classes define a family of algorithms or behaviors for contexts to reuse.</a:t>
            </a:r>
          </a:p>
          <a:p>
            <a:r>
              <a:rPr lang="en-US" dirty="0"/>
              <a:t>Encapsulating the algorithm in separate Strategy classes lets you vary the algorithm independently of its context, making it easier to switch, understand, and extend. </a:t>
            </a:r>
          </a:p>
          <a:p>
            <a:r>
              <a:rPr lang="en-US" dirty="0"/>
              <a:t>Strategies eliminate conditional statements. The Strategy pattern offers an alternative to conditional statements for selecting desired behavior.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334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Encapsulate a request as an object, thereby letting you parameterize clients with different requests, queue or log requests, and support undoable operations.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issue requests to objects without knowing anything about the operation being requested or the receiver of the request</a:t>
            </a:r>
          </a:p>
          <a:p>
            <a:pPr lvl="1"/>
            <a:r>
              <a:rPr lang="en-US" dirty="0"/>
              <a:t>add new types of requests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06716"/>
            <a:ext cx="8051800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5597"/>
            <a:ext cx="6794500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1809288"/>
            <a:ext cx="782320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Commands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13" y="1834111"/>
            <a:ext cx="53721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CD6-4890-485C-A3C4-98C751EB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07CA-770C-415B-9F54-A1237E8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249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Behavioral Patterns</a:t>
            </a:r>
          </a:p>
          <a:p>
            <a:pPr lvl="1"/>
            <a:r>
              <a:rPr lang="en-US" dirty="0"/>
              <a:t>Template Method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Null Object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Mediator</a:t>
            </a:r>
          </a:p>
          <a:p>
            <a:pPr lvl="1"/>
            <a:r>
              <a:rPr lang="en-US" b="1" dirty="0"/>
              <a:t>Strategy</a:t>
            </a:r>
          </a:p>
          <a:p>
            <a:pPr lvl="1"/>
            <a:r>
              <a:rPr lang="en-US" b="1" dirty="0"/>
              <a:t>Command</a:t>
            </a:r>
          </a:p>
          <a:p>
            <a:pPr lvl="1"/>
            <a:r>
              <a:rPr lang="en-US" b="1" dirty="0"/>
              <a:t>Visitor</a:t>
            </a:r>
          </a:p>
          <a:p>
            <a:pPr lvl="1"/>
            <a:r>
              <a:rPr lang="en-US" dirty="0"/>
              <a:t>Chain of Responsibility</a:t>
            </a:r>
          </a:p>
          <a:p>
            <a:pPr lvl="1"/>
            <a:r>
              <a:rPr lang="en-US" dirty="0"/>
              <a:t>Memento</a:t>
            </a:r>
          </a:p>
          <a:p>
            <a:pPr lvl="1"/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80053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Command, you can </a:t>
            </a:r>
          </a:p>
          <a:p>
            <a:pPr lvl="1"/>
            <a:r>
              <a:rPr lang="en-US" dirty="0"/>
              <a:t>specify, queue, and execute requests at different times. A Command object can have a lifetime independent of the original request.</a:t>
            </a:r>
          </a:p>
          <a:p>
            <a:pPr lvl="1"/>
            <a:r>
              <a:rPr lang="en-US" dirty="0"/>
              <a:t>transfer a command object for the request to a different process and fulfill the request there.</a:t>
            </a:r>
          </a:p>
          <a:p>
            <a:pPr lvl="1"/>
            <a:r>
              <a:rPr lang="en-US" dirty="0"/>
              <a:t>support undo. The Command's Execute operation can store state for reversing its effects in the command itself. </a:t>
            </a:r>
          </a:p>
          <a:p>
            <a:pPr lvl="2"/>
            <a:r>
              <a:rPr lang="en-US" dirty="0"/>
              <a:t>The Command interface must have an added Unexecute operation.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Command, you can </a:t>
            </a:r>
          </a:p>
          <a:p>
            <a:pPr lvl="1"/>
            <a:r>
              <a:rPr lang="en-US" dirty="0"/>
              <a:t>support logging changes so that they can be reapplied in case of a system crash. </a:t>
            </a:r>
          </a:p>
          <a:p>
            <a:pPr lvl="1"/>
            <a:r>
              <a:rPr lang="en-US" dirty="0"/>
              <a:t>extend the system with new transactions.</a:t>
            </a:r>
          </a:p>
          <a:p>
            <a:pPr lvl="1"/>
            <a:r>
              <a:rPr lang="en-US" dirty="0"/>
              <a:t>execute a group of Commands as a transaction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39" y="1963882"/>
            <a:ext cx="79629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decouples the invoker from the receiver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732764"/>
            <a:ext cx="5308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 are first-class objects. They can be manipulated and extended like any other object.</a:t>
            </a:r>
          </a:p>
          <a:p>
            <a:r>
              <a:rPr lang="en-US" dirty="0"/>
              <a:t>You can assemble commands into a composite command. An example is the </a:t>
            </a:r>
            <a:r>
              <a:rPr lang="en-US" b="1" dirty="0" err="1"/>
              <a:t>MacroCommand</a:t>
            </a:r>
            <a:r>
              <a:rPr lang="en-US" dirty="0"/>
              <a:t> class described earlier. </a:t>
            </a:r>
          </a:p>
          <a:p>
            <a:r>
              <a:rPr lang="en-US" dirty="0"/>
              <a:t>It's easy to add new Commands, because you don't have to change existing classes.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Represent an operation to be performed on the elements of an object structure. </a:t>
            </a:r>
          </a:p>
          <a:p>
            <a:pPr lvl="1"/>
            <a:r>
              <a:rPr lang="en-US" dirty="0"/>
              <a:t>Visitor lets you define a new operation without changing the classes of the elements on which it operates.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Compiler operations on abstract syntax trees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06901"/>
            <a:ext cx="8229600" cy="1719263"/>
          </a:xfrm>
        </p:spPr>
        <p:txBody>
          <a:bodyPr/>
          <a:lstStyle/>
          <a:p>
            <a:r>
              <a:rPr lang="en-US" dirty="0"/>
              <a:t>Nodes are usually stable</a:t>
            </a:r>
          </a:p>
          <a:p>
            <a:r>
              <a:rPr lang="en-US" dirty="0"/>
              <a:t>Operations are scattered over nodes</a:t>
            </a:r>
          </a:p>
          <a:p>
            <a:pPr lvl="1"/>
            <a:r>
              <a:rPr lang="en-US" dirty="0"/>
              <a:t>Hard to maintain and add new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600200"/>
            <a:ext cx="3746500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495705"/>
            <a:ext cx="5562600" cy="246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27" y="3663267"/>
            <a:ext cx="4635500" cy="26543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3B294D-93C6-401B-8674-94312370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Visitor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define two class hierarchies: </a:t>
            </a:r>
          </a:p>
          <a:p>
            <a:pPr lvl="1"/>
            <a:r>
              <a:rPr lang="en-US" dirty="0"/>
              <a:t>one for the elements being operated on (the Node hierarchy)</a:t>
            </a:r>
          </a:p>
          <a:p>
            <a:pPr lvl="1"/>
            <a:r>
              <a:rPr lang="en-US" dirty="0"/>
              <a:t>one for the visitors that define operations on the elements (the </a:t>
            </a:r>
            <a:r>
              <a:rPr lang="en-US" dirty="0" err="1"/>
              <a:t>NodeVisitor</a:t>
            </a:r>
            <a:r>
              <a:rPr lang="en-US" dirty="0"/>
              <a:t> hierarchy). </a:t>
            </a:r>
          </a:p>
          <a:p>
            <a:r>
              <a:rPr lang="en-US" dirty="0"/>
              <a:t>Create a new operation by adding a new subclass to the visitor class hierarchy. </a:t>
            </a:r>
          </a:p>
          <a:p>
            <a:r>
              <a:rPr lang="en-US" dirty="0"/>
              <a:t>As long as we don't have to add new Node subclasses, we can add new functionality simply by defining new </a:t>
            </a:r>
            <a:r>
              <a:rPr lang="en-US" dirty="0" err="1"/>
              <a:t>NodeVisitor</a:t>
            </a:r>
            <a:r>
              <a:rPr lang="en-US" dirty="0"/>
              <a:t> subclasses.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Visitor pattern when</a:t>
            </a:r>
          </a:p>
          <a:p>
            <a:pPr lvl="1"/>
            <a:r>
              <a:rPr lang="en-US" dirty="0"/>
              <a:t>an object structure contains many classes of objects with </a:t>
            </a:r>
            <a:r>
              <a:rPr lang="en-US" b="1" dirty="0"/>
              <a:t>differing interfaces</a:t>
            </a:r>
            <a:r>
              <a:rPr lang="en-US" dirty="0"/>
              <a:t>, and you want to perform operations on these objects that depend on their concrete classes.</a:t>
            </a:r>
          </a:p>
          <a:p>
            <a:pPr lvl="1"/>
            <a:r>
              <a:rPr lang="en-US" dirty="0"/>
              <a:t>many distinct and unrelated operations need to be performed on objects in an object structure, and you want to avoid "polluting" their classes with these operations. </a:t>
            </a:r>
          </a:p>
          <a:p>
            <a:pPr lvl="1"/>
            <a:r>
              <a:rPr lang="en-US" dirty="0"/>
              <a:t>the classes defining the object structure rarely change, but you often want to define new operations over the structure. </a:t>
            </a:r>
          </a:p>
          <a:p>
            <a:pPr lvl="2"/>
            <a:r>
              <a:rPr lang="en-US" dirty="0"/>
              <a:t>If the object structure classes change often, then it's probably better to define the operations in those 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CE22-B2CE-4BE1-9416-C6DFDB6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Pattern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2FD8-D6B8-4587-B470-8FFE6C75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family of algorithms, encapsulate each one, and make them interchangeable. </a:t>
            </a:r>
          </a:p>
          <a:p>
            <a:r>
              <a:rPr lang="en-US" dirty="0"/>
              <a:t>Strategy lets the algorithm vary independently from clients that use it.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1502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68" y="1417638"/>
            <a:ext cx="6214389" cy="48681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1866900"/>
            <a:ext cx="72263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Visitor makes adding new operations easy. </a:t>
            </a:r>
          </a:p>
          <a:p>
            <a:r>
              <a:rPr lang="en-US" dirty="0"/>
              <a:t>A visitor gathers related operations and separates unrelated ones.</a:t>
            </a:r>
          </a:p>
          <a:p>
            <a:r>
              <a:rPr lang="en-US" dirty="0"/>
              <a:t>Adding new </a:t>
            </a:r>
            <a:r>
              <a:rPr lang="en-US" dirty="0" err="1"/>
              <a:t>ConcreteElement</a:t>
            </a:r>
            <a:r>
              <a:rPr lang="en-US" dirty="0"/>
              <a:t> classes is hard.</a:t>
            </a:r>
          </a:p>
          <a:p>
            <a:r>
              <a:rPr lang="en-US" dirty="0"/>
              <a:t>Accumulating state. </a:t>
            </a:r>
          </a:p>
          <a:p>
            <a:pPr lvl="1"/>
            <a:r>
              <a:rPr lang="en-US" dirty="0"/>
              <a:t>Visitors can accumulate state as they visit each element in the object structure. </a:t>
            </a:r>
          </a:p>
          <a:p>
            <a:pPr lvl="1"/>
            <a:r>
              <a:rPr lang="en-US" dirty="0"/>
              <a:t>Without a visitor, this would be uglier.</a:t>
            </a:r>
          </a:p>
          <a:p>
            <a:r>
              <a:rPr lang="en-US" dirty="0"/>
              <a:t>Breaking encapsulation. </a:t>
            </a:r>
          </a:p>
          <a:p>
            <a:pPr lvl="1"/>
            <a:r>
              <a:rPr lang="en-US" dirty="0"/>
              <a:t>Often, you need to provide public operations that access a </a:t>
            </a:r>
            <a:r>
              <a:rPr lang="en-US" dirty="0" err="1"/>
              <a:t>ConcreteElement's</a:t>
            </a:r>
            <a:r>
              <a:rPr lang="en-US" dirty="0"/>
              <a:t> internal state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vs.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Visiting across class hierarchies. </a:t>
            </a:r>
          </a:p>
          <a:p>
            <a:pPr lvl="1"/>
            <a:r>
              <a:rPr lang="en-US" dirty="0"/>
              <a:t>An iterator can visit the objects in a structure as it traverses them by calling their operations. </a:t>
            </a:r>
          </a:p>
          <a:p>
            <a:pPr lvl="1"/>
            <a:r>
              <a:rPr lang="en-US" dirty="0"/>
              <a:t>But an iterator can't work across object structures with different types of elements.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4405706"/>
            <a:ext cx="2711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template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Item&gt; 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Iterator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dirty="0">
                <a:solidFill>
                  <a:srgbClr val="3F7F5F"/>
                </a:solidFill>
                <a:latin typeface="Monaco"/>
              </a:rPr>
              <a:t>  // ... </a:t>
            </a:r>
          </a:p>
          <a:p>
            <a:r>
              <a:rPr lang="en-US" dirty="0">
                <a:solidFill>
                  <a:srgbClr val="005032"/>
                </a:solidFill>
                <a:latin typeface="Monaco"/>
              </a:rPr>
              <a:t>  Item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CurrentItem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0631" y="4371836"/>
            <a:ext cx="3266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Monaco"/>
              </a:rPr>
              <a:t>Visitor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dirty="0">
                <a:solidFill>
                  <a:srgbClr val="3F7F5F"/>
                </a:solidFill>
                <a:latin typeface="Monaco"/>
              </a:rPr>
              <a:t>  // ... 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  void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VisitMyType(MyType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*);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  void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VisitYourType(YourType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responsible for traversing the object structure?</a:t>
            </a:r>
          </a:p>
          <a:p>
            <a:pPr lvl="1"/>
            <a:r>
              <a:rPr lang="en-US" dirty="0"/>
              <a:t>the object structure</a:t>
            </a:r>
          </a:p>
          <a:p>
            <a:pPr lvl="1"/>
            <a:r>
              <a:rPr lang="en-US" dirty="0"/>
              <a:t>the visitor</a:t>
            </a:r>
          </a:p>
          <a:p>
            <a:pPr lvl="2"/>
            <a:r>
              <a:rPr lang="en-US" dirty="0"/>
              <a:t>requires duplicating the traversal code in each </a:t>
            </a:r>
            <a:r>
              <a:rPr lang="en-US" dirty="0" err="1"/>
              <a:t>ConcreteVisitor</a:t>
            </a:r>
            <a:r>
              <a:rPr lang="en-US" dirty="0"/>
              <a:t> for each aggregate </a:t>
            </a:r>
            <a:r>
              <a:rPr lang="en-US" dirty="0" err="1"/>
              <a:t>ConcreteElement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separate </a:t>
            </a:r>
            <a:r>
              <a:rPr lang="en-US" dirty="0" err="1"/>
              <a:t>iterator</a:t>
            </a:r>
            <a:r>
              <a:rPr lang="en-US" dirty="0"/>
              <a:t> object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CE22-B2CE-4BE1-9416-C6DFDB6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 Structure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6C2C82-4F8F-45B3-8DFB-7E2EE49C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38197"/>
            <a:ext cx="9601200" cy="34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7672-2F7B-4419-A75D-6CA04B80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 Structure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C8AB-D8F9-4F1F-9AEA-B8C013267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Strategy </a:t>
            </a:r>
            <a:r>
              <a:rPr lang="en-US" dirty="0"/>
              <a:t>(Compositor) </a:t>
            </a:r>
          </a:p>
          <a:p>
            <a:pPr lvl="1"/>
            <a:r>
              <a:rPr lang="en-US" dirty="0"/>
              <a:t>declares an interface common to all supported algorithms. Context uses this interface to call the algorithm defined by a </a:t>
            </a:r>
            <a:r>
              <a:rPr lang="en-US" dirty="0" err="1"/>
              <a:t>ConcreteStrategy</a:t>
            </a:r>
            <a:endParaRPr lang="en-US" dirty="0"/>
          </a:p>
          <a:p>
            <a:r>
              <a:rPr lang="en-US" b="1" dirty="0" err="1"/>
              <a:t>ConcreteStrategy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 </a:t>
            </a:r>
            <a:r>
              <a:rPr lang="en-US" dirty="0"/>
              <a:t>implements the algorithm using the Strategy interface. </a:t>
            </a:r>
          </a:p>
          <a:p>
            <a:r>
              <a:rPr lang="en-US" b="1" dirty="0"/>
              <a:t>Context </a:t>
            </a:r>
            <a:r>
              <a:rPr lang="en-US" dirty="0"/>
              <a:t>(Composition) </a:t>
            </a:r>
          </a:p>
          <a:p>
            <a:pPr lvl="1"/>
            <a:r>
              <a:rPr lang="en-US" dirty="0"/>
              <a:t>is configured with a </a:t>
            </a:r>
            <a:r>
              <a:rPr lang="en-US" dirty="0" err="1"/>
              <a:t>ConcreteStrategy</a:t>
            </a:r>
            <a:r>
              <a:rPr lang="en-US" dirty="0"/>
              <a:t> object. </a:t>
            </a:r>
          </a:p>
          <a:p>
            <a:pPr lvl="1"/>
            <a:r>
              <a:rPr lang="en-US" dirty="0"/>
              <a:t>maintains a reference to a Strategy object. </a:t>
            </a:r>
          </a:p>
          <a:p>
            <a:pPr lvl="1"/>
            <a:r>
              <a:rPr lang="en-US" dirty="0"/>
              <a:t>may define an interface that lets Strategy access its data. </a:t>
            </a:r>
          </a:p>
        </p:txBody>
      </p:sp>
    </p:spTree>
    <p:extLst>
      <p:ext uri="{BB962C8B-B14F-4D97-AF65-F5344CB8AC3E}">
        <p14:creationId xmlns:p14="http://schemas.microsoft.com/office/powerpoint/2010/main" val="111301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3199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27021"/>
            <a:ext cx="8229600" cy="21307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Simulate ducks</a:t>
            </a:r>
          </a:p>
          <a:p>
            <a:pPr lvl="1"/>
            <a:r>
              <a:rPr lang="en-US" dirty="0"/>
              <a:t>All ducks swim</a:t>
            </a:r>
          </a:p>
          <a:p>
            <a:pPr lvl="1"/>
            <a:r>
              <a:rPr lang="en-US" dirty="0"/>
              <a:t>All ducks quack</a:t>
            </a:r>
          </a:p>
          <a:p>
            <a:pPr lvl="1"/>
            <a:r>
              <a:rPr lang="en-US" dirty="0"/>
              <a:t>All ducks have an appearance, but Redhead, Mallard, </a:t>
            </a:r>
            <a:r>
              <a:rPr lang="en-US" dirty="0" err="1"/>
              <a:t>YeşilbaşlıGövel</a:t>
            </a:r>
            <a:r>
              <a:rPr lang="en-US" dirty="0"/>
              <a:t> etc. ducks look different from each other.</a:t>
            </a:r>
          </a:p>
          <a:p>
            <a:pPr lvl="1"/>
            <a:endParaRPr lang="en-US" dirty="0"/>
          </a:p>
        </p:txBody>
      </p:sp>
      <p:pic>
        <p:nvPicPr>
          <p:cNvPr id="6" name="Picture 5" descr="Screen Shot 2014-02-27 at 11.5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6" y="2857753"/>
            <a:ext cx="7054575" cy="36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3199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27021"/>
            <a:ext cx="8229600" cy="2130732"/>
          </a:xfrm>
        </p:spPr>
        <p:txBody>
          <a:bodyPr>
            <a:normAutofit/>
          </a:bodyPr>
          <a:lstStyle/>
          <a:p>
            <a:r>
              <a:rPr lang="en-US" dirty="0"/>
              <a:t>New requirements</a:t>
            </a:r>
          </a:p>
          <a:p>
            <a:pPr lvl="1"/>
            <a:r>
              <a:rPr lang="en-US" dirty="0"/>
              <a:t>All ducks fly</a:t>
            </a:r>
          </a:p>
          <a:p>
            <a:pPr lvl="1"/>
            <a:endParaRPr lang="en-US" dirty="0"/>
          </a:p>
        </p:txBody>
      </p:sp>
      <p:pic>
        <p:nvPicPr>
          <p:cNvPr id="8" name="Picture 7" descr="Screen Shot 2014-02-27 at 11.5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9" y="1950518"/>
            <a:ext cx="6111729" cy="44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3199"/>
            <a:ext cx="8229600" cy="66659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27021"/>
            <a:ext cx="8229600" cy="2130732"/>
          </a:xfrm>
        </p:spPr>
        <p:txBody>
          <a:bodyPr>
            <a:normAutofit/>
          </a:bodyPr>
          <a:lstStyle/>
          <a:p>
            <a:r>
              <a:rPr lang="en-US" dirty="0"/>
              <a:t>New requirements</a:t>
            </a:r>
          </a:p>
          <a:p>
            <a:pPr lvl="1"/>
            <a:r>
              <a:rPr lang="en-US" dirty="0"/>
              <a:t>Simulate rubber ducks</a:t>
            </a:r>
          </a:p>
          <a:p>
            <a:pPr lvl="1"/>
            <a:r>
              <a:rPr lang="en-US" dirty="0"/>
              <a:t>Problem: rubber ducks can’t fly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4-02-27 at 11.5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74" y="1"/>
            <a:ext cx="2072826" cy="1834961"/>
          </a:xfrm>
          <a:prstGeom prst="rect">
            <a:avLst/>
          </a:prstGeom>
        </p:spPr>
      </p:pic>
      <p:pic>
        <p:nvPicPr>
          <p:cNvPr id="7" name="Picture 6" descr="Screen Shot 2014-02-27 at 12.00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32" y="2857753"/>
            <a:ext cx="7102865" cy="36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175</TotalTime>
  <Words>1076</Words>
  <Application>Microsoft Office PowerPoint</Application>
  <PresentationFormat>Widescreen</PresentationFormat>
  <Paragraphs>154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Franklin Gothic Book</vt:lpstr>
      <vt:lpstr>Monaco</vt:lpstr>
      <vt:lpstr>Crop</vt:lpstr>
      <vt:lpstr>Behavioral Patterns part -III </vt:lpstr>
      <vt:lpstr>Behavioral Patterns</vt:lpstr>
      <vt:lpstr>Behavioral Patterns</vt:lpstr>
      <vt:lpstr>Strategy Pattern</vt:lpstr>
      <vt:lpstr>Strategy Pattern Structure</vt:lpstr>
      <vt:lpstr>Strategy Pattern Structure</vt:lpstr>
      <vt:lpstr>Version 1</vt:lpstr>
      <vt:lpstr>Version 2</vt:lpstr>
      <vt:lpstr>Version 3</vt:lpstr>
      <vt:lpstr>Version 4</vt:lpstr>
      <vt:lpstr>PowerPoint Presentation</vt:lpstr>
      <vt:lpstr>Version 5</vt:lpstr>
      <vt:lpstr>Version 6</vt:lpstr>
      <vt:lpstr>Version 6</vt:lpstr>
      <vt:lpstr>Version 6</vt:lpstr>
      <vt:lpstr>Version 6</vt:lpstr>
      <vt:lpstr>Testing Version 6</vt:lpstr>
      <vt:lpstr>Testing Version 6</vt:lpstr>
      <vt:lpstr>Testing Version 6</vt:lpstr>
      <vt:lpstr>Testing Version 6</vt:lpstr>
      <vt:lpstr>Testing Version 6</vt:lpstr>
      <vt:lpstr>Testing Version 6</vt:lpstr>
      <vt:lpstr>Version 6 – The big picture</vt:lpstr>
      <vt:lpstr>Consequences</vt:lpstr>
      <vt:lpstr>Command</vt:lpstr>
      <vt:lpstr>Command</vt:lpstr>
      <vt:lpstr>Command</vt:lpstr>
      <vt:lpstr>Command</vt:lpstr>
      <vt:lpstr>Sequence of Commands</vt:lpstr>
      <vt:lpstr>Applicability</vt:lpstr>
      <vt:lpstr>Applicability</vt:lpstr>
      <vt:lpstr>Structure</vt:lpstr>
      <vt:lpstr>Collaborations</vt:lpstr>
      <vt:lpstr>Consequences</vt:lpstr>
      <vt:lpstr>Visitor</vt:lpstr>
      <vt:lpstr>Visitor</vt:lpstr>
      <vt:lpstr>Visitor</vt:lpstr>
      <vt:lpstr>Visitor</vt:lpstr>
      <vt:lpstr>Applicability</vt:lpstr>
      <vt:lpstr>Structure</vt:lpstr>
      <vt:lpstr>Collaborations</vt:lpstr>
      <vt:lpstr>Consequences</vt:lpstr>
      <vt:lpstr>Visitor vs. Iterator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434 / 534 Advanced Object oriented progammıng</dc:title>
  <dc:creator>Emre</dc:creator>
  <cp:lastModifiedBy>Emre Kaplan</cp:lastModifiedBy>
  <cp:revision>65</cp:revision>
  <dcterms:created xsi:type="dcterms:W3CDTF">2018-08-27T12:48:54Z</dcterms:created>
  <dcterms:modified xsi:type="dcterms:W3CDTF">2019-11-03T21:17:25Z</dcterms:modified>
</cp:coreProperties>
</file>