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26" r:id="rId4"/>
    <p:sldId id="316" r:id="rId5"/>
    <p:sldId id="327" r:id="rId6"/>
    <p:sldId id="317" r:id="rId7"/>
    <p:sldId id="322" r:id="rId8"/>
    <p:sldId id="319" r:id="rId9"/>
    <p:sldId id="318" r:id="rId10"/>
    <p:sldId id="320" r:id="rId11"/>
    <p:sldId id="323" r:id="rId12"/>
    <p:sldId id="321" r:id="rId13"/>
    <p:sldId id="324" r:id="rId14"/>
    <p:sldId id="333" r:id="rId15"/>
    <p:sldId id="328" r:id="rId16"/>
    <p:sldId id="330" r:id="rId17"/>
    <p:sldId id="329" r:id="rId18"/>
    <p:sldId id="332" r:id="rId19"/>
    <p:sldId id="32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17" autoAdjust="0"/>
    <p:restoredTop sz="90841" autoAdjust="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B7A48-0C0C-4E43-B5E0-FA46ABD81D19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F8032-FEE6-2045-BB9D-DC5E6C18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36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tinfowler.com/articles/injection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idea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decouple</a:t>
            </a:r>
            <a:r>
              <a:rPr lang="tr-TR" dirty="0"/>
              <a:t> </a:t>
            </a:r>
            <a:r>
              <a:rPr lang="tr-TR" dirty="0" err="1"/>
              <a:t>senders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receivers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giving</a:t>
            </a:r>
            <a:r>
              <a:rPr lang="tr-TR" dirty="0"/>
              <a:t> </a:t>
            </a: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objects</a:t>
            </a:r>
            <a:r>
              <a:rPr lang="tr-TR" dirty="0"/>
              <a:t> a </a:t>
            </a:r>
            <a:r>
              <a:rPr lang="tr-TR" dirty="0" err="1"/>
              <a:t>chance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handle</a:t>
            </a:r>
            <a:r>
              <a:rPr lang="tr-TR" dirty="0"/>
              <a:t> a </a:t>
            </a:r>
            <a:r>
              <a:rPr lang="tr-TR" dirty="0" err="1"/>
              <a:t>request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request</a:t>
            </a:r>
            <a:r>
              <a:rPr lang="tr-TR" dirty="0"/>
              <a:t> </a:t>
            </a:r>
            <a:r>
              <a:rPr lang="tr-TR" dirty="0" err="1"/>
              <a:t>gets</a:t>
            </a:r>
            <a:r>
              <a:rPr lang="tr-TR" dirty="0"/>
              <a:t> </a:t>
            </a:r>
            <a:r>
              <a:rPr lang="tr-TR" dirty="0" err="1"/>
              <a:t>passed</a:t>
            </a:r>
            <a:r>
              <a:rPr lang="tr-TR" dirty="0"/>
              <a:t> </a:t>
            </a:r>
            <a:r>
              <a:rPr lang="tr-TR" dirty="0" err="1"/>
              <a:t>along</a:t>
            </a:r>
            <a:r>
              <a:rPr lang="tr-TR" dirty="0"/>
              <a:t> a </a:t>
            </a:r>
            <a:r>
              <a:rPr lang="tr-TR" dirty="0" err="1"/>
              <a:t>chain</a:t>
            </a:r>
            <a:r>
              <a:rPr lang="tr-TR" dirty="0"/>
              <a:t> of </a:t>
            </a:r>
            <a:r>
              <a:rPr lang="tr-TR" dirty="0" err="1"/>
              <a:t>objects</a:t>
            </a:r>
            <a:r>
              <a:rPr lang="tr-TR" dirty="0"/>
              <a:t> </a:t>
            </a:r>
            <a:r>
              <a:rPr lang="tr-TR" dirty="0" err="1"/>
              <a:t>until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of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handles</a:t>
            </a:r>
            <a:r>
              <a:rPr lang="tr-TR" dirty="0"/>
              <a:t>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F8032-FEE6-2045-BB9D-DC5E6C1887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idea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decouple</a:t>
            </a:r>
            <a:r>
              <a:rPr lang="tr-TR" dirty="0"/>
              <a:t> </a:t>
            </a:r>
            <a:r>
              <a:rPr lang="tr-TR" dirty="0" err="1"/>
              <a:t>senders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receivers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giving</a:t>
            </a:r>
            <a:r>
              <a:rPr lang="tr-TR" dirty="0"/>
              <a:t> </a:t>
            </a: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objects</a:t>
            </a:r>
            <a:r>
              <a:rPr lang="tr-TR" dirty="0"/>
              <a:t> a </a:t>
            </a:r>
            <a:r>
              <a:rPr lang="tr-TR" dirty="0" err="1"/>
              <a:t>chance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handle</a:t>
            </a:r>
            <a:r>
              <a:rPr lang="tr-TR" dirty="0"/>
              <a:t> a </a:t>
            </a:r>
            <a:r>
              <a:rPr lang="tr-TR" dirty="0" err="1"/>
              <a:t>request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request</a:t>
            </a:r>
            <a:r>
              <a:rPr lang="tr-TR" dirty="0"/>
              <a:t> </a:t>
            </a:r>
            <a:r>
              <a:rPr lang="tr-TR" dirty="0" err="1"/>
              <a:t>gets</a:t>
            </a:r>
            <a:r>
              <a:rPr lang="tr-TR" dirty="0"/>
              <a:t> </a:t>
            </a:r>
            <a:r>
              <a:rPr lang="tr-TR" dirty="0" err="1"/>
              <a:t>passed</a:t>
            </a:r>
            <a:r>
              <a:rPr lang="tr-TR" dirty="0"/>
              <a:t> </a:t>
            </a:r>
            <a:r>
              <a:rPr lang="tr-TR" dirty="0" err="1"/>
              <a:t>along</a:t>
            </a:r>
            <a:r>
              <a:rPr lang="tr-TR" dirty="0"/>
              <a:t> a </a:t>
            </a:r>
            <a:r>
              <a:rPr lang="tr-TR" dirty="0" err="1"/>
              <a:t>chain</a:t>
            </a:r>
            <a:r>
              <a:rPr lang="tr-TR" dirty="0"/>
              <a:t> of </a:t>
            </a:r>
            <a:r>
              <a:rPr lang="tr-TR" dirty="0" err="1"/>
              <a:t>objects</a:t>
            </a:r>
            <a:r>
              <a:rPr lang="tr-TR" dirty="0"/>
              <a:t> </a:t>
            </a:r>
            <a:r>
              <a:rPr lang="tr-TR" dirty="0" err="1"/>
              <a:t>until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of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handles</a:t>
            </a:r>
            <a:r>
              <a:rPr lang="tr-TR" dirty="0"/>
              <a:t>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F8032-FEE6-2045-BB9D-DC5E6C1887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9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Responsibility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interconnections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maintaining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receivers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successor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tr-TR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F8032-FEE6-2045-BB9D-DC5E6C1887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7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Dependency Injection vs Service Locator</a:t>
            </a:r>
          </a:p>
          <a:p>
            <a:pPr lvl="1"/>
            <a:r>
              <a:rPr lang="tr-TR" dirty="0">
                <a:hlinkClick r:id="rId3"/>
              </a:rPr>
              <a:t>https://www.martinfowler.com/articles/injection.html</a:t>
            </a:r>
            <a:endParaRPr lang="tr-T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F8032-FEE6-2045-BB9D-DC5E6C1887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2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B77D-2881-420A-BB8D-11B1F9544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Behavioral Patterns part -IV</a:t>
            </a:r>
            <a:br>
              <a:rPr lang="en-US" sz="3600" dirty="0"/>
            </a:br>
            <a:endParaRPr lang="tr-TR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D9F5A-76FA-4A43-8A8F-AF54833C3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Emre Kaplan, Ph.D.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560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7015-3A9D-BC49-8E20-9E36E9FA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9F018-1A3C-3E42-8250-AAA9F467C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120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Chain of Responsibility has the following benefits and liabilities: </a:t>
            </a:r>
          </a:p>
          <a:p>
            <a:r>
              <a:rPr lang="en-US" dirty="0"/>
              <a:t>Reduced coupling. </a:t>
            </a:r>
          </a:p>
          <a:p>
            <a:pPr lvl="1"/>
            <a:r>
              <a:rPr lang="en-US" dirty="0"/>
              <a:t>The pattern frees an object from knowing which other object handles a request. An object only has to know that a request will be handled "appropriately." </a:t>
            </a:r>
          </a:p>
          <a:p>
            <a:pPr lvl="1"/>
            <a:r>
              <a:rPr lang="en-US" dirty="0"/>
              <a:t>Both the receiver and the sender have no explicit knowledge of each other, and an object in the chain doesn't have to know about the chain's structure. </a:t>
            </a:r>
          </a:p>
          <a:p>
            <a:r>
              <a:rPr lang="en-US" dirty="0"/>
              <a:t>Added flexibility in assigning responsibilities to objects. </a:t>
            </a:r>
          </a:p>
          <a:p>
            <a:pPr lvl="1"/>
            <a:r>
              <a:rPr lang="en-US" dirty="0"/>
              <a:t>You can add or change responsibilities for handling a request by adding to or otherwise changing the chain at run-time. </a:t>
            </a:r>
          </a:p>
          <a:p>
            <a:r>
              <a:rPr lang="en-US" dirty="0"/>
              <a:t>Receipt isn't guaranteed. </a:t>
            </a:r>
          </a:p>
          <a:p>
            <a:pPr lvl="1"/>
            <a:r>
              <a:rPr lang="en-US" dirty="0"/>
              <a:t>Since a request has no explicit receiver, there's no guarantee it'll be handled.</a:t>
            </a:r>
          </a:p>
          <a:p>
            <a:pPr lvl="2"/>
            <a:r>
              <a:rPr lang="en-US" dirty="0"/>
              <a:t>the request can fall off the end of the chain without ever being handled.</a:t>
            </a:r>
          </a:p>
          <a:p>
            <a:pPr lvl="2"/>
            <a:r>
              <a:rPr lang="en-US" dirty="0"/>
              <a:t>a request can also go unhandled when the chain is not configured properly. </a:t>
            </a:r>
          </a:p>
        </p:txBody>
      </p:sp>
    </p:spTree>
    <p:extLst>
      <p:ext uri="{BB962C8B-B14F-4D97-AF65-F5344CB8AC3E}">
        <p14:creationId xmlns:p14="http://schemas.microsoft.com/office/powerpoint/2010/main" val="217855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63EC-3CB2-9D4D-A934-5DD87DC0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FD600-CE29-004E-9C8C-C73C1E76B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Mostly, it can get broken easily:</a:t>
            </a:r>
          </a:p>
          <a:p>
            <a:pPr lvl="1"/>
            <a:r>
              <a:rPr lang="en-US" i="0" dirty="0"/>
              <a:t>if a processor fails to call the next processor, the command gets dropped</a:t>
            </a:r>
          </a:p>
          <a:p>
            <a:pPr lvl="1"/>
            <a:r>
              <a:rPr lang="en-US" i="0" dirty="0"/>
              <a:t>if a processor calls the wrong processor, it can lead to a cycle</a:t>
            </a:r>
          </a:p>
          <a:p>
            <a:r>
              <a:rPr lang="en-US" dirty="0"/>
              <a:t>It can create deep stack traces, which can affect performance</a:t>
            </a:r>
          </a:p>
          <a:p>
            <a:r>
              <a:rPr lang="en-US" dirty="0"/>
              <a:t>It can lead to duplicate code across processors, increasing maintenance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07079D-C6D8-B342-BEF2-F69A6C247DD4}"/>
              </a:ext>
            </a:extLst>
          </p:cNvPr>
          <p:cNvSpPr/>
          <p:nvPr/>
        </p:nvSpPr>
        <p:spPr>
          <a:xfrm>
            <a:off x="1371600" y="6186141"/>
            <a:ext cx="30123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900" dirty="0"/>
              <a:t>https://www.baeldung.com/chain-of-responsibility-pattern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9744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FFEF-624C-0647-8737-3F52911B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8BD99-5BFE-FE49-8807-6A34EBB9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violating encapsulation, capture and externalize an object's internal state so that the object can be restored to this state later.</a:t>
            </a:r>
          </a:p>
          <a:p>
            <a:endParaRPr lang="en-US" dirty="0"/>
          </a:p>
          <a:p>
            <a:r>
              <a:rPr lang="en-US" dirty="0"/>
              <a:t>Memento pattern is used to restore state of an object to a previous state.</a:t>
            </a:r>
          </a:p>
        </p:txBody>
      </p:sp>
      <p:pic>
        <p:nvPicPr>
          <p:cNvPr id="1028" name="Picture 4" descr="Reverting operations in the editor">
            <a:extLst>
              <a:ext uri="{FF2B5EF4-FFF2-40B4-BE49-F238E27FC236}">
                <a16:creationId xmlns:a16="http://schemas.microsoft.com/office/drawing/2014/main" id="{E1BF8F18-D309-446E-927F-59F3144BE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4152900"/>
            <a:ext cx="4476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34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902E-FEDF-4A59-9259-177A6259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Memento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94F2-47C9-402E-B0F6-5B49C918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Memento pattern uses three actor classes. </a:t>
            </a:r>
          </a:p>
          <a:p>
            <a:pPr lvl="1"/>
            <a:r>
              <a:rPr lang="en-US" dirty="0"/>
              <a:t>Memento contains state of an object to be restored</a:t>
            </a:r>
          </a:p>
          <a:p>
            <a:pPr lvl="1"/>
            <a:r>
              <a:rPr lang="en-US" dirty="0"/>
              <a:t>Originator creates and stores states in Memento objects</a:t>
            </a:r>
          </a:p>
          <a:p>
            <a:pPr lvl="1"/>
            <a:r>
              <a:rPr lang="en-US" dirty="0"/>
              <a:t>Caretaker object is responsible to restore object state from Memento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4" name="Picture 2" descr="https://dzone.com/sites/all/files/memento_pattern.PNG">
            <a:extLst>
              <a:ext uri="{FF2B5EF4-FFF2-40B4-BE49-F238E27FC236}">
                <a16:creationId xmlns:a16="http://schemas.microsoft.com/office/drawing/2014/main" id="{772D9494-4709-4CE3-B1F4-060CC9610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067175"/>
            <a:ext cx="55626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41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CBDC-2416-4700-AEAF-F679FD79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8EE76-D00A-4640-9256-00689B16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Memento pattern is useful when:</a:t>
            </a:r>
          </a:p>
          <a:p>
            <a:pPr lvl="1"/>
            <a:r>
              <a:rPr lang="en-US" dirty="0"/>
              <a:t>Produce snapshots of the object’s state to be able to restore a previous state of the object.</a:t>
            </a:r>
          </a:p>
          <a:p>
            <a:pPr lvl="1"/>
            <a:r>
              <a:rPr lang="en-US" dirty="0"/>
              <a:t>Provide an undo mechanism, when the internal state of an object may need to be restored at a later stage. </a:t>
            </a:r>
          </a:p>
          <a:p>
            <a:pPr lvl="1"/>
            <a:r>
              <a:rPr lang="en-US" dirty="0"/>
              <a:t>Using serialization along with this pattern, it's easy to preserve the object state and bring it back later on.</a:t>
            </a:r>
          </a:p>
        </p:txBody>
      </p:sp>
    </p:spTree>
    <p:extLst>
      <p:ext uri="{BB962C8B-B14F-4D97-AF65-F5344CB8AC3E}">
        <p14:creationId xmlns:p14="http://schemas.microsoft.com/office/powerpoint/2010/main" val="273623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447C-B847-494A-B4FF-05AF5505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0AD71A-5CD9-4E07-B7D4-4250B8FEE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Inversion of Control. </a:t>
            </a:r>
          </a:p>
          <a:p>
            <a:pPr lvl="1"/>
            <a:r>
              <a:rPr lang="en-US" dirty="0"/>
              <a:t>A class should not configure its dependencies statically but should be configured from outside.</a:t>
            </a:r>
          </a:p>
          <a:p>
            <a:pPr lvl="1"/>
            <a:r>
              <a:rPr lang="en-US" dirty="0"/>
              <a:t>Avoid direct object creation. (i.e. do not use </a:t>
            </a:r>
            <a:r>
              <a:rPr lang="en-US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)</a:t>
            </a:r>
          </a:p>
          <a:p>
            <a:r>
              <a:rPr lang="en-US" dirty="0"/>
              <a:t>Hard Dependency</a:t>
            </a:r>
          </a:p>
          <a:p>
            <a:pPr lvl="1"/>
            <a:r>
              <a:rPr lang="en-US" dirty="0"/>
              <a:t>If a class creates an instance of another class via the </a:t>
            </a:r>
            <a:r>
              <a:rPr lang="en-US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operator, it cannot be used (and tested) independently from this class and this is called a hard dependency. 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Receive dependent objects so that mock objects can also be used for testing in isolation.</a:t>
            </a:r>
          </a:p>
          <a:p>
            <a:pPr lvl="1"/>
            <a:r>
              <a:rPr lang="en-US" dirty="0"/>
              <a:t>Mock objects (mocks) are objects which behave similar as the real object. But these mocks are not programmed; they are configured to behave in a certain predefined way.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9643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D7F5-33C8-4FE0-BB31-E326188F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ABDEA-A48C-45B3-A633-45FE5B278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Transferring the task of creating the object to someone else and directly using the dependency is called dependency injection.</a:t>
            </a:r>
            <a:endParaRPr lang="tr-T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669A17-D8E0-4BE0-8B00-CD73C6C12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46" y="3393360"/>
            <a:ext cx="762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7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447C-B847-494A-B4FF-05AF5505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0AD71A-5CD9-4E07-B7D4-4250B8FEE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Dependency injection can be performed on:</a:t>
            </a:r>
          </a:p>
          <a:p>
            <a:pPr lvl="1"/>
            <a:r>
              <a:rPr lang="en-US" dirty="0"/>
              <a:t>the constructor of the class (construction injection)</a:t>
            </a:r>
          </a:p>
          <a:p>
            <a:pPr lvl="1"/>
            <a:r>
              <a:rPr lang="en-US" dirty="0"/>
              <a:t>a field (field injection)</a:t>
            </a:r>
          </a:p>
          <a:p>
            <a:pPr lvl="1"/>
            <a:r>
              <a:rPr lang="en-US" dirty="0"/>
              <a:t>the parameters of a method (method injection)</a:t>
            </a:r>
          </a:p>
          <a:p>
            <a:r>
              <a:rPr lang="en-US" dirty="0"/>
              <a:t>Avoiding dependency injection on static fields and methods is a good practice</a:t>
            </a:r>
          </a:p>
          <a:p>
            <a:pPr lvl="1"/>
            <a:r>
              <a:rPr lang="en-US" dirty="0"/>
              <a:t>Static fields will be injected after the first object of the class was created via DI, which means no access to the static field in the constructor</a:t>
            </a:r>
          </a:p>
          <a:p>
            <a:pPr lvl="1"/>
            <a:r>
              <a:rPr lang="en-US" dirty="0"/>
              <a:t>Static fields can not be marked as final, otherwise the compiler or the application complains at runtime about them</a:t>
            </a:r>
          </a:p>
          <a:p>
            <a:pPr lvl="1"/>
            <a:r>
              <a:rPr lang="en-US" dirty="0"/>
              <a:t>Static methods are called only once after the first instance of the class was created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92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87BC-4DEF-40B2-B065-96145914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E241-FB65-48DA-9969-ECC941AD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 frameworks for almost all major programming languages.</a:t>
            </a:r>
          </a:p>
          <a:p>
            <a:r>
              <a:rPr lang="en-US" dirty="0"/>
              <a:t>Popular DI Frameworks (short list)</a:t>
            </a:r>
          </a:p>
          <a:p>
            <a:pPr lvl="1"/>
            <a:r>
              <a:rPr lang="en-US" dirty="0" err="1"/>
              <a:t>Guice</a:t>
            </a:r>
            <a:r>
              <a:rPr lang="en-US" dirty="0"/>
              <a:t> (Java)</a:t>
            </a:r>
          </a:p>
          <a:p>
            <a:pPr lvl="1"/>
            <a:r>
              <a:rPr lang="en-US" dirty="0"/>
              <a:t>Castle Windsor (.NET)</a:t>
            </a:r>
          </a:p>
          <a:p>
            <a:pPr lvl="1"/>
            <a:r>
              <a:rPr lang="en-US" dirty="0"/>
              <a:t>Spring Python (Python)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0550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447C-B847-494A-B4FF-05AF5505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References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DE4F7-465B-44FF-BE62-33B26801D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presentation compiles some images and text from these resources which are listed below as further reading materials:</a:t>
            </a:r>
          </a:p>
          <a:p>
            <a:pPr lvl="1"/>
            <a:r>
              <a:rPr lang="tr-TR" dirty="0"/>
              <a:t>https://www.freecodecamp.org/news/a-quick-intro-to-dependency-injection-what-it-is-and-when-to-use-it-7578c84fa88f/</a:t>
            </a:r>
          </a:p>
          <a:p>
            <a:pPr lvl="1"/>
            <a:r>
              <a:rPr lang="tr-TR" dirty="0"/>
              <a:t>https://www.vogella.com/tutorials/DependencyInjection/article.html</a:t>
            </a:r>
          </a:p>
          <a:p>
            <a:pPr lvl="1"/>
            <a:r>
              <a:rPr lang="tr-TR" dirty="0"/>
              <a:t>https://www.journaldev.com/2394/java-dependency-injection-design-pattern-example-tutorial</a:t>
            </a:r>
          </a:p>
          <a:p>
            <a:pPr lvl="1"/>
            <a:r>
              <a:rPr lang="tr-TR" dirty="0"/>
              <a:t>https://stackify.com/dependency-injection/</a:t>
            </a:r>
          </a:p>
          <a:p>
            <a:pPr lvl="1"/>
            <a:r>
              <a:rPr lang="tr-TR" dirty="0"/>
              <a:t>https://dzone.com/articles/about-dependency-injection</a:t>
            </a:r>
          </a:p>
          <a:p>
            <a:pPr lvl="1"/>
            <a:r>
              <a:rPr lang="tr-TR" dirty="0"/>
              <a:t>http://www.javacreed.com/why-should-we-use-dependency-injection/</a:t>
            </a:r>
          </a:p>
          <a:p>
            <a:pPr lvl="1"/>
            <a:r>
              <a:rPr lang="tr-TR" dirty="0"/>
              <a:t>https://www.codejava.net/coding/what-is-dependency-injection-with-java-code-example</a:t>
            </a:r>
          </a:p>
        </p:txBody>
      </p:sp>
    </p:spTree>
    <p:extLst>
      <p:ext uri="{BB962C8B-B14F-4D97-AF65-F5344CB8AC3E}">
        <p14:creationId xmlns:p14="http://schemas.microsoft.com/office/powerpoint/2010/main" val="61886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CCD6-4890-485C-A3C4-98C751EB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407CA-770C-415B-9F54-A1237E84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759868"/>
          </a:xfrm>
        </p:spPr>
        <p:txBody>
          <a:bodyPr>
            <a:normAutofit/>
          </a:bodyPr>
          <a:lstStyle/>
          <a:p>
            <a:r>
              <a:rPr lang="en-US" dirty="0"/>
              <a:t>Behavioral patterns are concerned with algorithms and the assignment of responsibilities between objects.</a:t>
            </a:r>
          </a:p>
          <a:p>
            <a:r>
              <a:rPr lang="en-US" dirty="0"/>
              <a:t>Behavioral patterns describe not just patterns of objects or classes but also the patterns of communication between them. </a:t>
            </a:r>
          </a:p>
          <a:p>
            <a:r>
              <a:rPr lang="en-US" dirty="0"/>
              <a:t>These patterns characterize complex control flow that's difficult to follow at run-time. They shift your focus away from flow of control to let you concentrate just on the way objects are interconnected. </a:t>
            </a:r>
          </a:p>
          <a:p>
            <a:r>
              <a:rPr lang="en-US" dirty="0"/>
              <a:t>Behavioral object patterns use object composition rather than inheritance.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A9BEC8-6CE6-4366-AC96-051E2C8927EC}"/>
              </a:ext>
            </a:extLst>
          </p:cNvPr>
          <p:cNvSpPr/>
          <p:nvPr/>
        </p:nvSpPr>
        <p:spPr>
          <a:xfrm>
            <a:off x="1371600" y="6399547"/>
            <a:ext cx="9541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Source: </a:t>
            </a:r>
            <a:r>
              <a:rPr lang="tr-TR" sz="900" dirty="0" err="1"/>
              <a:t>Erich</a:t>
            </a:r>
            <a:r>
              <a:rPr lang="tr-TR" sz="900"/>
              <a:t> Gamma, Richard </a:t>
            </a:r>
            <a:r>
              <a:rPr lang="tr-TR" sz="900" err="1"/>
              <a:t>Helm</a:t>
            </a:r>
            <a:r>
              <a:rPr lang="tr-TR" sz="900"/>
              <a:t>, </a:t>
            </a:r>
            <a:r>
              <a:rPr lang="tr-TR" sz="900" err="1"/>
              <a:t>Ralph</a:t>
            </a:r>
            <a:r>
              <a:rPr lang="tr-TR" sz="900"/>
              <a:t> Johnson, </a:t>
            </a:r>
            <a:r>
              <a:rPr lang="tr-TR" sz="900" err="1"/>
              <a:t>and</a:t>
            </a:r>
            <a:r>
              <a:rPr lang="tr-TR" sz="900"/>
              <a:t> John </a:t>
            </a:r>
            <a:r>
              <a:rPr lang="tr-TR" sz="900" err="1"/>
              <a:t>Vlissides</a:t>
            </a:r>
            <a:r>
              <a:rPr lang="tr-TR" sz="900"/>
              <a:t>. 1995. Design </a:t>
            </a:r>
            <a:r>
              <a:rPr lang="tr-TR" sz="900" err="1"/>
              <a:t>Patterns</a:t>
            </a:r>
            <a:r>
              <a:rPr lang="tr-TR" sz="900"/>
              <a:t>: </a:t>
            </a:r>
            <a:r>
              <a:rPr lang="tr-TR" sz="900" err="1"/>
              <a:t>Elements</a:t>
            </a:r>
            <a:r>
              <a:rPr lang="tr-TR" sz="900"/>
              <a:t> of </a:t>
            </a:r>
            <a:r>
              <a:rPr lang="tr-TR" sz="900" err="1"/>
              <a:t>Reusable</a:t>
            </a:r>
            <a:r>
              <a:rPr lang="tr-TR" sz="900"/>
              <a:t> Object-</a:t>
            </a:r>
            <a:r>
              <a:rPr lang="tr-TR" sz="900" err="1"/>
              <a:t>Oriented</a:t>
            </a:r>
            <a:r>
              <a:rPr lang="tr-TR" sz="900"/>
              <a:t> Software. </a:t>
            </a:r>
            <a:r>
              <a:rPr lang="tr-TR" sz="900" err="1"/>
              <a:t>Addison-Wesley</a:t>
            </a:r>
            <a:r>
              <a:rPr lang="tr-TR" sz="900"/>
              <a:t> </a:t>
            </a:r>
            <a:r>
              <a:rPr lang="tr-TR" sz="900" err="1"/>
              <a:t>Longman</a:t>
            </a:r>
            <a:r>
              <a:rPr lang="tr-TR" sz="900"/>
              <a:t> Publishing </a:t>
            </a:r>
            <a:r>
              <a:rPr lang="tr-TR" sz="900" err="1"/>
              <a:t>Co</a:t>
            </a:r>
            <a:r>
              <a:rPr lang="tr-TR" sz="900"/>
              <a:t>., </a:t>
            </a:r>
            <a:r>
              <a:rPr lang="tr-TR" sz="900" err="1"/>
              <a:t>Inc</a:t>
            </a:r>
            <a:r>
              <a:rPr lang="tr-TR" sz="900"/>
              <a:t>., Boston, MA, USA.</a:t>
            </a:r>
          </a:p>
        </p:txBody>
      </p:sp>
    </p:spTree>
    <p:extLst>
      <p:ext uri="{BB962C8B-B14F-4D97-AF65-F5344CB8AC3E}">
        <p14:creationId xmlns:p14="http://schemas.microsoft.com/office/powerpoint/2010/main" val="248614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CCD6-4890-485C-A3C4-98C751EB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407CA-770C-415B-9F54-A1237E84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249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Behavioral Patterns</a:t>
            </a:r>
          </a:p>
          <a:p>
            <a:pPr lvl="1"/>
            <a:r>
              <a:rPr lang="en-US" dirty="0"/>
              <a:t>Template Method</a:t>
            </a:r>
          </a:p>
          <a:p>
            <a:pPr lvl="1"/>
            <a:r>
              <a:rPr lang="en-US" dirty="0"/>
              <a:t>Observer</a:t>
            </a:r>
          </a:p>
          <a:p>
            <a:pPr lvl="1"/>
            <a:r>
              <a:rPr lang="en-US" dirty="0"/>
              <a:t>Null Object</a:t>
            </a:r>
          </a:p>
          <a:p>
            <a:pPr lvl="1"/>
            <a:r>
              <a:rPr lang="en-US" dirty="0"/>
              <a:t>Iterator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Mediator</a:t>
            </a:r>
          </a:p>
          <a:p>
            <a:pPr lvl="1"/>
            <a:r>
              <a:rPr lang="en-US" dirty="0"/>
              <a:t>Strategy</a:t>
            </a:r>
          </a:p>
          <a:p>
            <a:pPr lvl="1"/>
            <a:r>
              <a:rPr lang="en-US" dirty="0"/>
              <a:t>Command</a:t>
            </a:r>
          </a:p>
          <a:p>
            <a:pPr lvl="1"/>
            <a:r>
              <a:rPr lang="en-US" dirty="0"/>
              <a:t>Visitor</a:t>
            </a:r>
          </a:p>
          <a:p>
            <a:pPr lvl="1"/>
            <a:r>
              <a:rPr lang="en-US" b="1" dirty="0"/>
              <a:t>Chain of Responsibility</a:t>
            </a:r>
          </a:p>
          <a:p>
            <a:pPr lvl="1"/>
            <a:r>
              <a:rPr lang="en-US" b="1" dirty="0"/>
              <a:t>Memento</a:t>
            </a:r>
          </a:p>
          <a:p>
            <a:pPr lvl="1"/>
            <a:r>
              <a:rPr lang="en-US" b="1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45810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A6B5-66E5-7C44-BCA4-E0089D0E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1136-D800-A24A-A1A4-670B4F153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871609"/>
          </a:xfrm>
        </p:spPr>
        <p:txBody>
          <a:bodyPr>
            <a:normAutofit/>
          </a:bodyPr>
          <a:lstStyle/>
          <a:p>
            <a:r>
              <a:rPr lang="en-US" b="1" dirty="0"/>
              <a:t>Intent</a:t>
            </a:r>
          </a:p>
          <a:p>
            <a:pPr lvl="1"/>
            <a:r>
              <a:rPr lang="en-US" dirty="0"/>
              <a:t>Avoid coupling the sender of a request to its receiver by giving more than one object a chance to handle the request. Chain the receiving objects and pass the request along the chain until an object handles it.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6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2E4C-DF67-4F70-B46C-64C8F91D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Responsibility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DAA1-A68B-4CC2-B5B0-622DF73A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object in the chain receives the request and either handles it or forwards it to the next candidate on the chain, which does likewise. </a:t>
            </a:r>
          </a:p>
          <a:p>
            <a:r>
              <a:rPr lang="en-US" dirty="0"/>
              <a:t>The object that made the request has no explicit knowledge of who will handle it—we say the request has an implicit receiver. </a:t>
            </a:r>
          </a:p>
          <a:p>
            <a:r>
              <a:rPr lang="en-US" dirty="0"/>
              <a:t>To forward the request along the chain, and to ensure receivers remain implicit,</a:t>
            </a:r>
          </a:p>
          <a:p>
            <a:pPr lvl="1"/>
            <a:r>
              <a:rPr lang="en-US" dirty="0"/>
              <a:t>each object on the chain shares a common interface for handling requests and for accessing its successor on the chain.</a:t>
            </a:r>
          </a:p>
        </p:txBody>
      </p:sp>
    </p:spTree>
    <p:extLst>
      <p:ext uri="{BB962C8B-B14F-4D97-AF65-F5344CB8AC3E}">
        <p14:creationId xmlns:p14="http://schemas.microsoft.com/office/powerpoint/2010/main" val="270171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1BD5-3A92-2E4F-AF48-19BF8397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7609A-629F-0149-B86A-89ADBF3D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272" y="2171700"/>
            <a:ext cx="6238851" cy="309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E7B9-E67D-A04A-B601-D70A8855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19934D-F693-5D4C-A76A-375FBE169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2692130"/>
            <a:ext cx="9015863" cy="30911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E94A18-B8B3-274F-821D-D54F64FA57B2}"/>
              </a:ext>
            </a:extLst>
          </p:cNvPr>
          <p:cNvSpPr/>
          <p:nvPr/>
        </p:nvSpPr>
        <p:spPr>
          <a:xfrm>
            <a:off x="1238655" y="6303713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900" dirty="0"/>
              <a:t>https://upload.wikimedia.org/wikipedia/commons/6/6a/W3sDesign_Chain_of_Responsibility_Design_Pattern_UML.jpg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7327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3011-4883-2045-8EFF-60110321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C8E2-F99A-644A-9987-AC0B06987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Handler</a:t>
            </a:r>
            <a:endParaRPr lang="en-US" dirty="0"/>
          </a:p>
          <a:p>
            <a:pPr lvl="1"/>
            <a:r>
              <a:rPr lang="en-US" dirty="0"/>
              <a:t>defines an interface for handling requests. o (optional) implements the successor link. </a:t>
            </a:r>
          </a:p>
          <a:p>
            <a:r>
              <a:rPr lang="en-US" b="1" dirty="0" err="1"/>
              <a:t>ConcreteHandler</a:t>
            </a:r>
            <a:endParaRPr lang="en-US" b="1" dirty="0"/>
          </a:p>
          <a:p>
            <a:pPr lvl="1"/>
            <a:r>
              <a:rPr lang="en-US" dirty="0"/>
              <a:t>handles requests it is responsible for.</a:t>
            </a:r>
          </a:p>
          <a:p>
            <a:pPr lvl="1"/>
            <a:r>
              <a:rPr lang="en-US" dirty="0"/>
              <a:t>can access its successor.</a:t>
            </a:r>
          </a:p>
          <a:p>
            <a:pPr lvl="1"/>
            <a:r>
              <a:rPr lang="en-US" dirty="0"/>
              <a:t>if the </a:t>
            </a:r>
            <a:r>
              <a:rPr lang="en-US" i="0" dirty="0" err="1"/>
              <a:t>ConcreteHandler</a:t>
            </a:r>
            <a:r>
              <a:rPr lang="en-US" dirty="0"/>
              <a:t> can handle the request, it does so; otherwise it forwards the request to its successor. </a:t>
            </a:r>
          </a:p>
          <a:p>
            <a:r>
              <a:rPr lang="en-US" b="1" dirty="0"/>
              <a:t>Client</a:t>
            </a:r>
          </a:p>
          <a:p>
            <a:pPr lvl="1"/>
            <a:r>
              <a:rPr lang="en-US" dirty="0"/>
              <a:t>initiates the request to a </a:t>
            </a:r>
            <a:r>
              <a:rPr lang="en-US" i="0" dirty="0" err="1"/>
              <a:t>ConcreteHandler</a:t>
            </a:r>
            <a:r>
              <a:rPr lang="en-US" dirty="0"/>
              <a:t> object on the chain.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6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A6B5-66E5-7C44-BCA4-E0089D0E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1136-D800-A24A-A1A4-670B4F15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Chain of Responsibility when:</a:t>
            </a:r>
          </a:p>
          <a:p>
            <a:pPr lvl="1"/>
            <a:r>
              <a:rPr lang="en-US" dirty="0"/>
              <a:t>more than one object may handle a request, and the handler isn't known a priori. The handler should be ascertained automatically. </a:t>
            </a:r>
          </a:p>
          <a:p>
            <a:pPr lvl="1"/>
            <a:r>
              <a:rPr lang="en-US" dirty="0"/>
              <a:t>you want to issue a request to one of several objects without specifying the receiver explicitly. </a:t>
            </a:r>
          </a:p>
          <a:p>
            <a:pPr lvl="1"/>
            <a:r>
              <a:rPr lang="en-US" dirty="0"/>
              <a:t>the set of objects that can handle a request should be specified dynamically.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6401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296</TotalTime>
  <Words>1291</Words>
  <Application>Microsoft Office PowerPoint</Application>
  <PresentationFormat>Widescreen</PresentationFormat>
  <Paragraphs>124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Franklin Gothic Book</vt:lpstr>
      <vt:lpstr>Crop</vt:lpstr>
      <vt:lpstr>Behavioral Patterns part -IV </vt:lpstr>
      <vt:lpstr>Behavioral Patterns</vt:lpstr>
      <vt:lpstr>Behavioral Patterns</vt:lpstr>
      <vt:lpstr>Chain of Responsibility</vt:lpstr>
      <vt:lpstr>Chain of Responsibility</vt:lpstr>
      <vt:lpstr>Structure</vt:lpstr>
      <vt:lpstr>Structure</vt:lpstr>
      <vt:lpstr>Participants</vt:lpstr>
      <vt:lpstr>Chain of Responsibility</vt:lpstr>
      <vt:lpstr>Consequences</vt:lpstr>
      <vt:lpstr>Drawbacks</vt:lpstr>
      <vt:lpstr>Memento</vt:lpstr>
      <vt:lpstr>Memento</vt:lpstr>
      <vt:lpstr>Memento</vt:lpstr>
      <vt:lpstr>Dependency Injection</vt:lpstr>
      <vt:lpstr>Dependency Injection</vt:lpstr>
      <vt:lpstr>Dependency Injection</vt:lpstr>
      <vt:lpstr>Dependency Injection</vt:lpstr>
      <vt:lpstr>Dependency Injection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434 / 534 Advanced Object oriented progammıng</dc:title>
  <dc:creator>Emre</dc:creator>
  <cp:lastModifiedBy>Emre Kaplan</cp:lastModifiedBy>
  <cp:revision>114</cp:revision>
  <dcterms:created xsi:type="dcterms:W3CDTF">2018-08-27T12:48:54Z</dcterms:created>
  <dcterms:modified xsi:type="dcterms:W3CDTF">2019-11-13T21:10:00Z</dcterms:modified>
</cp:coreProperties>
</file>