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8" r:id="rId4"/>
    <p:sldId id="387" r:id="rId5"/>
    <p:sldId id="414" r:id="rId6"/>
    <p:sldId id="415" r:id="rId7"/>
    <p:sldId id="390" r:id="rId8"/>
    <p:sldId id="417" r:id="rId9"/>
    <p:sldId id="388" r:id="rId10"/>
    <p:sldId id="389" r:id="rId11"/>
    <p:sldId id="407" r:id="rId12"/>
    <p:sldId id="408" r:id="rId13"/>
    <p:sldId id="412" r:id="rId14"/>
    <p:sldId id="409" r:id="rId15"/>
    <p:sldId id="410" r:id="rId16"/>
    <p:sldId id="435" r:id="rId17"/>
    <p:sldId id="514" r:id="rId18"/>
    <p:sldId id="515" r:id="rId19"/>
    <p:sldId id="516" r:id="rId20"/>
    <p:sldId id="517" r:id="rId21"/>
    <p:sldId id="518" r:id="rId22"/>
    <p:sldId id="519" r:id="rId23"/>
    <p:sldId id="520" r:id="rId24"/>
    <p:sldId id="436" r:id="rId25"/>
    <p:sldId id="437" r:id="rId26"/>
    <p:sldId id="442" r:id="rId27"/>
    <p:sldId id="521" r:id="rId28"/>
    <p:sldId id="438" r:id="rId29"/>
    <p:sldId id="440" r:id="rId30"/>
    <p:sldId id="522" r:id="rId31"/>
    <p:sldId id="523" r:id="rId32"/>
    <p:sldId id="441" r:id="rId33"/>
    <p:sldId id="44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2" autoAdjust="0"/>
    <p:restoredTop sz="87755"/>
  </p:normalViewPr>
  <p:slideViewPr>
    <p:cSldViewPr snapToGrid="0">
      <p:cViewPr varScale="1">
        <p:scale>
          <a:sx n="126" d="100"/>
          <a:sy n="126" d="100"/>
        </p:scale>
        <p:origin x="104"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76154-3D44-4611-A0B5-7539E690FD71}" type="datetimeFigureOut">
              <a:rPr lang="tr-TR" smtClean="0"/>
              <a:t>17.08.2019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A5F35-466E-46D0-92F0-FA2261EE4BC3}" type="slidenum">
              <a:rPr lang="tr-TR" smtClean="0"/>
              <a:t>‹#›</a:t>
            </a:fld>
            <a:endParaRPr lang="tr-TR"/>
          </a:p>
        </p:txBody>
      </p:sp>
    </p:spTree>
    <p:extLst>
      <p:ext uri="{BB962C8B-B14F-4D97-AF65-F5344CB8AC3E}">
        <p14:creationId xmlns:p14="http://schemas.microsoft.com/office/powerpoint/2010/main" val="145194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adapter only) you need to use several existing subclasses, but it's impractical to adapt their interface by </a:t>
            </a:r>
            <a:r>
              <a:rPr lang="en-US" dirty="0" err="1"/>
              <a:t>subclassing</a:t>
            </a:r>
            <a:r>
              <a:rPr lang="en-US" dirty="0"/>
              <a:t> every one. An object adapter can adapt the interface of its parent class.</a:t>
            </a:r>
            <a:endParaRPr lang="tr-TR" dirty="0"/>
          </a:p>
        </p:txBody>
      </p:sp>
      <p:sp>
        <p:nvSpPr>
          <p:cNvPr id="4" name="Slide Number Placeholder 3"/>
          <p:cNvSpPr>
            <a:spLocks noGrp="1"/>
          </p:cNvSpPr>
          <p:nvPr>
            <p:ph type="sldNum" sz="quarter" idx="5"/>
          </p:nvPr>
        </p:nvSpPr>
        <p:spPr/>
        <p:txBody>
          <a:bodyPr/>
          <a:lstStyle/>
          <a:p>
            <a:fld id="{5BDA5F35-466E-46D0-92F0-FA2261EE4BC3}" type="slidenum">
              <a:rPr lang="tr-TR" smtClean="0"/>
              <a:t>10</a:t>
            </a:fld>
            <a:endParaRPr lang="tr-TR"/>
          </a:p>
        </p:txBody>
      </p:sp>
    </p:spTree>
    <p:extLst>
      <p:ext uri="{BB962C8B-B14F-4D97-AF65-F5344CB8AC3E}">
        <p14:creationId xmlns:p14="http://schemas.microsoft.com/office/powerpoint/2010/main" val="422517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8/17/2019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8/17/2019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8/17/2019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B77D-2881-420A-BB8D-11B1F9544758}"/>
              </a:ext>
            </a:extLst>
          </p:cNvPr>
          <p:cNvSpPr>
            <a:spLocks noGrp="1"/>
          </p:cNvSpPr>
          <p:nvPr>
            <p:ph type="ctrTitle"/>
          </p:nvPr>
        </p:nvSpPr>
        <p:spPr/>
        <p:txBody>
          <a:bodyPr/>
          <a:lstStyle/>
          <a:p>
            <a:r>
              <a:rPr lang="en-US" sz="3600" dirty="0"/>
              <a:t>Structural Patterns -I</a:t>
            </a:r>
            <a:br>
              <a:rPr lang="en-US" sz="3600"/>
            </a:br>
            <a:endParaRPr lang="tr-TR" sz="3600" dirty="0"/>
          </a:p>
        </p:txBody>
      </p:sp>
      <p:sp>
        <p:nvSpPr>
          <p:cNvPr id="3" name="Subtitle 2">
            <a:extLst>
              <a:ext uri="{FF2B5EF4-FFF2-40B4-BE49-F238E27FC236}">
                <a16:creationId xmlns:a16="http://schemas.microsoft.com/office/drawing/2014/main" id="{6BFD9F5A-76FA-4A43-8A8F-AF54833C39EC}"/>
              </a:ext>
            </a:extLst>
          </p:cNvPr>
          <p:cNvSpPr>
            <a:spLocks noGrp="1"/>
          </p:cNvSpPr>
          <p:nvPr>
            <p:ph type="subTitle" idx="1"/>
          </p:nvPr>
        </p:nvSpPr>
        <p:spPr/>
        <p:txBody>
          <a:bodyPr>
            <a:normAutofit/>
          </a:bodyPr>
          <a:lstStyle/>
          <a:p>
            <a:r>
              <a:rPr lang="en-US" sz="2400"/>
              <a:t>Emre Kaplan, Ph.D.</a:t>
            </a:r>
            <a:endParaRPr lang="en-US" sz="2400" dirty="0"/>
          </a:p>
        </p:txBody>
      </p:sp>
    </p:spTree>
    <p:extLst>
      <p:ext uri="{BB962C8B-B14F-4D97-AF65-F5344CB8AC3E}">
        <p14:creationId xmlns:p14="http://schemas.microsoft.com/office/powerpoint/2010/main" val="169560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Applicability</a:t>
            </a:r>
          </a:p>
        </p:txBody>
      </p:sp>
      <p:sp>
        <p:nvSpPr>
          <p:cNvPr id="3" name="Content Placeholder 2"/>
          <p:cNvSpPr>
            <a:spLocks noGrp="1"/>
          </p:cNvSpPr>
          <p:nvPr>
            <p:ph idx="1"/>
          </p:nvPr>
        </p:nvSpPr>
        <p:spPr/>
        <p:txBody>
          <a:bodyPr>
            <a:normAutofit/>
          </a:bodyPr>
          <a:lstStyle/>
          <a:p>
            <a:r>
              <a:rPr lang="en-US" dirty="0"/>
              <a:t>Use the Adapter pattern when</a:t>
            </a:r>
          </a:p>
          <a:p>
            <a:pPr lvl="1"/>
            <a:r>
              <a:rPr lang="en-US" dirty="0"/>
              <a:t>you want to use an existing class, and its interface does not match the one you need.</a:t>
            </a:r>
          </a:p>
          <a:p>
            <a:pPr lvl="1"/>
            <a:r>
              <a:rPr lang="en-US" dirty="0"/>
              <a:t>you want to create a reusable class that cooperates with unrelated or unforeseen classes, that is, classes that don't necessarily have compatible interfaces.</a:t>
            </a:r>
          </a:p>
        </p:txBody>
      </p:sp>
    </p:spTree>
    <p:extLst>
      <p:ext uri="{BB962C8B-B14F-4D97-AF65-F5344CB8AC3E}">
        <p14:creationId xmlns:p14="http://schemas.microsoft.com/office/powerpoint/2010/main" val="197102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Façade</a:t>
            </a:r>
          </a:p>
        </p:txBody>
      </p:sp>
      <p:sp>
        <p:nvSpPr>
          <p:cNvPr id="3" name="Content Placeholder 2"/>
          <p:cNvSpPr>
            <a:spLocks noGrp="1"/>
          </p:cNvSpPr>
          <p:nvPr>
            <p:ph idx="1"/>
          </p:nvPr>
        </p:nvSpPr>
        <p:spPr/>
        <p:txBody>
          <a:bodyPr/>
          <a:lstStyle/>
          <a:p>
            <a:r>
              <a:rPr lang="en-US" dirty="0"/>
              <a:t>Intent</a:t>
            </a:r>
          </a:p>
          <a:p>
            <a:pPr lvl="1"/>
            <a:r>
              <a:rPr lang="en-US" dirty="0"/>
              <a:t>Provide a unified interface to a set of interfaces in a subsystem. </a:t>
            </a:r>
          </a:p>
          <a:p>
            <a:pPr lvl="1"/>
            <a:r>
              <a:rPr lang="en-US" dirty="0"/>
              <a:t>Define a higher-level interface that makes the subsystem easier to use.</a:t>
            </a:r>
          </a:p>
        </p:txBody>
      </p:sp>
      <p:pic>
        <p:nvPicPr>
          <p:cNvPr id="6" name="Picture 5"/>
          <p:cNvPicPr>
            <a:picLocks noChangeAspect="1"/>
          </p:cNvPicPr>
          <p:nvPr/>
        </p:nvPicPr>
        <p:blipFill>
          <a:blip r:embed="rId2"/>
          <a:stretch>
            <a:fillRect/>
          </a:stretch>
        </p:blipFill>
        <p:spPr>
          <a:xfrm>
            <a:off x="1371600" y="3756070"/>
            <a:ext cx="7886700" cy="2717800"/>
          </a:xfrm>
          <a:prstGeom prst="rect">
            <a:avLst/>
          </a:prstGeom>
        </p:spPr>
      </p:pic>
    </p:spTree>
    <p:extLst>
      <p:ext uri="{BB962C8B-B14F-4D97-AF65-F5344CB8AC3E}">
        <p14:creationId xmlns:p14="http://schemas.microsoft.com/office/powerpoint/2010/main" val="403818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1567" y="6114305"/>
            <a:ext cx="8229600" cy="673121"/>
          </a:xfrm>
        </p:spPr>
        <p:txBody>
          <a:bodyPr>
            <a:normAutofit/>
          </a:bodyPr>
          <a:lstStyle/>
          <a:p>
            <a:r>
              <a:rPr lang="en-US" dirty="0"/>
              <a:t>The compiler facade makes life easier for most programmers without hiding the lower-level functionality from the few that need it.</a:t>
            </a:r>
          </a:p>
        </p:txBody>
      </p:sp>
      <p:pic>
        <p:nvPicPr>
          <p:cNvPr id="6" name="Picture 5"/>
          <p:cNvPicPr>
            <a:picLocks noChangeAspect="1"/>
          </p:cNvPicPr>
          <p:nvPr/>
        </p:nvPicPr>
        <p:blipFill>
          <a:blip r:embed="rId2"/>
          <a:stretch>
            <a:fillRect/>
          </a:stretch>
        </p:blipFill>
        <p:spPr>
          <a:xfrm>
            <a:off x="1500517" y="1428005"/>
            <a:ext cx="7251700" cy="4686300"/>
          </a:xfrm>
          <a:prstGeom prst="rect">
            <a:avLst/>
          </a:prstGeom>
        </p:spPr>
      </p:pic>
      <p:sp>
        <p:nvSpPr>
          <p:cNvPr id="4" name="Title 1">
            <a:extLst>
              <a:ext uri="{FF2B5EF4-FFF2-40B4-BE49-F238E27FC236}">
                <a16:creationId xmlns:a16="http://schemas.microsoft.com/office/drawing/2014/main" id="{DF329856-4E84-40F2-ADB2-A8CDFC420508}"/>
              </a:ext>
            </a:extLst>
          </p:cNvPr>
          <p:cNvSpPr>
            <a:spLocks noGrp="1"/>
          </p:cNvSpPr>
          <p:nvPr>
            <p:ph type="title"/>
          </p:nvPr>
        </p:nvSpPr>
        <p:spPr>
          <a:xfrm>
            <a:off x="1371600" y="685800"/>
            <a:ext cx="9601200" cy="1485900"/>
          </a:xfrm>
        </p:spPr>
        <p:txBody>
          <a:bodyPr/>
          <a:lstStyle/>
          <a:p>
            <a:r>
              <a:rPr lang="en-US" dirty="0"/>
              <a:t>Façade</a:t>
            </a:r>
          </a:p>
        </p:txBody>
      </p:sp>
    </p:spTree>
    <p:extLst>
      <p:ext uri="{BB962C8B-B14F-4D97-AF65-F5344CB8AC3E}">
        <p14:creationId xmlns:p14="http://schemas.microsoft.com/office/powerpoint/2010/main" val="66579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40000" lnSpcReduction="20000"/>
          </a:bodyPr>
          <a:lstStyle/>
          <a:p>
            <a:pPr>
              <a:buNone/>
            </a:pPr>
            <a:r>
              <a:rPr lang="en-US" b="1" dirty="0">
                <a:solidFill>
                  <a:srgbClr val="7F0055"/>
                </a:solidFill>
                <a:latin typeface="Monaco"/>
              </a:rPr>
              <a:t>class</a:t>
            </a:r>
            <a:r>
              <a:rPr lang="en-US" b="1" dirty="0">
                <a:solidFill>
                  <a:srgbClr val="000000"/>
                </a:solidFill>
                <a:latin typeface="Monaco"/>
              </a:rPr>
              <a:t> </a:t>
            </a:r>
            <a:r>
              <a:rPr lang="en-US" b="1" dirty="0">
                <a:solidFill>
                  <a:srgbClr val="005032"/>
                </a:solidFill>
                <a:latin typeface="Monaco"/>
              </a:rPr>
              <a:t>Compiler</a:t>
            </a:r>
            <a:r>
              <a:rPr lang="en-US" b="1" dirty="0">
                <a:solidFill>
                  <a:srgbClr val="000000"/>
                </a:solidFill>
                <a:latin typeface="Monaco"/>
              </a:rPr>
              <a:t> {</a:t>
            </a:r>
          </a:p>
          <a:p>
            <a:pPr>
              <a:buNone/>
            </a:pPr>
            <a:r>
              <a:rPr lang="en-US" b="1" dirty="0">
                <a:solidFill>
                  <a:srgbClr val="7F0055"/>
                </a:solidFill>
                <a:latin typeface="Monaco"/>
              </a:rPr>
              <a:t>public</a:t>
            </a:r>
            <a:r>
              <a:rPr lang="en-US" b="1" dirty="0">
                <a:solidFill>
                  <a:srgbClr val="000000"/>
                </a:solidFill>
                <a:latin typeface="Monaco"/>
              </a:rPr>
              <a:t>:</a:t>
            </a:r>
          </a:p>
          <a:p>
            <a:pPr>
              <a:buNone/>
            </a:pPr>
            <a:r>
              <a:rPr lang="en-US" dirty="0">
                <a:solidFill>
                  <a:srgbClr val="000000"/>
                </a:solidFill>
                <a:latin typeface="Monaco"/>
              </a:rPr>
              <a:t>  </a:t>
            </a:r>
            <a:r>
              <a:rPr lang="en-US" b="1" dirty="0">
                <a:solidFill>
                  <a:srgbClr val="000000"/>
                </a:solidFill>
                <a:latin typeface="Monaco"/>
              </a:rPr>
              <a:t>Compiler();</a:t>
            </a:r>
          </a:p>
          <a:p>
            <a:pPr>
              <a:buNone/>
            </a:pPr>
            <a:r>
              <a:rPr lang="en-US" dirty="0">
                <a:solidFill>
                  <a:srgbClr val="000000"/>
                </a:solidFill>
                <a:latin typeface="Monaco"/>
              </a:rPr>
              <a:t>  </a:t>
            </a:r>
            <a:r>
              <a:rPr lang="en-US" b="1" dirty="0">
                <a:solidFill>
                  <a:srgbClr val="7F0055"/>
                </a:solidFill>
                <a:latin typeface="Monaco"/>
              </a:rPr>
              <a:t>virtual</a:t>
            </a:r>
            <a:r>
              <a:rPr lang="en-US" b="1" dirty="0">
                <a:solidFill>
                  <a:srgbClr val="000000"/>
                </a:solidFill>
                <a:latin typeface="Monaco"/>
              </a:rPr>
              <a:t> </a:t>
            </a:r>
            <a:r>
              <a:rPr lang="en-US" b="1" dirty="0">
                <a:solidFill>
                  <a:srgbClr val="7F0055"/>
                </a:solidFill>
                <a:latin typeface="Monaco"/>
              </a:rPr>
              <a:t>void</a:t>
            </a:r>
            <a:r>
              <a:rPr lang="en-US" b="1" dirty="0">
                <a:solidFill>
                  <a:srgbClr val="000000"/>
                </a:solidFill>
                <a:latin typeface="Monaco"/>
              </a:rPr>
              <a:t> </a:t>
            </a:r>
            <a:r>
              <a:rPr lang="en-US" b="1" dirty="0" err="1">
                <a:solidFill>
                  <a:srgbClr val="000000"/>
                </a:solidFill>
                <a:latin typeface="Monaco"/>
              </a:rPr>
              <a:t>Compile(</a:t>
            </a:r>
            <a:r>
              <a:rPr lang="en-US" b="1" dirty="0" err="1">
                <a:solidFill>
                  <a:srgbClr val="005032"/>
                </a:solidFill>
                <a:latin typeface="Monaco"/>
              </a:rPr>
              <a:t>istream</a:t>
            </a:r>
            <a:r>
              <a:rPr lang="en-US" b="1" dirty="0">
                <a:solidFill>
                  <a:srgbClr val="000000"/>
                </a:solidFill>
                <a:latin typeface="Monaco"/>
              </a:rPr>
              <a:t>&amp;, </a:t>
            </a:r>
            <a:r>
              <a:rPr lang="en-US" b="1" dirty="0" err="1">
                <a:solidFill>
                  <a:srgbClr val="000000"/>
                </a:solidFill>
                <a:latin typeface="Monaco"/>
              </a:rPr>
              <a:t>BytecodeStream</a:t>
            </a:r>
            <a:r>
              <a:rPr lang="en-US" b="1" dirty="0">
                <a:solidFill>
                  <a:srgbClr val="000000"/>
                </a:solidFill>
                <a:latin typeface="Monaco"/>
              </a:rPr>
              <a:t>&amp;);</a:t>
            </a:r>
          </a:p>
          <a:p>
            <a:pPr>
              <a:buNone/>
            </a:pPr>
            <a:r>
              <a:rPr lang="en-US" dirty="0">
                <a:solidFill>
                  <a:srgbClr val="000000"/>
                </a:solidFill>
                <a:latin typeface="Monaco"/>
              </a:rPr>
              <a:t>};</a:t>
            </a:r>
          </a:p>
          <a:p>
            <a:pPr>
              <a:buNone/>
            </a:pPr>
            <a:r>
              <a:rPr lang="en-US" b="1" dirty="0">
                <a:solidFill>
                  <a:srgbClr val="7F0055"/>
                </a:solidFill>
                <a:latin typeface="Monaco"/>
              </a:rPr>
              <a:t>void</a:t>
            </a:r>
            <a:r>
              <a:rPr lang="en-US" b="1" dirty="0">
                <a:solidFill>
                  <a:srgbClr val="000000"/>
                </a:solidFill>
                <a:latin typeface="Monaco"/>
              </a:rPr>
              <a:t> </a:t>
            </a:r>
            <a:r>
              <a:rPr lang="en-US" b="1" dirty="0" err="1">
                <a:solidFill>
                  <a:srgbClr val="000000"/>
                </a:solidFill>
                <a:latin typeface="Monaco"/>
              </a:rPr>
              <a:t>Compiler::Compile(</a:t>
            </a:r>
            <a:r>
              <a:rPr lang="en-US" b="1" dirty="0" err="1">
                <a:solidFill>
                  <a:srgbClr val="005032"/>
                </a:solidFill>
                <a:latin typeface="Monaco"/>
              </a:rPr>
              <a:t>istream</a:t>
            </a:r>
            <a:r>
              <a:rPr lang="en-US" b="1" dirty="0">
                <a:solidFill>
                  <a:srgbClr val="000000"/>
                </a:solidFill>
                <a:latin typeface="Monaco"/>
              </a:rPr>
              <a:t>&amp; input, </a:t>
            </a:r>
            <a:r>
              <a:rPr lang="en-US" b="1" dirty="0" err="1">
                <a:solidFill>
                  <a:srgbClr val="000000"/>
                </a:solidFill>
                <a:latin typeface="Monaco"/>
              </a:rPr>
              <a:t>BytecodeStream</a:t>
            </a:r>
            <a:r>
              <a:rPr lang="en-US" b="1" dirty="0">
                <a:solidFill>
                  <a:srgbClr val="000000"/>
                </a:solidFill>
                <a:latin typeface="Monaco"/>
              </a:rPr>
              <a:t>&amp; output) {</a:t>
            </a:r>
          </a:p>
          <a:p>
            <a:pPr>
              <a:buNone/>
            </a:pPr>
            <a:r>
              <a:rPr lang="en-US" dirty="0">
                <a:solidFill>
                  <a:srgbClr val="000000"/>
                </a:solidFill>
                <a:latin typeface="Monaco"/>
              </a:rPr>
              <a:t>  Scanner </a:t>
            </a:r>
            <a:r>
              <a:rPr lang="en-US" dirty="0" err="1">
                <a:solidFill>
                  <a:srgbClr val="000000"/>
                </a:solidFill>
                <a:latin typeface="Monaco"/>
              </a:rPr>
              <a:t>scanner(input</a:t>
            </a:r>
            <a:r>
              <a:rPr lang="en-US" dirty="0">
                <a:solidFill>
                  <a:srgbClr val="000000"/>
                </a:solidFill>
                <a:latin typeface="Monaco"/>
              </a:rPr>
              <a:t>);</a:t>
            </a:r>
          </a:p>
          <a:p>
            <a:pPr>
              <a:buNone/>
            </a:pPr>
            <a:r>
              <a:rPr lang="en-US" dirty="0">
                <a:solidFill>
                  <a:srgbClr val="000000"/>
                </a:solidFill>
                <a:latin typeface="Monaco"/>
              </a:rPr>
              <a:t>  </a:t>
            </a:r>
            <a:r>
              <a:rPr lang="en-US" dirty="0" err="1">
                <a:solidFill>
                  <a:srgbClr val="000000"/>
                </a:solidFill>
                <a:latin typeface="Monaco"/>
              </a:rPr>
              <a:t>ProgramNodeBuilder</a:t>
            </a:r>
            <a:r>
              <a:rPr lang="en-US" dirty="0">
                <a:solidFill>
                  <a:srgbClr val="000000"/>
                </a:solidFill>
                <a:latin typeface="Monaco"/>
              </a:rPr>
              <a:t> builder;</a:t>
            </a:r>
          </a:p>
          <a:p>
            <a:pPr>
              <a:buNone/>
            </a:pPr>
            <a:r>
              <a:rPr lang="en-US" dirty="0">
                <a:solidFill>
                  <a:srgbClr val="000000"/>
                </a:solidFill>
                <a:latin typeface="Monaco"/>
              </a:rPr>
              <a:t>  Parser parser;</a:t>
            </a:r>
          </a:p>
          <a:p>
            <a:pPr>
              <a:buNone/>
            </a:pPr>
            <a:r>
              <a:rPr lang="en-US" dirty="0">
                <a:solidFill>
                  <a:srgbClr val="000000"/>
                </a:solidFill>
                <a:latin typeface="Monaco"/>
              </a:rPr>
              <a:t>  </a:t>
            </a:r>
            <a:r>
              <a:rPr lang="en-US" dirty="0" err="1">
                <a:solidFill>
                  <a:srgbClr val="000000"/>
                </a:solidFill>
                <a:latin typeface="Monaco"/>
              </a:rPr>
              <a:t>parser.Parse(scanner</a:t>
            </a:r>
            <a:r>
              <a:rPr lang="en-US" dirty="0">
                <a:solidFill>
                  <a:srgbClr val="000000"/>
                </a:solidFill>
                <a:latin typeface="Monaco"/>
              </a:rPr>
              <a:t>, builder);</a:t>
            </a:r>
          </a:p>
          <a:p>
            <a:pPr>
              <a:buNone/>
            </a:pPr>
            <a:r>
              <a:rPr lang="en-US" dirty="0">
                <a:solidFill>
                  <a:srgbClr val="000000"/>
                </a:solidFill>
                <a:latin typeface="Monaco"/>
              </a:rPr>
              <a:t>  </a:t>
            </a:r>
            <a:r>
              <a:rPr lang="en-US" dirty="0" err="1">
                <a:solidFill>
                  <a:srgbClr val="000000"/>
                </a:solidFill>
                <a:latin typeface="Monaco"/>
              </a:rPr>
              <a:t>RISCCodeGenerator</a:t>
            </a:r>
            <a:r>
              <a:rPr lang="en-US" dirty="0">
                <a:solidFill>
                  <a:srgbClr val="000000"/>
                </a:solidFill>
                <a:latin typeface="Monaco"/>
              </a:rPr>
              <a:t> </a:t>
            </a:r>
            <a:r>
              <a:rPr lang="en-US" dirty="0" err="1">
                <a:solidFill>
                  <a:srgbClr val="000000"/>
                </a:solidFill>
                <a:latin typeface="Monaco"/>
              </a:rPr>
              <a:t>generator(output</a:t>
            </a:r>
            <a:r>
              <a:rPr lang="en-US" dirty="0">
                <a:solidFill>
                  <a:srgbClr val="000000"/>
                </a:solidFill>
                <a:latin typeface="Monaco"/>
              </a:rPr>
              <a:t>);</a:t>
            </a:r>
          </a:p>
          <a:p>
            <a:pPr>
              <a:buNone/>
            </a:pPr>
            <a:r>
              <a:rPr lang="en-US" dirty="0">
                <a:solidFill>
                  <a:srgbClr val="000000"/>
                </a:solidFill>
                <a:latin typeface="Monaco"/>
              </a:rPr>
              <a:t>  </a:t>
            </a:r>
            <a:r>
              <a:rPr lang="en-US" dirty="0" err="1">
                <a:solidFill>
                  <a:srgbClr val="000000"/>
                </a:solidFill>
                <a:latin typeface="Monaco"/>
              </a:rPr>
              <a:t>ProgramNode</a:t>
            </a:r>
            <a:r>
              <a:rPr lang="en-US" dirty="0">
                <a:solidFill>
                  <a:srgbClr val="000000"/>
                </a:solidFill>
                <a:latin typeface="Monaco"/>
              </a:rPr>
              <a:t>* </a:t>
            </a:r>
            <a:r>
              <a:rPr lang="en-US" dirty="0" err="1">
                <a:solidFill>
                  <a:srgbClr val="000000"/>
                </a:solidFill>
                <a:latin typeface="Monaco"/>
              </a:rPr>
              <a:t>parseTree</a:t>
            </a:r>
            <a:r>
              <a:rPr lang="en-US" dirty="0">
                <a:solidFill>
                  <a:srgbClr val="000000"/>
                </a:solidFill>
                <a:latin typeface="Monaco"/>
              </a:rPr>
              <a:t> = </a:t>
            </a:r>
            <a:r>
              <a:rPr lang="en-US" dirty="0" err="1">
                <a:solidFill>
                  <a:srgbClr val="000000"/>
                </a:solidFill>
                <a:latin typeface="Monaco"/>
              </a:rPr>
              <a:t>builder.GetRootNode</a:t>
            </a:r>
            <a:r>
              <a:rPr lang="en-US" dirty="0">
                <a:solidFill>
                  <a:srgbClr val="000000"/>
                </a:solidFill>
                <a:latin typeface="Monaco"/>
              </a:rPr>
              <a:t>();</a:t>
            </a:r>
          </a:p>
          <a:p>
            <a:pPr>
              <a:buNone/>
            </a:pPr>
            <a:r>
              <a:rPr lang="en-US" dirty="0">
                <a:solidFill>
                  <a:srgbClr val="000000"/>
                </a:solidFill>
                <a:latin typeface="Monaco"/>
              </a:rPr>
              <a:t>  </a:t>
            </a:r>
            <a:r>
              <a:rPr lang="en-US" dirty="0" err="1">
                <a:solidFill>
                  <a:srgbClr val="000000"/>
                </a:solidFill>
                <a:latin typeface="Monaco"/>
              </a:rPr>
              <a:t>parseTree</a:t>
            </a:r>
            <a:r>
              <a:rPr lang="en-US" dirty="0">
                <a:solidFill>
                  <a:srgbClr val="000000"/>
                </a:solidFill>
                <a:latin typeface="Monaco"/>
              </a:rPr>
              <a:t>-&gt;</a:t>
            </a:r>
            <a:r>
              <a:rPr lang="en-US" dirty="0" err="1">
                <a:solidFill>
                  <a:srgbClr val="000000"/>
                </a:solidFill>
                <a:latin typeface="Monaco"/>
              </a:rPr>
              <a:t>Traverse(generator</a:t>
            </a:r>
            <a:r>
              <a:rPr lang="en-US" dirty="0">
                <a:solidFill>
                  <a:srgbClr val="000000"/>
                </a:solidFill>
                <a:latin typeface="Monaco"/>
              </a:rPr>
              <a:t>);</a:t>
            </a:r>
          </a:p>
          <a:p>
            <a:pPr>
              <a:buNone/>
            </a:pPr>
            <a:r>
              <a:rPr lang="en-US" dirty="0">
                <a:solidFill>
                  <a:srgbClr val="000000"/>
                </a:solidFill>
                <a:latin typeface="Monaco"/>
              </a:rPr>
              <a:t>}</a:t>
            </a:r>
            <a:endParaRPr lang="en-US" dirty="0"/>
          </a:p>
        </p:txBody>
      </p:sp>
    </p:spTree>
    <p:extLst>
      <p:ext uri="{BB962C8B-B14F-4D97-AF65-F5344CB8AC3E}">
        <p14:creationId xmlns:p14="http://schemas.microsoft.com/office/powerpoint/2010/main" val="245916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r>
              <a:rPr lang="en-US" dirty="0"/>
              <a:t>Use the Facade pattern when</a:t>
            </a:r>
          </a:p>
          <a:p>
            <a:pPr lvl="1"/>
            <a:r>
              <a:rPr lang="en-US" dirty="0"/>
              <a:t>you want to provide a simple interface to a complex subsystem. Only clients needing more customizability will need to look beyond the façade.</a:t>
            </a:r>
          </a:p>
          <a:p>
            <a:pPr lvl="1"/>
            <a:r>
              <a:rPr lang="en-US" dirty="0"/>
              <a:t>there are many dependencies between clients and the implementation classes of an abstraction. Introduce a facade to decouple the subsystem from clients and other subsystems</a:t>
            </a:r>
          </a:p>
          <a:p>
            <a:pPr lvl="1"/>
            <a:r>
              <a:rPr lang="en-US" dirty="0"/>
              <a:t>you want to layer your subsystems. Use a facade to define an entry point to each subsystem level. If subsystems are dependent, make them communicate with each other solely through their facades.</a:t>
            </a:r>
          </a:p>
        </p:txBody>
      </p:sp>
    </p:spTree>
    <p:extLst>
      <p:ext uri="{BB962C8B-B14F-4D97-AF65-F5344CB8AC3E}">
        <p14:creationId xmlns:p14="http://schemas.microsoft.com/office/powerpoint/2010/main" val="348672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Collaborations</a:t>
            </a:r>
          </a:p>
        </p:txBody>
      </p:sp>
      <p:sp>
        <p:nvSpPr>
          <p:cNvPr id="3" name="Content Placeholder 2"/>
          <p:cNvSpPr>
            <a:spLocks noGrp="1"/>
          </p:cNvSpPr>
          <p:nvPr>
            <p:ph idx="1"/>
          </p:nvPr>
        </p:nvSpPr>
        <p:spPr/>
        <p:txBody>
          <a:bodyPr>
            <a:normAutofit/>
          </a:bodyPr>
          <a:lstStyle/>
          <a:p>
            <a:r>
              <a:rPr lang="en-US" dirty="0"/>
              <a:t>Clients communicate with the subsystem by sending requests to Facade, which forwards them to the appropriate subsystem </a:t>
            </a:r>
            <a:r>
              <a:rPr lang="en-US" dirty="0" err="1"/>
              <a:t>object(s</a:t>
            </a:r>
            <a:r>
              <a:rPr lang="en-US" dirty="0"/>
              <a:t>). </a:t>
            </a:r>
          </a:p>
          <a:p>
            <a:r>
              <a:rPr lang="en-US" dirty="0"/>
              <a:t>Although the subsystem objects perform the actual work, the facade may have to do work of its own to translate its interface to subsystem interfaces.</a:t>
            </a:r>
          </a:p>
          <a:p>
            <a:r>
              <a:rPr lang="en-US" dirty="0"/>
              <a:t>Clients that use the facade don't have to access its subsystem objects directly.</a:t>
            </a:r>
          </a:p>
        </p:txBody>
      </p:sp>
    </p:spTree>
    <p:extLst>
      <p:ext uri="{BB962C8B-B14F-4D97-AF65-F5344CB8AC3E}">
        <p14:creationId xmlns:p14="http://schemas.microsoft.com/office/powerpoint/2010/main" val="2210824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Intent</a:t>
            </a:r>
          </a:p>
          <a:p>
            <a:pPr lvl="1"/>
            <a:r>
              <a:rPr lang="en-US" dirty="0"/>
              <a:t>Attach additional responsibilities to an object dynamically. Decorators provide a flexible alternative to sub classing for extending functionality.</a:t>
            </a:r>
          </a:p>
        </p:txBody>
      </p:sp>
      <p:pic>
        <p:nvPicPr>
          <p:cNvPr id="6" name="Picture 5"/>
          <p:cNvPicPr>
            <a:picLocks noChangeAspect="1"/>
          </p:cNvPicPr>
          <p:nvPr/>
        </p:nvPicPr>
        <p:blipFill>
          <a:blip r:embed="rId2"/>
          <a:stretch>
            <a:fillRect/>
          </a:stretch>
        </p:blipFill>
        <p:spPr>
          <a:xfrm>
            <a:off x="3239631" y="3939102"/>
            <a:ext cx="5683801" cy="2417249"/>
          </a:xfrm>
          <a:prstGeom prst="rect">
            <a:avLst/>
          </a:prstGeom>
        </p:spPr>
      </p:pic>
      <p:sp>
        <p:nvSpPr>
          <p:cNvPr id="5" name="Title 1">
            <a:extLst>
              <a:ext uri="{FF2B5EF4-FFF2-40B4-BE49-F238E27FC236}">
                <a16:creationId xmlns:a16="http://schemas.microsoft.com/office/drawing/2014/main" id="{6808E2F6-1006-483C-9B95-DD621B4F6B97}"/>
              </a:ext>
            </a:extLst>
          </p:cNvPr>
          <p:cNvSpPr txBox="1">
            <a:spLocks/>
          </p:cNvSpPr>
          <p:nvPr/>
        </p:nvSpPr>
        <p:spPr>
          <a:xfrm>
            <a:off x="1524000" y="8382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t>Decorator Pattern</a:t>
            </a:r>
            <a:endParaRPr lang="tr-TR" dirty="0"/>
          </a:p>
        </p:txBody>
      </p:sp>
    </p:spTree>
    <p:extLst>
      <p:ext uri="{BB962C8B-B14F-4D97-AF65-F5344CB8AC3E}">
        <p14:creationId xmlns:p14="http://schemas.microsoft.com/office/powerpoint/2010/main" val="141922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Starbuzz</a:t>
            </a:r>
            <a:r>
              <a:rPr lang="en-US" dirty="0"/>
              <a:t> Coffee</a:t>
            </a:r>
          </a:p>
        </p:txBody>
      </p:sp>
      <p:pic>
        <p:nvPicPr>
          <p:cNvPr id="6" name="Picture 5"/>
          <p:cNvPicPr>
            <a:picLocks noChangeAspect="1"/>
          </p:cNvPicPr>
          <p:nvPr/>
        </p:nvPicPr>
        <p:blipFill>
          <a:blip r:embed="rId2"/>
          <a:stretch>
            <a:fillRect/>
          </a:stretch>
        </p:blipFill>
        <p:spPr>
          <a:xfrm>
            <a:off x="1524000" y="1435100"/>
            <a:ext cx="9144000" cy="3964366"/>
          </a:xfrm>
          <a:prstGeom prst="rect">
            <a:avLst/>
          </a:prstGeom>
        </p:spPr>
      </p:pic>
    </p:spTree>
    <p:extLst>
      <p:ext uri="{BB962C8B-B14F-4D97-AF65-F5344CB8AC3E}">
        <p14:creationId xmlns:p14="http://schemas.microsoft.com/office/powerpoint/2010/main" val="361419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Condiments</a:t>
            </a:r>
          </a:p>
        </p:txBody>
      </p:sp>
      <p:sp>
        <p:nvSpPr>
          <p:cNvPr id="3" name="Content Placeholder 2"/>
          <p:cNvSpPr>
            <a:spLocks noGrp="1"/>
          </p:cNvSpPr>
          <p:nvPr>
            <p:ph idx="1"/>
          </p:nvPr>
        </p:nvSpPr>
        <p:spPr/>
        <p:txBody>
          <a:bodyPr/>
          <a:lstStyle/>
          <a:p>
            <a:r>
              <a:rPr lang="en-US" dirty="0"/>
              <a:t>Mocha, milk, sugar, cream, etc.</a:t>
            </a:r>
          </a:p>
        </p:txBody>
      </p:sp>
      <p:pic>
        <p:nvPicPr>
          <p:cNvPr id="6" name="Picture 5"/>
          <p:cNvPicPr>
            <a:picLocks noChangeAspect="1"/>
          </p:cNvPicPr>
          <p:nvPr/>
        </p:nvPicPr>
        <p:blipFill>
          <a:blip r:embed="rId2"/>
          <a:stretch>
            <a:fillRect/>
          </a:stretch>
        </p:blipFill>
        <p:spPr>
          <a:xfrm>
            <a:off x="3338481" y="2712704"/>
            <a:ext cx="6066432" cy="3643645"/>
          </a:xfrm>
          <a:prstGeom prst="rect">
            <a:avLst/>
          </a:prstGeom>
        </p:spPr>
      </p:pic>
    </p:spTree>
    <p:extLst>
      <p:ext uri="{BB962C8B-B14F-4D97-AF65-F5344CB8AC3E}">
        <p14:creationId xmlns:p14="http://schemas.microsoft.com/office/powerpoint/2010/main" val="132591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24190" y="1614860"/>
            <a:ext cx="8509000" cy="4965700"/>
          </a:xfrm>
          <a:prstGeom prst="rect">
            <a:avLst/>
          </a:prstGeom>
        </p:spPr>
      </p:pic>
      <p:sp>
        <p:nvSpPr>
          <p:cNvPr id="3" name="Title 1">
            <a:extLst>
              <a:ext uri="{FF2B5EF4-FFF2-40B4-BE49-F238E27FC236}">
                <a16:creationId xmlns:a16="http://schemas.microsoft.com/office/drawing/2014/main" id="{13424656-7B09-4BBF-82F6-553D067DED68}"/>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t>Decorator Pattern</a:t>
            </a:r>
            <a:endParaRPr lang="tr-TR" dirty="0"/>
          </a:p>
        </p:txBody>
      </p:sp>
    </p:spTree>
    <p:extLst>
      <p:ext uri="{BB962C8B-B14F-4D97-AF65-F5344CB8AC3E}">
        <p14:creationId xmlns:p14="http://schemas.microsoft.com/office/powerpoint/2010/main" val="169197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CCD6-4890-485C-A3C4-98C751EB5C17}"/>
              </a:ext>
            </a:extLst>
          </p:cNvPr>
          <p:cNvSpPr>
            <a:spLocks noGrp="1"/>
          </p:cNvSpPr>
          <p:nvPr>
            <p:ph type="title"/>
          </p:nvPr>
        </p:nvSpPr>
        <p:spPr/>
        <p:txBody>
          <a:bodyPr/>
          <a:lstStyle/>
          <a:p>
            <a:r>
              <a:rPr lang="en-US" dirty="0"/>
              <a:t>Structural Patterns</a:t>
            </a:r>
            <a:endParaRPr lang="tr-TR" dirty="0"/>
          </a:p>
        </p:txBody>
      </p:sp>
      <p:sp>
        <p:nvSpPr>
          <p:cNvPr id="3" name="Content Placeholder 2">
            <a:extLst>
              <a:ext uri="{FF2B5EF4-FFF2-40B4-BE49-F238E27FC236}">
                <a16:creationId xmlns:a16="http://schemas.microsoft.com/office/drawing/2014/main" id="{657407CA-770C-415B-9F54-A1237E84EB19}"/>
              </a:ext>
            </a:extLst>
          </p:cNvPr>
          <p:cNvSpPr>
            <a:spLocks noGrp="1"/>
          </p:cNvSpPr>
          <p:nvPr>
            <p:ph idx="1"/>
          </p:nvPr>
        </p:nvSpPr>
        <p:spPr/>
        <p:txBody>
          <a:bodyPr/>
          <a:lstStyle/>
          <a:p>
            <a:r>
              <a:rPr lang="en-US" dirty="0"/>
              <a:t>Structural patterns are concerned with how classes and objects are composed to form larger structures. </a:t>
            </a:r>
          </a:p>
          <a:p>
            <a:r>
              <a:rPr lang="en-US" dirty="0"/>
              <a:t>Structural class patterns use inheritance to compose interfaces or implementations.</a:t>
            </a:r>
          </a:p>
          <a:p>
            <a:r>
              <a:rPr lang="en-US" dirty="0"/>
              <a:t>Structural object patterns describe ways to compose objects to realize new functionality.</a:t>
            </a:r>
          </a:p>
          <a:p>
            <a:r>
              <a:rPr lang="en-US" dirty="0"/>
              <a:t>The added flexibility of object composition comes from the ability to change the composition at run-time, which is impossible with static class composition. </a:t>
            </a:r>
            <a:endParaRPr lang="tr-TR" dirty="0"/>
          </a:p>
        </p:txBody>
      </p:sp>
      <p:sp>
        <p:nvSpPr>
          <p:cNvPr id="4" name="Rectangle 3">
            <a:extLst>
              <a:ext uri="{FF2B5EF4-FFF2-40B4-BE49-F238E27FC236}">
                <a16:creationId xmlns:a16="http://schemas.microsoft.com/office/drawing/2014/main" id="{89D9EFE5-F7C0-41A6-AB01-6844E5F41E0E}"/>
              </a:ext>
            </a:extLst>
          </p:cNvPr>
          <p:cNvSpPr/>
          <p:nvPr/>
        </p:nvSpPr>
        <p:spPr>
          <a:xfrm>
            <a:off x="1371600" y="6399547"/>
            <a:ext cx="9541042" cy="369332"/>
          </a:xfrm>
          <a:prstGeom prst="rect">
            <a:avLst/>
          </a:prstGeom>
        </p:spPr>
        <p:txBody>
          <a:bodyPr wrap="square">
            <a:spAutoFit/>
          </a:bodyPr>
          <a:lstStyle/>
          <a:p>
            <a:r>
              <a:rPr lang="en-US" sz="900" dirty="0"/>
              <a:t>Source: </a:t>
            </a:r>
            <a:r>
              <a:rPr lang="tr-TR" sz="900" dirty="0" err="1"/>
              <a:t>Erich</a:t>
            </a:r>
            <a:r>
              <a:rPr lang="tr-TR" sz="900" dirty="0"/>
              <a:t> Gamma, Richard </a:t>
            </a:r>
            <a:r>
              <a:rPr lang="tr-TR" sz="900" dirty="0" err="1"/>
              <a:t>Helm</a:t>
            </a:r>
            <a:r>
              <a:rPr lang="tr-TR" sz="900" dirty="0"/>
              <a:t>, </a:t>
            </a:r>
            <a:r>
              <a:rPr lang="tr-TR" sz="900" dirty="0" err="1"/>
              <a:t>Ralph</a:t>
            </a:r>
            <a:r>
              <a:rPr lang="tr-TR" sz="900" dirty="0"/>
              <a:t> Johnson, </a:t>
            </a:r>
            <a:r>
              <a:rPr lang="tr-TR" sz="900" dirty="0" err="1"/>
              <a:t>and</a:t>
            </a:r>
            <a:r>
              <a:rPr lang="tr-TR" sz="900" dirty="0"/>
              <a:t> John </a:t>
            </a:r>
            <a:r>
              <a:rPr lang="tr-TR" sz="900" dirty="0" err="1"/>
              <a:t>Vlissides</a:t>
            </a:r>
            <a:r>
              <a:rPr lang="tr-TR" sz="900" dirty="0"/>
              <a:t>. 1995. Design </a:t>
            </a:r>
            <a:r>
              <a:rPr lang="tr-TR" sz="900" dirty="0" err="1"/>
              <a:t>Patterns</a:t>
            </a:r>
            <a:r>
              <a:rPr lang="tr-TR" sz="900" dirty="0"/>
              <a:t>: </a:t>
            </a:r>
            <a:r>
              <a:rPr lang="tr-TR" sz="900" dirty="0" err="1"/>
              <a:t>Elements</a:t>
            </a:r>
            <a:r>
              <a:rPr lang="tr-TR" sz="900" dirty="0"/>
              <a:t> of </a:t>
            </a:r>
            <a:r>
              <a:rPr lang="tr-TR" sz="900" dirty="0" err="1"/>
              <a:t>Reusable</a:t>
            </a:r>
            <a:r>
              <a:rPr lang="tr-TR" sz="900" dirty="0"/>
              <a:t> Object-</a:t>
            </a:r>
            <a:r>
              <a:rPr lang="tr-TR" sz="900" dirty="0" err="1"/>
              <a:t>Oriented</a:t>
            </a:r>
            <a:r>
              <a:rPr lang="tr-TR" sz="900" dirty="0"/>
              <a:t> Software. </a:t>
            </a:r>
            <a:r>
              <a:rPr lang="tr-TR" sz="900" dirty="0" err="1"/>
              <a:t>Addison-Wesley</a:t>
            </a:r>
            <a:r>
              <a:rPr lang="tr-TR" sz="900" dirty="0"/>
              <a:t> </a:t>
            </a:r>
            <a:r>
              <a:rPr lang="tr-TR" sz="900" dirty="0" err="1"/>
              <a:t>Longman</a:t>
            </a:r>
            <a:r>
              <a:rPr lang="tr-TR" sz="900" dirty="0"/>
              <a:t> Publishing </a:t>
            </a:r>
            <a:r>
              <a:rPr lang="tr-TR" sz="900" dirty="0" err="1"/>
              <a:t>Co</a:t>
            </a:r>
            <a:r>
              <a:rPr lang="tr-TR" sz="900" dirty="0"/>
              <a:t>., </a:t>
            </a:r>
            <a:r>
              <a:rPr lang="tr-TR" sz="900" dirty="0" err="1"/>
              <a:t>Inc</a:t>
            </a:r>
            <a:r>
              <a:rPr lang="tr-TR" sz="900" dirty="0"/>
              <a:t>., Boston, MA, USA.</a:t>
            </a:r>
          </a:p>
        </p:txBody>
      </p:sp>
      <p:sp>
        <p:nvSpPr>
          <p:cNvPr id="5" name="Rectangle 4">
            <a:extLst>
              <a:ext uri="{FF2B5EF4-FFF2-40B4-BE49-F238E27FC236}">
                <a16:creationId xmlns:a16="http://schemas.microsoft.com/office/drawing/2014/main" id="{53F26F37-A1D5-4C60-9301-38A9BF900BF4}"/>
              </a:ext>
            </a:extLst>
          </p:cNvPr>
          <p:cNvSpPr/>
          <p:nvPr/>
        </p:nvSpPr>
        <p:spPr>
          <a:xfrm>
            <a:off x="1371600" y="6284131"/>
            <a:ext cx="8598568" cy="230832"/>
          </a:xfrm>
          <a:prstGeom prst="rect">
            <a:avLst/>
          </a:prstGeom>
        </p:spPr>
        <p:txBody>
          <a:bodyPr wrap="square">
            <a:spAutoFit/>
          </a:bodyPr>
          <a:lstStyle/>
          <a:p>
            <a:r>
              <a:rPr lang="en-US" sz="900" dirty="0"/>
              <a:t>Source: </a:t>
            </a:r>
            <a:r>
              <a:rPr lang="tr-TR" sz="900" dirty="0" err="1"/>
              <a:t>Freeman</a:t>
            </a:r>
            <a:r>
              <a:rPr lang="tr-TR" sz="900" dirty="0"/>
              <a:t>, E., </a:t>
            </a:r>
            <a:r>
              <a:rPr lang="tr-TR" sz="900" dirty="0" err="1"/>
              <a:t>Robson</a:t>
            </a:r>
            <a:r>
              <a:rPr lang="tr-TR" sz="900" dirty="0"/>
              <a:t>, E., Sierra, K., &amp; </a:t>
            </a:r>
            <a:r>
              <a:rPr lang="tr-TR" sz="900" dirty="0" err="1"/>
              <a:t>Bates</a:t>
            </a:r>
            <a:r>
              <a:rPr lang="tr-TR" sz="900" dirty="0"/>
              <a:t>, B. (2004). </a:t>
            </a:r>
            <a:r>
              <a:rPr lang="tr-TR" sz="900" dirty="0" err="1"/>
              <a:t>Head</a:t>
            </a:r>
            <a:r>
              <a:rPr lang="tr-TR" sz="900" dirty="0"/>
              <a:t> First </a:t>
            </a:r>
            <a:r>
              <a:rPr lang="tr-TR" sz="900" dirty="0" err="1"/>
              <a:t>design</a:t>
            </a:r>
            <a:r>
              <a:rPr lang="tr-TR" sz="900" dirty="0"/>
              <a:t> </a:t>
            </a:r>
            <a:r>
              <a:rPr lang="tr-TR" sz="900" dirty="0" err="1"/>
              <a:t>patterns</a:t>
            </a:r>
            <a:r>
              <a:rPr lang="tr-TR" sz="900" dirty="0"/>
              <a:t>. </a:t>
            </a:r>
            <a:r>
              <a:rPr lang="tr-TR" sz="900" dirty="0" err="1"/>
              <a:t>Sebastopol</a:t>
            </a:r>
            <a:r>
              <a:rPr lang="tr-TR" sz="900" dirty="0"/>
              <a:t>, CA: </a:t>
            </a:r>
            <a:r>
              <a:rPr lang="tr-TR" sz="900" dirty="0" err="1"/>
              <a:t>O'Reilly</a:t>
            </a:r>
            <a:r>
              <a:rPr lang="tr-TR" sz="900" dirty="0"/>
              <a:t>.</a:t>
            </a:r>
          </a:p>
        </p:txBody>
      </p:sp>
    </p:spTree>
    <p:extLst>
      <p:ext uri="{BB962C8B-B14F-4D97-AF65-F5344CB8AC3E}">
        <p14:creationId xmlns:p14="http://schemas.microsoft.com/office/powerpoint/2010/main" val="248614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lstStyle/>
          <a:p>
            <a:r>
              <a:rPr lang="en-US" dirty="0"/>
              <a:t>New condiments will force us add new methods and change the cost() method</a:t>
            </a:r>
          </a:p>
          <a:p>
            <a:r>
              <a:rPr lang="en-US" dirty="0"/>
              <a:t>New beverages will inherit all the condiment method although some may not apply to them (iced tea and cream?)</a:t>
            </a:r>
          </a:p>
          <a:p>
            <a:r>
              <a:rPr lang="en-US" dirty="0"/>
              <a:t>What if somebody wants double mocha?</a:t>
            </a:r>
          </a:p>
        </p:txBody>
      </p:sp>
    </p:spTree>
    <p:extLst>
      <p:ext uri="{BB962C8B-B14F-4D97-AF65-F5344CB8AC3E}">
        <p14:creationId xmlns:p14="http://schemas.microsoft.com/office/powerpoint/2010/main" val="2307110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625848E-0249-45BD-9BA0-4ACE4FA5C0AD}"/>
              </a:ext>
            </a:extLst>
          </p:cNvPr>
          <p:cNvGrpSpPr/>
          <p:nvPr/>
        </p:nvGrpSpPr>
        <p:grpSpPr>
          <a:xfrm>
            <a:off x="1433564" y="1849511"/>
            <a:ext cx="7937501" cy="3416301"/>
            <a:chOff x="2120899" y="1714499"/>
            <a:chExt cx="7937501" cy="3416301"/>
          </a:xfrm>
        </p:grpSpPr>
        <p:pic>
          <p:nvPicPr>
            <p:cNvPr id="7" name="Picture 6"/>
            <p:cNvPicPr>
              <a:picLocks noChangeAspect="1"/>
            </p:cNvPicPr>
            <p:nvPr/>
          </p:nvPicPr>
          <p:blipFill>
            <a:blip r:embed="rId2"/>
            <a:stretch>
              <a:fillRect/>
            </a:stretch>
          </p:blipFill>
          <p:spPr>
            <a:xfrm>
              <a:off x="2120900" y="1714500"/>
              <a:ext cx="7937500" cy="3416300"/>
            </a:xfrm>
            <a:prstGeom prst="rect">
              <a:avLst/>
            </a:prstGeom>
          </p:spPr>
        </p:pic>
        <p:sp>
          <p:nvSpPr>
            <p:cNvPr id="8" name="Rectangle 7"/>
            <p:cNvSpPr/>
            <p:nvPr/>
          </p:nvSpPr>
          <p:spPr>
            <a:xfrm>
              <a:off x="2120899" y="1714499"/>
              <a:ext cx="3933627" cy="2617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itle 1">
            <a:extLst>
              <a:ext uri="{FF2B5EF4-FFF2-40B4-BE49-F238E27FC236}">
                <a16:creationId xmlns:a16="http://schemas.microsoft.com/office/drawing/2014/main" id="{564A49B8-29A0-4CD3-B80D-7BC09761BC7F}"/>
              </a:ext>
            </a:extLst>
          </p:cNvPr>
          <p:cNvSpPr>
            <a:spLocks noGrp="1"/>
          </p:cNvSpPr>
          <p:nvPr>
            <p:ph type="title"/>
          </p:nvPr>
        </p:nvSpPr>
        <p:spPr>
          <a:xfrm>
            <a:off x="1371600" y="685800"/>
            <a:ext cx="9601200" cy="1485900"/>
          </a:xfrm>
        </p:spPr>
        <p:txBody>
          <a:bodyPr/>
          <a:lstStyle/>
          <a:p>
            <a:r>
              <a:rPr lang="en-US" dirty="0"/>
              <a:t>Decorator Pattern</a:t>
            </a:r>
            <a:endParaRPr lang="tr-TR" dirty="0"/>
          </a:p>
        </p:txBody>
      </p:sp>
    </p:spTree>
    <p:extLst>
      <p:ext uri="{BB962C8B-B14F-4D97-AF65-F5344CB8AC3E}">
        <p14:creationId xmlns:p14="http://schemas.microsoft.com/office/powerpoint/2010/main" val="252932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62697" y="1846103"/>
            <a:ext cx="7569200" cy="3632200"/>
          </a:xfrm>
          <a:prstGeom prst="rect">
            <a:avLst/>
          </a:prstGeom>
        </p:spPr>
      </p:pic>
      <p:sp>
        <p:nvSpPr>
          <p:cNvPr id="3" name="Title 1">
            <a:extLst>
              <a:ext uri="{FF2B5EF4-FFF2-40B4-BE49-F238E27FC236}">
                <a16:creationId xmlns:a16="http://schemas.microsoft.com/office/drawing/2014/main" id="{4ADE9EC2-A862-4704-A794-7671825765BA}"/>
              </a:ext>
            </a:extLst>
          </p:cNvPr>
          <p:cNvSpPr>
            <a:spLocks noGrp="1"/>
          </p:cNvSpPr>
          <p:nvPr>
            <p:ph type="title"/>
          </p:nvPr>
        </p:nvSpPr>
        <p:spPr>
          <a:xfrm>
            <a:off x="1371600" y="685800"/>
            <a:ext cx="9601200" cy="1485900"/>
          </a:xfrm>
        </p:spPr>
        <p:txBody>
          <a:bodyPr/>
          <a:lstStyle/>
          <a:p>
            <a:r>
              <a:rPr lang="en-US" dirty="0"/>
              <a:t>Decorator Pattern</a:t>
            </a:r>
            <a:endParaRPr lang="tr-TR" dirty="0"/>
          </a:p>
        </p:txBody>
      </p:sp>
    </p:spTree>
    <p:extLst>
      <p:ext uri="{BB962C8B-B14F-4D97-AF65-F5344CB8AC3E}">
        <p14:creationId xmlns:p14="http://schemas.microsoft.com/office/powerpoint/2010/main" val="251020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3848EDA-D80F-4508-9BED-A18942A92C2E}"/>
              </a:ext>
            </a:extLst>
          </p:cNvPr>
          <p:cNvGrpSpPr/>
          <p:nvPr/>
        </p:nvGrpSpPr>
        <p:grpSpPr>
          <a:xfrm>
            <a:off x="1419673" y="1523574"/>
            <a:ext cx="6987897" cy="4588792"/>
            <a:chOff x="1425810" y="1364013"/>
            <a:chExt cx="9144000" cy="5643663"/>
          </a:xfrm>
        </p:grpSpPr>
        <p:pic>
          <p:nvPicPr>
            <p:cNvPr id="2" name="Picture 1"/>
            <p:cNvPicPr>
              <a:picLocks noChangeAspect="1"/>
            </p:cNvPicPr>
            <p:nvPr/>
          </p:nvPicPr>
          <p:blipFill>
            <a:blip r:embed="rId2"/>
            <a:stretch>
              <a:fillRect/>
            </a:stretch>
          </p:blipFill>
          <p:spPr>
            <a:xfrm>
              <a:off x="1425810" y="1364014"/>
              <a:ext cx="9144000" cy="5643662"/>
            </a:xfrm>
            <a:prstGeom prst="rect">
              <a:avLst/>
            </a:prstGeom>
          </p:spPr>
        </p:pic>
        <p:sp>
          <p:nvSpPr>
            <p:cNvPr id="7" name="Rectangle 6"/>
            <p:cNvSpPr/>
            <p:nvPr/>
          </p:nvSpPr>
          <p:spPr>
            <a:xfrm>
              <a:off x="7979011" y="1364013"/>
              <a:ext cx="2590799" cy="9935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3E132D2C-A264-4092-8557-FE211897339B}"/>
              </a:ext>
            </a:extLst>
          </p:cNvPr>
          <p:cNvSpPr>
            <a:spLocks noGrp="1"/>
          </p:cNvSpPr>
          <p:nvPr>
            <p:ph type="title"/>
          </p:nvPr>
        </p:nvSpPr>
        <p:spPr>
          <a:xfrm>
            <a:off x="1371600" y="685800"/>
            <a:ext cx="9601200" cy="1485900"/>
          </a:xfrm>
        </p:spPr>
        <p:txBody>
          <a:bodyPr/>
          <a:lstStyle/>
          <a:p>
            <a:r>
              <a:rPr lang="en-US" dirty="0"/>
              <a:t>Decorator Pattern</a:t>
            </a:r>
            <a:endParaRPr lang="tr-TR" dirty="0"/>
          </a:p>
        </p:txBody>
      </p:sp>
    </p:spTree>
    <p:extLst>
      <p:ext uri="{BB962C8B-B14F-4D97-AF65-F5344CB8AC3E}">
        <p14:creationId xmlns:p14="http://schemas.microsoft.com/office/powerpoint/2010/main" val="1600545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a:t>
            </a:r>
          </a:p>
        </p:txBody>
      </p:sp>
      <p:sp>
        <p:nvSpPr>
          <p:cNvPr id="3" name="Content Placeholder 2"/>
          <p:cNvSpPr>
            <a:spLocks noGrp="1"/>
          </p:cNvSpPr>
          <p:nvPr>
            <p:ph idx="1"/>
          </p:nvPr>
        </p:nvSpPr>
        <p:spPr/>
        <p:txBody>
          <a:bodyPr/>
          <a:lstStyle/>
          <a:p>
            <a:r>
              <a:rPr lang="en-US" dirty="0"/>
              <a:t>Add responsibilities to individual objects, not to an entire class. </a:t>
            </a:r>
          </a:p>
          <a:p>
            <a:r>
              <a:rPr lang="en-US" dirty="0"/>
              <a:t>Inheritance is inflexible, because the choice is made statically. A client can't control how and when to decorate the component.</a:t>
            </a:r>
          </a:p>
        </p:txBody>
      </p:sp>
    </p:spTree>
    <p:extLst>
      <p:ext uri="{BB962C8B-B14F-4D97-AF65-F5344CB8AC3E}">
        <p14:creationId xmlns:p14="http://schemas.microsoft.com/office/powerpoint/2010/main" val="3249604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a:t>
            </a:r>
          </a:p>
        </p:txBody>
      </p:sp>
      <p:sp>
        <p:nvSpPr>
          <p:cNvPr id="3" name="Content Placeholder 2"/>
          <p:cNvSpPr>
            <a:spLocks noGrp="1"/>
          </p:cNvSpPr>
          <p:nvPr>
            <p:ph idx="1"/>
          </p:nvPr>
        </p:nvSpPr>
        <p:spPr/>
        <p:txBody>
          <a:bodyPr>
            <a:normAutofit/>
          </a:bodyPr>
          <a:lstStyle/>
          <a:p>
            <a:r>
              <a:rPr lang="en-US" dirty="0"/>
              <a:t>The decorator conforms to the interface of the component it decorates so that its presence is </a:t>
            </a:r>
            <a:r>
              <a:rPr lang="en-US" b="1" dirty="0"/>
              <a:t>transparent </a:t>
            </a:r>
            <a:r>
              <a:rPr lang="en-US" dirty="0"/>
              <a:t>to the component's clients. </a:t>
            </a:r>
          </a:p>
          <a:p>
            <a:r>
              <a:rPr lang="en-US" dirty="0"/>
              <a:t>The decorator forwards requests to the component and may perform additional actions (such as drawing a border) before or after forwarding. </a:t>
            </a:r>
          </a:p>
          <a:p>
            <a:r>
              <a:rPr lang="en-US" dirty="0"/>
              <a:t>Transparency lets you nest decorators recursively, thereby allowing an unlimited number of added responsibilities.</a:t>
            </a:r>
          </a:p>
        </p:txBody>
      </p:sp>
    </p:spTree>
    <p:extLst>
      <p:ext uri="{BB962C8B-B14F-4D97-AF65-F5344CB8AC3E}">
        <p14:creationId xmlns:p14="http://schemas.microsoft.com/office/powerpoint/2010/main" val="263876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6" name="Picture 5"/>
          <p:cNvPicPr>
            <a:picLocks noChangeAspect="1"/>
          </p:cNvPicPr>
          <p:nvPr/>
        </p:nvPicPr>
        <p:blipFill>
          <a:blip r:embed="rId2"/>
          <a:stretch>
            <a:fillRect/>
          </a:stretch>
        </p:blipFill>
        <p:spPr>
          <a:xfrm>
            <a:off x="1371600" y="1949365"/>
            <a:ext cx="7797800" cy="3695700"/>
          </a:xfrm>
          <a:prstGeom prst="rect">
            <a:avLst/>
          </a:prstGeom>
        </p:spPr>
      </p:pic>
    </p:spTree>
    <p:extLst>
      <p:ext uri="{BB962C8B-B14F-4D97-AF65-F5344CB8AC3E}">
        <p14:creationId xmlns:p14="http://schemas.microsoft.com/office/powerpoint/2010/main" val="3230845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71600" y="1601734"/>
            <a:ext cx="8631222" cy="4905230"/>
          </a:xfrm>
          <a:prstGeom prst="rect">
            <a:avLst/>
          </a:prstGeom>
        </p:spPr>
      </p:pic>
      <p:sp>
        <p:nvSpPr>
          <p:cNvPr id="4" name="Title 1">
            <a:extLst>
              <a:ext uri="{FF2B5EF4-FFF2-40B4-BE49-F238E27FC236}">
                <a16:creationId xmlns:a16="http://schemas.microsoft.com/office/drawing/2014/main" id="{6140CED6-C205-4420-8E22-42A01FDDCF36}"/>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Decorator Pattern</a:t>
            </a:r>
          </a:p>
        </p:txBody>
      </p:sp>
    </p:spTree>
    <p:extLst>
      <p:ext uri="{BB962C8B-B14F-4D97-AF65-F5344CB8AC3E}">
        <p14:creationId xmlns:p14="http://schemas.microsoft.com/office/powerpoint/2010/main" val="721988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03186" y="1570950"/>
            <a:ext cx="6273800" cy="1066800"/>
          </a:xfrm>
          <a:prstGeom prst="rect">
            <a:avLst/>
          </a:prstGeom>
        </p:spPr>
      </p:pic>
      <p:pic>
        <p:nvPicPr>
          <p:cNvPr id="7" name="Picture 6"/>
          <p:cNvPicPr>
            <a:picLocks noChangeAspect="1"/>
          </p:cNvPicPr>
          <p:nvPr/>
        </p:nvPicPr>
        <p:blipFill>
          <a:blip r:embed="rId3"/>
          <a:stretch>
            <a:fillRect/>
          </a:stretch>
        </p:blipFill>
        <p:spPr>
          <a:xfrm>
            <a:off x="1603186" y="2797795"/>
            <a:ext cx="7378700" cy="3924300"/>
          </a:xfrm>
          <a:prstGeom prst="rect">
            <a:avLst/>
          </a:prstGeom>
        </p:spPr>
      </p:pic>
      <p:sp>
        <p:nvSpPr>
          <p:cNvPr id="4" name="Title 1">
            <a:extLst>
              <a:ext uri="{FF2B5EF4-FFF2-40B4-BE49-F238E27FC236}">
                <a16:creationId xmlns:a16="http://schemas.microsoft.com/office/drawing/2014/main" id="{436C332F-BACD-4BC4-ACD6-07FCE45D1E59}"/>
              </a:ext>
            </a:extLst>
          </p:cNvPr>
          <p:cNvSpPr>
            <a:spLocks noGrp="1"/>
          </p:cNvSpPr>
          <p:nvPr>
            <p:ph type="title"/>
          </p:nvPr>
        </p:nvSpPr>
        <p:spPr>
          <a:xfrm>
            <a:off x="1371600" y="685800"/>
            <a:ext cx="9601200" cy="1485900"/>
          </a:xfrm>
        </p:spPr>
        <p:txBody>
          <a:bodyPr/>
          <a:lstStyle/>
          <a:p>
            <a:r>
              <a:rPr lang="en-US" dirty="0"/>
              <a:t>Decorator Pattern</a:t>
            </a:r>
          </a:p>
        </p:txBody>
      </p:sp>
    </p:spTree>
    <p:extLst>
      <p:ext uri="{BB962C8B-B14F-4D97-AF65-F5344CB8AC3E}">
        <p14:creationId xmlns:p14="http://schemas.microsoft.com/office/powerpoint/2010/main" val="1435134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pic>
        <p:nvPicPr>
          <p:cNvPr id="6" name="Picture 5"/>
          <p:cNvPicPr>
            <a:picLocks noChangeAspect="1"/>
          </p:cNvPicPr>
          <p:nvPr/>
        </p:nvPicPr>
        <p:blipFill>
          <a:blip r:embed="rId2"/>
          <a:stretch>
            <a:fillRect/>
          </a:stretch>
        </p:blipFill>
        <p:spPr>
          <a:xfrm>
            <a:off x="1371600" y="1900099"/>
            <a:ext cx="7759700" cy="3340100"/>
          </a:xfrm>
          <a:prstGeom prst="rect">
            <a:avLst/>
          </a:prstGeom>
        </p:spPr>
      </p:pic>
    </p:spTree>
    <p:extLst>
      <p:ext uri="{BB962C8B-B14F-4D97-AF65-F5344CB8AC3E}">
        <p14:creationId xmlns:p14="http://schemas.microsoft.com/office/powerpoint/2010/main" val="417444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2FA1-5488-4986-A807-1BC3D7A5E40A}"/>
              </a:ext>
            </a:extLst>
          </p:cNvPr>
          <p:cNvSpPr>
            <a:spLocks noGrp="1"/>
          </p:cNvSpPr>
          <p:nvPr>
            <p:ph type="title"/>
          </p:nvPr>
        </p:nvSpPr>
        <p:spPr/>
        <p:txBody>
          <a:bodyPr/>
          <a:lstStyle/>
          <a:p>
            <a:r>
              <a:rPr lang="en-US" dirty="0"/>
              <a:t>Structural Patterns</a:t>
            </a:r>
            <a:endParaRPr lang="tr-TR" dirty="0"/>
          </a:p>
        </p:txBody>
      </p:sp>
      <p:sp>
        <p:nvSpPr>
          <p:cNvPr id="3" name="Content Placeholder 2">
            <a:extLst>
              <a:ext uri="{FF2B5EF4-FFF2-40B4-BE49-F238E27FC236}">
                <a16:creationId xmlns:a16="http://schemas.microsoft.com/office/drawing/2014/main" id="{73C53CEC-259F-404C-B651-31D498F6F372}"/>
              </a:ext>
            </a:extLst>
          </p:cNvPr>
          <p:cNvSpPr>
            <a:spLocks noGrp="1"/>
          </p:cNvSpPr>
          <p:nvPr>
            <p:ph idx="1"/>
          </p:nvPr>
        </p:nvSpPr>
        <p:spPr/>
        <p:txBody>
          <a:bodyPr/>
          <a:lstStyle/>
          <a:p>
            <a:r>
              <a:rPr lang="en-US" dirty="0"/>
              <a:t>Structural Patterns</a:t>
            </a:r>
          </a:p>
          <a:p>
            <a:pPr lvl="1"/>
            <a:r>
              <a:rPr lang="en-US" b="1" dirty="0"/>
              <a:t>Adapter</a:t>
            </a:r>
          </a:p>
          <a:p>
            <a:pPr lvl="1"/>
            <a:r>
              <a:rPr lang="en-US" b="1" dirty="0"/>
              <a:t>Façade</a:t>
            </a:r>
          </a:p>
          <a:p>
            <a:pPr lvl="1"/>
            <a:r>
              <a:rPr lang="en-US" b="1" dirty="0"/>
              <a:t>Decorator</a:t>
            </a:r>
          </a:p>
          <a:p>
            <a:pPr lvl="1"/>
            <a:r>
              <a:rPr lang="en-US" dirty="0"/>
              <a:t>Proxy</a:t>
            </a:r>
          </a:p>
          <a:p>
            <a:pPr lvl="1"/>
            <a:r>
              <a:rPr lang="en-US" dirty="0"/>
              <a:t>Composite</a:t>
            </a:r>
          </a:p>
          <a:p>
            <a:pPr lvl="1"/>
            <a:r>
              <a:rPr lang="en-US" dirty="0"/>
              <a:t>Bridge</a:t>
            </a:r>
          </a:p>
          <a:p>
            <a:pPr lvl="1"/>
            <a:r>
              <a:rPr lang="en-US"/>
              <a:t>Flyweight</a:t>
            </a:r>
            <a:endParaRPr lang="en-US" dirty="0"/>
          </a:p>
          <a:p>
            <a:pPr lvl="1"/>
            <a:endParaRPr lang="tr-TR" dirty="0"/>
          </a:p>
        </p:txBody>
      </p:sp>
    </p:spTree>
    <p:extLst>
      <p:ext uri="{BB962C8B-B14F-4D97-AF65-F5344CB8AC3E}">
        <p14:creationId xmlns:p14="http://schemas.microsoft.com/office/powerpoint/2010/main" val="4003430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B6BE94-B0F5-4AF3-9160-47CEDD773869}"/>
              </a:ext>
            </a:extLst>
          </p:cNvPr>
          <p:cNvGrpSpPr/>
          <p:nvPr/>
        </p:nvGrpSpPr>
        <p:grpSpPr>
          <a:xfrm>
            <a:off x="1371600" y="1917189"/>
            <a:ext cx="6578600" cy="3784600"/>
            <a:chOff x="2806700" y="1536700"/>
            <a:chExt cx="6578600" cy="3784600"/>
          </a:xfrm>
        </p:grpSpPr>
        <p:pic>
          <p:nvPicPr>
            <p:cNvPr id="6" name="Picture 5"/>
            <p:cNvPicPr>
              <a:picLocks noChangeAspect="1"/>
            </p:cNvPicPr>
            <p:nvPr/>
          </p:nvPicPr>
          <p:blipFill>
            <a:blip r:embed="rId2"/>
            <a:stretch>
              <a:fillRect/>
            </a:stretch>
          </p:blipFill>
          <p:spPr>
            <a:xfrm>
              <a:off x="2806700" y="1536700"/>
              <a:ext cx="6565900" cy="3771900"/>
            </a:xfrm>
            <a:prstGeom prst="rect">
              <a:avLst/>
            </a:prstGeom>
          </p:spPr>
        </p:pic>
        <p:sp>
          <p:nvSpPr>
            <p:cNvPr id="7" name="Rectangle 6"/>
            <p:cNvSpPr/>
            <p:nvPr/>
          </p:nvSpPr>
          <p:spPr>
            <a:xfrm>
              <a:off x="4210865" y="4833626"/>
              <a:ext cx="4372062" cy="4876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543800" y="3738857"/>
              <a:ext cx="1828800" cy="9298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32621" y="1866038"/>
              <a:ext cx="1852679" cy="9298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582929" y="1536700"/>
              <a:ext cx="789672" cy="14116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9ECAA42E-98A1-4C7E-A9B0-D504E68BDDC6}"/>
              </a:ext>
            </a:extLst>
          </p:cNvPr>
          <p:cNvSpPr>
            <a:spLocks noGrp="1"/>
          </p:cNvSpPr>
          <p:nvPr>
            <p:ph type="title"/>
          </p:nvPr>
        </p:nvSpPr>
        <p:spPr>
          <a:xfrm>
            <a:off x="1371600" y="685800"/>
            <a:ext cx="9601200" cy="1485900"/>
          </a:xfrm>
        </p:spPr>
        <p:txBody>
          <a:bodyPr/>
          <a:lstStyle/>
          <a:p>
            <a:r>
              <a:rPr lang="en-US" dirty="0"/>
              <a:t>Decorator Pattern</a:t>
            </a:r>
          </a:p>
        </p:txBody>
      </p:sp>
    </p:spTree>
    <p:extLst>
      <p:ext uri="{BB962C8B-B14F-4D97-AF65-F5344CB8AC3E}">
        <p14:creationId xmlns:p14="http://schemas.microsoft.com/office/powerpoint/2010/main" val="3650222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1706953"/>
            <a:ext cx="7779453" cy="4465247"/>
          </a:xfrm>
          <a:prstGeom prst="rect">
            <a:avLst/>
          </a:prstGeom>
        </p:spPr>
      </p:pic>
      <p:sp>
        <p:nvSpPr>
          <p:cNvPr id="5" name="Title 1">
            <a:extLst>
              <a:ext uri="{FF2B5EF4-FFF2-40B4-BE49-F238E27FC236}">
                <a16:creationId xmlns:a16="http://schemas.microsoft.com/office/drawing/2014/main" id="{00AF28EB-79C0-4DC5-8AD1-0CEF7D92B08A}"/>
              </a:ext>
            </a:extLst>
          </p:cNvPr>
          <p:cNvSpPr>
            <a:spLocks noGrp="1"/>
          </p:cNvSpPr>
          <p:nvPr>
            <p:ph type="title"/>
          </p:nvPr>
        </p:nvSpPr>
        <p:spPr>
          <a:xfrm>
            <a:off x="1371600" y="685800"/>
            <a:ext cx="9601200" cy="1485900"/>
          </a:xfrm>
        </p:spPr>
        <p:txBody>
          <a:bodyPr/>
          <a:lstStyle/>
          <a:p>
            <a:r>
              <a:rPr lang="en-US" dirty="0"/>
              <a:t>Decorator Pattern</a:t>
            </a:r>
          </a:p>
        </p:txBody>
      </p:sp>
    </p:spTree>
    <p:extLst>
      <p:ext uri="{BB962C8B-B14F-4D97-AF65-F5344CB8AC3E}">
        <p14:creationId xmlns:p14="http://schemas.microsoft.com/office/powerpoint/2010/main" val="1955901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r>
              <a:rPr lang="en-US" dirty="0"/>
              <a:t>Use Decorator</a:t>
            </a:r>
          </a:p>
          <a:p>
            <a:pPr lvl="1"/>
            <a:r>
              <a:rPr lang="en-US" dirty="0"/>
              <a:t>to add responsibilities to individual objects dynamically and transparently, that is, without affecting other objects.</a:t>
            </a:r>
          </a:p>
          <a:p>
            <a:pPr lvl="1"/>
            <a:r>
              <a:rPr lang="en-US" dirty="0"/>
              <a:t>when extension by sub classing is impractical. (e.g.: an explosion of subclasses to support every combination.)</a:t>
            </a:r>
          </a:p>
        </p:txBody>
      </p:sp>
    </p:spTree>
    <p:extLst>
      <p:ext uri="{BB962C8B-B14F-4D97-AF65-F5344CB8AC3E}">
        <p14:creationId xmlns:p14="http://schemas.microsoft.com/office/powerpoint/2010/main" val="346962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Liabilities</a:t>
            </a:r>
          </a:p>
        </p:txBody>
      </p:sp>
      <p:sp>
        <p:nvSpPr>
          <p:cNvPr id="3" name="Content Placeholder 2"/>
          <p:cNvSpPr>
            <a:spLocks noGrp="1"/>
          </p:cNvSpPr>
          <p:nvPr>
            <p:ph idx="1"/>
          </p:nvPr>
        </p:nvSpPr>
        <p:spPr/>
        <p:txBody>
          <a:bodyPr>
            <a:normAutofit/>
          </a:bodyPr>
          <a:lstStyle/>
          <a:p>
            <a:r>
              <a:rPr lang="en-US" dirty="0"/>
              <a:t>A decorator and its component aren't identical. You shouldn't rely on object identity when you use decorators.</a:t>
            </a:r>
          </a:p>
          <a:p>
            <a:r>
              <a:rPr lang="en-US" dirty="0"/>
              <a:t>Lots of little objects that differ only in the way they are interconnected, not in their class or in the value of their variables. Can be hard to learn and debug.</a:t>
            </a:r>
          </a:p>
        </p:txBody>
      </p:sp>
    </p:spTree>
    <p:extLst>
      <p:ext uri="{BB962C8B-B14F-4D97-AF65-F5344CB8AC3E}">
        <p14:creationId xmlns:p14="http://schemas.microsoft.com/office/powerpoint/2010/main" val="394037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610360" y="4327958"/>
            <a:ext cx="1049656" cy="1402864"/>
          </a:xfrm>
          <a:prstGeom prst="rect">
            <a:avLst/>
          </a:prstGeom>
          <a:solidFill>
            <a:srgbClr val="8EB4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p:txBody>
          <a:bodyPr>
            <a:normAutofit/>
          </a:bodyPr>
          <a:lstStyle/>
          <a:p>
            <a:r>
              <a:rPr lang="en-US" dirty="0"/>
              <a:t>Intent</a:t>
            </a:r>
          </a:p>
          <a:p>
            <a:pPr lvl="1"/>
            <a:r>
              <a:rPr lang="en-US" dirty="0"/>
              <a:t>Convert the interface of a class into another interface clients expect. Adapter lets classes work together that couldn't otherwise because of incompatible interfaces.</a:t>
            </a:r>
          </a:p>
        </p:txBody>
      </p:sp>
      <p:sp>
        <p:nvSpPr>
          <p:cNvPr id="6" name="Rectangle 5"/>
          <p:cNvSpPr/>
          <p:nvPr/>
        </p:nvSpPr>
        <p:spPr>
          <a:xfrm>
            <a:off x="6811160" y="4327958"/>
            <a:ext cx="1266040" cy="139946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Subject</a:t>
            </a:r>
          </a:p>
        </p:txBody>
      </p:sp>
      <p:sp>
        <p:nvSpPr>
          <p:cNvPr id="7" name="Right Triangle 6"/>
          <p:cNvSpPr/>
          <p:nvPr/>
        </p:nvSpPr>
        <p:spPr>
          <a:xfrm rot="10800000">
            <a:off x="6189142" y="4327959"/>
            <a:ext cx="622018" cy="660856"/>
          </a:xfrm>
          <a:prstGeom prst="rtTriangle">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16200000">
            <a:off x="6145477" y="5048828"/>
            <a:ext cx="703132" cy="660856"/>
          </a:xfrm>
          <a:prstGeom prst="rtTriangle">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4436613" y="4337822"/>
            <a:ext cx="2024898" cy="1386809"/>
            <a:chOff x="2912613" y="4337821"/>
            <a:chExt cx="2024898" cy="1386809"/>
          </a:xfrm>
        </p:grpSpPr>
        <p:sp>
          <p:nvSpPr>
            <p:cNvPr id="15" name="Rectangle 14"/>
            <p:cNvSpPr/>
            <p:nvPr/>
          </p:nvSpPr>
          <p:spPr>
            <a:xfrm>
              <a:off x="3537793" y="4337821"/>
              <a:ext cx="738647" cy="1376947"/>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hord 11"/>
            <p:cNvSpPr/>
            <p:nvPr/>
          </p:nvSpPr>
          <p:spPr>
            <a:xfrm rot="10800000">
              <a:off x="2912613" y="4347683"/>
              <a:ext cx="1256997" cy="1376947"/>
            </a:xfrm>
            <a:prstGeom prst="chord">
              <a:avLst>
                <a:gd name="adj1" fmla="val 5347663"/>
                <a:gd name="adj2" fmla="val 1620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Triangle 8"/>
            <p:cNvSpPr/>
            <p:nvPr/>
          </p:nvSpPr>
          <p:spPr>
            <a:xfrm>
              <a:off x="4276656" y="4337821"/>
              <a:ext cx="657504" cy="689868"/>
            </a:xfrm>
            <a:prstGeom prst="rtTriangle">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rot="5400000">
              <a:off x="4255517" y="5032774"/>
              <a:ext cx="703132" cy="660856"/>
            </a:xfrm>
            <a:prstGeom prst="rtTriangle">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Chord 10"/>
          <p:cNvSpPr/>
          <p:nvPr/>
        </p:nvSpPr>
        <p:spPr>
          <a:xfrm rot="10800000">
            <a:off x="4012074" y="4324863"/>
            <a:ext cx="1256997" cy="1405959"/>
          </a:xfrm>
          <a:prstGeom prst="chord">
            <a:avLst>
              <a:gd name="adj1" fmla="val 5347663"/>
              <a:gd name="adj2" fmla="val 16200000"/>
            </a:avLst>
          </a:prstGeom>
          <a:solidFill>
            <a:srgbClr val="8EB4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25561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04352" y="1416128"/>
            <a:ext cx="7476278" cy="3999655"/>
          </a:xfrm>
          <a:prstGeom prst="rect">
            <a:avLst/>
          </a:prstGeom>
        </p:spPr>
      </p:pic>
      <p:sp>
        <p:nvSpPr>
          <p:cNvPr id="3" name="Title 1">
            <a:extLst>
              <a:ext uri="{FF2B5EF4-FFF2-40B4-BE49-F238E27FC236}">
                <a16:creationId xmlns:a16="http://schemas.microsoft.com/office/drawing/2014/main" id="{F72A9E28-CE0F-4D10-A0E6-A546BB34D651}"/>
              </a:ext>
            </a:extLst>
          </p:cNvPr>
          <p:cNvSpPr>
            <a:spLocks noGrp="1"/>
          </p:cNvSpPr>
          <p:nvPr>
            <p:ph type="title"/>
          </p:nvPr>
        </p:nvSpPr>
        <p:spPr>
          <a:xfrm>
            <a:off x="1371600" y="685800"/>
            <a:ext cx="9601200" cy="1485900"/>
          </a:xfrm>
        </p:spPr>
        <p:txBody>
          <a:bodyPr/>
          <a:lstStyle/>
          <a:p>
            <a:r>
              <a:rPr lang="en-US" dirty="0"/>
              <a:t>Adapter</a:t>
            </a:r>
          </a:p>
        </p:txBody>
      </p:sp>
    </p:spTree>
    <p:extLst>
      <p:ext uri="{BB962C8B-B14F-4D97-AF65-F5344CB8AC3E}">
        <p14:creationId xmlns:p14="http://schemas.microsoft.com/office/powerpoint/2010/main" val="418899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97300" y="241300"/>
            <a:ext cx="4953000" cy="2120900"/>
          </a:xfrm>
          <a:prstGeom prst="rect">
            <a:avLst/>
          </a:prstGeom>
        </p:spPr>
      </p:pic>
      <p:pic>
        <p:nvPicPr>
          <p:cNvPr id="3" name="Picture 2"/>
          <p:cNvPicPr>
            <a:picLocks noChangeAspect="1"/>
          </p:cNvPicPr>
          <p:nvPr/>
        </p:nvPicPr>
        <p:blipFill>
          <a:blip r:embed="rId3"/>
          <a:stretch>
            <a:fillRect/>
          </a:stretch>
        </p:blipFill>
        <p:spPr>
          <a:xfrm>
            <a:off x="3797300" y="2311400"/>
            <a:ext cx="4597400" cy="2222500"/>
          </a:xfrm>
          <a:prstGeom prst="rect">
            <a:avLst/>
          </a:prstGeom>
        </p:spPr>
      </p:pic>
      <p:pic>
        <p:nvPicPr>
          <p:cNvPr id="7" name="Picture 6"/>
          <p:cNvPicPr>
            <a:picLocks noChangeAspect="1"/>
          </p:cNvPicPr>
          <p:nvPr/>
        </p:nvPicPr>
        <p:blipFill>
          <a:blip r:embed="rId4"/>
          <a:stretch>
            <a:fillRect/>
          </a:stretch>
        </p:blipFill>
        <p:spPr>
          <a:xfrm>
            <a:off x="4030873" y="4502150"/>
            <a:ext cx="3390900" cy="1854200"/>
          </a:xfrm>
          <a:prstGeom prst="rect">
            <a:avLst/>
          </a:prstGeom>
        </p:spPr>
      </p:pic>
      <p:sp>
        <p:nvSpPr>
          <p:cNvPr id="5" name="Title 1">
            <a:extLst>
              <a:ext uri="{FF2B5EF4-FFF2-40B4-BE49-F238E27FC236}">
                <a16:creationId xmlns:a16="http://schemas.microsoft.com/office/drawing/2014/main" id="{F3474631-36B4-456B-B86F-A35BFC76486A}"/>
              </a:ext>
            </a:extLst>
          </p:cNvPr>
          <p:cNvSpPr>
            <a:spLocks noGrp="1"/>
          </p:cNvSpPr>
          <p:nvPr>
            <p:ph type="title"/>
          </p:nvPr>
        </p:nvSpPr>
        <p:spPr>
          <a:xfrm>
            <a:off x="1371600" y="685800"/>
            <a:ext cx="9601200" cy="1485900"/>
          </a:xfrm>
        </p:spPr>
        <p:txBody>
          <a:bodyPr/>
          <a:lstStyle/>
          <a:p>
            <a:r>
              <a:rPr lang="en-US" dirty="0"/>
              <a:t>Adapter</a:t>
            </a:r>
          </a:p>
        </p:txBody>
      </p:sp>
    </p:spTree>
    <p:extLst>
      <p:ext uri="{BB962C8B-B14F-4D97-AF65-F5344CB8AC3E}">
        <p14:creationId xmlns:p14="http://schemas.microsoft.com/office/powerpoint/2010/main" val="202335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9" name="Picture 8"/>
          <p:cNvPicPr>
            <a:picLocks noChangeAspect="1"/>
          </p:cNvPicPr>
          <p:nvPr/>
        </p:nvPicPr>
        <p:blipFill>
          <a:blip r:embed="rId2"/>
          <a:stretch>
            <a:fillRect/>
          </a:stretch>
        </p:blipFill>
        <p:spPr>
          <a:xfrm>
            <a:off x="1627765" y="2381719"/>
            <a:ext cx="6426200" cy="2247900"/>
          </a:xfrm>
          <a:prstGeom prst="rect">
            <a:avLst/>
          </a:prstGeom>
        </p:spPr>
      </p:pic>
      <p:sp>
        <p:nvSpPr>
          <p:cNvPr id="10" name="TextBox 9"/>
          <p:cNvSpPr txBox="1"/>
          <p:nvPr/>
        </p:nvSpPr>
        <p:spPr>
          <a:xfrm>
            <a:off x="1627765" y="4260287"/>
            <a:ext cx="1658151" cy="369332"/>
          </a:xfrm>
          <a:prstGeom prst="rect">
            <a:avLst/>
          </a:prstGeom>
          <a:noFill/>
        </p:spPr>
        <p:txBody>
          <a:bodyPr wrap="none" rtlCol="0">
            <a:spAutoFit/>
          </a:bodyPr>
          <a:lstStyle/>
          <a:p>
            <a:r>
              <a:rPr lang="en-US" i="1" dirty="0">
                <a:solidFill>
                  <a:srgbClr val="660066"/>
                </a:solidFill>
              </a:rPr>
              <a:t>Object Adapter</a:t>
            </a:r>
          </a:p>
        </p:txBody>
      </p:sp>
    </p:spTree>
    <p:extLst>
      <p:ext uri="{BB962C8B-B14F-4D97-AF65-F5344CB8AC3E}">
        <p14:creationId xmlns:p14="http://schemas.microsoft.com/office/powerpoint/2010/main" val="345081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C9C0-ECC3-4C9B-BA0F-0E89646042A7}"/>
              </a:ext>
            </a:extLst>
          </p:cNvPr>
          <p:cNvSpPr>
            <a:spLocks noGrp="1"/>
          </p:cNvSpPr>
          <p:nvPr>
            <p:ph type="title"/>
          </p:nvPr>
        </p:nvSpPr>
        <p:spPr/>
        <p:txBody>
          <a:bodyPr/>
          <a:lstStyle/>
          <a:p>
            <a:r>
              <a:rPr lang="en-US" dirty="0"/>
              <a:t>Adapter</a:t>
            </a:r>
            <a:endParaRPr lang="tr-TR" dirty="0"/>
          </a:p>
        </p:txBody>
      </p:sp>
      <p:pic>
        <p:nvPicPr>
          <p:cNvPr id="4" name="Content Placeholder 3">
            <a:extLst>
              <a:ext uri="{FF2B5EF4-FFF2-40B4-BE49-F238E27FC236}">
                <a16:creationId xmlns:a16="http://schemas.microsoft.com/office/drawing/2014/main" id="{AA47F401-123C-4DF5-A631-7539F63D8507}"/>
              </a:ext>
            </a:extLst>
          </p:cNvPr>
          <p:cNvPicPr>
            <a:picLocks noGrp="1" noChangeAspect="1"/>
          </p:cNvPicPr>
          <p:nvPr>
            <p:ph idx="1"/>
          </p:nvPr>
        </p:nvPicPr>
        <p:blipFill>
          <a:blip r:embed="rId2"/>
          <a:stretch>
            <a:fillRect/>
          </a:stretch>
        </p:blipFill>
        <p:spPr>
          <a:xfrm>
            <a:off x="1970260" y="2286000"/>
            <a:ext cx="8403879" cy="3581400"/>
          </a:xfrm>
          <a:prstGeom prst="rect">
            <a:avLst/>
          </a:prstGeom>
        </p:spPr>
      </p:pic>
    </p:spTree>
    <p:extLst>
      <p:ext uri="{BB962C8B-B14F-4D97-AF65-F5344CB8AC3E}">
        <p14:creationId xmlns:p14="http://schemas.microsoft.com/office/powerpoint/2010/main" val="297736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grpSp>
        <p:nvGrpSpPr>
          <p:cNvPr id="3" name="Group 2">
            <a:extLst>
              <a:ext uri="{FF2B5EF4-FFF2-40B4-BE49-F238E27FC236}">
                <a16:creationId xmlns:a16="http://schemas.microsoft.com/office/drawing/2014/main" id="{F8761D1E-87CF-43A4-B2EA-4811BF4B64F0}"/>
              </a:ext>
            </a:extLst>
          </p:cNvPr>
          <p:cNvGrpSpPr/>
          <p:nvPr/>
        </p:nvGrpSpPr>
        <p:grpSpPr>
          <a:xfrm>
            <a:off x="5962011" y="2471475"/>
            <a:ext cx="5848478" cy="2781723"/>
            <a:chOff x="1371600" y="1771866"/>
            <a:chExt cx="5575385" cy="2240103"/>
          </a:xfrm>
        </p:grpSpPr>
        <p:pic>
          <p:nvPicPr>
            <p:cNvPr id="7" name="Picture 6"/>
            <p:cNvPicPr>
              <a:picLocks noChangeAspect="1"/>
            </p:cNvPicPr>
            <p:nvPr/>
          </p:nvPicPr>
          <p:blipFill>
            <a:blip r:embed="rId2"/>
            <a:stretch>
              <a:fillRect/>
            </a:stretch>
          </p:blipFill>
          <p:spPr>
            <a:xfrm>
              <a:off x="1371600" y="1925755"/>
              <a:ext cx="5575385" cy="2086214"/>
            </a:xfrm>
            <a:prstGeom prst="rect">
              <a:avLst/>
            </a:prstGeom>
          </p:spPr>
        </p:pic>
        <p:sp>
          <p:nvSpPr>
            <p:cNvPr id="8" name="TextBox 7"/>
            <p:cNvSpPr txBox="1"/>
            <p:nvPr/>
          </p:nvSpPr>
          <p:spPr>
            <a:xfrm>
              <a:off x="4943794" y="1771866"/>
              <a:ext cx="2003191"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i="1" dirty="0">
                  <a:solidFill>
                    <a:srgbClr val="660066"/>
                  </a:solidFill>
                </a:rPr>
                <a:t>Third party library class.</a:t>
              </a:r>
            </a:p>
          </p:txBody>
        </p:sp>
      </p:grpSp>
      <p:sp>
        <p:nvSpPr>
          <p:cNvPr id="5" name="Content Placeholder 2">
            <a:extLst>
              <a:ext uri="{FF2B5EF4-FFF2-40B4-BE49-F238E27FC236}">
                <a16:creationId xmlns:a16="http://schemas.microsoft.com/office/drawing/2014/main" id="{00E40D57-52E1-410F-8151-E7980F82C1C1}"/>
              </a:ext>
            </a:extLst>
          </p:cNvPr>
          <p:cNvSpPr>
            <a:spLocks noGrp="1"/>
          </p:cNvSpPr>
          <p:nvPr>
            <p:ph idx="1"/>
          </p:nvPr>
        </p:nvSpPr>
        <p:spPr>
          <a:xfrm>
            <a:off x="1371601" y="2022113"/>
            <a:ext cx="4590410" cy="4746902"/>
          </a:xfrm>
        </p:spPr>
        <p:txBody>
          <a:bodyPr>
            <a:normAutofit/>
          </a:bodyPr>
          <a:lstStyle/>
          <a:p>
            <a:r>
              <a:rPr lang="tr-TR" b="1" dirty="0" err="1"/>
              <a:t>Target</a:t>
            </a:r>
            <a:r>
              <a:rPr lang="tr-TR" b="1" dirty="0"/>
              <a:t> </a:t>
            </a:r>
            <a:r>
              <a:rPr lang="tr-TR" dirty="0"/>
              <a:t>(</a:t>
            </a:r>
            <a:r>
              <a:rPr lang="tr-TR" dirty="0" err="1"/>
              <a:t>Shape</a:t>
            </a:r>
            <a:r>
              <a:rPr lang="tr-TR" dirty="0"/>
              <a:t>) </a:t>
            </a:r>
          </a:p>
          <a:p>
            <a:pPr lvl="1"/>
            <a:r>
              <a:rPr lang="en-US" dirty="0"/>
              <a:t>defines the domain-specific interface that Client uses. </a:t>
            </a:r>
          </a:p>
          <a:p>
            <a:r>
              <a:rPr lang="tr-TR" b="1" dirty="0"/>
              <a:t>Client </a:t>
            </a:r>
            <a:r>
              <a:rPr lang="tr-TR" dirty="0"/>
              <a:t>(</a:t>
            </a:r>
            <a:r>
              <a:rPr lang="tr-TR" dirty="0" err="1"/>
              <a:t>DrawingEditor</a:t>
            </a:r>
            <a:r>
              <a:rPr lang="tr-TR" dirty="0"/>
              <a:t>) </a:t>
            </a:r>
          </a:p>
          <a:p>
            <a:pPr lvl="1"/>
            <a:r>
              <a:rPr lang="en-US" dirty="0"/>
              <a:t>collaborates with objects conforming to the Target interface. </a:t>
            </a:r>
          </a:p>
          <a:p>
            <a:r>
              <a:rPr lang="tr-TR" b="1" dirty="0" err="1"/>
              <a:t>Adaptee</a:t>
            </a:r>
            <a:r>
              <a:rPr lang="tr-TR" b="1" dirty="0"/>
              <a:t> </a:t>
            </a:r>
            <a:r>
              <a:rPr lang="tr-TR" dirty="0"/>
              <a:t>(</a:t>
            </a:r>
            <a:r>
              <a:rPr lang="tr-TR" dirty="0" err="1"/>
              <a:t>TextView</a:t>
            </a:r>
            <a:r>
              <a:rPr lang="tr-TR" dirty="0"/>
              <a:t>) </a:t>
            </a:r>
          </a:p>
          <a:p>
            <a:pPr lvl="1"/>
            <a:r>
              <a:rPr lang="en-US" dirty="0"/>
              <a:t>defines an existing interface that needs adapting. </a:t>
            </a:r>
          </a:p>
          <a:p>
            <a:r>
              <a:rPr lang="tr-TR" b="1" dirty="0" err="1"/>
              <a:t>Adapter</a:t>
            </a:r>
            <a:r>
              <a:rPr lang="tr-TR" b="1" dirty="0"/>
              <a:t> </a:t>
            </a:r>
            <a:r>
              <a:rPr lang="tr-TR" dirty="0"/>
              <a:t>(</a:t>
            </a:r>
            <a:r>
              <a:rPr lang="tr-TR" dirty="0" err="1"/>
              <a:t>TextShape</a:t>
            </a:r>
            <a:r>
              <a:rPr lang="tr-TR" dirty="0"/>
              <a:t>) </a:t>
            </a:r>
          </a:p>
          <a:p>
            <a:pPr lvl="1"/>
            <a:r>
              <a:rPr lang="en-US" dirty="0"/>
              <a:t>adapts the interface of </a:t>
            </a:r>
            <a:r>
              <a:rPr lang="en-US" dirty="0" err="1"/>
              <a:t>Adaptee</a:t>
            </a:r>
            <a:r>
              <a:rPr lang="en-US" dirty="0"/>
              <a:t> to the Target interface. </a:t>
            </a:r>
          </a:p>
          <a:p>
            <a:endParaRPr lang="tr-TR" dirty="0"/>
          </a:p>
        </p:txBody>
      </p:sp>
    </p:spTree>
    <p:extLst>
      <p:ext uri="{BB962C8B-B14F-4D97-AF65-F5344CB8AC3E}">
        <p14:creationId xmlns:p14="http://schemas.microsoft.com/office/powerpoint/2010/main" val="37472149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142</TotalTime>
  <Words>891</Words>
  <Application>Microsoft Office PowerPoint</Application>
  <PresentationFormat>Widescreen</PresentationFormat>
  <Paragraphs>108</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Franklin Gothic Book</vt:lpstr>
      <vt:lpstr>Monaco</vt:lpstr>
      <vt:lpstr>Crop</vt:lpstr>
      <vt:lpstr>Structural Patterns -I </vt:lpstr>
      <vt:lpstr>Structural Patterns</vt:lpstr>
      <vt:lpstr>Structural Patterns</vt:lpstr>
      <vt:lpstr>Adapter</vt:lpstr>
      <vt:lpstr>Adapter</vt:lpstr>
      <vt:lpstr>Adapter</vt:lpstr>
      <vt:lpstr>Structure</vt:lpstr>
      <vt:lpstr>Adapter</vt:lpstr>
      <vt:lpstr>Adapter</vt:lpstr>
      <vt:lpstr>Adapter Applicability</vt:lpstr>
      <vt:lpstr>Façade</vt:lpstr>
      <vt:lpstr>Façade</vt:lpstr>
      <vt:lpstr>Implementation</vt:lpstr>
      <vt:lpstr>Applicability</vt:lpstr>
      <vt:lpstr>Collaborations</vt:lpstr>
      <vt:lpstr>PowerPoint Presentation</vt:lpstr>
      <vt:lpstr>Starbuzz Coffee</vt:lpstr>
      <vt:lpstr>Condiments</vt:lpstr>
      <vt:lpstr>PowerPoint Presentation</vt:lpstr>
      <vt:lpstr>Problems</vt:lpstr>
      <vt:lpstr>Decorator Pattern</vt:lpstr>
      <vt:lpstr>Decorator Pattern</vt:lpstr>
      <vt:lpstr>Decorator Pattern</vt:lpstr>
      <vt:lpstr>Decorator Pattern</vt:lpstr>
      <vt:lpstr>Decorator Pattern</vt:lpstr>
      <vt:lpstr>Structure</vt:lpstr>
      <vt:lpstr>PowerPoint Presentation</vt:lpstr>
      <vt:lpstr>Decorator Pattern</vt:lpstr>
      <vt:lpstr>Another Example</vt:lpstr>
      <vt:lpstr>Decorator Pattern</vt:lpstr>
      <vt:lpstr>Decorator Pattern</vt:lpstr>
      <vt:lpstr>Applicability</vt:lpstr>
      <vt:lpstr>Liabilities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434 / 534 Advanced Object oriented progammıng</dc:title>
  <dc:creator>Emre</dc:creator>
  <cp:lastModifiedBy>Emre</cp:lastModifiedBy>
  <cp:revision>51</cp:revision>
  <dcterms:created xsi:type="dcterms:W3CDTF">2018-08-27T12:48:54Z</dcterms:created>
  <dcterms:modified xsi:type="dcterms:W3CDTF">2019-08-17T13:04:54Z</dcterms:modified>
</cp:coreProperties>
</file>