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8" r:id="rId4"/>
    <p:sldId id="321" r:id="rId5"/>
    <p:sldId id="324" r:id="rId6"/>
    <p:sldId id="407" r:id="rId7"/>
    <p:sldId id="322" r:id="rId8"/>
    <p:sldId id="406" r:id="rId9"/>
    <p:sldId id="323" r:id="rId10"/>
    <p:sldId id="325" r:id="rId11"/>
    <p:sldId id="401" r:id="rId12"/>
    <p:sldId id="402" r:id="rId13"/>
    <p:sldId id="403" r:id="rId14"/>
    <p:sldId id="410" r:id="rId15"/>
    <p:sldId id="409" r:id="rId16"/>
    <p:sldId id="404" r:id="rId17"/>
    <p:sldId id="405" r:id="rId18"/>
    <p:sldId id="281" r:id="rId19"/>
    <p:sldId id="283" r:id="rId20"/>
    <p:sldId id="304" r:id="rId21"/>
    <p:sldId id="408" r:id="rId22"/>
    <p:sldId id="305" r:id="rId23"/>
    <p:sldId id="306" r:id="rId24"/>
    <p:sldId id="307" r:id="rId25"/>
    <p:sldId id="411" r:id="rId26"/>
    <p:sldId id="412" r:id="rId27"/>
    <p:sldId id="308" r:id="rId28"/>
    <p:sldId id="309" r:id="rId29"/>
    <p:sldId id="310" r:id="rId30"/>
    <p:sldId id="414" r:id="rId31"/>
    <p:sldId id="413" r:id="rId32"/>
    <p:sldId id="422" r:id="rId33"/>
    <p:sldId id="415" r:id="rId34"/>
    <p:sldId id="418" r:id="rId35"/>
    <p:sldId id="417" r:id="rId36"/>
    <p:sldId id="416" r:id="rId37"/>
    <p:sldId id="419" r:id="rId38"/>
    <p:sldId id="420" r:id="rId39"/>
    <p:sldId id="421"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4660"/>
  </p:normalViewPr>
  <p:slideViewPr>
    <p:cSldViewPr snapToGrid="0">
      <p:cViewPr varScale="1">
        <p:scale>
          <a:sx n="111" d="100"/>
          <a:sy n="111"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26/11/2019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26/11/2019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26/11/2019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26/11/2019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26/11/2019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26/11/2019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26/11/2019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26/11/2019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26/11/2019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26/11/2019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26/11/2019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26/11/2019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B77D-2881-420A-BB8D-11B1F9544758}"/>
              </a:ext>
            </a:extLst>
          </p:cNvPr>
          <p:cNvSpPr>
            <a:spLocks noGrp="1"/>
          </p:cNvSpPr>
          <p:nvPr>
            <p:ph type="ctrTitle"/>
          </p:nvPr>
        </p:nvSpPr>
        <p:spPr/>
        <p:txBody>
          <a:bodyPr/>
          <a:lstStyle/>
          <a:p>
            <a:r>
              <a:rPr lang="en-US" sz="3600" dirty="0"/>
              <a:t>Structural Patterns -II</a:t>
            </a:r>
            <a:br>
              <a:rPr lang="en-US" sz="3600"/>
            </a:br>
            <a:endParaRPr lang="tr-TR" sz="3600" dirty="0"/>
          </a:p>
        </p:txBody>
      </p:sp>
      <p:sp>
        <p:nvSpPr>
          <p:cNvPr id="3" name="Subtitle 2">
            <a:extLst>
              <a:ext uri="{FF2B5EF4-FFF2-40B4-BE49-F238E27FC236}">
                <a16:creationId xmlns:a16="http://schemas.microsoft.com/office/drawing/2014/main" id="{6BFD9F5A-76FA-4A43-8A8F-AF54833C39EC}"/>
              </a:ext>
            </a:extLst>
          </p:cNvPr>
          <p:cNvSpPr>
            <a:spLocks noGrp="1"/>
          </p:cNvSpPr>
          <p:nvPr>
            <p:ph type="subTitle" idx="1"/>
          </p:nvPr>
        </p:nvSpPr>
        <p:spPr/>
        <p:txBody>
          <a:bodyPr>
            <a:normAutofit/>
          </a:bodyPr>
          <a:lstStyle/>
          <a:p>
            <a:r>
              <a:rPr lang="en-US" sz="2400" dirty="0"/>
              <a:t>Emre Kaplan</a:t>
            </a:r>
            <a:r>
              <a:rPr lang="en-US" sz="2400"/>
              <a:t>, Ph.D.</a:t>
            </a:r>
            <a:endParaRPr lang="en-US" sz="2400" dirty="0"/>
          </a:p>
        </p:txBody>
      </p:sp>
    </p:spTree>
    <p:extLst>
      <p:ext uri="{BB962C8B-B14F-4D97-AF65-F5344CB8AC3E}">
        <p14:creationId xmlns:p14="http://schemas.microsoft.com/office/powerpoint/2010/main" val="1695602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Consequences</a:t>
            </a:r>
          </a:p>
        </p:txBody>
      </p:sp>
      <p:sp>
        <p:nvSpPr>
          <p:cNvPr id="3" name="Content Placeholder 2"/>
          <p:cNvSpPr>
            <a:spLocks noGrp="1"/>
          </p:cNvSpPr>
          <p:nvPr>
            <p:ph idx="1"/>
          </p:nvPr>
        </p:nvSpPr>
        <p:spPr/>
        <p:txBody>
          <a:bodyPr>
            <a:normAutofit/>
          </a:bodyPr>
          <a:lstStyle/>
          <a:p>
            <a:r>
              <a:rPr lang="en-US" dirty="0"/>
              <a:t>The Proxy pattern introduces a level of indirection when accessing an object. The additional indirection has many uses, depending on the kind of proxy: </a:t>
            </a:r>
          </a:p>
          <a:p>
            <a:pPr lvl="1"/>
            <a:r>
              <a:rPr lang="en-US" dirty="0"/>
              <a:t>A remote proxy can hide the fact that an object resides in a different address space. </a:t>
            </a:r>
          </a:p>
          <a:p>
            <a:pPr lvl="1"/>
            <a:r>
              <a:rPr lang="en-US" dirty="0"/>
              <a:t>A virtual proxy can perform optimizations such as creating an object on demand. </a:t>
            </a:r>
          </a:p>
          <a:p>
            <a:pPr lvl="1"/>
            <a:r>
              <a:rPr lang="en-US" dirty="0"/>
              <a:t>Both protection proxies and smart references allow additional housekeeping tasks when an object is accessed. </a:t>
            </a:r>
          </a:p>
          <a:p>
            <a:r>
              <a:rPr lang="en-US" dirty="0"/>
              <a:t>Optimization can be obtained for heavyweight objects, by doing </a:t>
            </a:r>
            <a:r>
              <a:rPr lang="en-US" b="1" dirty="0"/>
              <a:t>copy-on-demand </a:t>
            </a:r>
            <a:r>
              <a:rPr lang="en-US" dirty="0"/>
              <a:t>via proxies.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Composite</a:t>
            </a:r>
          </a:p>
        </p:txBody>
      </p:sp>
      <p:sp>
        <p:nvSpPr>
          <p:cNvPr id="3" name="Content Placeholder 2"/>
          <p:cNvSpPr>
            <a:spLocks noGrp="1"/>
          </p:cNvSpPr>
          <p:nvPr>
            <p:ph idx="1"/>
          </p:nvPr>
        </p:nvSpPr>
        <p:spPr/>
        <p:txBody>
          <a:bodyPr/>
          <a:lstStyle/>
          <a:p>
            <a:r>
              <a:rPr lang="en-US" dirty="0"/>
              <a:t>Intent</a:t>
            </a:r>
          </a:p>
          <a:p>
            <a:pPr lvl="1"/>
            <a:r>
              <a:rPr lang="en-US" dirty="0"/>
              <a:t>Compose objects into tree structures to represent part-whole hierarchies. Composite lets clients treat individual objects and compositions of objects uniformly.</a:t>
            </a:r>
          </a:p>
          <a:p>
            <a:r>
              <a:rPr lang="en-US" dirty="0"/>
              <a:t>The key to the Composite pattern is an abstract class that represents both primitives and their containers.</a:t>
            </a:r>
          </a:p>
        </p:txBody>
      </p:sp>
    </p:spTree>
    <p:extLst>
      <p:ext uri="{BB962C8B-B14F-4D97-AF65-F5344CB8AC3E}">
        <p14:creationId xmlns:p14="http://schemas.microsoft.com/office/powerpoint/2010/main" val="2048642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439197"/>
            <a:ext cx="9601200" cy="1485900"/>
          </a:xfrm>
        </p:spPr>
        <p:txBody>
          <a:bodyPr/>
          <a:lstStyle/>
          <a:p>
            <a:r>
              <a:rPr lang="en-US" dirty="0"/>
              <a:t>Composite</a:t>
            </a:r>
          </a:p>
        </p:txBody>
      </p:sp>
      <p:pic>
        <p:nvPicPr>
          <p:cNvPr id="7" name="Picture 6"/>
          <p:cNvPicPr>
            <a:picLocks noChangeAspect="1"/>
          </p:cNvPicPr>
          <p:nvPr/>
        </p:nvPicPr>
        <p:blipFill>
          <a:blip r:embed="rId2"/>
          <a:stretch>
            <a:fillRect/>
          </a:stretch>
        </p:blipFill>
        <p:spPr>
          <a:xfrm>
            <a:off x="1139690" y="1289542"/>
            <a:ext cx="7480300" cy="3429000"/>
          </a:xfrm>
          <a:prstGeom prst="rect">
            <a:avLst/>
          </a:prstGeom>
        </p:spPr>
      </p:pic>
      <p:pic>
        <p:nvPicPr>
          <p:cNvPr id="8" name="Picture 7"/>
          <p:cNvPicPr>
            <a:picLocks noChangeAspect="1"/>
          </p:cNvPicPr>
          <p:nvPr/>
        </p:nvPicPr>
        <p:blipFill>
          <a:blip r:embed="rId3"/>
          <a:stretch>
            <a:fillRect/>
          </a:stretch>
        </p:blipFill>
        <p:spPr>
          <a:xfrm>
            <a:off x="2660353" y="4786049"/>
            <a:ext cx="4438974" cy="2019790"/>
          </a:xfrm>
          <a:prstGeom prst="rect">
            <a:avLst/>
          </a:prstGeom>
        </p:spPr>
      </p:pic>
    </p:spTree>
    <p:extLst>
      <p:ext uri="{BB962C8B-B14F-4D97-AF65-F5344CB8AC3E}">
        <p14:creationId xmlns:p14="http://schemas.microsoft.com/office/powerpoint/2010/main" val="4242786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a:t>
            </a:r>
          </a:p>
        </p:txBody>
      </p:sp>
      <p:pic>
        <p:nvPicPr>
          <p:cNvPr id="6" name="Picture 5"/>
          <p:cNvPicPr>
            <a:picLocks noChangeAspect="1"/>
          </p:cNvPicPr>
          <p:nvPr/>
        </p:nvPicPr>
        <p:blipFill>
          <a:blip r:embed="rId2"/>
          <a:stretch>
            <a:fillRect/>
          </a:stretch>
        </p:blipFill>
        <p:spPr>
          <a:xfrm>
            <a:off x="1371600" y="1833445"/>
            <a:ext cx="7061200" cy="3289300"/>
          </a:xfrm>
          <a:prstGeom prst="rect">
            <a:avLst/>
          </a:prstGeom>
        </p:spPr>
      </p:pic>
    </p:spTree>
    <p:extLst>
      <p:ext uri="{BB962C8B-B14F-4D97-AF65-F5344CB8AC3E}">
        <p14:creationId xmlns:p14="http://schemas.microsoft.com/office/powerpoint/2010/main" val="1943147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C3E42-3A7D-46DE-8385-09D30AC4CE02}"/>
              </a:ext>
            </a:extLst>
          </p:cNvPr>
          <p:cNvSpPr>
            <a:spLocks noGrp="1"/>
          </p:cNvSpPr>
          <p:nvPr>
            <p:ph type="title"/>
          </p:nvPr>
        </p:nvSpPr>
        <p:spPr/>
        <p:txBody>
          <a:bodyPr/>
          <a:lstStyle/>
          <a:p>
            <a:r>
              <a:rPr lang="en-US" dirty="0"/>
              <a:t>Participants</a:t>
            </a:r>
            <a:endParaRPr lang="tr-TR" dirty="0"/>
          </a:p>
        </p:txBody>
      </p:sp>
      <p:sp>
        <p:nvSpPr>
          <p:cNvPr id="3" name="Content Placeholder 2">
            <a:extLst>
              <a:ext uri="{FF2B5EF4-FFF2-40B4-BE49-F238E27FC236}">
                <a16:creationId xmlns:a16="http://schemas.microsoft.com/office/drawing/2014/main" id="{6F5F9D55-8B27-4C43-83CA-ECBD90D802A0}"/>
              </a:ext>
            </a:extLst>
          </p:cNvPr>
          <p:cNvSpPr>
            <a:spLocks noGrp="1"/>
          </p:cNvSpPr>
          <p:nvPr>
            <p:ph idx="1"/>
          </p:nvPr>
        </p:nvSpPr>
        <p:spPr/>
        <p:txBody>
          <a:bodyPr>
            <a:normAutofit fontScale="62500" lnSpcReduction="20000"/>
          </a:bodyPr>
          <a:lstStyle/>
          <a:p>
            <a:endParaRPr lang="en-US" dirty="0"/>
          </a:p>
          <a:p>
            <a:r>
              <a:rPr lang="en-US" b="1" dirty="0"/>
              <a:t>Component </a:t>
            </a:r>
            <a:r>
              <a:rPr lang="en-US" dirty="0"/>
              <a:t>(Graphic) </a:t>
            </a:r>
          </a:p>
          <a:p>
            <a:pPr lvl="1"/>
            <a:r>
              <a:rPr lang="en-US" dirty="0"/>
              <a:t>declares the interface for objects in the composition. </a:t>
            </a:r>
          </a:p>
          <a:p>
            <a:pPr lvl="1"/>
            <a:r>
              <a:rPr lang="en-US" dirty="0"/>
              <a:t>implements default behavior for the interface common to all classes, as appropriate. </a:t>
            </a:r>
          </a:p>
          <a:p>
            <a:pPr lvl="1"/>
            <a:r>
              <a:rPr lang="en-US" dirty="0"/>
              <a:t>declares an interface for accessing and managing its child components. </a:t>
            </a:r>
          </a:p>
          <a:p>
            <a:r>
              <a:rPr lang="en-US" b="1" dirty="0"/>
              <a:t>Leaf </a:t>
            </a:r>
            <a:r>
              <a:rPr lang="en-US" dirty="0"/>
              <a:t>(Rectangle, Line, Text, etc.) </a:t>
            </a:r>
          </a:p>
          <a:p>
            <a:pPr lvl="1"/>
            <a:r>
              <a:rPr lang="en-US" dirty="0"/>
              <a:t>represents leaf objects in the composition. A leaf has no children. </a:t>
            </a:r>
          </a:p>
          <a:p>
            <a:pPr lvl="1"/>
            <a:r>
              <a:rPr lang="en-US" dirty="0"/>
              <a:t>defines behavior for primitive objects in the composition. </a:t>
            </a:r>
          </a:p>
          <a:p>
            <a:r>
              <a:rPr lang="en-US" b="1" dirty="0"/>
              <a:t>Composite </a:t>
            </a:r>
            <a:r>
              <a:rPr lang="en-US" dirty="0"/>
              <a:t>(Picture) </a:t>
            </a:r>
          </a:p>
          <a:p>
            <a:pPr lvl="1"/>
            <a:r>
              <a:rPr lang="en-US" dirty="0"/>
              <a:t>defines behavior for components having children. </a:t>
            </a:r>
          </a:p>
          <a:p>
            <a:pPr lvl="1"/>
            <a:r>
              <a:rPr lang="en-US" dirty="0"/>
              <a:t>stores child components. </a:t>
            </a:r>
          </a:p>
          <a:p>
            <a:pPr lvl="1"/>
            <a:r>
              <a:rPr lang="en-US" dirty="0"/>
              <a:t>implements child-related operations in the Component interface. </a:t>
            </a:r>
          </a:p>
          <a:p>
            <a:r>
              <a:rPr lang="en-US" b="1" dirty="0"/>
              <a:t>Client </a:t>
            </a:r>
            <a:endParaRPr lang="en-US" dirty="0"/>
          </a:p>
          <a:p>
            <a:pPr lvl="1"/>
            <a:r>
              <a:rPr lang="en-US" dirty="0"/>
              <a:t>manipulates objects in the composition through the Component interface. </a:t>
            </a:r>
          </a:p>
        </p:txBody>
      </p:sp>
    </p:spTree>
    <p:extLst>
      <p:ext uri="{BB962C8B-B14F-4D97-AF65-F5344CB8AC3E}">
        <p14:creationId xmlns:p14="http://schemas.microsoft.com/office/powerpoint/2010/main" val="506086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A266F-11DA-4559-A1A0-6389B54F6F5B}"/>
              </a:ext>
            </a:extLst>
          </p:cNvPr>
          <p:cNvSpPr>
            <a:spLocks noGrp="1"/>
          </p:cNvSpPr>
          <p:nvPr>
            <p:ph type="title"/>
          </p:nvPr>
        </p:nvSpPr>
        <p:spPr/>
        <p:txBody>
          <a:bodyPr/>
          <a:lstStyle/>
          <a:p>
            <a:r>
              <a:rPr lang="en-US" dirty="0"/>
              <a:t>Applicability</a:t>
            </a:r>
            <a:endParaRPr lang="tr-TR" dirty="0"/>
          </a:p>
        </p:txBody>
      </p:sp>
      <p:sp>
        <p:nvSpPr>
          <p:cNvPr id="3" name="Content Placeholder 2">
            <a:extLst>
              <a:ext uri="{FF2B5EF4-FFF2-40B4-BE49-F238E27FC236}">
                <a16:creationId xmlns:a16="http://schemas.microsoft.com/office/drawing/2014/main" id="{8C97C709-FC09-4F20-B454-2B826C80CE3C}"/>
              </a:ext>
            </a:extLst>
          </p:cNvPr>
          <p:cNvSpPr>
            <a:spLocks noGrp="1"/>
          </p:cNvSpPr>
          <p:nvPr>
            <p:ph idx="1"/>
          </p:nvPr>
        </p:nvSpPr>
        <p:spPr/>
        <p:txBody>
          <a:bodyPr/>
          <a:lstStyle/>
          <a:p>
            <a:r>
              <a:rPr lang="en-US" dirty="0"/>
              <a:t>Use the Composite pattern when:</a:t>
            </a:r>
          </a:p>
          <a:p>
            <a:pPr lvl="1"/>
            <a:r>
              <a:rPr lang="en-US" dirty="0"/>
              <a:t>You want to represent part-whole hierarchies of objects</a:t>
            </a:r>
          </a:p>
          <a:p>
            <a:pPr lvl="1"/>
            <a:r>
              <a:rPr lang="en-US" dirty="0"/>
              <a:t>You want clients to be able to ignore the difference between compositions of objects and individual objects. </a:t>
            </a:r>
          </a:p>
          <a:p>
            <a:pPr lvl="2"/>
            <a:r>
              <a:rPr lang="en-US" dirty="0"/>
              <a:t>Client will threat all objects in the composite structure uniformly.</a:t>
            </a:r>
          </a:p>
          <a:p>
            <a:endParaRPr lang="tr-TR" dirty="0"/>
          </a:p>
        </p:txBody>
      </p:sp>
    </p:spTree>
    <p:extLst>
      <p:ext uri="{BB962C8B-B14F-4D97-AF65-F5344CB8AC3E}">
        <p14:creationId xmlns:p14="http://schemas.microsoft.com/office/powerpoint/2010/main" val="743370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Consequences</a:t>
            </a:r>
          </a:p>
        </p:txBody>
      </p:sp>
      <p:sp>
        <p:nvSpPr>
          <p:cNvPr id="3" name="Content Placeholder 2"/>
          <p:cNvSpPr>
            <a:spLocks noGrp="1"/>
          </p:cNvSpPr>
          <p:nvPr>
            <p:ph idx="1"/>
          </p:nvPr>
        </p:nvSpPr>
        <p:spPr/>
        <p:txBody>
          <a:bodyPr>
            <a:normAutofit/>
          </a:bodyPr>
          <a:lstStyle/>
          <a:p>
            <a:r>
              <a:rPr lang="en-US" dirty="0"/>
              <a:t>makes the client simple. </a:t>
            </a:r>
          </a:p>
          <a:p>
            <a:r>
              <a:rPr lang="en-US" dirty="0"/>
              <a:t>makes it easier to add new kinds of components.</a:t>
            </a:r>
          </a:p>
          <a:p>
            <a:r>
              <a:rPr lang="en-US" dirty="0"/>
              <a:t>can make your design overly general.</a:t>
            </a:r>
          </a:p>
          <a:p>
            <a:r>
              <a:rPr lang="en-US" dirty="0"/>
              <a:t>maximal interface for the Composite.</a:t>
            </a:r>
          </a:p>
          <a:p>
            <a:pPr lvl="1"/>
            <a:r>
              <a:rPr lang="en-US" dirty="0"/>
              <a:t>child management operations (e.g. add, remove) can be pushed down to Composite, but then Leaf and Composite will have different interfaces</a:t>
            </a:r>
          </a:p>
        </p:txBody>
      </p:sp>
    </p:spTree>
    <p:extLst>
      <p:ext uri="{BB962C8B-B14F-4D97-AF65-F5344CB8AC3E}">
        <p14:creationId xmlns:p14="http://schemas.microsoft.com/office/powerpoint/2010/main" val="1709108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normAutofit/>
          </a:bodyPr>
          <a:lstStyle/>
          <a:p>
            <a:r>
              <a:rPr lang="en-US" dirty="0"/>
              <a:t>Explicit parent references</a:t>
            </a:r>
          </a:p>
          <a:p>
            <a:r>
              <a:rPr lang="en-US" dirty="0"/>
              <a:t>Sharing components</a:t>
            </a:r>
          </a:p>
          <a:p>
            <a:pPr lvl="1"/>
            <a:r>
              <a:rPr lang="en-US" dirty="0"/>
              <a:t>Problematic if keeping reference to parent: multiple parents</a:t>
            </a:r>
          </a:p>
          <a:p>
            <a:r>
              <a:rPr lang="en-US" dirty="0"/>
              <a:t>Putting the child pointer in the base class incurs a space penalty for every leaf, even though a leaf never has children. </a:t>
            </a:r>
          </a:p>
          <a:p>
            <a:r>
              <a:rPr lang="en-US" dirty="0"/>
              <a:t>It's usually best to make a Composite responsible for deleting its children when it's destroyed.</a:t>
            </a:r>
          </a:p>
          <a:p>
            <a:endParaRPr lang="en-US" dirty="0"/>
          </a:p>
        </p:txBody>
      </p:sp>
    </p:spTree>
    <p:extLst>
      <p:ext uri="{BB962C8B-B14F-4D97-AF65-F5344CB8AC3E}">
        <p14:creationId xmlns:p14="http://schemas.microsoft.com/office/powerpoint/2010/main" val="3347474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Bridge</a:t>
            </a:r>
          </a:p>
        </p:txBody>
      </p:sp>
      <p:sp>
        <p:nvSpPr>
          <p:cNvPr id="3" name="Content Placeholder 2"/>
          <p:cNvSpPr>
            <a:spLocks noGrp="1"/>
          </p:cNvSpPr>
          <p:nvPr>
            <p:ph idx="1"/>
          </p:nvPr>
        </p:nvSpPr>
        <p:spPr/>
        <p:txBody>
          <a:bodyPr>
            <a:normAutofit/>
          </a:bodyPr>
          <a:lstStyle/>
          <a:p>
            <a:r>
              <a:rPr lang="en-US" dirty="0"/>
              <a:t>Intent</a:t>
            </a:r>
          </a:p>
          <a:p>
            <a:pPr lvl="1"/>
            <a:r>
              <a:rPr lang="en-US" dirty="0"/>
              <a:t>Decouple an abstraction from its implementation so that the two can vary independently.</a:t>
            </a:r>
          </a:p>
          <a:p>
            <a:r>
              <a:rPr lang="en-US" dirty="0"/>
              <a:t>Motivation</a:t>
            </a:r>
          </a:p>
          <a:p>
            <a:pPr lvl="1"/>
            <a:r>
              <a:rPr lang="en-US" dirty="0"/>
              <a:t>When an abstraction can have one of several possible implementations, the usual way to accommodate them is to use inheritance. </a:t>
            </a:r>
          </a:p>
          <a:p>
            <a:pPr lvl="1"/>
            <a:r>
              <a:rPr lang="en-US" dirty="0"/>
              <a:t>But inheritance binds an implementation to the abstraction permanently, which makes it difficult to modify, extend, and reuse abstractions and implementations independently.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Bridge</a:t>
            </a:r>
          </a:p>
        </p:txBody>
      </p:sp>
      <p:sp>
        <p:nvSpPr>
          <p:cNvPr id="3" name="Content Placeholder 2"/>
          <p:cNvSpPr>
            <a:spLocks noGrp="1"/>
          </p:cNvSpPr>
          <p:nvPr>
            <p:ph idx="1"/>
          </p:nvPr>
        </p:nvSpPr>
        <p:spPr/>
        <p:txBody>
          <a:bodyPr>
            <a:normAutofit/>
          </a:bodyPr>
          <a:lstStyle/>
          <a:p>
            <a:r>
              <a:rPr lang="en-US" sz="2800" dirty="0"/>
              <a:t>E.g.: It's inconvenient to extend the Window abstraction to cover different kinds of windows or new platforms.</a:t>
            </a:r>
          </a:p>
          <a:p>
            <a:r>
              <a:rPr lang="en-US" sz="2800" dirty="0"/>
              <a:t>Clients should be able to create a window without committing to a concrete implementation.</a:t>
            </a:r>
          </a:p>
        </p:txBody>
      </p:sp>
      <p:pic>
        <p:nvPicPr>
          <p:cNvPr id="6" name="Picture 5"/>
          <p:cNvPicPr>
            <a:picLocks noChangeAspect="1"/>
          </p:cNvPicPr>
          <p:nvPr/>
        </p:nvPicPr>
        <p:blipFill>
          <a:blip r:embed="rId2"/>
          <a:stretch>
            <a:fillRect/>
          </a:stretch>
        </p:blipFill>
        <p:spPr>
          <a:xfrm>
            <a:off x="1829184" y="4334120"/>
            <a:ext cx="7048500" cy="21971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CCD6-4890-485C-A3C4-98C751EB5C17}"/>
              </a:ext>
            </a:extLst>
          </p:cNvPr>
          <p:cNvSpPr>
            <a:spLocks noGrp="1"/>
          </p:cNvSpPr>
          <p:nvPr>
            <p:ph type="title"/>
          </p:nvPr>
        </p:nvSpPr>
        <p:spPr/>
        <p:txBody>
          <a:bodyPr/>
          <a:lstStyle/>
          <a:p>
            <a:r>
              <a:rPr lang="en-US" dirty="0"/>
              <a:t>Structural Patterns</a:t>
            </a:r>
            <a:endParaRPr lang="tr-TR" dirty="0"/>
          </a:p>
        </p:txBody>
      </p:sp>
      <p:sp>
        <p:nvSpPr>
          <p:cNvPr id="3" name="Content Placeholder 2">
            <a:extLst>
              <a:ext uri="{FF2B5EF4-FFF2-40B4-BE49-F238E27FC236}">
                <a16:creationId xmlns:a16="http://schemas.microsoft.com/office/drawing/2014/main" id="{657407CA-770C-415B-9F54-A1237E84EB19}"/>
              </a:ext>
            </a:extLst>
          </p:cNvPr>
          <p:cNvSpPr>
            <a:spLocks noGrp="1"/>
          </p:cNvSpPr>
          <p:nvPr>
            <p:ph idx="1"/>
          </p:nvPr>
        </p:nvSpPr>
        <p:spPr/>
        <p:txBody>
          <a:bodyPr/>
          <a:lstStyle/>
          <a:p>
            <a:r>
              <a:rPr lang="en-US" dirty="0"/>
              <a:t>Structural patterns are concerned with how classes and objects are composed to form larger structures. </a:t>
            </a:r>
          </a:p>
          <a:p>
            <a:r>
              <a:rPr lang="en-US" dirty="0"/>
              <a:t>Structural class patterns use inheritance to compose interfaces or implementations.</a:t>
            </a:r>
          </a:p>
          <a:p>
            <a:r>
              <a:rPr lang="en-US" dirty="0"/>
              <a:t>Structural object patterns describe ways to compose objects to realize new functionality.</a:t>
            </a:r>
          </a:p>
          <a:p>
            <a:r>
              <a:rPr lang="en-US" dirty="0"/>
              <a:t>The added flexibility of object composition comes from the ability to change the composition at run-time, which is impossible with static class composition. </a:t>
            </a:r>
            <a:endParaRPr lang="tr-TR" dirty="0"/>
          </a:p>
        </p:txBody>
      </p:sp>
      <p:sp>
        <p:nvSpPr>
          <p:cNvPr id="4" name="Rectangle 3">
            <a:extLst>
              <a:ext uri="{FF2B5EF4-FFF2-40B4-BE49-F238E27FC236}">
                <a16:creationId xmlns:a16="http://schemas.microsoft.com/office/drawing/2014/main" id="{89D9EFE5-F7C0-41A6-AB01-6844E5F41E0E}"/>
              </a:ext>
            </a:extLst>
          </p:cNvPr>
          <p:cNvSpPr/>
          <p:nvPr/>
        </p:nvSpPr>
        <p:spPr>
          <a:xfrm>
            <a:off x="1371600" y="6399547"/>
            <a:ext cx="9541042" cy="369332"/>
          </a:xfrm>
          <a:prstGeom prst="rect">
            <a:avLst/>
          </a:prstGeom>
        </p:spPr>
        <p:txBody>
          <a:bodyPr wrap="square">
            <a:spAutoFit/>
          </a:bodyPr>
          <a:lstStyle/>
          <a:p>
            <a:r>
              <a:rPr lang="en-US" sz="900" dirty="0"/>
              <a:t>Source: </a:t>
            </a:r>
            <a:r>
              <a:rPr lang="tr-TR" sz="900" dirty="0" err="1"/>
              <a:t>Erich</a:t>
            </a:r>
            <a:r>
              <a:rPr lang="tr-TR" sz="900" dirty="0"/>
              <a:t> Gamma, Richard </a:t>
            </a:r>
            <a:r>
              <a:rPr lang="tr-TR" sz="900" dirty="0" err="1"/>
              <a:t>Helm</a:t>
            </a:r>
            <a:r>
              <a:rPr lang="tr-TR" sz="900" dirty="0"/>
              <a:t>, </a:t>
            </a:r>
            <a:r>
              <a:rPr lang="tr-TR" sz="900" dirty="0" err="1"/>
              <a:t>Ralph</a:t>
            </a:r>
            <a:r>
              <a:rPr lang="tr-TR" sz="900" dirty="0"/>
              <a:t> Johnson, </a:t>
            </a:r>
            <a:r>
              <a:rPr lang="tr-TR" sz="900" dirty="0" err="1"/>
              <a:t>and</a:t>
            </a:r>
            <a:r>
              <a:rPr lang="tr-TR" sz="900" dirty="0"/>
              <a:t> John </a:t>
            </a:r>
            <a:r>
              <a:rPr lang="tr-TR" sz="900" dirty="0" err="1"/>
              <a:t>Vlissides</a:t>
            </a:r>
            <a:r>
              <a:rPr lang="tr-TR" sz="900" dirty="0"/>
              <a:t>. 1995. Design </a:t>
            </a:r>
            <a:r>
              <a:rPr lang="tr-TR" sz="900" dirty="0" err="1"/>
              <a:t>Patterns</a:t>
            </a:r>
            <a:r>
              <a:rPr lang="tr-TR" sz="900" dirty="0"/>
              <a:t>: </a:t>
            </a:r>
            <a:r>
              <a:rPr lang="tr-TR" sz="900" dirty="0" err="1"/>
              <a:t>Elements</a:t>
            </a:r>
            <a:r>
              <a:rPr lang="tr-TR" sz="900" dirty="0"/>
              <a:t> of </a:t>
            </a:r>
            <a:r>
              <a:rPr lang="tr-TR" sz="900" dirty="0" err="1"/>
              <a:t>Reusable</a:t>
            </a:r>
            <a:r>
              <a:rPr lang="tr-TR" sz="900" dirty="0"/>
              <a:t> Object-</a:t>
            </a:r>
            <a:r>
              <a:rPr lang="tr-TR" sz="900" dirty="0" err="1"/>
              <a:t>Oriented</a:t>
            </a:r>
            <a:r>
              <a:rPr lang="tr-TR" sz="900" dirty="0"/>
              <a:t> Software. </a:t>
            </a:r>
            <a:r>
              <a:rPr lang="tr-TR" sz="900" dirty="0" err="1"/>
              <a:t>Addison-Wesley</a:t>
            </a:r>
            <a:r>
              <a:rPr lang="tr-TR" sz="900" dirty="0"/>
              <a:t> </a:t>
            </a:r>
            <a:r>
              <a:rPr lang="tr-TR" sz="900" dirty="0" err="1"/>
              <a:t>Longman</a:t>
            </a:r>
            <a:r>
              <a:rPr lang="tr-TR" sz="900" dirty="0"/>
              <a:t> Publishing </a:t>
            </a:r>
            <a:r>
              <a:rPr lang="tr-TR" sz="900" dirty="0" err="1"/>
              <a:t>Co</a:t>
            </a:r>
            <a:r>
              <a:rPr lang="tr-TR" sz="900" dirty="0"/>
              <a:t>., </a:t>
            </a:r>
            <a:r>
              <a:rPr lang="tr-TR" sz="900" dirty="0" err="1"/>
              <a:t>Inc</a:t>
            </a:r>
            <a:r>
              <a:rPr lang="tr-TR" sz="900" dirty="0"/>
              <a:t>., Boston, MA, USA.</a:t>
            </a:r>
          </a:p>
        </p:txBody>
      </p:sp>
    </p:spTree>
    <p:extLst>
      <p:ext uri="{BB962C8B-B14F-4D97-AF65-F5344CB8AC3E}">
        <p14:creationId xmlns:p14="http://schemas.microsoft.com/office/powerpoint/2010/main" val="1201241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Bridge</a:t>
            </a:r>
          </a:p>
        </p:txBody>
      </p:sp>
      <p:sp>
        <p:nvSpPr>
          <p:cNvPr id="3" name="Content Placeholder 2"/>
          <p:cNvSpPr>
            <a:spLocks noGrp="1"/>
          </p:cNvSpPr>
          <p:nvPr>
            <p:ph idx="1"/>
          </p:nvPr>
        </p:nvSpPr>
        <p:spPr>
          <a:xfrm>
            <a:off x="1371600" y="1598537"/>
            <a:ext cx="8229600" cy="4908115"/>
          </a:xfrm>
        </p:spPr>
        <p:txBody>
          <a:bodyPr/>
          <a:lstStyle/>
          <a:p>
            <a:r>
              <a:rPr lang="en-US" dirty="0"/>
              <a:t>Put the Window abstraction and its implementation in separate class hierarchies. </a:t>
            </a:r>
          </a:p>
        </p:txBody>
      </p:sp>
      <p:pic>
        <p:nvPicPr>
          <p:cNvPr id="6" name="Picture 5"/>
          <p:cNvPicPr>
            <a:picLocks noChangeAspect="1"/>
          </p:cNvPicPr>
          <p:nvPr/>
        </p:nvPicPr>
        <p:blipFill>
          <a:blip r:embed="rId2"/>
          <a:stretch>
            <a:fillRect/>
          </a:stretch>
        </p:blipFill>
        <p:spPr>
          <a:xfrm>
            <a:off x="1936750" y="2405180"/>
            <a:ext cx="7099300" cy="42672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EE53F-95FC-4CFB-A8F5-4A7BAD8BE880}"/>
              </a:ext>
            </a:extLst>
          </p:cNvPr>
          <p:cNvSpPr>
            <a:spLocks noGrp="1"/>
          </p:cNvSpPr>
          <p:nvPr>
            <p:ph type="title"/>
          </p:nvPr>
        </p:nvSpPr>
        <p:spPr/>
        <p:txBody>
          <a:bodyPr/>
          <a:lstStyle/>
          <a:p>
            <a:r>
              <a:rPr lang="en-US" dirty="0"/>
              <a:t>Bridge</a:t>
            </a:r>
            <a:endParaRPr lang="tr-TR" dirty="0"/>
          </a:p>
        </p:txBody>
      </p:sp>
      <p:sp>
        <p:nvSpPr>
          <p:cNvPr id="3" name="Content Placeholder 2">
            <a:extLst>
              <a:ext uri="{FF2B5EF4-FFF2-40B4-BE49-F238E27FC236}">
                <a16:creationId xmlns:a16="http://schemas.microsoft.com/office/drawing/2014/main" id="{4A7D6585-3717-4FBF-A17F-E1F2852D293B}"/>
              </a:ext>
            </a:extLst>
          </p:cNvPr>
          <p:cNvSpPr>
            <a:spLocks noGrp="1"/>
          </p:cNvSpPr>
          <p:nvPr>
            <p:ph idx="1"/>
          </p:nvPr>
        </p:nvSpPr>
        <p:spPr/>
        <p:txBody>
          <a:bodyPr>
            <a:normAutofit fontScale="77500" lnSpcReduction="20000"/>
          </a:bodyPr>
          <a:lstStyle/>
          <a:p>
            <a:endParaRPr lang="tr-TR" dirty="0"/>
          </a:p>
          <a:p>
            <a:r>
              <a:rPr lang="tr-TR" b="1" dirty="0" err="1"/>
              <a:t>Abstraction</a:t>
            </a:r>
            <a:r>
              <a:rPr lang="tr-TR" b="1" dirty="0"/>
              <a:t> </a:t>
            </a:r>
            <a:r>
              <a:rPr lang="tr-TR" dirty="0"/>
              <a:t>(</a:t>
            </a:r>
            <a:r>
              <a:rPr lang="tr-TR" dirty="0" err="1"/>
              <a:t>Window</a:t>
            </a:r>
            <a:r>
              <a:rPr lang="tr-TR" dirty="0"/>
              <a:t>) </a:t>
            </a:r>
          </a:p>
          <a:p>
            <a:pPr lvl="1"/>
            <a:r>
              <a:rPr lang="en-US" dirty="0"/>
              <a:t>defines the abstraction's interface. </a:t>
            </a:r>
          </a:p>
          <a:p>
            <a:pPr lvl="1"/>
            <a:r>
              <a:rPr lang="en-US" dirty="0"/>
              <a:t>maintains a reference to an object of type Implementor. </a:t>
            </a:r>
          </a:p>
          <a:p>
            <a:r>
              <a:rPr lang="tr-TR" b="1" dirty="0" err="1"/>
              <a:t>RefinedAbstraction</a:t>
            </a:r>
            <a:r>
              <a:rPr lang="tr-TR" b="1" dirty="0"/>
              <a:t> </a:t>
            </a:r>
            <a:r>
              <a:rPr lang="tr-TR" dirty="0"/>
              <a:t>(</a:t>
            </a:r>
            <a:r>
              <a:rPr lang="tr-TR" dirty="0" err="1"/>
              <a:t>IconWindow</a:t>
            </a:r>
            <a:r>
              <a:rPr lang="tr-TR" dirty="0"/>
              <a:t>) </a:t>
            </a:r>
          </a:p>
          <a:p>
            <a:pPr lvl="1"/>
            <a:r>
              <a:rPr lang="en-US" dirty="0"/>
              <a:t>Extends the interface defined by Abstraction. </a:t>
            </a:r>
          </a:p>
          <a:p>
            <a:r>
              <a:rPr lang="tr-TR" b="1" dirty="0" err="1"/>
              <a:t>Implementor</a:t>
            </a:r>
            <a:r>
              <a:rPr lang="tr-TR" b="1" dirty="0"/>
              <a:t> </a:t>
            </a:r>
            <a:r>
              <a:rPr lang="tr-TR" dirty="0"/>
              <a:t>(</a:t>
            </a:r>
            <a:r>
              <a:rPr lang="tr-TR" dirty="0" err="1"/>
              <a:t>WindowImp</a:t>
            </a:r>
            <a:r>
              <a:rPr lang="tr-TR" dirty="0"/>
              <a:t>) </a:t>
            </a:r>
          </a:p>
          <a:p>
            <a:pPr lvl="1"/>
            <a:r>
              <a:rPr lang="en-US" dirty="0"/>
              <a:t>defines the interface for implementation classes. This interface doesn't have to correspond exactly to Abstraction's interface; in fact the two interfaces can be quite different. Typically the Implementor interface provides only primitive operations, and Abstraction defines higher-level operations based on these primitives. </a:t>
            </a:r>
          </a:p>
          <a:p>
            <a:r>
              <a:rPr lang="tr-TR" b="1" dirty="0" err="1"/>
              <a:t>ConcreteImplementor</a:t>
            </a:r>
            <a:r>
              <a:rPr lang="tr-TR" b="1" dirty="0"/>
              <a:t> </a:t>
            </a:r>
            <a:r>
              <a:rPr lang="tr-TR" dirty="0"/>
              <a:t>(</a:t>
            </a:r>
            <a:r>
              <a:rPr lang="tr-TR" dirty="0" err="1"/>
              <a:t>XWindowImp</a:t>
            </a:r>
            <a:r>
              <a:rPr lang="tr-TR" dirty="0"/>
              <a:t>, </a:t>
            </a:r>
            <a:r>
              <a:rPr lang="tr-TR" dirty="0" err="1"/>
              <a:t>PMWindowImp</a:t>
            </a:r>
            <a:r>
              <a:rPr lang="tr-TR" dirty="0"/>
              <a:t>) </a:t>
            </a:r>
          </a:p>
          <a:p>
            <a:pPr lvl="1"/>
            <a:r>
              <a:rPr lang="en-US" dirty="0"/>
              <a:t>implements the Implementor interface and defines its concrete implementation. </a:t>
            </a:r>
          </a:p>
          <a:p>
            <a:endParaRPr lang="tr-TR" dirty="0"/>
          </a:p>
        </p:txBody>
      </p:sp>
    </p:spTree>
    <p:extLst>
      <p:ext uri="{BB962C8B-B14F-4D97-AF65-F5344CB8AC3E}">
        <p14:creationId xmlns:p14="http://schemas.microsoft.com/office/powerpoint/2010/main" val="2674504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Applicability</a:t>
            </a:r>
          </a:p>
        </p:txBody>
      </p:sp>
      <p:sp>
        <p:nvSpPr>
          <p:cNvPr id="3" name="Content Placeholder 2"/>
          <p:cNvSpPr>
            <a:spLocks noGrp="1"/>
          </p:cNvSpPr>
          <p:nvPr>
            <p:ph idx="1"/>
          </p:nvPr>
        </p:nvSpPr>
        <p:spPr/>
        <p:txBody>
          <a:bodyPr>
            <a:normAutofit/>
          </a:bodyPr>
          <a:lstStyle/>
          <a:p>
            <a:r>
              <a:rPr lang="en-US" dirty="0"/>
              <a:t>Use the Bridge pattern when</a:t>
            </a:r>
          </a:p>
          <a:p>
            <a:pPr lvl="1"/>
            <a:r>
              <a:rPr lang="en-US" dirty="0"/>
              <a:t>you want to avoid a permanent binding between an abstraction and its implementation.</a:t>
            </a:r>
          </a:p>
          <a:p>
            <a:pPr lvl="1"/>
            <a:r>
              <a:rPr lang="en-US" dirty="0"/>
              <a:t>both the abstractions and their implementations should be extensible by sub classing. </a:t>
            </a:r>
          </a:p>
          <a:p>
            <a:pPr lvl="1"/>
            <a:r>
              <a:rPr lang="en-US" dirty="0"/>
              <a:t>changes in the implementation of an abstraction should have no impact on clients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Applicability</a:t>
            </a:r>
          </a:p>
        </p:txBody>
      </p:sp>
      <p:sp>
        <p:nvSpPr>
          <p:cNvPr id="3" name="Content Placeholder 2"/>
          <p:cNvSpPr>
            <a:spLocks noGrp="1"/>
          </p:cNvSpPr>
          <p:nvPr>
            <p:ph idx="1"/>
          </p:nvPr>
        </p:nvSpPr>
        <p:spPr/>
        <p:txBody>
          <a:bodyPr>
            <a:normAutofit/>
          </a:bodyPr>
          <a:lstStyle/>
          <a:p>
            <a:r>
              <a:rPr lang="en-US" dirty="0"/>
              <a:t>Use the Bridge pattern when</a:t>
            </a:r>
          </a:p>
          <a:p>
            <a:pPr lvl="1"/>
            <a:r>
              <a:rPr lang="en-US" dirty="0"/>
              <a:t>you want to hide the implementation of an abstraction completely from clients.</a:t>
            </a:r>
          </a:p>
          <a:p>
            <a:pPr lvl="1"/>
            <a:r>
              <a:rPr lang="en-US" dirty="0"/>
              <a:t>you have an increasing number of classes as shown earlier in the first motivation diagram. </a:t>
            </a:r>
          </a:p>
          <a:p>
            <a:pPr lvl="1"/>
            <a:r>
              <a:rPr lang="en-US" dirty="0"/>
              <a:t>you want to share an implementation among multiple objects, and this fact should be hidden from the client.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a:t>
            </a:r>
          </a:p>
        </p:txBody>
      </p:sp>
      <p:pic>
        <p:nvPicPr>
          <p:cNvPr id="6" name="Picture 5"/>
          <p:cNvPicPr>
            <a:picLocks noChangeAspect="1"/>
          </p:cNvPicPr>
          <p:nvPr/>
        </p:nvPicPr>
        <p:blipFill>
          <a:blip r:embed="rId2"/>
          <a:stretch>
            <a:fillRect/>
          </a:stretch>
        </p:blipFill>
        <p:spPr>
          <a:xfrm>
            <a:off x="1371600" y="1949450"/>
            <a:ext cx="7264400" cy="29591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4E06-88D1-4766-BE66-455FE884995C}"/>
              </a:ext>
            </a:extLst>
          </p:cNvPr>
          <p:cNvSpPr>
            <a:spLocks noGrp="1"/>
          </p:cNvSpPr>
          <p:nvPr>
            <p:ph type="title"/>
          </p:nvPr>
        </p:nvSpPr>
        <p:spPr/>
        <p:txBody>
          <a:bodyPr/>
          <a:lstStyle/>
          <a:p>
            <a:r>
              <a:rPr lang="en-US" dirty="0"/>
              <a:t>Bridge</a:t>
            </a:r>
            <a:endParaRPr lang="tr-TR" dirty="0"/>
          </a:p>
        </p:txBody>
      </p:sp>
      <p:pic>
        <p:nvPicPr>
          <p:cNvPr id="4" name="Content Placeholder 3">
            <a:extLst>
              <a:ext uri="{FF2B5EF4-FFF2-40B4-BE49-F238E27FC236}">
                <a16:creationId xmlns:a16="http://schemas.microsoft.com/office/drawing/2014/main" id="{007D6F48-3D1B-4D42-BAD1-AE45B7F0751F}"/>
              </a:ext>
            </a:extLst>
          </p:cNvPr>
          <p:cNvPicPr>
            <a:picLocks noGrp="1" noChangeAspect="1"/>
          </p:cNvPicPr>
          <p:nvPr>
            <p:ph idx="1"/>
          </p:nvPr>
        </p:nvPicPr>
        <p:blipFill>
          <a:blip r:embed="rId2"/>
          <a:stretch>
            <a:fillRect/>
          </a:stretch>
        </p:blipFill>
        <p:spPr>
          <a:xfrm>
            <a:off x="1371600" y="2702154"/>
            <a:ext cx="7041396" cy="3581400"/>
          </a:xfrm>
          <a:prstGeom prst="rect">
            <a:avLst/>
          </a:prstGeom>
        </p:spPr>
      </p:pic>
      <p:sp>
        <p:nvSpPr>
          <p:cNvPr id="5" name="Content Placeholder 2">
            <a:extLst>
              <a:ext uri="{FF2B5EF4-FFF2-40B4-BE49-F238E27FC236}">
                <a16:creationId xmlns:a16="http://schemas.microsoft.com/office/drawing/2014/main" id="{E502BEE9-AE73-41EF-8CC9-11A2D8A33CDF}"/>
              </a:ext>
            </a:extLst>
          </p:cNvPr>
          <p:cNvSpPr txBox="1">
            <a:spLocks/>
          </p:cNvSpPr>
          <p:nvPr/>
        </p:nvSpPr>
        <p:spPr>
          <a:xfrm>
            <a:off x="1371600" y="2171700"/>
            <a:ext cx="9601200"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Easy to realize?</a:t>
            </a:r>
          </a:p>
        </p:txBody>
      </p:sp>
      <p:sp>
        <p:nvSpPr>
          <p:cNvPr id="6" name="Rectangle 5">
            <a:extLst>
              <a:ext uri="{FF2B5EF4-FFF2-40B4-BE49-F238E27FC236}">
                <a16:creationId xmlns:a16="http://schemas.microsoft.com/office/drawing/2014/main" id="{5ABAFF27-6D4E-4E47-AC24-905C1DB8DF23}"/>
              </a:ext>
            </a:extLst>
          </p:cNvPr>
          <p:cNvSpPr/>
          <p:nvPr/>
        </p:nvSpPr>
        <p:spPr>
          <a:xfrm>
            <a:off x="1371600" y="6381049"/>
            <a:ext cx="6096000" cy="215444"/>
          </a:xfrm>
          <a:prstGeom prst="rect">
            <a:avLst/>
          </a:prstGeom>
        </p:spPr>
        <p:txBody>
          <a:bodyPr>
            <a:spAutoFit/>
          </a:bodyPr>
          <a:lstStyle/>
          <a:p>
            <a:r>
              <a:rPr lang="en-US" sz="800" dirty="0"/>
              <a:t>Source :</a:t>
            </a:r>
            <a:r>
              <a:rPr lang="tr-TR" sz="800" dirty="0"/>
              <a:t>https://www.journaldev.com/1491/bridge-design-pattern-java</a:t>
            </a:r>
          </a:p>
        </p:txBody>
      </p:sp>
    </p:spTree>
    <p:extLst>
      <p:ext uri="{BB962C8B-B14F-4D97-AF65-F5344CB8AC3E}">
        <p14:creationId xmlns:p14="http://schemas.microsoft.com/office/powerpoint/2010/main" val="258810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5FE9B-3FEA-46A3-8795-4C8C5E2DFD6B}"/>
              </a:ext>
            </a:extLst>
          </p:cNvPr>
          <p:cNvSpPr>
            <a:spLocks noGrp="1"/>
          </p:cNvSpPr>
          <p:nvPr>
            <p:ph type="title"/>
          </p:nvPr>
        </p:nvSpPr>
        <p:spPr/>
        <p:txBody>
          <a:bodyPr/>
          <a:lstStyle/>
          <a:p>
            <a:r>
              <a:rPr lang="en-US" dirty="0"/>
              <a:t>Bridge</a:t>
            </a:r>
            <a:endParaRPr lang="tr-TR" dirty="0"/>
          </a:p>
        </p:txBody>
      </p:sp>
      <p:pic>
        <p:nvPicPr>
          <p:cNvPr id="4" name="Content Placeholder 3">
            <a:extLst>
              <a:ext uri="{FF2B5EF4-FFF2-40B4-BE49-F238E27FC236}">
                <a16:creationId xmlns:a16="http://schemas.microsoft.com/office/drawing/2014/main" id="{DFB32905-EDB3-4E19-AA9D-D487B0052E80}"/>
              </a:ext>
            </a:extLst>
          </p:cNvPr>
          <p:cNvPicPr>
            <a:picLocks noGrp="1" noChangeAspect="1"/>
          </p:cNvPicPr>
          <p:nvPr>
            <p:ph idx="1"/>
          </p:nvPr>
        </p:nvPicPr>
        <p:blipFill>
          <a:blip r:embed="rId2"/>
          <a:stretch>
            <a:fillRect/>
          </a:stretch>
        </p:blipFill>
        <p:spPr>
          <a:xfrm>
            <a:off x="1371600" y="2251537"/>
            <a:ext cx="7543800" cy="3295650"/>
          </a:xfrm>
          <a:prstGeom prst="rect">
            <a:avLst/>
          </a:prstGeom>
        </p:spPr>
      </p:pic>
    </p:spTree>
    <p:extLst>
      <p:ext uri="{BB962C8B-B14F-4D97-AF65-F5344CB8AC3E}">
        <p14:creationId xmlns:p14="http://schemas.microsoft.com/office/powerpoint/2010/main" val="517360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Consequences</a:t>
            </a:r>
          </a:p>
        </p:txBody>
      </p:sp>
      <p:sp>
        <p:nvSpPr>
          <p:cNvPr id="3" name="Content Placeholder 2"/>
          <p:cNvSpPr>
            <a:spLocks noGrp="1"/>
          </p:cNvSpPr>
          <p:nvPr>
            <p:ph idx="1"/>
          </p:nvPr>
        </p:nvSpPr>
        <p:spPr/>
        <p:txBody>
          <a:bodyPr>
            <a:normAutofit/>
          </a:bodyPr>
          <a:lstStyle/>
          <a:p>
            <a:r>
              <a:rPr lang="en-US" dirty="0"/>
              <a:t>Decoupling interface and implementation. </a:t>
            </a:r>
          </a:p>
          <a:p>
            <a:pPr lvl="1"/>
            <a:r>
              <a:rPr lang="en-US" dirty="0"/>
              <a:t>It's even possible for an object to change its implementation at run-time.</a:t>
            </a:r>
          </a:p>
          <a:p>
            <a:pPr lvl="1"/>
            <a:r>
              <a:rPr lang="en-US" dirty="0"/>
              <a:t>Also eliminates compile-time dependencies on the implementation. </a:t>
            </a:r>
          </a:p>
          <a:p>
            <a:pPr lvl="2"/>
            <a:r>
              <a:rPr lang="en-US" dirty="0"/>
              <a:t>essential when you must ensure binary compatibility between different versions of a class library.</a:t>
            </a:r>
          </a:p>
          <a:p>
            <a:r>
              <a:rPr lang="en-US" dirty="0"/>
              <a:t>Can extend the Abstraction and Implementor hierarchies independently.</a:t>
            </a:r>
          </a:p>
          <a:p>
            <a:r>
              <a:rPr lang="en-US" dirty="0"/>
              <a:t>Hiding implementation details from clients.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lstStyle/>
          <a:p>
            <a:r>
              <a:rPr lang="en-US" dirty="0"/>
              <a:t>Only one </a:t>
            </a:r>
            <a:r>
              <a:rPr lang="en-US" dirty="0" err="1"/>
              <a:t>Implementor</a:t>
            </a:r>
            <a:r>
              <a:rPr lang="en-US" dirty="0"/>
              <a:t>. </a:t>
            </a:r>
          </a:p>
          <a:p>
            <a:pPr lvl="1"/>
            <a:r>
              <a:rPr lang="en-US" dirty="0"/>
              <a:t>creating an Abstract Implementor class isn't necessary.</a:t>
            </a:r>
          </a:p>
          <a:p>
            <a:r>
              <a:rPr lang="en-US" dirty="0"/>
              <a:t>Creating the right </a:t>
            </a:r>
            <a:r>
              <a:rPr lang="en-US" dirty="0" err="1"/>
              <a:t>Implementor</a:t>
            </a:r>
            <a:r>
              <a:rPr lang="en-US" dirty="0"/>
              <a:t> object. </a:t>
            </a:r>
          </a:p>
          <a:p>
            <a:pPr lvl="1"/>
            <a:r>
              <a:rPr lang="en-US" dirty="0"/>
              <a:t>How, when, and where do you decide which </a:t>
            </a:r>
            <a:r>
              <a:rPr lang="en-US" dirty="0" err="1"/>
              <a:t>Implementor</a:t>
            </a:r>
            <a:r>
              <a:rPr lang="en-US" dirty="0"/>
              <a:t> class to instantiate?</a:t>
            </a:r>
          </a:p>
          <a:p>
            <a:pPr lvl="2"/>
            <a:r>
              <a:rPr lang="en-US" dirty="0"/>
              <a:t>Abstraction’s constructor </a:t>
            </a:r>
          </a:p>
          <a:p>
            <a:pPr lvl="2"/>
            <a:r>
              <a:rPr lang="en-US" dirty="0"/>
              <a:t>Abstract Factory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lstStyle/>
          <a:p>
            <a:r>
              <a:rPr lang="en-US" dirty="0"/>
              <a:t>Using multiple inheritance. </a:t>
            </a:r>
          </a:p>
          <a:p>
            <a:pPr lvl="1"/>
            <a:r>
              <a:rPr lang="en-US" dirty="0"/>
              <a:t>Inherit publicly from Abstraction and privately from a </a:t>
            </a:r>
            <a:r>
              <a:rPr lang="en-US" dirty="0" err="1"/>
              <a:t>ConcreteImplementor</a:t>
            </a:r>
            <a:r>
              <a:rPr lang="en-US" dirty="0"/>
              <a:t>. </a:t>
            </a:r>
          </a:p>
          <a:p>
            <a:pPr lvl="2"/>
            <a:r>
              <a:rPr lang="en-US" dirty="0"/>
              <a:t>relies on static inheritance</a:t>
            </a:r>
          </a:p>
          <a:p>
            <a:pPr lvl="2"/>
            <a:r>
              <a:rPr lang="en-US" dirty="0"/>
              <a:t>binds an implementation permanently to its interface.</a:t>
            </a:r>
          </a:p>
          <a:p>
            <a:pPr lvl="2"/>
            <a:r>
              <a:rPr lang="en-US" dirty="0"/>
              <a:t>can't implement a true Bridge with multiple inheritance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82FA1-5488-4986-A807-1BC3D7A5E40A}"/>
              </a:ext>
            </a:extLst>
          </p:cNvPr>
          <p:cNvSpPr>
            <a:spLocks noGrp="1"/>
          </p:cNvSpPr>
          <p:nvPr>
            <p:ph type="title"/>
          </p:nvPr>
        </p:nvSpPr>
        <p:spPr/>
        <p:txBody>
          <a:bodyPr/>
          <a:lstStyle/>
          <a:p>
            <a:r>
              <a:rPr lang="en-US" dirty="0"/>
              <a:t>Structural Patterns</a:t>
            </a:r>
            <a:endParaRPr lang="tr-TR" dirty="0"/>
          </a:p>
        </p:txBody>
      </p:sp>
      <p:sp>
        <p:nvSpPr>
          <p:cNvPr id="3" name="Content Placeholder 2">
            <a:extLst>
              <a:ext uri="{FF2B5EF4-FFF2-40B4-BE49-F238E27FC236}">
                <a16:creationId xmlns:a16="http://schemas.microsoft.com/office/drawing/2014/main" id="{73C53CEC-259F-404C-B651-31D498F6F372}"/>
              </a:ext>
            </a:extLst>
          </p:cNvPr>
          <p:cNvSpPr>
            <a:spLocks noGrp="1"/>
          </p:cNvSpPr>
          <p:nvPr>
            <p:ph idx="1"/>
          </p:nvPr>
        </p:nvSpPr>
        <p:spPr/>
        <p:txBody>
          <a:bodyPr/>
          <a:lstStyle/>
          <a:p>
            <a:r>
              <a:rPr lang="en-US" dirty="0"/>
              <a:t>Structural Patterns</a:t>
            </a:r>
          </a:p>
          <a:p>
            <a:pPr lvl="1"/>
            <a:r>
              <a:rPr lang="en-US" dirty="0"/>
              <a:t>Adapter</a:t>
            </a:r>
          </a:p>
          <a:p>
            <a:pPr lvl="1"/>
            <a:r>
              <a:rPr lang="en-US" dirty="0"/>
              <a:t>Façade</a:t>
            </a:r>
          </a:p>
          <a:p>
            <a:pPr lvl="1"/>
            <a:r>
              <a:rPr lang="en-US" dirty="0"/>
              <a:t>Decorator</a:t>
            </a:r>
          </a:p>
          <a:p>
            <a:pPr lvl="1"/>
            <a:r>
              <a:rPr lang="en-US" b="1" dirty="0"/>
              <a:t>Proxy</a:t>
            </a:r>
          </a:p>
          <a:p>
            <a:pPr lvl="1"/>
            <a:r>
              <a:rPr lang="en-US" b="1" dirty="0"/>
              <a:t>Composite</a:t>
            </a:r>
          </a:p>
          <a:p>
            <a:pPr lvl="1"/>
            <a:r>
              <a:rPr lang="en-US" b="1" dirty="0"/>
              <a:t>Bridge</a:t>
            </a:r>
          </a:p>
          <a:p>
            <a:pPr lvl="1"/>
            <a:r>
              <a:rPr lang="en-US" b="1" dirty="0"/>
              <a:t>Flyweight</a:t>
            </a:r>
          </a:p>
          <a:p>
            <a:pPr lvl="1"/>
            <a:endParaRPr lang="tr-TR" dirty="0"/>
          </a:p>
        </p:txBody>
      </p:sp>
    </p:spTree>
    <p:extLst>
      <p:ext uri="{BB962C8B-B14F-4D97-AF65-F5344CB8AC3E}">
        <p14:creationId xmlns:p14="http://schemas.microsoft.com/office/powerpoint/2010/main" val="40034302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FBBDD-AA36-854C-A18D-BBC8E2911E46}"/>
              </a:ext>
            </a:extLst>
          </p:cNvPr>
          <p:cNvSpPr>
            <a:spLocks noGrp="1"/>
          </p:cNvSpPr>
          <p:nvPr>
            <p:ph type="title"/>
          </p:nvPr>
        </p:nvSpPr>
        <p:spPr/>
        <p:txBody>
          <a:bodyPr/>
          <a:lstStyle/>
          <a:p>
            <a:r>
              <a:rPr lang="en-US" dirty="0"/>
              <a:t>Flyweight</a:t>
            </a:r>
          </a:p>
        </p:txBody>
      </p:sp>
      <p:sp>
        <p:nvSpPr>
          <p:cNvPr id="3" name="Content Placeholder 2">
            <a:extLst>
              <a:ext uri="{FF2B5EF4-FFF2-40B4-BE49-F238E27FC236}">
                <a16:creationId xmlns:a16="http://schemas.microsoft.com/office/drawing/2014/main" id="{2378B626-DF5A-284F-8784-68DD307CE47F}"/>
              </a:ext>
            </a:extLst>
          </p:cNvPr>
          <p:cNvSpPr>
            <a:spLocks noGrp="1"/>
          </p:cNvSpPr>
          <p:nvPr>
            <p:ph idx="1"/>
          </p:nvPr>
        </p:nvSpPr>
        <p:spPr/>
        <p:txBody>
          <a:bodyPr/>
          <a:lstStyle/>
          <a:p>
            <a:r>
              <a:rPr lang="en-US" b="1" dirty="0"/>
              <a:t>Intent</a:t>
            </a:r>
            <a:r>
              <a:rPr lang="en-US" dirty="0"/>
              <a:t> </a:t>
            </a:r>
          </a:p>
          <a:p>
            <a:pPr lvl="1"/>
            <a:r>
              <a:rPr lang="en-US" dirty="0"/>
              <a:t>Use sharing to support large numbers of fine-grained objects efficiently. </a:t>
            </a:r>
          </a:p>
          <a:p>
            <a:endParaRPr lang="en-US" dirty="0"/>
          </a:p>
          <a:p>
            <a:r>
              <a:rPr lang="en-US" b="1" dirty="0"/>
              <a:t>Motivation</a:t>
            </a:r>
          </a:p>
          <a:p>
            <a:pPr lvl="1"/>
            <a:r>
              <a:rPr lang="en-US" dirty="0"/>
              <a:t>Some applications could benefit from using objects throughout their design, but a naive implementation would be prohibitively expensive. </a:t>
            </a:r>
          </a:p>
          <a:p>
            <a:r>
              <a:rPr lang="en-US" i="0" dirty="0"/>
              <a:t>It is used to minimize memory usage or computational expenses by sharing as much as possible with similar objects.</a:t>
            </a:r>
            <a:endParaRPr lang="en-US" dirty="0"/>
          </a:p>
          <a:p>
            <a:pPr lvl="1"/>
            <a:endParaRPr lang="en-US" b="1" dirty="0"/>
          </a:p>
        </p:txBody>
      </p:sp>
    </p:spTree>
    <p:extLst>
      <p:ext uri="{BB962C8B-B14F-4D97-AF65-F5344CB8AC3E}">
        <p14:creationId xmlns:p14="http://schemas.microsoft.com/office/powerpoint/2010/main" val="24647166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F5902-7E8E-404E-B936-61BC1871805E}"/>
              </a:ext>
            </a:extLst>
          </p:cNvPr>
          <p:cNvSpPr>
            <a:spLocks noGrp="1"/>
          </p:cNvSpPr>
          <p:nvPr>
            <p:ph type="title"/>
          </p:nvPr>
        </p:nvSpPr>
        <p:spPr/>
        <p:txBody>
          <a:bodyPr/>
          <a:lstStyle/>
          <a:p>
            <a:r>
              <a:rPr lang="en-US" dirty="0"/>
              <a:t>Flyweight</a:t>
            </a:r>
          </a:p>
        </p:txBody>
      </p:sp>
      <p:sp>
        <p:nvSpPr>
          <p:cNvPr id="3" name="Content Placeholder 2">
            <a:extLst>
              <a:ext uri="{FF2B5EF4-FFF2-40B4-BE49-F238E27FC236}">
                <a16:creationId xmlns:a16="http://schemas.microsoft.com/office/drawing/2014/main" id="{3F7B9F48-997A-DB4D-8859-37A235607C92}"/>
              </a:ext>
            </a:extLst>
          </p:cNvPr>
          <p:cNvSpPr>
            <a:spLocks noGrp="1"/>
          </p:cNvSpPr>
          <p:nvPr>
            <p:ph idx="1"/>
          </p:nvPr>
        </p:nvSpPr>
        <p:spPr/>
        <p:txBody>
          <a:bodyPr>
            <a:normAutofit fontScale="85000" lnSpcReduction="10000"/>
          </a:bodyPr>
          <a:lstStyle/>
          <a:p>
            <a:r>
              <a:rPr lang="en-US" dirty="0"/>
              <a:t>A flyweight is a shared object that can be used in multiple contexts simultaneously.</a:t>
            </a:r>
          </a:p>
          <a:p>
            <a:pPr lvl="1"/>
            <a:r>
              <a:rPr lang="en-US" dirty="0"/>
              <a:t>The flyweight acts as an independent object in each context—it's indistinguishable from an instance of the object that's not shared. </a:t>
            </a:r>
          </a:p>
          <a:p>
            <a:pPr lvl="1"/>
            <a:r>
              <a:rPr lang="en-US" dirty="0"/>
              <a:t>Flyweights cannot make assumptions about the context in which they operate. </a:t>
            </a:r>
          </a:p>
          <a:p>
            <a:endParaRPr lang="en-US" dirty="0"/>
          </a:p>
          <a:p>
            <a:r>
              <a:rPr lang="en-US" dirty="0"/>
              <a:t>Distinction between intrinsic and extrinsic state. </a:t>
            </a:r>
          </a:p>
          <a:p>
            <a:pPr lvl="1"/>
            <a:r>
              <a:rPr lang="en-US" b="1" dirty="0"/>
              <a:t>Intrinsic state </a:t>
            </a:r>
            <a:r>
              <a:rPr lang="en-US" dirty="0"/>
              <a:t>is stored in the flyweight</a:t>
            </a:r>
          </a:p>
          <a:p>
            <a:pPr lvl="2"/>
            <a:r>
              <a:rPr lang="en-US" dirty="0"/>
              <a:t>it consists of information that's independent of the flyweight's context, thereby making it sharable. </a:t>
            </a:r>
          </a:p>
          <a:p>
            <a:pPr lvl="1"/>
            <a:r>
              <a:rPr lang="en-US" b="1" dirty="0"/>
              <a:t>Extrinsic state </a:t>
            </a:r>
            <a:r>
              <a:rPr lang="en-US" dirty="0"/>
              <a:t>depends on and varies with the flyweight's context and therefore can't be shared. </a:t>
            </a:r>
          </a:p>
          <a:p>
            <a:pPr lvl="2"/>
            <a:r>
              <a:rPr lang="en-US" dirty="0"/>
              <a:t>Client objects are responsible for passing extrinsic state to the flyweight when it needs it. </a:t>
            </a:r>
          </a:p>
        </p:txBody>
      </p:sp>
    </p:spTree>
    <p:extLst>
      <p:ext uri="{BB962C8B-B14F-4D97-AF65-F5344CB8AC3E}">
        <p14:creationId xmlns:p14="http://schemas.microsoft.com/office/powerpoint/2010/main" val="1442673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F102-7964-5B4D-845D-1A28BB35BA08}"/>
              </a:ext>
            </a:extLst>
          </p:cNvPr>
          <p:cNvSpPr>
            <a:spLocks noGrp="1"/>
          </p:cNvSpPr>
          <p:nvPr>
            <p:ph type="title"/>
          </p:nvPr>
        </p:nvSpPr>
        <p:spPr/>
        <p:txBody>
          <a:bodyPr/>
          <a:lstStyle/>
          <a:p>
            <a:r>
              <a:rPr lang="en-US" dirty="0"/>
              <a:t>Flyweight</a:t>
            </a:r>
          </a:p>
        </p:txBody>
      </p:sp>
      <p:sp>
        <p:nvSpPr>
          <p:cNvPr id="3" name="Content Placeholder 2">
            <a:extLst>
              <a:ext uri="{FF2B5EF4-FFF2-40B4-BE49-F238E27FC236}">
                <a16:creationId xmlns:a16="http://schemas.microsoft.com/office/drawing/2014/main" id="{3E02955B-500D-1043-A153-51635CBF241B}"/>
              </a:ext>
            </a:extLst>
          </p:cNvPr>
          <p:cNvSpPr>
            <a:spLocks noGrp="1"/>
          </p:cNvSpPr>
          <p:nvPr>
            <p:ph idx="1"/>
          </p:nvPr>
        </p:nvSpPr>
        <p:spPr/>
        <p:txBody>
          <a:bodyPr/>
          <a:lstStyle/>
          <a:p>
            <a:r>
              <a:rPr lang="en-US" dirty="0"/>
              <a:t>Flyweight pattern lets multiple clients share access to a limited number of objects: the flyweights. </a:t>
            </a:r>
          </a:p>
          <a:p>
            <a:pPr lvl="1"/>
            <a:r>
              <a:rPr lang="en-US" dirty="0"/>
              <a:t>For this to work, you have to consider that when a client changes the state of an object, the state changes for every client that has access to the object.</a:t>
            </a:r>
          </a:p>
          <a:p>
            <a:pPr lvl="1"/>
            <a:r>
              <a:rPr lang="en-US" dirty="0"/>
              <a:t>When multiple clients will share access to an object, the easiest and most common way to keep clients from affecting one another is to restrict clients from introducing any state changes in the shared object. </a:t>
            </a:r>
          </a:p>
          <a:p>
            <a:pPr lvl="1"/>
            <a:r>
              <a:rPr lang="en-US" dirty="0"/>
              <a:t>You can achieve this by making an object </a:t>
            </a:r>
            <a:r>
              <a:rPr lang="en-US" b="1" dirty="0"/>
              <a:t>immutable, </a:t>
            </a:r>
            <a:r>
              <a:rPr lang="en-US" dirty="0"/>
              <a:t>so that once created, the object cannot change. </a:t>
            </a:r>
          </a:p>
        </p:txBody>
      </p:sp>
    </p:spTree>
    <p:extLst>
      <p:ext uri="{BB962C8B-B14F-4D97-AF65-F5344CB8AC3E}">
        <p14:creationId xmlns:p14="http://schemas.microsoft.com/office/powerpoint/2010/main" val="2942681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72266-050F-1D49-B327-8AAAC825C4DC}"/>
              </a:ext>
            </a:extLst>
          </p:cNvPr>
          <p:cNvSpPr>
            <a:spLocks noGrp="1"/>
          </p:cNvSpPr>
          <p:nvPr>
            <p:ph type="title"/>
          </p:nvPr>
        </p:nvSpPr>
        <p:spPr/>
        <p:txBody>
          <a:bodyPr/>
          <a:lstStyle/>
          <a:p>
            <a:r>
              <a:rPr lang="en-US" dirty="0"/>
              <a:t>Structure</a:t>
            </a:r>
          </a:p>
        </p:txBody>
      </p:sp>
      <p:pic>
        <p:nvPicPr>
          <p:cNvPr id="4" name="Picture 3">
            <a:extLst>
              <a:ext uri="{FF2B5EF4-FFF2-40B4-BE49-F238E27FC236}">
                <a16:creationId xmlns:a16="http://schemas.microsoft.com/office/drawing/2014/main" id="{C284B356-7577-F74D-9329-CFE795D1DAFE}"/>
              </a:ext>
            </a:extLst>
          </p:cNvPr>
          <p:cNvPicPr>
            <a:picLocks noChangeAspect="1"/>
          </p:cNvPicPr>
          <p:nvPr/>
        </p:nvPicPr>
        <p:blipFill>
          <a:blip r:embed="rId2"/>
          <a:stretch>
            <a:fillRect/>
          </a:stretch>
        </p:blipFill>
        <p:spPr>
          <a:xfrm>
            <a:off x="1371600" y="1917700"/>
            <a:ext cx="6324600" cy="3949700"/>
          </a:xfrm>
          <a:prstGeom prst="rect">
            <a:avLst/>
          </a:prstGeom>
        </p:spPr>
      </p:pic>
    </p:spTree>
    <p:extLst>
      <p:ext uri="{BB962C8B-B14F-4D97-AF65-F5344CB8AC3E}">
        <p14:creationId xmlns:p14="http://schemas.microsoft.com/office/powerpoint/2010/main" val="3992130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A1C0D-A2C6-6E4C-BE35-126C69D34B50}"/>
              </a:ext>
            </a:extLst>
          </p:cNvPr>
          <p:cNvSpPr>
            <a:spLocks noGrp="1"/>
          </p:cNvSpPr>
          <p:nvPr>
            <p:ph type="title"/>
          </p:nvPr>
        </p:nvSpPr>
        <p:spPr/>
        <p:txBody>
          <a:bodyPr/>
          <a:lstStyle/>
          <a:p>
            <a:r>
              <a:rPr lang="en-US" dirty="0"/>
              <a:t>Editor</a:t>
            </a:r>
          </a:p>
        </p:txBody>
      </p:sp>
      <p:pic>
        <p:nvPicPr>
          <p:cNvPr id="5" name="Picture 4">
            <a:extLst>
              <a:ext uri="{FF2B5EF4-FFF2-40B4-BE49-F238E27FC236}">
                <a16:creationId xmlns:a16="http://schemas.microsoft.com/office/drawing/2014/main" id="{D50C2A20-4922-D641-8F3B-4711CEDD48C6}"/>
              </a:ext>
            </a:extLst>
          </p:cNvPr>
          <p:cNvPicPr>
            <a:picLocks noChangeAspect="1"/>
          </p:cNvPicPr>
          <p:nvPr/>
        </p:nvPicPr>
        <p:blipFill>
          <a:blip r:embed="rId2"/>
          <a:stretch>
            <a:fillRect/>
          </a:stretch>
        </p:blipFill>
        <p:spPr>
          <a:xfrm>
            <a:off x="1371600" y="2525647"/>
            <a:ext cx="4381500" cy="2768600"/>
          </a:xfrm>
          <a:prstGeom prst="rect">
            <a:avLst/>
          </a:prstGeom>
        </p:spPr>
      </p:pic>
      <p:pic>
        <p:nvPicPr>
          <p:cNvPr id="7" name="Picture 6">
            <a:extLst>
              <a:ext uri="{FF2B5EF4-FFF2-40B4-BE49-F238E27FC236}">
                <a16:creationId xmlns:a16="http://schemas.microsoft.com/office/drawing/2014/main" id="{E36712A7-730D-CD48-962F-E619115DEFA8}"/>
              </a:ext>
            </a:extLst>
          </p:cNvPr>
          <p:cNvPicPr>
            <a:picLocks noChangeAspect="1"/>
          </p:cNvPicPr>
          <p:nvPr/>
        </p:nvPicPr>
        <p:blipFill>
          <a:blip r:embed="rId3"/>
          <a:stretch>
            <a:fillRect/>
          </a:stretch>
        </p:blipFill>
        <p:spPr>
          <a:xfrm>
            <a:off x="6054587" y="2087220"/>
            <a:ext cx="4432300" cy="1892300"/>
          </a:xfrm>
          <a:prstGeom prst="rect">
            <a:avLst/>
          </a:prstGeom>
        </p:spPr>
      </p:pic>
      <p:pic>
        <p:nvPicPr>
          <p:cNvPr id="8" name="Picture 7">
            <a:extLst>
              <a:ext uri="{FF2B5EF4-FFF2-40B4-BE49-F238E27FC236}">
                <a16:creationId xmlns:a16="http://schemas.microsoft.com/office/drawing/2014/main" id="{C482BB51-2802-774D-B7BC-569590129366}"/>
              </a:ext>
            </a:extLst>
          </p:cNvPr>
          <p:cNvPicPr>
            <a:picLocks noChangeAspect="1"/>
          </p:cNvPicPr>
          <p:nvPr/>
        </p:nvPicPr>
        <p:blipFill>
          <a:blip r:embed="rId4"/>
          <a:stretch>
            <a:fillRect/>
          </a:stretch>
        </p:blipFill>
        <p:spPr>
          <a:xfrm>
            <a:off x="6067287" y="4113147"/>
            <a:ext cx="4419600" cy="2476500"/>
          </a:xfrm>
          <a:prstGeom prst="rect">
            <a:avLst/>
          </a:prstGeom>
        </p:spPr>
      </p:pic>
    </p:spTree>
    <p:extLst>
      <p:ext uri="{BB962C8B-B14F-4D97-AF65-F5344CB8AC3E}">
        <p14:creationId xmlns:p14="http://schemas.microsoft.com/office/powerpoint/2010/main" val="1634712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F424A-0916-7544-912C-80E6DA82AD9B}"/>
              </a:ext>
            </a:extLst>
          </p:cNvPr>
          <p:cNvSpPr>
            <a:spLocks noGrp="1"/>
          </p:cNvSpPr>
          <p:nvPr>
            <p:ph type="title"/>
          </p:nvPr>
        </p:nvSpPr>
        <p:spPr/>
        <p:txBody>
          <a:bodyPr/>
          <a:lstStyle/>
          <a:p>
            <a:r>
              <a:rPr lang="en-US" dirty="0"/>
              <a:t>Editor</a:t>
            </a:r>
          </a:p>
        </p:txBody>
      </p:sp>
      <p:pic>
        <p:nvPicPr>
          <p:cNvPr id="7" name="Content Placeholder 6">
            <a:extLst>
              <a:ext uri="{FF2B5EF4-FFF2-40B4-BE49-F238E27FC236}">
                <a16:creationId xmlns:a16="http://schemas.microsoft.com/office/drawing/2014/main" id="{74D4CA0D-8C7D-EC4B-B987-DF3C9F21A52D}"/>
              </a:ext>
            </a:extLst>
          </p:cNvPr>
          <p:cNvPicPr>
            <a:picLocks noGrp="1" noChangeAspect="1"/>
          </p:cNvPicPr>
          <p:nvPr>
            <p:ph idx="1"/>
          </p:nvPr>
        </p:nvPicPr>
        <p:blipFill>
          <a:blip r:embed="rId2"/>
          <a:stretch>
            <a:fillRect/>
          </a:stretch>
        </p:blipFill>
        <p:spPr>
          <a:xfrm>
            <a:off x="1371599" y="2476500"/>
            <a:ext cx="8291945" cy="3086100"/>
          </a:xfrm>
        </p:spPr>
      </p:pic>
    </p:spTree>
    <p:extLst>
      <p:ext uri="{BB962C8B-B14F-4D97-AF65-F5344CB8AC3E}">
        <p14:creationId xmlns:p14="http://schemas.microsoft.com/office/powerpoint/2010/main" val="3608485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22258-855B-6246-A9F1-8FAFB54ADF97}"/>
              </a:ext>
            </a:extLst>
          </p:cNvPr>
          <p:cNvSpPr>
            <a:spLocks noGrp="1"/>
          </p:cNvSpPr>
          <p:nvPr>
            <p:ph type="title"/>
          </p:nvPr>
        </p:nvSpPr>
        <p:spPr/>
        <p:txBody>
          <a:bodyPr/>
          <a:lstStyle/>
          <a:p>
            <a:r>
              <a:rPr lang="en-US" dirty="0"/>
              <a:t>Participants</a:t>
            </a:r>
          </a:p>
        </p:txBody>
      </p:sp>
      <p:sp>
        <p:nvSpPr>
          <p:cNvPr id="3" name="Content Placeholder 2">
            <a:extLst>
              <a:ext uri="{FF2B5EF4-FFF2-40B4-BE49-F238E27FC236}">
                <a16:creationId xmlns:a16="http://schemas.microsoft.com/office/drawing/2014/main" id="{D9CEF7AD-0178-E840-A434-C8D97CEA5B58}"/>
              </a:ext>
            </a:extLst>
          </p:cNvPr>
          <p:cNvSpPr>
            <a:spLocks noGrp="1"/>
          </p:cNvSpPr>
          <p:nvPr>
            <p:ph idx="1"/>
          </p:nvPr>
        </p:nvSpPr>
        <p:spPr>
          <a:xfrm>
            <a:off x="1371600" y="2286000"/>
            <a:ext cx="9601200" cy="4065104"/>
          </a:xfrm>
        </p:spPr>
        <p:txBody>
          <a:bodyPr>
            <a:normAutofit fontScale="70000" lnSpcReduction="20000"/>
          </a:bodyPr>
          <a:lstStyle/>
          <a:p>
            <a:r>
              <a:rPr lang="en-US" dirty="0"/>
              <a:t>Flyweight (Glyph)</a:t>
            </a:r>
          </a:p>
          <a:p>
            <a:pPr lvl="1"/>
            <a:r>
              <a:rPr lang="en-US" dirty="0"/>
              <a:t>declares an interface through which flyweights can receive and act on extrinsic state.</a:t>
            </a:r>
          </a:p>
          <a:p>
            <a:r>
              <a:rPr lang="en-US" dirty="0" err="1"/>
              <a:t>ConcreteFlyweight</a:t>
            </a:r>
            <a:r>
              <a:rPr lang="en-US" dirty="0"/>
              <a:t> (Character) </a:t>
            </a:r>
          </a:p>
          <a:p>
            <a:pPr lvl="1"/>
            <a:r>
              <a:rPr lang="en-US" dirty="0"/>
              <a:t>implements the Flyweight interface and adds storage for intrinsic state, if any. A </a:t>
            </a:r>
            <a:r>
              <a:rPr lang="en-US" dirty="0" err="1"/>
              <a:t>ConcreteFlyweight</a:t>
            </a:r>
            <a:r>
              <a:rPr lang="en-US" dirty="0"/>
              <a:t> object must be sharable. Any state it stores must be intrinsic; that is, it must be independent of the </a:t>
            </a:r>
            <a:r>
              <a:rPr lang="en-US" dirty="0" err="1"/>
              <a:t>ConcreteFlyweight</a:t>
            </a:r>
            <a:r>
              <a:rPr lang="en-US" dirty="0"/>
              <a:t> object's context. </a:t>
            </a:r>
          </a:p>
          <a:p>
            <a:r>
              <a:rPr lang="en-US" dirty="0" err="1"/>
              <a:t>UnsharedConcreteFlyweight</a:t>
            </a:r>
            <a:r>
              <a:rPr lang="en-US" dirty="0"/>
              <a:t> (Row, Column) </a:t>
            </a:r>
          </a:p>
          <a:p>
            <a:pPr lvl="1"/>
            <a:r>
              <a:rPr lang="en-US" dirty="0"/>
              <a:t>not all Flyweight subclasses need to be shared. The Flyweight interface enables sharing; it doesn't enforce it. It's common for </a:t>
            </a:r>
            <a:r>
              <a:rPr lang="en-US" dirty="0" err="1"/>
              <a:t>UnsharedConcreteFlyweight</a:t>
            </a:r>
            <a:r>
              <a:rPr lang="en-US" dirty="0"/>
              <a:t> objects to have </a:t>
            </a:r>
            <a:r>
              <a:rPr lang="en-US" dirty="0" err="1"/>
              <a:t>ConcreteFlyweight</a:t>
            </a:r>
            <a:r>
              <a:rPr lang="en-US" dirty="0"/>
              <a:t> objects as children at some level in the flyweight object structure (as the Row and Column classes have). </a:t>
            </a:r>
          </a:p>
          <a:p>
            <a:r>
              <a:rPr lang="en-US" dirty="0" err="1"/>
              <a:t>FlyweightFactory</a:t>
            </a:r>
            <a:endParaRPr lang="en-US" dirty="0"/>
          </a:p>
          <a:p>
            <a:pPr lvl="1"/>
            <a:r>
              <a:rPr lang="en-US" dirty="0"/>
              <a:t>creates and manages flyweight objects.</a:t>
            </a:r>
          </a:p>
          <a:p>
            <a:pPr lvl="1"/>
            <a:r>
              <a:rPr lang="en-US" dirty="0"/>
              <a:t>ensures that flyweights are shared properly. When a client requests a flyweight, the </a:t>
            </a:r>
            <a:r>
              <a:rPr lang="en-US" dirty="0" err="1"/>
              <a:t>FlyweightFactory</a:t>
            </a:r>
            <a:r>
              <a:rPr lang="en-US" dirty="0"/>
              <a:t> object supplies an existing instance or creates one, if none exists. </a:t>
            </a:r>
          </a:p>
          <a:p>
            <a:r>
              <a:rPr lang="en-US" dirty="0"/>
              <a:t>Client</a:t>
            </a:r>
          </a:p>
          <a:p>
            <a:pPr lvl="1"/>
            <a:r>
              <a:rPr lang="en-US" dirty="0"/>
              <a:t>maintains a reference to flyweight(s).</a:t>
            </a:r>
          </a:p>
          <a:p>
            <a:pPr lvl="1"/>
            <a:r>
              <a:rPr lang="en-US" dirty="0"/>
              <a:t>computes or stores the extrinsic state of flyweight(s). </a:t>
            </a:r>
          </a:p>
          <a:p>
            <a:endParaRPr lang="en-US" dirty="0"/>
          </a:p>
          <a:p>
            <a:endParaRPr lang="en-US" dirty="0"/>
          </a:p>
        </p:txBody>
      </p:sp>
    </p:spTree>
    <p:extLst>
      <p:ext uri="{BB962C8B-B14F-4D97-AF65-F5344CB8AC3E}">
        <p14:creationId xmlns:p14="http://schemas.microsoft.com/office/powerpoint/2010/main" val="39338681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C20C0-608C-D648-A401-B492F152EDE3}"/>
              </a:ext>
            </a:extLst>
          </p:cNvPr>
          <p:cNvSpPr>
            <a:spLocks noGrp="1"/>
          </p:cNvSpPr>
          <p:nvPr>
            <p:ph type="title"/>
          </p:nvPr>
        </p:nvSpPr>
        <p:spPr/>
        <p:txBody>
          <a:bodyPr/>
          <a:lstStyle/>
          <a:p>
            <a:r>
              <a:rPr lang="en-US" dirty="0"/>
              <a:t>Collaborations</a:t>
            </a:r>
          </a:p>
        </p:txBody>
      </p:sp>
      <p:sp>
        <p:nvSpPr>
          <p:cNvPr id="3" name="Content Placeholder 2">
            <a:extLst>
              <a:ext uri="{FF2B5EF4-FFF2-40B4-BE49-F238E27FC236}">
                <a16:creationId xmlns:a16="http://schemas.microsoft.com/office/drawing/2014/main" id="{843F06D1-3ECA-4F46-8DDC-CDD90C4A09CE}"/>
              </a:ext>
            </a:extLst>
          </p:cNvPr>
          <p:cNvSpPr>
            <a:spLocks noGrp="1"/>
          </p:cNvSpPr>
          <p:nvPr>
            <p:ph idx="1"/>
          </p:nvPr>
        </p:nvSpPr>
        <p:spPr/>
        <p:txBody>
          <a:bodyPr/>
          <a:lstStyle/>
          <a:p>
            <a:r>
              <a:rPr lang="en-US" dirty="0"/>
              <a:t>Flyweight state must be characterized as either intrinsic or extrinsic. </a:t>
            </a:r>
          </a:p>
          <a:p>
            <a:pPr lvl="1"/>
            <a:r>
              <a:rPr lang="en-US" dirty="0"/>
              <a:t>Intrinsic state is stored in the </a:t>
            </a:r>
            <a:r>
              <a:rPr lang="en-US" dirty="0" err="1"/>
              <a:t>ConcreteFlyweight</a:t>
            </a:r>
            <a:r>
              <a:rPr lang="en-US" dirty="0"/>
              <a:t> object; extrinsic state is stored or computed by Client objects. </a:t>
            </a:r>
          </a:p>
          <a:p>
            <a:pPr lvl="1"/>
            <a:r>
              <a:rPr lang="en-US" dirty="0"/>
              <a:t>Clients pass this state to the flyweight when they invoke its operations. </a:t>
            </a:r>
          </a:p>
          <a:p>
            <a:r>
              <a:rPr lang="en-US" dirty="0"/>
              <a:t>Clients should not instantiate </a:t>
            </a:r>
            <a:r>
              <a:rPr lang="en-US" dirty="0" err="1"/>
              <a:t>ConcreteFlyweights</a:t>
            </a:r>
            <a:r>
              <a:rPr lang="en-US" dirty="0"/>
              <a:t> directly. </a:t>
            </a:r>
          </a:p>
          <a:p>
            <a:pPr lvl="1"/>
            <a:r>
              <a:rPr lang="en-US" dirty="0"/>
              <a:t>Clients must obtain </a:t>
            </a:r>
            <a:r>
              <a:rPr lang="en-US" dirty="0" err="1"/>
              <a:t>ConcreteFlyweight</a:t>
            </a:r>
            <a:r>
              <a:rPr lang="en-US" dirty="0"/>
              <a:t> objects exclusively from the </a:t>
            </a:r>
            <a:r>
              <a:rPr lang="en-US" dirty="0" err="1"/>
              <a:t>FlyweightFactory</a:t>
            </a:r>
            <a:r>
              <a:rPr lang="en-US" dirty="0"/>
              <a:t> object to ensure they are shared properly. </a:t>
            </a:r>
          </a:p>
          <a:p>
            <a:endParaRPr lang="en-US" dirty="0"/>
          </a:p>
        </p:txBody>
      </p:sp>
    </p:spTree>
    <p:extLst>
      <p:ext uri="{BB962C8B-B14F-4D97-AF65-F5344CB8AC3E}">
        <p14:creationId xmlns:p14="http://schemas.microsoft.com/office/powerpoint/2010/main" val="25159502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0C948-3D1B-814A-9D0D-61379D932D7D}"/>
              </a:ext>
            </a:extLst>
          </p:cNvPr>
          <p:cNvSpPr>
            <a:spLocks noGrp="1"/>
          </p:cNvSpPr>
          <p:nvPr>
            <p:ph type="title"/>
          </p:nvPr>
        </p:nvSpPr>
        <p:spPr/>
        <p:txBody>
          <a:bodyPr/>
          <a:lstStyle/>
          <a:p>
            <a:r>
              <a:rPr lang="en-US" dirty="0"/>
              <a:t>Consequences</a:t>
            </a:r>
          </a:p>
        </p:txBody>
      </p:sp>
      <p:sp>
        <p:nvSpPr>
          <p:cNvPr id="3" name="Content Placeholder 2">
            <a:extLst>
              <a:ext uri="{FF2B5EF4-FFF2-40B4-BE49-F238E27FC236}">
                <a16:creationId xmlns:a16="http://schemas.microsoft.com/office/drawing/2014/main" id="{78DC7AD0-29AB-D04B-9C51-1CAB9CCF984D}"/>
              </a:ext>
            </a:extLst>
          </p:cNvPr>
          <p:cNvSpPr>
            <a:spLocks noGrp="1"/>
          </p:cNvSpPr>
          <p:nvPr>
            <p:ph idx="1"/>
          </p:nvPr>
        </p:nvSpPr>
        <p:spPr/>
        <p:txBody>
          <a:bodyPr>
            <a:normAutofit lnSpcReduction="10000"/>
          </a:bodyPr>
          <a:lstStyle/>
          <a:p>
            <a:r>
              <a:rPr lang="en-US" dirty="0"/>
              <a:t>Flyweights may introduce run-time costs associated with transferring, finding, and/or computing extrinsic state, especially if it was formerly stored as intrinsic state. </a:t>
            </a:r>
          </a:p>
          <a:p>
            <a:pPr lvl="1"/>
            <a:r>
              <a:rPr lang="en-US" dirty="0"/>
              <a:t>However, such costs are offset by space savings, which increase as more flyweights are shared. </a:t>
            </a:r>
          </a:p>
          <a:p>
            <a:r>
              <a:rPr lang="en-US" dirty="0"/>
              <a:t>Storage savings are a function of several factors: </a:t>
            </a:r>
          </a:p>
          <a:p>
            <a:pPr lvl="1"/>
            <a:r>
              <a:rPr lang="en-US" dirty="0"/>
              <a:t>the reduction in the total number of instances that comes from sharing </a:t>
            </a:r>
            <a:endParaRPr lang="en-US" sz="1400" dirty="0"/>
          </a:p>
          <a:p>
            <a:pPr lvl="1"/>
            <a:r>
              <a:rPr lang="en-US" dirty="0"/>
              <a:t>the amount of intrinsic state per object </a:t>
            </a:r>
            <a:endParaRPr lang="en-US" sz="1400" dirty="0"/>
          </a:p>
          <a:p>
            <a:pPr lvl="1"/>
            <a:r>
              <a:rPr lang="en-US" dirty="0"/>
              <a:t>whether extrinsic state is computed or stored. </a:t>
            </a:r>
            <a:endParaRPr lang="en-US" sz="1400" dirty="0"/>
          </a:p>
          <a:p>
            <a:r>
              <a:rPr lang="en-US" dirty="0"/>
              <a:t>The more flyweights are shared, the greater the storage savings. </a:t>
            </a:r>
          </a:p>
          <a:p>
            <a:endParaRPr lang="en-US" sz="1400" dirty="0"/>
          </a:p>
          <a:p>
            <a:endParaRPr lang="en-US" dirty="0"/>
          </a:p>
        </p:txBody>
      </p:sp>
    </p:spTree>
    <p:extLst>
      <p:ext uri="{BB962C8B-B14F-4D97-AF65-F5344CB8AC3E}">
        <p14:creationId xmlns:p14="http://schemas.microsoft.com/office/powerpoint/2010/main" val="26756933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83F6F-F0AD-F94F-8E6B-A4BCF3958304}"/>
              </a:ext>
            </a:extLst>
          </p:cNvPr>
          <p:cNvSpPr>
            <a:spLocks noGrp="1"/>
          </p:cNvSpPr>
          <p:nvPr>
            <p:ph type="title"/>
          </p:nvPr>
        </p:nvSpPr>
        <p:spPr/>
        <p:txBody>
          <a:bodyPr/>
          <a:lstStyle/>
          <a:p>
            <a:r>
              <a:rPr lang="en-US" dirty="0"/>
              <a:t>Applicability</a:t>
            </a:r>
          </a:p>
        </p:txBody>
      </p:sp>
      <p:sp>
        <p:nvSpPr>
          <p:cNvPr id="3" name="Content Placeholder 2">
            <a:extLst>
              <a:ext uri="{FF2B5EF4-FFF2-40B4-BE49-F238E27FC236}">
                <a16:creationId xmlns:a16="http://schemas.microsoft.com/office/drawing/2014/main" id="{7B0120EB-6BAB-7C40-9CB2-420372E7DC0D}"/>
              </a:ext>
            </a:extLst>
          </p:cNvPr>
          <p:cNvSpPr>
            <a:spLocks noGrp="1"/>
          </p:cNvSpPr>
          <p:nvPr>
            <p:ph idx="1"/>
          </p:nvPr>
        </p:nvSpPr>
        <p:spPr>
          <a:xfrm>
            <a:off x="1371600" y="2286000"/>
            <a:ext cx="9601200" cy="3581400"/>
          </a:xfrm>
        </p:spPr>
        <p:txBody>
          <a:bodyPr/>
          <a:lstStyle/>
          <a:p>
            <a:r>
              <a:rPr lang="en-US" dirty="0"/>
              <a:t>The Flyweight pattern's effectiveness depends heavily on how and where it's used. Apply the Flyweight pattern when </a:t>
            </a:r>
            <a:r>
              <a:rPr lang="en-US" u="sng" dirty="0"/>
              <a:t>all of the following are true:</a:t>
            </a:r>
          </a:p>
          <a:p>
            <a:pPr lvl="1"/>
            <a:r>
              <a:rPr lang="en-US" dirty="0"/>
              <a:t>an application uses a large number of objects</a:t>
            </a:r>
          </a:p>
          <a:p>
            <a:pPr lvl="1"/>
            <a:r>
              <a:rPr lang="en-US" dirty="0"/>
              <a:t>storage costs are high because of the number of objects</a:t>
            </a:r>
          </a:p>
          <a:p>
            <a:pPr lvl="1"/>
            <a:r>
              <a:rPr lang="en-US" dirty="0"/>
              <a:t>most object state can be made extrinsic</a:t>
            </a:r>
          </a:p>
          <a:p>
            <a:pPr lvl="1"/>
            <a:r>
              <a:rPr lang="en-US" dirty="0"/>
              <a:t>many groups of objects may be replaced by relatively few shared objects once extrinsic state is removed</a:t>
            </a:r>
          </a:p>
          <a:p>
            <a:pPr lvl="1"/>
            <a:r>
              <a:rPr lang="en-US" dirty="0"/>
              <a:t>the application doesn't depend on object identity. Since flyweight objects may be shared, identity tests will return true for conceptually </a:t>
            </a:r>
            <a:r>
              <a:rPr lang="en-US"/>
              <a:t>distinct objects</a:t>
            </a:r>
            <a:endParaRPr lang="en-US" dirty="0"/>
          </a:p>
        </p:txBody>
      </p:sp>
      <p:sp>
        <p:nvSpPr>
          <p:cNvPr id="4" name="TextBox 3">
            <a:extLst>
              <a:ext uri="{FF2B5EF4-FFF2-40B4-BE49-F238E27FC236}">
                <a16:creationId xmlns:a16="http://schemas.microsoft.com/office/drawing/2014/main" id="{90F27778-C7F6-824D-A546-7D7ABA7D9817}"/>
              </a:ext>
            </a:extLst>
          </p:cNvPr>
          <p:cNvSpPr txBox="1"/>
          <p:nvPr/>
        </p:nvSpPr>
        <p:spPr>
          <a:xfrm>
            <a:off x="1371600" y="6390861"/>
            <a:ext cx="2778325" cy="230832"/>
          </a:xfrm>
          <a:prstGeom prst="rect">
            <a:avLst/>
          </a:prstGeom>
          <a:noFill/>
        </p:spPr>
        <p:txBody>
          <a:bodyPr wrap="none" rtlCol="0">
            <a:spAutoFit/>
          </a:bodyPr>
          <a:lstStyle/>
          <a:p>
            <a:r>
              <a:rPr lang="tr-TR" sz="900" dirty="0"/>
              <a:t>https://java-design-patterns.com/patterns/flyweight/</a:t>
            </a:r>
            <a:endParaRPr lang="en-US" sz="900" dirty="0"/>
          </a:p>
        </p:txBody>
      </p:sp>
    </p:spTree>
    <p:extLst>
      <p:ext uri="{BB962C8B-B14F-4D97-AF65-F5344CB8AC3E}">
        <p14:creationId xmlns:p14="http://schemas.microsoft.com/office/powerpoint/2010/main" val="915706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Proxy</a:t>
            </a:r>
          </a:p>
        </p:txBody>
      </p:sp>
      <p:sp>
        <p:nvSpPr>
          <p:cNvPr id="3" name="Content Placeholder 2"/>
          <p:cNvSpPr>
            <a:spLocks noGrp="1"/>
          </p:cNvSpPr>
          <p:nvPr>
            <p:ph idx="1"/>
          </p:nvPr>
        </p:nvSpPr>
        <p:spPr/>
        <p:txBody>
          <a:bodyPr/>
          <a:lstStyle/>
          <a:p>
            <a:r>
              <a:rPr lang="en-US" dirty="0"/>
              <a:t>Intent	</a:t>
            </a:r>
          </a:p>
          <a:p>
            <a:pPr lvl="1"/>
            <a:r>
              <a:rPr lang="en-US" dirty="0"/>
              <a:t>Provide a surrogate or placeholder for another object to control access to it.</a:t>
            </a:r>
          </a:p>
          <a:p>
            <a:r>
              <a:rPr lang="en-US" dirty="0"/>
              <a:t>Motivation</a:t>
            </a:r>
          </a:p>
          <a:p>
            <a:pPr lvl="1"/>
            <a:r>
              <a:rPr lang="en-US" dirty="0"/>
              <a:t>defer the full cost of creating and initializing an object until we actually need it.</a:t>
            </a:r>
          </a:p>
        </p:txBody>
      </p:sp>
      <p:pic>
        <p:nvPicPr>
          <p:cNvPr id="6" name="Picture 5"/>
          <p:cNvPicPr>
            <a:picLocks noChangeAspect="1"/>
          </p:cNvPicPr>
          <p:nvPr/>
        </p:nvPicPr>
        <p:blipFill>
          <a:blip r:embed="rId2"/>
          <a:stretch>
            <a:fillRect/>
          </a:stretch>
        </p:blipFill>
        <p:spPr>
          <a:xfrm>
            <a:off x="2762250" y="4756150"/>
            <a:ext cx="6667500" cy="1600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a:t>
            </a:r>
          </a:p>
        </p:txBody>
      </p:sp>
      <p:pic>
        <p:nvPicPr>
          <p:cNvPr id="6" name="Picture 5"/>
          <p:cNvPicPr>
            <a:picLocks noChangeAspect="1"/>
          </p:cNvPicPr>
          <p:nvPr/>
        </p:nvPicPr>
        <p:blipFill>
          <a:blip r:embed="rId2"/>
          <a:stretch>
            <a:fillRect/>
          </a:stretch>
        </p:blipFill>
        <p:spPr>
          <a:xfrm>
            <a:off x="1486412" y="1675280"/>
            <a:ext cx="6629400" cy="2590800"/>
          </a:xfrm>
          <a:prstGeom prst="rect">
            <a:avLst/>
          </a:prstGeom>
        </p:spPr>
      </p:pic>
      <p:pic>
        <p:nvPicPr>
          <p:cNvPr id="7" name="Picture 6"/>
          <p:cNvPicPr>
            <a:picLocks noChangeAspect="1"/>
          </p:cNvPicPr>
          <p:nvPr/>
        </p:nvPicPr>
        <p:blipFill>
          <a:blip r:embed="rId3"/>
          <a:stretch>
            <a:fillRect/>
          </a:stretch>
        </p:blipFill>
        <p:spPr>
          <a:xfrm>
            <a:off x="1486412" y="4655670"/>
            <a:ext cx="6121400" cy="10541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E3BF3-B083-40AD-9C4A-719585A3906E}"/>
              </a:ext>
            </a:extLst>
          </p:cNvPr>
          <p:cNvSpPr>
            <a:spLocks noGrp="1"/>
          </p:cNvSpPr>
          <p:nvPr>
            <p:ph type="title"/>
          </p:nvPr>
        </p:nvSpPr>
        <p:spPr/>
        <p:txBody>
          <a:bodyPr/>
          <a:lstStyle/>
          <a:p>
            <a:r>
              <a:rPr lang="en-US" dirty="0"/>
              <a:t>Proxy</a:t>
            </a:r>
            <a:endParaRPr lang="tr-TR" dirty="0"/>
          </a:p>
        </p:txBody>
      </p:sp>
      <p:pic>
        <p:nvPicPr>
          <p:cNvPr id="4" name="Content Placeholder 3">
            <a:extLst>
              <a:ext uri="{FF2B5EF4-FFF2-40B4-BE49-F238E27FC236}">
                <a16:creationId xmlns:a16="http://schemas.microsoft.com/office/drawing/2014/main" id="{F6061930-B420-4373-BBA1-C331CCF03069}"/>
              </a:ext>
            </a:extLst>
          </p:cNvPr>
          <p:cNvPicPr>
            <a:picLocks noGrp="1" noChangeAspect="1"/>
          </p:cNvPicPr>
          <p:nvPr>
            <p:ph idx="1"/>
          </p:nvPr>
        </p:nvPicPr>
        <p:blipFill>
          <a:blip r:embed="rId2"/>
          <a:stretch>
            <a:fillRect/>
          </a:stretch>
        </p:blipFill>
        <p:spPr>
          <a:xfrm>
            <a:off x="1371600" y="1699653"/>
            <a:ext cx="5996152" cy="4694974"/>
          </a:xfrm>
          <a:prstGeom prst="rect">
            <a:avLst/>
          </a:prstGeom>
        </p:spPr>
      </p:pic>
    </p:spTree>
    <p:extLst>
      <p:ext uri="{BB962C8B-B14F-4D97-AF65-F5344CB8AC3E}">
        <p14:creationId xmlns:p14="http://schemas.microsoft.com/office/powerpoint/2010/main" val="1689058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516542" y="1679938"/>
            <a:ext cx="7759700" cy="4025900"/>
          </a:xfrm>
          <a:prstGeom prst="rect">
            <a:avLst/>
          </a:prstGeom>
        </p:spPr>
      </p:pic>
      <p:sp>
        <p:nvSpPr>
          <p:cNvPr id="4" name="Title 1">
            <a:extLst>
              <a:ext uri="{FF2B5EF4-FFF2-40B4-BE49-F238E27FC236}">
                <a16:creationId xmlns:a16="http://schemas.microsoft.com/office/drawing/2014/main" id="{F08C75CA-B8E7-47FE-8771-85431A83E9F8}"/>
              </a:ext>
            </a:extLst>
          </p:cNvPr>
          <p:cNvSpPr>
            <a:spLocks noGrp="1"/>
          </p:cNvSpPr>
          <p:nvPr>
            <p:ph type="title"/>
          </p:nvPr>
        </p:nvSpPr>
        <p:spPr>
          <a:xfrm>
            <a:off x="1371600" y="685800"/>
            <a:ext cx="9601200" cy="1485900"/>
          </a:xfrm>
        </p:spPr>
        <p:txBody>
          <a:bodyPr/>
          <a:lstStyle/>
          <a:p>
            <a:r>
              <a:rPr lang="en-US" dirty="0"/>
              <a:t>Proxy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41A2-F9F7-466B-A6A4-9FD0E33186C8}"/>
              </a:ext>
            </a:extLst>
          </p:cNvPr>
          <p:cNvSpPr>
            <a:spLocks noGrp="1"/>
          </p:cNvSpPr>
          <p:nvPr>
            <p:ph type="title"/>
          </p:nvPr>
        </p:nvSpPr>
        <p:spPr/>
        <p:txBody>
          <a:bodyPr/>
          <a:lstStyle/>
          <a:p>
            <a:r>
              <a:rPr lang="en-US" dirty="0"/>
              <a:t>Participants</a:t>
            </a:r>
            <a:endParaRPr lang="tr-TR" dirty="0"/>
          </a:p>
        </p:txBody>
      </p:sp>
      <p:sp>
        <p:nvSpPr>
          <p:cNvPr id="3" name="Content Placeholder 2">
            <a:extLst>
              <a:ext uri="{FF2B5EF4-FFF2-40B4-BE49-F238E27FC236}">
                <a16:creationId xmlns:a16="http://schemas.microsoft.com/office/drawing/2014/main" id="{24D684AC-BCCB-46CF-8294-71C16CD26E46}"/>
              </a:ext>
            </a:extLst>
          </p:cNvPr>
          <p:cNvSpPr>
            <a:spLocks noGrp="1"/>
          </p:cNvSpPr>
          <p:nvPr>
            <p:ph idx="1"/>
          </p:nvPr>
        </p:nvSpPr>
        <p:spPr/>
        <p:txBody>
          <a:bodyPr>
            <a:normAutofit fontScale="92500" lnSpcReduction="10000"/>
          </a:bodyPr>
          <a:lstStyle/>
          <a:p>
            <a:r>
              <a:rPr lang="en-US" dirty="0"/>
              <a:t>Proxy (</a:t>
            </a:r>
            <a:r>
              <a:rPr lang="en-US" dirty="0" err="1"/>
              <a:t>ImageProxy</a:t>
            </a:r>
            <a:r>
              <a:rPr lang="en-US" dirty="0"/>
              <a:t>)</a:t>
            </a:r>
          </a:p>
          <a:p>
            <a:pPr lvl="1"/>
            <a:r>
              <a:rPr lang="en-US" dirty="0"/>
              <a:t>Maintains a reference that lets the proxy access the real subject.</a:t>
            </a:r>
            <a:endParaRPr lang="tr-TR" dirty="0"/>
          </a:p>
          <a:p>
            <a:pPr lvl="1"/>
            <a:r>
              <a:rPr lang="en-US" dirty="0"/>
              <a:t>provides an interface identical to Subject's so that a proxy can by substituted for the real subject. </a:t>
            </a:r>
          </a:p>
          <a:p>
            <a:pPr lvl="1"/>
            <a:r>
              <a:rPr lang="en-US" dirty="0"/>
              <a:t>controls access to the real subject and may be responsible for creating and deleting it. </a:t>
            </a:r>
          </a:p>
          <a:p>
            <a:r>
              <a:rPr lang="en-US" dirty="0"/>
              <a:t>Subject (Graphic)</a:t>
            </a:r>
          </a:p>
          <a:p>
            <a:pPr lvl="1"/>
            <a:r>
              <a:rPr lang="en-US" dirty="0"/>
              <a:t>Defines the common interface for </a:t>
            </a:r>
            <a:r>
              <a:rPr lang="en-US" dirty="0" err="1"/>
              <a:t>RealSubject</a:t>
            </a:r>
            <a:r>
              <a:rPr lang="en-US" dirty="0"/>
              <a:t> and Proxy so Proxy can be used anywhere where a </a:t>
            </a:r>
            <a:r>
              <a:rPr lang="en-US" dirty="0" err="1"/>
              <a:t>RealSubject</a:t>
            </a:r>
            <a:r>
              <a:rPr lang="en-US" dirty="0"/>
              <a:t> is expected</a:t>
            </a:r>
          </a:p>
          <a:p>
            <a:r>
              <a:rPr lang="en-US" dirty="0" err="1"/>
              <a:t>RealSubject</a:t>
            </a:r>
            <a:r>
              <a:rPr lang="en-US" dirty="0"/>
              <a:t> (Image)</a:t>
            </a:r>
          </a:p>
          <a:p>
            <a:pPr lvl="1"/>
            <a:r>
              <a:rPr lang="en-US" dirty="0"/>
              <a:t>Defines the real object that the proxy represents</a:t>
            </a:r>
          </a:p>
          <a:p>
            <a:pPr lvl="1"/>
            <a:endParaRPr lang="tr-TR" dirty="0"/>
          </a:p>
        </p:txBody>
      </p:sp>
    </p:spTree>
    <p:extLst>
      <p:ext uri="{BB962C8B-B14F-4D97-AF65-F5344CB8AC3E}">
        <p14:creationId xmlns:p14="http://schemas.microsoft.com/office/powerpoint/2010/main" val="2922664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Applicability</a:t>
            </a:r>
          </a:p>
        </p:txBody>
      </p:sp>
      <p:sp>
        <p:nvSpPr>
          <p:cNvPr id="3" name="Content Placeholder 2"/>
          <p:cNvSpPr>
            <a:spLocks noGrp="1"/>
          </p:cNvSpPr>
          <p:nvPr>
            <p:ph idx="1"/>
          </p:nvPr>
        </p:nvSpPr>
        <p:spPr/>
        <p:txBody>
          <a:bodyPr>
            <a:normAutofit/>
          </a:bodyPr>
          <a:lstStyle/>
          <a:p>
            <a:r>
              <a:rPr lang="en-US" dirty="0"/>
              <a:t>A </a:t>
            </a:r>
            <a:r>
              <a:rPr lang="en-US" b="1" dirty="0"/>
              <a:t>remote proxy </a:t>
            </a:r>
            <a:r>
              <a:rPr lang="en-US" dirty="0"/>
              <a:t>provides a local representative for an object in a different address space.</a:t>
            </a:r>
          </a:p>
          <a:p>
            <a:r>
              <a:rPr lang="en-US" dirty="0"/>
              <a:t>A </a:t>
            </a:r>
            <a:r>
              <a:rPr lang="en-US" b="1" dirty="0"/>
              <a:t>virtual proxy </a:t>
            </a:r>
            <a:r>
              <a:rPr lang="en-US" dirty="0"/>
              <a:t>creates expensive objects on demand.</a:t>
            </a:r>
          </a:p>
          <a:p>
            <a:r>
              <a:rPr lang="en-US" dirty="0"/>
              <a:t>A </a:t>
            </a:r>
            <a:r>
              <a:rPr lang="en-US" b="1" dirty="0"/>
              <a:t>protection proxy </a:t>
            </a:r>
            <a:r>
              <a:rPr lang="en-US" dirty="0"/>
              <a:t>controls access to the original object. </a:t>
            </a:r>
          </a:p>
          <a:p>
            <a:pPr lvl="1"/>
            <a:r>
              <a:rPr lang="en-US" dirty="0"/>
              <a:t>Protection proxies are useful when objects should have different access rights.</a:t>
            </a:r>
          </a:p>
          <a:p>
            <a:r>
              <a:rPr lang="en-US" dirty="0"/>
              <a:t>A </a:t>
            </a:r>
            <a:r>
              <a:rPr lang="en-US" b="1" dirty="0"/>
              <a:t>smart reference </a:t>
            </a:r>
            <a:r>
              <a:rPr lang="en-US" dirty="0"/>
              <a:t>is a replacement for a bare pointer that performs additional actions when an object is accessed. </a:t>
            </a:r>
          </a:p>
          <a:p>
            <a:pPr lvl="1"/>
            <a:r>
              <a:rPr lang="en-US" dirty="0"/>
              <a:t>E.g.: smart pointers, mutual exclusion</a:t>
            </a:r>
          </a:p>
        </p:txBody>
      </p:sp>
    </p:spTree>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189</TotalTime>
  <Words>1850</Words>
  <Application>Microsoft Office PowerPoint</Application>
  <PresentationFormat>Widescreen</PresentationFormat>
  <Paragraphs>202</Paragraphs>
  <Slides>39</Slides>
  <Notes>0</Notes>
  <HiddenSlides>2</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39</vt:i4>
      </vt:variant>
    </vt:vector>
  </HeadingPairs>
  <TitlesOfParts>
    <vt:vector size="41" baseType="lpstr">
      <vt:lpstr>Franklin Gothic Book</vt:lpstr>
      <vt:lpstr>Crop</vt:lpstr>
      <vt:lpstr>Structural Patterns -II </vt:lpstr>
      <vt:lpstr>Structural Patterns</vt:lpstr>
      <vt:lpstr>Structural Patterns</vt:lpstr>
      <vt:lpstr>Proxy</vt:lpstr>
      <vt:lpstr>Structure</vt:lpstr>
      <vt:lpstr>Proxy</vt:lpstr>
      <vt:lpstr>Proxy</vt:lpstr>
      <vt:lpstr>Participants</vt:lpstr>
      <vt:lpstr>Applicability</vt:lpstr>
      <vt:lpstr>Consequences</vt:lpstr>
      <vt:lpstr>Composite</vt:lpstr>
      <vt:lpstr>Composite</vt:lpstr>
      <vt:lpstr>Structure</vt:lpstr>
      <vt:lpstr>Participants</vt:lpstr>
      <vt:lpstr>Applicability</vt:lpstr>
      <vt:lpstr>Consequences</vt:lpstr>
      <vt:lpstr>Implementation</vt:lpstr>
      <vt:lpstr>Bridge</vt:lpstr>
      <vt:lpstr>Bridge</vt:lpstr>
      <vt:lpstr>Bridge</vt:lpstr>
      <vt:lpstr>Bridge</vt:lpstr>
      <vt:lpstr>Applicability</vt:lpstr>
      <vt:lpstr>Applicability</vt:lpstr>
      <vt:lpstr>Structure</vt:lpstr>
      <vt:lpstr>Bridge</vt:lpstr>
      <vt:lpstr>Bridge</vt:lpstr>
      <vt:lpstr>Consequences</vt:lpstr>
      <vt:lpstr>Implementation</vt:lpstr>
      <vt:lpstr>Implementation</vt:lpstr>
      <vt:lpstr>Flyweight</vt:lpstr>
      <vt:lpstr>Flyweight</vt:lpstr>
      <vt:lpstr>Flyweight</vt:lpstr>
      <vt:lpstr>Structure</vt:lpstr>
      <vt:lpstr>Editor</vt:lpstr>
      <vt:lpstr>Editor</vt:lpstr>
      <vt:lpstr>Participants</vt:lpstr>
      <vt:lpstr>Collaborations</vt:lpstr>
      <vt:lpstr>Consequences</vt:lpstr>
      <vt:lpstr>Applicability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434 / 534 Advanced Object oriented progammıng</dc:title>
  <dc:creator>Emre</dc:creator>
  <cp:lastModifiedBy>Emre Kaplan</cp:lastModifiedBy>
  <cp:revision>75</cp:revision>
  <dcterms:created xsi:type="dcterms:W3CDTF">2018-08-27T12:48:54Z</dcterms:created>
  <dcterms:modified xsi:type="dcterms:W3CDTF">2019-11-26T20:47:31Z</dcterms:modified>
</cp:coreProperties>
</file>