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478" r:id="rId3"/>
    <p:sldId id="360" r:id="rId4"/>
    <p:sldId id="361" r:id="rId5"/>
    <p:sldId id="362" r:id="rId6"/>
    <p:sldId id="412" r:id="rId7"/>
    <p:sldId id="363" r:id="rId8"/>
    <p:sldId id="413" r:id="rId9"/>
    <p:sldId id="364" r:id="rId10"/>
    <p:sldId id="357" r:id="rId11"/>
    <p:sldId id="474" r:id="rId12"/>
    <p:sldId id="475" r:id="rId13"/>
    <p:sldId id="476" r:id="rId14"/>
    <p:sldId id="368" r:id="rId15"/>
    <p:sldId id="369" r:id="rId16"/>
    <p:sldId id="420" r:id="rId17"/>
    <p:sldId id="370" r:id="rId18"/>
    <p:sldId id="422" r:id="rId19"/>
    <p:sldId id="371" r:id="rId20"/>
    <p:sldId id="380" r:id="rId21"/>
    <p:sldId id="442" r:id="rId22"/>
    <p:sldId id="443" r:id="rId23"/>
    <p:sldId id="415" r:id="rId24"/>
    <p:sldId id="379" r:id="rId25"/>
    <p:sldId id="471" r:id="rId26"/>
    <p:sldId id="477" r:id="rId27"/>
    <p:sldId id="480" r:id="rId28"/>
    <p:sldId id="372" r:id="rId29"/>
    <p:sldId id="481" r:id="rId30"/>
    <p:sldId id="426" r:id="rId31"/>
    <p:sldId id="439" r:id="rId32"/>
    <p:sldId id="440" r:id="rId33"/>
    <p:sldId id="441" r:id="rId34"/>
    <p:sldId id="479" r:id="rId35"/>
    <p:sldId id="484" r:id="rId36"/>
    <p:sldId id="488" r:id="rId37"/>
    <p:sldId id="486" r:id="rId38"/>
    <p:sldId id="494" r:id="rId39"/>
    <p:sldId id="485" r:id="rId40"/>
    <p:sldId id="483" r:id="rId41"/>
    <p:sldId id="495" r:id="rId42"/>
    <p:sldId id="493" r:id="rId43"/>
    <p:sldId id="489" r:id="rId44"/>
    <p:sldId id="490" r:id="rId45"/>
    <p:sldId id="491" r:id="rId46"/>
    <p:sldId id="492" r:id="rId47"/>
    <p:sldId id="48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4660"/>
  </p:normalViewPr>
  <p:slideViewPr>
    <p:cSldViewPr snapToGrid="0">
      <p:cViewPr varScale="1">
        <p:scale>
          <a:sx n="81" d="100"/>
          <a:sy n="81"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41ECF-3FE0-4FA1-99D2-86F28268D901}" type="datetimeFigureOut">
              <a:rPr lang="tr-TR" smtClean="0"/>
              <a:t>3.12.2019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156A5-8007-454C-8434-58C591F0A76C}" type="slidenum">
              <a:rPr lang="tr-TR" smtClean="0"/>
              <a:t>‹#›</a:t>
            </a:fld>
            <a:endParaRPr lang="tr-TR"/>
          </a:p>
        </p:txBody>
      </p:sp>
    </p:spTree>
    <p:extLst>
      <p:ext uri="{BB962C8B-B14F-4D97-AF65-F5344CB8AC3E}">
        <p14:creationId xmlns:p14="http://schemas.microsoft.com/office/powerpoint/2010/main" val="3565021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A3CFB4EF-301E-490D-AC83-5EB66DFBF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1187" name="Rectangle 2">
            <a:extLst>
              <a:ext uri="{FF2B5EF4-FFF2-40B4-BE49-F238E27FC236}">
                <a16:creationId xmlns:a16="http://schemas.microsoft.com/office/drawing/2014/main" id="{BF141E9F-EDFA-45E8-96CC-DE60532D436F}"/>
              </a:ext>
            </a:extLst>
          </p:cNvPr>
          <p:cNvSpPr>
            <a:spLocks noGrp="1" noRot="1" noChangeAspect="1" noChangeArrowheads="1" noTextEdit="1"/>
          </p:cNvSpPr>
          <p:nvPr>
            <p:ph type="sldImg"/>
          </p:nvPr>
        </p:nvSpPr>
        <p:spPr>
          <a:xfrm>
            <a:off x="400050" y="696913"/>
            <a:ext cx="6184900" cy="3479800"/>
          </a:xfrm>
          <a:ln/>
        </p:spPr>
      </p:sp>
      <p:sp>
        <p:nvSpPr>
          <p:cNvPr id="221188" name="Rectangle 3">
            <a:extLst>
              <a:ext uri="{FF2B5EF4-FFF2-40B4-BE49-F238E27FC236}">
                <a16:creationId xmlns:a16="http://schemas.microsoft.com/office/drawing/2014/main" id="{38CAE625-9730-4800-A742-F927A1AA16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a:extLst>
              <a:ext uri="{FF2B5EF4-FFF2-40B4-BE49-F238E27FC236}">
                <a16:creationId xmlns:a16="http://schemas.microsoft.com/office/drawing/2014/main" id="{52593FAA-FA47-47F9-A442-00249981D44E}"/>
              </a:ext>
            </a:extLst>
          </p:cNvPr>
          <p:cNvSpPr>
            <a:spLocks noGrp="1" noRot="1" noChangeAspect="1" noTextEdit="1"/>
          </p:cNvSpPr>
          <p:nvPr>
            <p:ph type="sldImg"/>
          </p:nvPr>
        </p:nvSpPr>
        <p:spPr>
          <a:xfrm>
            <a:off x="1173163" y="696913"/>
            <a:ext cx="4638675" cy="3479800"/>
          </a:xfrm>
          <a:ln/>
        </p:spPr>
      </p:sp>
      <p:sp>
        <p:nvSpPr>
          <p:cNvPr id="240643" name="Notes Placeholder 2">
            <a:extLst>
              <a:ext uri="{FF2B5EF4-FFF2-40B4-BE49-F238E27FC236}">
                <a16:creationId xmlns:a16="http://schemas.microsoft.com/office/drawing/2014/main" id="{3ED49750-A6D8-4068-A4AD-513CA0A520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a:extLst>
              <a:ext uri="{FF2B5EF4-FFF2-40B4-BE49-F238E27FC236}">
                <a16:creationId xmlns:a16="http://schemas.microsoft.com/office/drawing/2014/main" id="{0721E0DD-6D1B-4AB7-978A-5CBAC482014E}"/>
              </a:ext>
            </a:extLst>
          </p:cNvPr>
          <p:cNvSpPr>
            <a:spLocks noGrp="1" noRot="1" noChangeAspect="1" noTextEdit="1"/>
          </p:cNvSpPr>
          <p:nvPr>
            <p:ph type="sldImg"/>
          </p:nvPr>
        </p:nvSpPr>
        <p:spPr>
          <a:xfrm>
            <a:off x="1173163" y="696913"/>
            <a:ext cx="4638675" cy="3479800"/>
          </a:xfrm>
          <a:ln/>
        </p:spPr>
      </p:sp>
      <p:sp>
        <p:nvSpPr>
          <p:cNvPr id="241667" name="Notes Placeholder 2">
            <a:extLst>
              <a:ext uri="{FF2B5EF4-FFF2-40B4-BE49-F238E27FC236}">
                <a16:creationId xmlns:a16="http://schemas.microsoft.com/office/drawing/2014/main" id="{E414355E-D7AC-4549-A5E2-3A6AD8DBEC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DBE25C13-46D0-4FE1-9852-DDEA63580F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31427" name="Rectangle 2">
            <a:extLst>
              <a:ext uri="{FF2B5EF4-FFF2-40B4-BE49-F238E27FC236}">
                <a16:creationId xmlns:a16="http://schemas.microsoft.com/office/drawing/2014/main" id="{4A4AC307-D6D2-48E3-A8B8-57BF431F3AEC}"/>
              </a:ext>
            </a:extLst>
          </p:cNvPr>
          <p:cNvSpPr>
            <a:spLocks noGrp="1" noRot="1" noChangeAspect="1" noChangeArrowheads="1" noTextEdit="1"/>
          </p:cNvSpPr>
          <p:nvPr>
            <p:ph type="sldImg"/>
          </p:nvPr>
        </p:nvSpPr>
        <p:spPr>
          <a:xfrm>
            <a:off x="400050" y="696913"/>
            <a:ext cx="6184900" cy="3479800"/>
          </a:xfrm>
          <a:ln/>
        </p:spPr>
      </p:sp>
      <p:sp>
        <p:nvSpPr>
          <p:cNvPr id="231428" name="Rectangle 3">
            <a:extLst>
              <a:ext uri="{FF2B5EF4-FFF2-40B4-BE49-F238E27FC236}">
                <a16:creationId xmlns:a16="http://schemas.microsoft.com/office/drawing/2014/main" id="{BF2DA272-D300-4157-9CC8-F19DB1D07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394118A0-3340-46BF-9956-55DF421C5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45763" name="Rectangle 2">
            <a:extLst>
              <a:ext uri="{FF2B5EF4-FFF2-40B4-BE49-F238E27FC236}">
                <a16:creationId xmlns:a16="http://schemas.microsoft.com/office/drawing/2014/main" id="{16AD343D-54A9-4AF5-8258-033BE103FB2D}"/>
              </a:ext>
            </a:extLst>
          </p:cNvPr>
          <p:cNvSpPr>
            <a:spLocks noGrp="1" noRot="1" noChangeAspect="1" noChangeArrowheads="1" noTextEdit="1"/>
          </p:cNvSpPr>
          <p:nvPr>
            <p:ph type="sldImg"/>
          </p:nvPr>
        </p:nvSpPr>
        <p:spPr>
          <a:xfrm>
            <a:off x="400050" y="696913"/>
            <a:ext cx="6184900" cy="3479800"/>
          </a:xfrm>
          <a:ln/>
        </p:spPr>
      </p:sp>
      <p:sp>
        <p:nvSpPr>
          <p:cNvPr id="245764" name="Rectangle 3">
            <a:extLst>
              <a:ext uri="{FF2B5EF4-FFF2-40B4-BE49-F238E27FC236}">
                <a16:creationId xmlns:a16="http://schemas.microsoft.com/office/drawing/2014/main" id="{7836F9CC-96A1-43BB-9818-D51906C4A0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F8D6FFFB-ADC2-4E05-90E0-196175DF6B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46787" name="Rectangle 2">
            <a:extLst>
              <a:ext uri="{FF2B5EF4-FFF2-40B4-BE49-F238E27FC236}">
                <a16:creationId xmlns:a16="http://schemas.microsoft.com/office/drawing/2014/main" id="{A7487709-31F7-4899-B728-F50971467F6D}"/>
              </a:ext>
            </a:extLst>
          </p:cNvPr>
          <p:cNvSpPr>
            <a:spLocks noGrp="1" noRot="1" noChangeAspect="1" noChangeArrowheads="1" noTextEdit="1"/>
          </p:cNvSpPr>
          <p:nvPr>
            <p:ph type="sldImg"/>
          </p:nvPr>
        </p:nvSpPr>
        <p:spPr>
          <a:xfrm>
            <a:off x="400050" y="696913"/>
            <a:ext cx="6184900" cy="3479800"/>
          </a:xfrm>
          <a:ln/>
        </p:spPr>
      </p:sp>
      <p:sp>
        <p:nvSpPr>
          <p:cNvPr id="246788" name="Rectangle 3">
            <a:extLst>
              <a:ext uri="{FF2B5EF4-FFF2-40B4-BE49-F238E27FC236}">
                <a16:creationId xmlns:a16="http://schemas.microsoft.com/office/drawing/2014/main" id="{FB3ED0D8-DD54-48BF-B6DB-8792C6C8A4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AC06D876-F46D-4259-9C36-101252A11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48835" name="Rectangle 2">
            <a:extLst>
              <a:ext uri="{FF2B5EF4-FFF2-40B4-BE49-F238E27FC236}">
                <a16:creationId xmlns:a16="http://schemas.microsoft.com/office/drawing/2014/main" id="{82B57863-342E-4D05-8175-CF8DCF07DEA1}"/>
              </a:ext>
            </a:extLst>
          </p:cNvPr>
          <p:cNvSpPr>
            <a:spLocks noGrp="1" noRot="1" noChangeAspect="1" noChangeArrowheads="1" noTextEdit="1"/>
          </p:cNvSpPr>
          <p:nvPr>
            <p:ph type="sldImg"/>
          </p:nvPr>
        </p:nvSpPr>
        <p:spPr>
          <a:xfrm>
            <a:off x="400050" y="696913"/>
            <a:ext cx="6184900" cy="3479800"/>
          </a:xfrm>
          <a:ln/>
        </p:spPr>
      </p:sp>
      <p:sp>
        <p:nvSpPr>
          <p:cNvPr id="248836" name="Rectangle 3">
            <a:extLst>
              <a:ext uri="{FF2B5EF4-FFF2-40B4-BE49-F238E27FC236}">
                <a16:creationId xmlns:a16="http://schemas.microsoft.com/office/drawing/2014/main" id="{044E7168-FA41-42C0-88C8-A17F28CD84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a:extLst>
              <a:ext uri="{FF2B5EF4-FFF2-40B4-BE49-F238E27FC236}">
                <a16:creationId xmlns:a16="http://schemas.microsoft.com/office/drawing/2014/main" id="{6D525207-EE62-4C7D-9FED-E839FE86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49859" name="Rectangle 2">
            <a:extLst>
              <a:ext uri="{FF2B5EF4-FFF2-40B4-BE49-F238E27FC236}">
                <a16:creationId xmlns:a16="http://schemas.microsoft.com/office/drawing/2014/main" id="{346D9D88-91D2-4EB1-905E-222CF2A94916}"/>
              </a:ext>
            </a:extLst>
          </p:cNvPr>
          <p:cNvSpPr>
            <a:spLocks noGrp="1" noRot="1" noChangeAspect="1" noChangeArrowheads="1" noTextEdit="1"/>
          </p:cNvSpPr>
          <p:nvPr>
            <p:ph type="sldImg"/>
          </p:nvPr>
        </p:nvSpPr>
        <p:spPr>
          <a:xfrm>
            <a:off x="400050" y="696913"/>
            <a:ext cx="6184900" cy="3479800"/>
          </a:xfrm>
          <a:ln/>
        </p:spPr>
      </p:sp>
      <p:sp>
        <p:nvSpPr>
          <p:cNvPr id="249860" name="Rectangle 3">
            <a:extLst>
              <a:ext uri="{FF2B5EF4-FFF2-40B4-BE49-F238E27FC236}">
                <a16:creationId xmlns:a16="http://schemas.microsoft.com/office/drawing/2014/main" id="{F9205065-86B4-4727-B9E0-5E15E88410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a:extLst>
              <a:ext uri="{FF2B5EF4-FFF2-40B4-BE49-F238E27FC236}">
                <a16:creationId xmlns:a16="http://schemas.microsoft.com/office/drawing/2014/main" id="{0912C274-2368-43BF-AAFE-E603D301C1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51907" name="Rectangle 2">
            <a:extLst>
              <a:ext uri="{FF2B5EF4-FFF2-40B4-BE49-F238E27FC236}">
                <a16:creationId xmlns:a16="http://schemas.microsoft.com/office/drawing/2014/main" id="{03DCE399-FDB4-4608-A94F-A44E7EFF44AB}"/>
              </a:ext>
            </a:extLst>
          </p:cNvPr>
          <p:cNvSpPr>
            <a:spLocks noGrp="1" noRot="1" noChangeAspect="1" noChangeArrowheads="1" noTextEdit="1"/>
          </p:cNvSpPr>
          <p:nvPr>
            <p:ph type="sldImg"/>
          </p:nvPr>
        </p:nvSpPr>
        <p:spPr>
          <a:xfrm>
            <a:off x="400050" y="696913"/>
            <a:ext cx="6184900" cy="3479800"/>
          </a:xfrm>
          <a:ln/>
        </p:spPr>
      </p:sp>
      <p:sp>
        <p:nvSpPr>
          <p:cNvPr id="251908" name="Rectangle 3">
            <a:extLst>
              <a:ext uri="{FF2B5EF4-FFF2-40B4-BE49-F238E27FC236}">
                <a16:creationId xmlns:a16="http://schemas.microsoft.com/office/drawing/2014/main" id="{4D302DF1-2EFA-4A50-AE65-191A892430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E4327318-A72C-47BB-82CC-1EC2C1792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52931" name="Rectangle 2">
            <a:extLst>
              <a:ext uri="{FF2B5EF4-FFF2-40B4-BE49-F238E27FC236}">
                <a16:creationId xmlns:a16="http://schemas.microsoft.com/office/drawing/2014/main" id="{7BC244CF-6126-4095-9264-327DEE8BE65C}"/>
              </a:ext>
            </a:extLst>
          </p:cNvPr>
          <p:cNvSpPr>
            <a:spLocks noGrp="1" noRot="1" noChangeAspect="1" noChangeArrowheads="1" noTextEdit="1"/>
          </p:cNvSpPr>
          <p:nvPr>
            <p:ph type="sldImg"/>
          </p:nvPr>
        </p:nvSpPr>
        <p:spPr>
          <a:xfrm>
            <a:off x="400050" y="696913"/>
            <a:ext cx="6184900" cy="3479800"/>
          </a:xfrm>
          <a:ln/>
        </p:spPr>
      </p:sp>
      <p:sp>
        <p:nvSpPr>
          <p:cNvPr id="252932" name="Rectangle 3">
            <a:extLst>
              <a:ext uri="{FF2B5EF4-FFF2-40B4-BE49-F238E27FC236}">
                <a16:creationId xmlns:a16="http://schemas.microsoft.com/office/drawing/2014/main" id="{F68E50C5-75C3-48A9-830D-475FBB204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a:extLst>
              <a:ext uri="{FF2B5EF4-FFF2-40B4-BE49-F238E27FC236}">
                <a16:creationId xmlns:a16="http://schemas.microsoft.com/office/drawing/2014/main" id="{CE11172E-344B-402C-B834-80D98A0864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64195" name="Rectangle 2">
            <a:extLst>
              <a:ext uri="{FF2B5EF4-FFF2-40B4-BE49-F238E27FC236}">
                <a16:creationId xmlns:a16="http://schemas.microsoft.com/office/drawing/2014/main" id="{0F5236A7-F3F4-4870-8803-FD360768E387}"/>
              </a:ext>
            </a:extLst>
          </p:cNvPr>
          <p:cNvSpPr>
            <a:spLocks noGrp="1" noRot="1" noChangeAspect="1" noChangeArrowheads="1" noTextEdit="1"/>
          </p:cNvSpPr>
          <p:nvPr>
            <p:ph type="sldImg"/>
          </p:nvPr>
        </p:nvSpPr>
        <p:spPr>
          <a:xfrm>
            <a:off x="400050" y="696913"/>
            <a:ext cx="6184900" cy="3479800"/>
          </a:xfrm>
          <a:ln/>
        </p:spPr>
      </p:sp>
      <p:sp>
        <p:nvSpPr>
          <p:cNvPr id="264196" name="Rectangle 3">
            <a:extLst>
              <a:ext uri="{FF2B5EF4-FFF2-40B4-BE49-F238E27FC236}">
                <a16:creationId xmlns:a16="http://schemas.microsoft.com/office/drawing/2014/main" id="{AC880AA8-F898-4842-8CEA-E73F2FAD55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7E4E8680-51B8-4D5F-9567-EB67AC6D77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2211" name="Rectangle 2">
            <a:extLst>
              <a:ext uri="{FF2B5EF4-FFF2-40B4-BE49-F238E27FC236}">
                <a16:creationId xmlns:a16="http://schemas.microsoft.com/office/drawing/2014/main" id="{648278CF-0357-477D-BB2E-93F9E36B5682}"/>
              </a:ext>
            </a:extLst>
          </p:cNvPr>
          <p:cNvSpPr>
            <a:spLocks noGrp="1" noRot="1" noChangeAspect="1" noChangeArrowheads="1" noTextEdit="1"/>
          </p:cNvSpPr>
          <p:nvPr>
            <p:ph type="sldImg"/>
          </p:nvPr>
        </p:nvSpPr>
        <p:spPr>
          <a:xfrm>
            <a:off x="400050" y="696913"/>
            <a:ext cx="6184900" cy="3479800"/>
          </a:xfrm>
          <a:ln/>
        </p:spPr>
      </p:sp>
      <p:sp>
        <p:nvSpPr>
          <p:cNvPr id="222212" name="Rectangle 3">
            <a:extLst>
              <a:ext uri="{FF2B5EF4-FFF2-40B4-BE49-F238E27FC236}">
                <a16:creationId xmlns:a16="http://schemas.microsoft.com/office/drawing/2014/main" id="{347F5F49-ECAF-4CBF-BA71-A44E5D4102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a:extLst>
              <a:ext uri="{FF2B5EF4-FFF2-40B4-BE49-F238E27FC236}">
                <a16:creationId xmlns:a16="http://schemas.microsoft.com/office/drawing/2014/main" id="{28865BCD-52C6-4A1E-B0AD-AB667A3CBE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65219" name="Rectangle 2">
            <a:extLst>
              <a:ext uri="{FF2B5EF4-FFF2-40B4-BE49-F238E27FC236}">
                <a16:creationId xmlns:a16="http://schemas.microsoft.com/office/drawing/2014/main" id="{4695C38F-BE16-43B3-ABFB-AE1EA49CD434}"/>
              </a:ext>
            </a:extLst>
          </p:cNvPr>
          <p:cNvSpPr>
            <a:spLocks noGrp="1" noRot="1" noChangeAspect="1" noChangeArrowheads="1" noTextEdit="1"/>
          </p:cNvSpPr>
          <p:nvPr>
            <p:ph type="sldImg"/>
          </p:nvPr>
        </p:nvSpPr>
        <p:spPr>
          <a:xfrm>
            <a:off x="400050" y="696913"/>
            <a:ext cx="6184900" cy="3479800"/>
          </a:xfrm>
          <a:ln/>
        </p:spPr>
      </p:sp>
      <p:sp>
        <p:nvSpPr>
          <p:cNvPr id="265220" name="Rectangle 3">
            <a:extLst>
              <a:ext uri="{FF2B5EF4-FFF2-40B4-BE49-F238E27FC236}">
                <a16:creationId xmlns:a16="http://schemas.microsoft.com/office/drawing/2014/main" id="{C059EFF9-68EE-4434-8A16-6D526C31FE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A36B5137-43D8-4FAA-9B7C-3DB750BDC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32451" name="Rectangle 2">
            <a:extLst>
              <a:ext uri="{FF2B5EF4-FFF2-40B4-BE49-F238E27FC236}">
                <a16:creationId xmlns:a16="http://schemas.microsoft.com/office/drawing/2014/main" id="{376D59B2-3343-4B1E-8ABB-4ACEF4293215}"/>
              </a:ext>
            </a:extLst>
          </p:cNvPr>
          <p:cNvSpPr>
            <a:spLocks noGrp="1" noRot="1" noChangeAspect="1" noChangeArrowheads="1" noTextEdit="1"/>
          </p:cNvSpPr>
          <p:nvPr>
            <p:ph type="sldImg"/>
          </p:nvPr>
        </p:nvSpPr>
        <p:spPr>
          <a:xfrm>
            <a:off x="400050" y="696913"/>
            <a:ext cx="6184900" cy="3479800"/>
          </a:xfrm>
          <a:ln/>
        </p:spPr>
      </p:sp>
      <p:sp>
        <p:nvSpPr>
          <p:cNvPr id="232452" name="Rectangle 3">
            <a:extLst>
              <a:ext uri="{FF2B5EF4-FFF2-40B4-BE49-F238E27FC236}">
                <a16:creationId xmlns:a16="http://schemas.microsoft.com/office/drawing/2014/main" id="{7AD9A05A-1096-4B4D-A7C8-EBABFA0447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02034503-BF1C-4B26-84C3-461F05AE3D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33475" name="Rectangle 2">
            <a:extLst>
              <a:ext uri="{FF2B5EF4-FFF2-40B4-BE49-F238E27FC236}">
                <a16:creationId xmlns:a16="http://schemas.microsoft.com/office/drawing/2014/main" id="{9A79DC68-24C8-4A55-B813-EC105C103BE8}"/>
              </a:ext>
            </a:extLst>
          </p:cNvPr>
          <p:cNvSpPr>
            <a:spLocks noGrp="1" noRot="1" noChangeAspect="1" noChangeArrowheads="1" noTextEdit="1"/>
          </p:cNvSpPr>
          <p:nvPr>
            <p:ph type="sldImg"/>
          </p:nvPr>
        </p:nvSpPr>
        <p:spPr>
          <a:xfrm>
            <a:off x="400050" y="696913"/>
            <a:ext cx="6184900" cy="3479800"/>
          </a:xfrm>
          <a:ln/>
        </p:spPr>
      </p:sp>
      <p:sp>
        <p:nvSpPr>
          <p:cNvPr id="233476" name="Rectangle 3">
            <a:extLst>
              <a:ext uri="{FF2B5EF4-FFF2-40B4-BE49-F238E27FC236}">
                <a16:creationId xmlns:a16="http://schemas.microsoft.com/office/drawing/2014/main" id="{AA8CCF13-FF16-4897-A4F4-468FDE5D0A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a:extLst>
              <a:ext uri="{FF2B5EF4-FFF2-40B4-BE49-F238E27FC236}">
                <a16:creationId xmlns:a16="http://schemas.microsoft.com/office/drawing/2014/main" id="{ADB68A65-F27C-4BAC-8AB8-2E0ACD38AFAE}"/>
              </a:ext>
            </a:extLst>
          </p:cNvPr>
          <p:cNvSpPr>
            <a:spLocks noGrp="1" noRot="1" noChangeAspect="1" noTextEdit="1"/>
          </p:cNvSpPr>
          <p:nvPr>
            <p:ph type="sldImg"/>
          </p:nvPr>
        </p:nvSpPr>
        <p:spPr>
          <a:xfrm>
            <a:off x="400050" y="696913"/>
            <a:ext cx="6184900" cy="3479800"/>
          </a:xfrm>
          <a:ln/>
        </p:spPr>
      </p:sp>
      <p:sp>
        <p:nvSpPr>
          <p:cNvPr id="237571" name="Notes Placeholder 2">
            <a:extLst>
              <a:ext uri="{FF2B5EF4-FFF2-40B4-BE49-F238E27FC236}">
                <a16:creationId xmlns:a16="http://schemas.microsoft.com/office/drawing/2014/main" id="{974D7FBE-4039-4839-AA64-852E115EC8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
        <p:nvSpPr>
          <p:cNvPr id="237572" name="Slide Number Placeholder 3">
            <a:extLst>
              <a:ext uri="{FF2B5EF4-FFF2-40B4-BE49-F238E27FC236}">
                <a16:creationId xmlns:a16="http://schemas.microsoft.com/office/drawing/2014/main" id="{106EAAAC-A95A-44CC-B30A-82B8263547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a:extLst>
              <a:ext uri="{FF2B5EF4-FFF2-40B4-BE49-F238E27FC236}">
                <a16:creationId xmlns:a16="http://schemas.microsoft.com/office/drawing/2014/main" id="{C1F31252-E1C9-4FAD-8290-FDE990DC95B0}"/>
              </a:ext>
            </a:extLst>
          </p:cNvPr>
          <p:cNvSpPr>
            <a:spLocks noGrp="1" noRot="1" noChangeAspect="1" noTextEdit="1"/>
          </p:cNvSpPr>
          <p:nvPr>
            <p:ph type="sldImg"/>
          </p:nvPr>
        </p:nvSpPr>
        <p:spPr>
          <a:xfrm>
            <a:off x="400050" y="696913"/>
            <a:ext cx="6184900" cy="3479800"/>
          </a:xfrm>
          <a:ln/>
        </p:spPr>
      </p:sp>
      <p:sp>
        <p:nvSpPr>
          <p:cNvPr id="242691" name="Notes Placeholder 2">
            <a:extLst>
              <a:ext uri="{FF2B5EF4-FFF2-40B4-BE49-F238E27FC236}">
                <a16:creationId xmlns:a16="http://schemas.microsoft.com/office/drawing/2014/main" id="{C84ED7E1-9BCF-4761-95F4-F514298C58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a:extLst>
              <a:ext uri="{FF2B5EF4-FFF2-40B4-BE49-F238E27FC236}">
                <a16:creationId xmlns:a16="http://schemas.microsoft.com/office/drawing/2014/main" id="{26C4A670-8E41-4862-B39B-FE7371657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56003" name="Rectangle 2">
            <a:extLst>
              <a:ext uri="{FF2B5EF4-FFF2-40B4-BE49-F238E27FC236}">
                <a16:creationId xmlns:a16="http://schemas.microsoft.com/office/drawing/2014/main" id="{D9F46C0B-BA77-4101-AAC6-C9A21B8D0137}"/>
              </a:ext>
            </a:extLst>
          </p:cNvPr>
          <p:cNvSpPr>
            <a:spLocks noGrp="1" noRot="1" noChangeAspect="1" noChangeArrowheads="1" noTextEdit="1"/>
          </p:cNvSpPr>
          <p:nvPr>
            <p:ph type="sldImg"/>
          </p:nvPr>
        </p:nvSpPr>
        <p:spPr>
          <a:xfrm>
            <a:off x="400050" y="696913"/>
            <a:ext cx="6184900" cy="3479800"/>
          </a:xfrm>
          <a:ln/>
        </p:spPr>
      </p:sp>
      <p:sp>
        <p:nvSpPr>
          <p:cNvPr id="256004" name="Rectangle 3">
            <a:extLst>
              <a:ext uri="{FF2B5EF4-FFF2-40B4-BE49-F238E27FC236}">
                <a16:creationId xmlns:a16="http://schemas.microsoft.com/office/drawing/2014/main" id="{5FD7A22A-63B2-44D9-ACBC-03A6CC46D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AEA66E8A-8BF0-4312-A64D-2E5FB2D032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57027" name="Rectangle 2">
            <a:extLst>
              <a:ext uri="{FF2B5EF4-FFF2-40B4-BE49-F238E27FC236}">
                <a16:creationId xmlns:a16="http://schemas.microsoft.com/office/drawing/2014/main" id="{818F1D7E-16A3-4B0D-9094-9F862DCACE6E}"/>
              </a:ext>
            </a:extLst>
          </p:cNvPr>
          <p:cNvSpPr>
            <a:spLocks noGrp="1" noRot="1" noChangeAspect="1" noChangeArrowheads="1" noTextEdit="1"/>
          </p:cNvSpPr>
          <p:nvPr>
            <p:ph type="sldImg"/>
          </p:nvPr>
        </p:nvSpPr>
        <p:spPr>
          <a:xfrm>
            <a:off x="400050" y="696913"/>
            <a:ext cx="6184900" cy="3479800"/>
          </a:xfrm>
          <a:ln/>
        </p:spPr>
      </p:sp>
      <p:sp>
        <p:nvSpPr>
          <p:cNvPr id="257028" name="Rectangle 3">
            <a:extLst>
              <a:ext uri="{FF2B5EF4-FFF2-40B4-BE49-F238E27FC236}">
                <a16:creationId xmlns:a16="http://schemas.microsoft.com/office/drawing/2014/main" id="{3C51BC6A-8B56-42F6-9692-2C78455626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a:extLst>
              <a:ext uri="{FF2B5EF4-FFF2-40B4-BE49-F238E27FC236}">
                <a16:creationId xmlns:a16="http://schemas.microsoft.com/office/drawing/2014/main" id="{DCF662B4-DE6A-412A-8C7A-2BE67563D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58051" name="Rectangle 2">
            <a:extLst>
              <a:ext uri="{FF2B5EF4-FFF2-40B4-BE49-F238E27FC236}">
                <a16:creationId xmlns:a16="http://schemas.microsoft.com/office/drawing/2014/main" id="{73B88FEC-70B9-4C55-929B-18E2DAFDF685}"/>
              </a:ext>
            </a:extLst>
          </p:cNvPr>
          <p:cNvSpPr>
            <a:spLocks noGrp="1" noRot="1" noChangeAspect="1" noChangeArrowheads="1" noTextEdit="1"/>
          </p:cNvSpPr>
          <p:nvPr>
            <p:ph type="sldImg"/>
          </p:nvPr>
        </p:nvSpPr>
        <p:spPr>
          <a:xfrm>
            <a:off x="400050" y="696913"/>
            <a:ext cx="6184900" cy="3479800"/>
          </a:xfrm>
          <a:ln/>
        </p:spPr>
      </p:sp>
      <p:sp>
        <p:nvSpPr>
          <p:cNvPr id="258052" name="Rectangle 3">
            <a:extLst>
              <a:ext uri="{FF2B5EF4-FFF2-40B4-BE49-F238E27FC236}">
                <a16:creationId xmlns:a16="http://schemas.microsoft.com/office/drawing/2014/main" id="{31C24E3A-0E9D-4912-955E-9AD105B29E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a:extLst>
              <a:ext uri="{FF2B5EF4-FFF2-40B4-BE49-F238E27FC236}">
                <a16:creationId xmlns:a16="http://schemas.microsoft.com/office/drawing/2014/main" id="{DB09BB12-B590-48F2-8D6D-D9E8511A7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60099" name="Rectangle 2">
            <a:extLst>
              <a:ext uri="{FF2B5EF4-FFF2-40B4-BE49-F238E27FC236}">
                <a16:creationId xmlns:a16="http://schemas.microsoft.com/office/drawing/2014/main" id="{AACEB181-F115-45DA-8BD0-4F01348E6458}"/>
              </a:ext>
            </a:extLst>
          </p:cNvPr>
          <p:cNvSpPr>
            <a:spLocks noGrp="1" noRot="1" noChangeAspect="1" noChangeArrowheads="1" noTextEdit="1"/>
          </p:cNvSpPr>
          <p:nvPr>
            <p:ph type="sldImg"/>
          </p:nvPr>
        </p:nvSpPr>
        <p:spPr>
          <a:xfrm>
            <a:off x="400050" y="696913"/>
            <a:ext cx="6184900" cy="3479800"/>
          </a:xfrm>
          <a:ln/>
        </p:spPr>
      </p:sp>
      <p:sp>
        <p:nvSpPr>
          <p:cNvPr id="260100" name="Rectangle 3">
            <a:extLst>
              <a:ext uri="{FF2B5EF4-FFF2-40B4-BE49-F238E27FC236}">
                <a16:creationId xmlns:a16="http://schemas.microsoft.com/office/drawing/2014/main" id="{1A1CDCCA-2F6C-45B8-9635-DC65893E3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extLst>
      <p:ext uri="{BB962C8B-B14F-4D97-AF65-F5344CB8AC3E}">
        <p14:creationId xmlns:p14="http://schemas.microsoft.com/office/powerpoint/2010/main" val="181260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a:extLst>
              <a:ext uri="{FF2B5EF4-FFF2-40B4-BE49-F238E27FC236}">
                <a16:creationId xmlns:a16="http://schemas.microsoft.com/office/drawing/2014/main" id="{2FE855E8-89A6-4C08-9310-3364EA4E4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61123" name="Rectangle 2">
            <a:extLst>
              <a:ext uri="{FF2B5EF4-FFF2-40B4-BE49-F238E27FC236}">
                <a16:creationId xmlns:a16="http://schemas.microsoft.com/office/drawing/2014/main" id="{A0BCDB08-8D1D-42CB-B334-A743171037A0}"/>
              </a:ext>
            </a:extLst>
          </p:cNvPr>
          <p:cNvSpPr>
            <a:spLocks noGrp="1" noRot="1" noChangeAspect="1" noChangeArrowheads="1" noTextEdit="1"/>
          </p:cNvSpPr>
          <p:nvPr>
            <p:ph type="sldImg"/>
          </p:nvPr>
        </p:nvSpPr>
        <p:spPr>
          <a:xfrm>
            <a:off x="400050" y="696913"/>
            <a:ext cx="6184900" cy="3479800"/>
          </a:xfrm>
          <a:ln/>
        </p:spPr>
      </p:sp>
      <p:sp>
        <p:nvSpPr>
          <p:cNvPr id="261124" name="Rectangle 3">
            <a:extLst>
              <a:ext uri="{FF2B5EF4-FFF2-40B4-BE49-F238E27FC236}">
                <a16:creationId xmlns:a16="http://schemas.microsoft.com/office/drawing/2014/main" id="{6AEED0FF-1D3B-4B1E-B8EE-4B21B72CC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extLst>
      <p:ext uri="{BB962C8B-B14F-4D97-AF65-F5344CB8AC3E}">
        <p14:creationId xmlns:p14="http://schemas.microsoft.com/office/powerpoint/2010/main" val="1974149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456C98E1-CB5C-4476-BB45-E99199451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3235" name="Rectangle 2">
            <a:extLst>
              <a:ext uri="{FF2B5EF4-FFF2-40B4-BE49-F238E27FC236}">
                <a16:creationId xmlns:a16="http://schemas.microsoft.com/office/drawing/2014/main" id="{42E2F66A-3892-4470-99A5-56E409144DA1}"/>
              </a:ext>
            </a:extLst>
          </p:cNvPr>
          <p:cNvSpPr>
            <a:spLocks noGrp="1" noRot="1" noChangeAspect="1" noChangeArrowheads="1" noTextEdit="1"/>
          </p:cNvSpPr>
          <p:nvPr>
            <p:ph type="sldImg"/>
          </p:nvPr>
        </p:nvSpPr>
        <p:spPr>
          <a:xfrm>
            <a:off x="400050" y="696913"/>
            <a:ext cx="6184900" cy="3479800"/>
          </a:xfrm>
          <a:ln/>
        </p:spPr>
      </p:sp>
      <p:sp>
        <p:nvSpPr>
          <p:cNvPr id="223236" name="Rectangle 3">
            <a:extLst>
              <a:ext uri="{FF2B5EF4-FFF2-40B4-BE49-F238E27FC236}">
                <a16:creationId xmlns:a16="http://schemas.microsoft.com/office/drawing/2014/main" id="{293B2E4E-BB11-428D-801E-EDD81CDE9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Figures from </a:t>
            </a:r>
            <a:r>
              <a:rPr lang="en-US" dirty="0">
                <a:latin typeface="Claire Hand" panose="02000506040000020004" pitchFamily="50" charset="0"/>
                <a:cs typeface="Arial" panose="020B0604020202020204" pitchFamily="34" charset="0"/>
              </a:rPr>
              <a:t>Samuel </a:t>
            </a:r>
            <a:r>
              <a:rPr lang="en-US" dirty="0" err="1">
                <a:latin typeface="Claire Hand" panose="02000506040000020004" pitchFamily="50" charset="0"/>
                <a:cs typeface="Arial" panose="020B0604020202020204" pitchFamily="34" charset="0"/>
              </a:rPr>
              <a:t>Masué</a:t>
            </a:r>
            <a:r>
              <a:rPr lang="en-US" dirty="0">
                <a:latin typeface="Claire Hand" panose="02000506040000020004" pitchFamily="50" charset="0"/>
                <a:cs typeface="Arial" panose="020B0604020202020204" pitchFamily="34" charset="0"/>
              </a:rPr>
              <a:t>, CERN </a:t>
            </a:r>
            <a:r>
              <a:rPr lang="fr-FR" sz="1200" dirty="0">
                <a:latin typeface="Claire Hand" panose="02000506040000020004" pitchFamily="50" charset="0"/>
                <a:cs typeface="Arial" panose="020B0604020202020204" pitchFamily="34" charset="0"/>
              </a:rPr>
              <a:t>Introduction to </a:t>
            </a:r>
            <a:r>
              <a:rPr lang="fr-FR" sz="1200" dirty="0" err="1">
                <a:latin typeface="Claire Hand" panose="02000506040000020004" pitchFamily="50" charset="0"/>
                <a:cs typeface="Arial" panose="020B0604020202020204" pitchFamily="34" charset="0"/>
              </a:rPr>
              <a:t>microservices</a:t>
            </a:r>
            <a:endParaRPr lang="en-US" dirty="0">
              <a:latin typeface="Claire Hand" panose="02000506040000020004" pitchFamily="50"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DC6156A5-8007-454C-8434-58C591F0A76C}" type="slidenum">
              <a:rPr lang="tr-TR" smtClean="0"/>
              <a:t>35</a:t>
            </a:fld>
            <a:endParaRPr lang="tr-TR"/>
          </a:p>
        </p:txBody>
      </p:sp>
    </p:spTree>
    <p:extLst>
      <p:ext uri="{BB962C8B-B14F-4D97-AF65-F5344CB8AC3E}">
        <p14:creationId xmlns:p14="http://schemas.microsoft.com/office/powerpoint/2010/main" val="2161945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C6156A5-8007-454C-8434-58C591F0A76C}" type="slidenum">
              <a:rPr lang="tr-TR" smtClean="0"/>
              <a:t>37</a:t>
            </a:fld>
            <a:endParaRPr lang="tr-TR"/>
          </a:p>
        </p:txBody>
      </p:sp>
    </p:spTree>
    <p:extLst>
      <p:ext uri="{BB962C8B-B14F-4D97-AF65-F5344CB8AC3E}">
        <p14:creationId xmlns:p14="http://schemas.microsoft.com/office/powerpoint/2010/main" val="2306490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In the book Building Microservices the author Sam Newman suggest few techniques to define the size of microservice, </a:t>
            </a:r>
          </a:p>
          <a:p>
            <a:pPr lvl="2"/>
            <a:r>
              <a:rPr lang="en-US" dirty="0"/>
              <a:t>It should be small enough to be owned by a small agile development team, </a:t>
            </a:r>
          </a:p>
          <a:p>
            <a:pPr lvl="2"/>
            <a:r>
              <a:rPr lang="en-US" dirty="0"/>
              <a:t>re-writable within one or two agile sprints ( typically two to four weeks) or the complexity does not require to refactoring or require further divide into another microservice.</a:t>
            </a:r>
          </a:p>
          <a:p>
            <a:endParaRPr lang="en-US" dirty="0"/>
          </a:p>
        </p:txBody>
      </p:sp>
      <p:sp>
        <p:nvSpPr>
          <p:cNvPr id="4" name="Slide Number Placeholder 3"/>
          <p:cNvSpPr>
            <a:spLocks noGrp="1"/>
          </p:cNvSpPr>
          <p:nvPr>
            <p:ph type="sldNum" sz="quarter" idx="5"/>
          </p:nvPr>
        </p:nvSpPr>
        <p:spPr/>
        <p:txBody>
          <a:bodyPr/>
          <a:lstStyle/>
          <a:p>
            <a:fld id="{DC6156A5-8007-454C-8434-58C591F0A76C}" type="slidenum">
              <a:rPr lang="tr-TR" smtClean="0"/>
              <a:t>41</a:t>
            </a:fld>
            <a:endParaRPr lang="tr-TR"/>
          </a:p>
        </p:txBody>
      </p:sp>
    </p:spTree>
    <p:extLst>
      <p:ext uri="{BB962C8B-B14F-4D97-AF65-F5344CB8AC3E}">
        <p14:creationId xmlns:p14="http://schemas.microsoft.com/office/powerpoint/2010/main" val="458599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http://blog.arungupta.me/microservice-design-patterns/</a:t>
            </a:r>
          </a:p>
        </p:txBody>
      </p:sp>
      <p:sp>
        <p:nvSpPr>
          <p:cNvPr id="4" name="Slide Number Placeholder 3"/>
          <p:cNvSpPr>
            <a:spLocks noGrp="1"/>
          </p:cNvSpPr>
          <p:nvPr>
            <p:ph type="sldNum" sz="quarter" idx="5"/>
          </p:nvPr>
        </p:nvSpPr>
        <p:spPr/>
        <p:txBody>
          <a:bodyPr/>
          <a:lstStyle/>
          <a:p>
            <a:fld id="{DC6156A5-8007-454C-8434-58C591F0A76C}" type="slidenum">
              <a:rPr lang="tr-TR" smtClean="0"/>
              <a:t>43</a:t>
            </a:fld>
            <a:endParaRPr lang="tr-TR"/>
          </a:p>
        </p:txBody>
      </p:sp>
    </p:spTree>
    <p:extLst>
      <p:ext uri="{BB962C8B-B14F-4D97-AF65-F5344CB8AC3E}">
        <p14:creationId xmlns:p14="http://schemas.microsoft.com/office/powerpoint/2010/main" val="3737564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http://blog.arungupta.me/microservice-design-patterns/</a:t>
            </a:r>
          </a:p>
        </p:txBody>
      </p:sp>
      <p:sp>
        <p:nvSpPr>
          <p:cNvPr id="4" name="Slide Number Placeholder 3"/>
          <p:cNvSpPr>
            <a:spLocks noGrp="1"/>
          </p:cNvSpPr>
          <p:nvPr>
            <p:ph type="sldNum" sz="quarter" idx="5"/>
          </p:nvPr>
        </p:nvSpPr>
        <p:spPr/>
        <p:txBody>
          <a:bodyPr/>
          <a:lstStyle/>
          <a:p>
            <a:fld id="{DC6156A5-8007-454C-8434-58C591F0A76C}" type="slidenum">
              <a:rPr lang="tr-TR" smtClean="0"/>
              <a:t>44</a:t>
            </a:fld>
            <a:endParaRPr lang="tr-TR"/>
          </a:p>
        </p:txBody>
      </p:sp>
    </p:spTree>
    <p:extLst>
      <p:ext uri="{BB962C8B-B14F-4D97-AF65-F5344CB8AC3E}">
        <p14:creationId xmlns:p14="http://schemas.microsoft.com/office/powerpoint/2010/main" val="170722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http://blog.arungupta.me/microservice-design-patterns/</a:t>
            </a:r>
          </a:p>
        </p:txBody>
      </p:sp>
      <p:sp>
        <p:nvSpPr>
          <p:cNvPr id="4" name="Slide Number Placeholder 3"/>
          <p:cNvSpPr>
            <a:spLocks noGrp="1"/>
          </p:cNvSpPr>
          <p:nvPr>
            <p:ph type="sldNum" sz="quarter" idx="5"/>
          </p:nvPr>
        </p:nvSpPr>
        <p:spPr/>
        <p:txBody>
          <a:bodyPr/>
          <a:lstStyle/>
          <a:p>
            <a:fld id="{DC6156A5-8007-454C-8434-58C591F0A76C}" type="slidenum">
              <a:rPr lang="tr-TR" smtClean="0"/>
              <a:t>45</a:t>
            </a:fld>
            <a:endParaRPr lang="tr-TR"/>
          </a:p>
        </p:txBody>
      </p:sp>
    </p:spTree>
    <p:extLst>
      <p:ext uri="{BB962C8B-B14F-4D97-AF65-F5344CB8AC3E}">
        <p14:creationId xmlns:p14="http://schemas.microsoft.com/office/powerpoint/2010/main" val="280876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http://blog.arungupta.me/microservice-design-patterns/</a:t>
            </a:r>
          </a:p>
        </p:txBody>
      </p:sp>
      <p:sp>
        <p:nvSpPr>
          <p:cNvPr id="4" name="Slide Number Placeholder 3"/>
          <p:cNvSpPr>
            <a:spLocks noGrp="1"/>
          </p:cNvSpPr>
          <p:nvPr>
            <p:ph type="sldNum" sz="quarter" idx="5"/>
          </p:nvPr>
        </p:nvSpPr>
        <p:spPr/>
        <p:txBody>
          <a:bodyPr/>
          <a:lstStyle/>
          <a:p>
            <a:fld id="{DC6156A5-8007-454C-8434-58C591F0A76C}" type="slidenum">
              <a:rPr lang="tr-TR" smtClean="0"/>
              <a:t>46</a:t>
            </a:fld>
            <a:endParaRPr lang="tr-TR"/>
          </a:p>
        </p:txBody>
      </p:sp>
    </p:spTree>
    <p:extLst>
      <p:ext uri="{BB962C8B-B14F-4D97-AF65-F5344CB8AC3E}">
        <p14:creationId xmlns:p14="http://schemas.microsoft.com/office/powerpoint/2010/main" val="393354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5FB0DF22-12AC-4939-ADA5-E87E395087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4259" name="Rectangle 2">
            <a:extLst>
              <a:ext uri="{FF2B5EF4-FFF2-40B4-BE49-F238E27FC236}">
                <a16:creationId xmlns:a16="http://schemas.microsoft.com/office/drawing/2014/main" id="{EF8E2E18-44BB-4CBD-94AD-A1DA7AA33CC4}"/>
              </a:ext>
            </a:extLst>
          </p:cNvPr>
          <p:cNvSpPr>
            <a:spLocks noGrp="1" noRot="1" noChangeAspect="1" noChangeArrowheads="1" noTextEdit="1"/>
          </p:cNvSpPr>
          <p:nvPr>
            <p:ph type="sldImg"/>
          </p:nvPr>
        </p:nvSpPr>
        <p:spPr>
          <a:xfrm>
            <a:off x="400050" y="696913"/>
            <a:ext cx="6184900" cy="3479800"/>
          </a:xfrm>
          <a:ln/>
        </p:spPr>
      </p:sp>
      <p:sp>
        <p:nvSpPr>
          <p:cNvPr id="224260" name="Rectangle 3">
            <a:extLst>
              <a:ext uri="{FF2B5EF4-FFF2-40B4-BE49-F238E27FC236}">
                <a16:creationId xmlns:a16="http://schemas.microsoft.com/office/drawing/2014/main" id="{076095CF-EB4D-4E3B-AF57-FDD82685D5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BEFEFAF8-631D-4722-AC3F-0C607A85B1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5283" name="Rectangle 2">
            <a:extLst>
              <a:ext uri="{FF2B5EF4-FFF2-40B4-BE49-F238E27FC236}">
                <a16:creationId xmlns:a16="http://schemas.microsoft.com/office/drawing/2014/main" id="{72402701-A652-4138-9429-918DA168EF66}"/>
              </a:ext>
            </a:extLst>
          </p:cNvPr>
          <p:cNvSpPr>
            <a:spLocks noGrp="1" noRot="1" noChangeAspect="1" noChangeArrowheads="1" noTextEdit="1"/>
          </p:cNvSpPr>
          <p:nvPr>
            <p:ph type="sldImg"/>
          </p:nvPr>
        </p:nvSpPr>
        <p:spPr>
          <a:xfrm>
            <a:off x="400050" y="696913"/>
            <a:ext cx="6184900" cy="3479800"/>
          </a:xfrm>
          <a:ln/>
        </p:spPr>
      </p:sp>
      <p:sp>
        <p:nvSpPr>
          <p:cNvPr id="225284" name="Rectangle 3">
            <a:extLst>
              <a:ext uri="{FF2B5EF4-FFF2-40B4-BE49-F238E27FC236}">
                <a16:creationId xmlns:a16="http://schemas.microsoft.com/office/drawing/2014/main" id="{B8C77A93-84DB-428C-AB6B-505743582D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51E0B5A5-8E61-45AE-9DF8-7FEA50AF43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6307" name="Rectangle 2">
            <a:extLst>
              <a:ext uri="{FF2B5EF4-FFF2-40B4-BE49-F238E27FC236}">
                <a16:creationId xmlns:a16="http://schemas.microsoft.com/office/drawing/2014/main" id="{24F04688-6AA9-4C45-A738-4C9D3DC1B407}"/>
              </a:ext>
            </a:extLst>
          </p:cNvPr>
          <p:cNvSpPr>
            <a:spLocks noGrp="1" noRot="1" noChangeAspect="1" noChangeArrowheads="1" noTextEdit="1"/>
          </p:cNvSpPr>
          <p:nvPr>
            <p:ph type="sldImg"/>
          </p:nvPr>
        </p:nvSpPr>
        <p:spPr>
          <a:xfrm>
            <a:off x="400050" y="696913"/>
            <a:ext cx="6184900" cy="3479800"/>
          </a:xfrm>
          <a:ln/>
        </p:spPr>
      </p:sp>
      <p:sp>
        <p:nvSpPr>
          <p:cNvPr id="226308" name="Rectangle 3">
            <a:extLst>
              <a:ext uri="{FF2B5EF4-FFF2-40B4-BE49-F238E27FC236}">
                <a16:creationId xmlns:a16="http://schemas.microsoft.com/office/drawing/2014/main" id="{5AE84BD7-4930-4BC0-B4E5-7EC4A07A65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0EAA566F-5B0B-407D-9897-A82068D54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27331" name="Rectangle 2">
            <a:extLst>
              <a:ext uri="{FF2B5EF4-FFF2-40B4-BE49-F238E27FC236}">
                <a16:creationId xmlns:a16="http://schemas.microsoft.com/office/drawing/2014/main" id="{EFE1CA56-4D47-4BEE-BC18-49181B5ED9D1}"/>
              </a:ext>
            </a:extLst>
          </p:cNvPr>
          <p:cNvSpPr>
            <a:spLocks noGrp="1" noRot="1" noChangeAspect="1" noChangeArrowheads="1" noTextEdit="1"/>
          </p:cNvSpPr>
          <p:nvPr>
            <p:ph type="sldImg"/>
          </p:nvPr>
        </p:nvSpPr>
        <p:spPr>
          <a:xfrm>
            <a:off x="400050" y="696913"/>
            <a:ext cx="6184900" cy="3479800"/>
          </a:xfrm>
          <a:ln/>
        </p:spPr>
      </p:sp>
      <p:sp>
        <p:nvSpPr>
          <p:cNvPr id="227332" name="Rectangle 3">
            <a:extLst>
              <a:ext uri="{FF2B5EF4-FFF2-40B4-BE49-F238E27FC236}">
                <a16:creationId xmlns:a16="http://schemas.microsoft.com/office/drawing/2014/main" id="{C059FDA8-D796-4BFD-AA8E-5A40C81EA9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681795EA-24D1-48FD-9608-65AF3C4D50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defRPr>
            </a:lvl1pPr>
            <a:lvl2pPr marL="742950" indent="-285750" defTabSz="930275">
              <a:defRPr sz="2400">
                <a:solidFill>
                  <a:schemeClr val="tx1"/>
                </a:solidFill>
                <a:latin typeface="Times" panose="02020603050405020304" pitchFamily="18" charset="0"/>
              </a:defRPr>
            </a:lvl2pPr>
            <a:lvl3pPr marL="1143000" indent="-228600" defTabSz="930275">
              <a:defRPr sz="2400">
                <a:solidFill>
                  <a:schemeClr val="tx1"/>
                </a:solidFill>
                <a:latin typeface="Times" panose="02020603050405020304" pitchFamily="18" charset="0"/>
              </a:defRPr>
            </a:lvl3pPr>
            <a:lvl4pPr marL="1600200" indent="-228600" defTabSz="930275">
              <a:defRPr sz="2400">
                <a:solidFill>
                  <a:schemeClr val="tx1"/>
                </a:solidFill>
                <a:latin typeface="Times" panose="02020603050405020304" pitchFamily="18" charset="0"/>
              </a:defRPr>
            </a:lvl4pPr>
            <a:lvl5pPr marL="2057400" indent="-228600" defTabSz="930275">
              <a:defRPr sz="2400">
                <a:solidFill>
                  <a:schemeClr val="tx1"/>
                </a:solidFill>
                <a:latin typeface="Times"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sz="1200"/>
          </a:p>
        </p:txBody>
      </p:sp>
      <p:sp>
        <p:nvSpPr>
          <p:cNvPr id="236547" name="Rectangle 2">
            <a:extLst>
              <a:ext uri="{FF2B5EF4-FFF2-40B4-BE49-F238E27FC236}">
                <a16:creationId xmlns:a16="http://schemas.microsoft.com/office/drawing/2014/main" id="{84E8B0B8-9F7B-4876-BFC1-3B7B2D11E840}"/>
              </a:ext>
            </a:extLst>
          </p:cNvPr>
          <p:cNvSpPr>
            <a:spLocks noGrp="1" noRot="1" noChangeAspect="1" noChangeArrowheads="1" noTextEdit="1"/>
          </p:cNvSpPr>
          <p:nvPr>
            <p:ph type="sldImg"/>
          </p:nvPr>
        </p:nvSpPr>
        <p:spPr>
          <a:xfrm>
            <a:off x="400050" y="696913"/>
            <a:ext cx="6184900" cy="3479800"/>
          </a:xfrm>
          <a:ln/>
        </p:spPr>
      </p:sp>
      <p:sp>
        <p:nvSpPr>
          <p:cNvPr id="236548" name="Rectangle 3">
            <a:extLst>
              <a:ext uri="{FF2B5EF4-FFF2-40B4-BE49-F238E27FC236}">
                <a16:creationId xmlns:a16="http://schemas.microsoft.com/office/drawing/2014/main" id="{613DE8BA-68B2-4155-9091-55FD75268E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a:extLst>
              <a:ext uri="{FF2B5EF4-FFF2-40B4-BE49-F238E27FC236}">
                <a16:creationId xmlns:a16="http://schemas.microsoft.com/office/drawing/2014/main" id="{353AF284-2744-419C-97A6-841267E4137A}"/>
              </a:ext>
            </a:extLst>
          </p:cNvPr>
          <p:cNvSpPr>
            <a:spLocks noGrp="1" noRot="1" noChangeAspect="1" noTextEdit="1"/>
          </p:cNvSpPr>
          <p:nvPr>
            <p:ph type="sldImg"/>
          </p:nvPr>
        </p:nvSpPr>
        <p:spPr>
          <a:xfrm>
            <a:off x="400050" y="696913"/>
            <a:ext cx="6184900" cy="3479800"/>
          </a:xfrm>
          <a:ln/>
        </p:spPr>
      </p:sp>
      <p:sp>
        <p:nvSpPr>
          <p:cNvPr id="239619" name="Notes Placeholder 2">
            <a:extLst>
              <a:ext uri="{FF2B5EF4-FFF2-40B4-BE49-F238E27FC236}">
                <a16:creationId xmlns:a16="http://schemas.microsoft.com/office/drawing/2014/main" id="{B82D84B4-F461-412E-8E85-9611B523E3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03/12/2019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03/12/2019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03/12/2019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03/12/2019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03/12/2019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03/12/2019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03/12/2019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03/12/2019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03/12/2019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zone.com/articles/microservices-design-principle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blog.arungupta.me/microservice-design-patterns/" TargetMode="External"/><Relationship Id="rId2" Type="http://schemas.openxmlformats.org/officeDocument/2006/relationships/hyperlink" Target="https://medium.com/@madhukaudantha/microservice-architecture-and-design-patterns-for-microservices-e0e5013fd58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B77D-2881-420A-BB8D-11B1F9544758}"/>
              </a:ext>
            </a:extLst>
          </p:cNvPr>
          <p:cNvSpPr>
            <a:spLocks noGrp="1"/>
          </p:cNvSpPr>
          <p:nvPr>
            <p:ph type="ctrTitle"/>
          </p:nvPr>
        </p:nvSpPr>
        <p:spPr/>
        <p:txBody>
          <a:bodyPr/>
          <a:lstStyle/>
          <a:p>
            <a:r>
              <a:rPr lang="en-US" sz="3600"/>
              <a:t>Architectural Patterns </a:t>
            </a:r>
            <a:r>
              <a:rPr lang="en-US" sz="3600" dirty="0"/>
              <a:t>-I</a:t>
            </a:r>
            <a:br>
              <a:rPr lang="en-US" sz="3600" dirty="0"/>
            </a:br>
            <a:endParaRPr lang="tr-TR" sz="3600" dirty="0"/>
          </a:p>
        </p:txBody>
      </p:sp>
      <p:sp>
        <p:nvSpPr>
          <p:cNvPr id="3" name="Subtitle 2">
            <a:extLst>
              <a:ext uri="{FF2B5EF4-FFF2-40B4-BE49-F238E27FC236}">
                <a16:creationId xmlns:a16="http://schemas.microsoft.com/office/drawing/2014/main" id="{6BFD9F5A-76FA-4A43-8A8F-AF54833C39EC}"/>
              </a:ext>
            </a:extLst>
          </p:cNvPr>
          <p:cNvSpPr>
            <a:spLocks noGrp="1"/>
          </p:cNvSpPr>
          <p:nvPr>
            <p:ph type="subTitle" idx="1"/>
          </p:nvPr>
        </p:nvSpPr>
        <p:spPr/>
        <p:txBody>
          <a:bodyPr>
            <a:normAutofit/>
          </a:bodyPr>
          <a:lstStyle/>
          <a:p>
            <a:r>
              <a:rPr lang="en-US" sz="2400" dirty="0"/>
              <a:t>Emre Kaplan</a:t>
            </a:r>
            <a:r>
              <a:rPr lang="en-US" sz="2400"/>
              <a:t>, Ph.D.</a:t>
            </a:r>
            <a:endParaRPr lang="en-US" sz="2400" dirty="0"/>
          </a:p>
        </p:txBody>
      </p:sp>
    </p:spTree>
    <p:extLst>
      <p:ext uri="{BB962C8B-B14F-4D97-AF65-F5344CB8AC3E}">
        <p14:creationId xmlns:p14="http://schemas.microsoft.com/office/powerpoint/2010/main" val="1695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2">
            <a:extLst>
              <a:ext uri="{FF2B5EF4-FFF2-40B4-BE49-F238E27FC236}">
                <a16:creationId xmlns:a16="http://schemas.microsoft.com/office/drawing/2014/main" id="{4D0146C6-B5DE-41E3-A1B6-54E837209D5D}"/>
              </a:ext>
            </a:extLst>
          </p:cNvPr>
          <p:cNvSpPr>
            <a:spLocks noGrp="1" noChangeArrowheads="1"/>
          </p:cNvSpPr>
          <p:nvPr>
            <p:ph type="title"/>
          </p:nvPr>
        </p:nvSpPr>
        <p:spPr/>
        <p:txBody>
          <a:bodyPr/>
          <a:lstStyle/>
          <a:p>
            <a:r>
              <a:rPr lang="en-GB" altLang="tr-TR">
                <a:cs typeface="Times" panose="02020603050405020304" pitchFamily="18" charset="0"/>
              </a:rPr>
              <a:t>The Client-Server and other distributed architectural patterns</a:t>
            </a:r>
          </a:p>
        </p:txBody>
      </p:sp>
      <p:sp>
        <p:nvSpPr>
          <p:cNvPr id="103430" name="Rectangle 3">
            <a:extLst>
              <a:ext uri="{FF2B5EF4-FFF2-40B4-BE49-F238E27FC236}">
                <a16:creationId xmlns:a16="http://schemas.microsoft.com/office/drawing/2014/main" id="{90870B7A-7556-4242-B9F8-DDD56EBD81CB}"/>
              </a:ext>
            </a:extLst>
          </p:cNvPr>
          <p:cNvSpPr>
            <a:spLocks noGrp="1" noChangeArrowheads="1"/>
          </p:cNvSpPr>
          <p:nvPr>
            <p:ph type="body" idx="1"/>
          </p:nvPr>
        </p:nvSpPr>
        <p:spPr/>
        <p:txBody>
          <a:bodyPr/>
          <a:lstStyle/>
          <a:p>
            <a:r>
              <a:rPr lang="en-GB" altLang="tr-TR" dirty="0">
                <a:cs typeface="Times" panose="02020603050405020304" pitchFamily="18" charset="0"/>
              </a:rPr>
              <a:t>There is at least one component that has the role of </a:t>
            </a:r>
            <a:r>
              <a:rPr lang="en-GB" altLang="tr-TR" b="1" i="1" dirty="0">
                <a:cs typeface="Times" panose="02020603050405020304" pitchFamily="18" charset="0"/>
              </a:rPr>
              <a:t>server</a:t>
            </a:r>
            <a:r>
              <a:rPr lang="en-GB" altLang="tr-TR" dirty="0">
                <a:cs typeface="Times" panose="02020603050405020304" pitchFamily="18" charset="0"/>
              </a:rPr>
              <a:t>, waiting for and then handling connections</a:t>
            </a:r>
            <a:r>
              <a:rPr lang="en-US" altLang="tr-TR" dirty="0"/>
              <a:t>.</a:t>
            </a:r>
          </a:p>
          <a:p>
            <a:endParaRPr lang="en-GB" altLang="tr-TR" dirty="0">
              <a:cs typeface="Times" panose="02020603050405020304" pitchFamily="18" charset="0"/>
            </a:endParaRPr>
          </a:p>
          <a:p>
            <a:r>
              <a:rPr lang="en-GB" altLang="tr-TR" dirty="0">
                <a:cs typeface="Times" panose="02020603050405020304" pitchFamily="18" charset="0"/>
              </a:rPr>
              <a:t>There is at least one component that has the role of </a:t>
            </a:r>
            <a:r>
              <a:rPr lang="en-GB" altLang="tr-TR" b="1" i="1" dirty="0">
                <a:cs typeface="Times" panose="02020603050405020304" pitchFamily="18" charset="0"/>
              </a:rPr>
              <a:t>client</a:t>
            </a:r>
            <a:r>
              <a:rPr lang="en-GB" altLang="tr-TR" dirty="0">
                <a:cs typeface="Times" panose="02020603050405020304" pitchFamily="18" charset="0"/>
              </a:rPr>
              <a:t>, initiating connections in order to obtain some service</a:t>
            </a:r>
            <a:r>
              <a:rPr lang="en-US" altLang="tr-TR" dirty="0"/>
              <a:t>.</a:t>
            </a:r>
          </a:p>
          <a:p>
            <a:endParaRPr lang="en-GB" altLang="tr-TR" dirty="0">
              <a:cs typeface="Times"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9DEAC22-5E60-495F-9D29-99AB959AAF92}"/>
              </a:ext>
            </a:extLst>
          </p:cNvPr>
          <p:cNvSpPr>
            <a:spLocks noGrp="1" noChangeArrowheads="1"/>
          </p:cNvSpPr>
          <p:nvPr>
            <p:ph type="title"/>
          </p:nvPr>
        </p:nvSpPr>
        <p:spPr/>
        <p:txBody>
          <a:bodyPr/>
          <a:lstStyle/>
          <a:p>
            <a:r>
              <a:rPr lang="en-GB" altLang="tr-TR"/>
              <a:t>Thin and fat clients</a:t>
            </a:r>
          </a:p>
        </p:txBody>
      </p:sp>
      <p:sp>
        <p:nvSpPr>
          <p:cNvPr id="106499" name="Rectangle 3">
            <a:extLst>
              <a:ext uri="{FF2B5EF4-FFF2-40B4-BE49-F238E27FC236}">
                <a16:creationId xmlns:a16="http://schemas.microsoft.com/office/drawing/2014/main" id="{296D66C4-D125-497E-922F-BE2918C3A696}"/>
              </a:ext>
            </a:extLst>
          </p:cNvPr>
          <p:cNvSpPr>
            <a:spLocks noGrp="1" noChangeArrowheads="1"/>
          </p:cNvSpPr>
          <p:nvPr>
            <p:ph type="body" idx="1"/>
          </p:nvPr>
        </p:nvSpPr>
        <p:spPr/>
        <p:txBody>
          <a:bodyPr/>
          <a:lstStyle/>
          <a:p>
            <a:pPr algn="just">
              <a:lnSpc>
                <a:spcPct val="90000"/>
              </a:lnSpc>
            </a:pPr>
            <a:r>
              <a:rPr lang="en-GB" altLang="tr-TR" b="1" dirty="0">
                <a:solidFill>
                  <a:schemeClr val="tx1">
                    <a:lumMod val="95000"/>
                    <a:lumOff val="5000"/>
                  </a:schemeClr>
                </a:solidFill>
              </a:rPr>
              <a:t>Thin-client model </a:t>
            </a:r>
          </a:p>
          <a:p>
            <a:pPr lvl="1" algn="just">
              <a:lnSpc>
                <a:spcPct val="90000"/>
              </a:lnSpc>
              <a:spcBef>
                <a:spcPts val="600"/>
              </a:spcBef>
              <a:spcAft>
                <a:spcPts val="600"/>
              </a:spcAft>
            </a:pPr>
            <a:r>
              <a:rPr lang="en-GB" altLang="tr-TR" dirty="0"/>
              <a:t>In a thin-client model, all of the application processing and data management is carried out on the server. </a:t>
            </a:r>
          </a:p>
          <a:p>
            <a:pPr lvl="1" algn="just">
              <a:lnSpc>
                <a:spcPct val="90000"/>
              </a:lnSpc>
              <a:spcBef>
                <a:spcPts val="600"/>
              </a:spcBef>
              <a:spcAft>
                <a:spcPts val="600"/>
              </a:spcAft>
            </a:pPr>
            <a:r>
              <a:rPr lang="en-GB" altLang="tr-TR" dirty="0"/>
              <a:t>The client is simply responsible for running the UI.</a:t>
            </a:r>
          </a:p>
          <a:p>
            <a:pPr algn="just">
              <a:lnSpc>
                <a:spcPct val="90000"/>
              </a:lnSpc>
            </a:pPr>
            <a:r>
              <a:rPr lang="en-GB" altLang="tr-TR" b="1" dirty="0">
                <a:solidFill>
                  <a:schemeClr val="tx1">
                    <a:lumMod val="95000"/>
                    <a:lumOff val="5000"/>
                  </a:schemeClr>
                </a:solidFill>
              </a:rPr>
              <a:t>Fat-client model </a:t>
            </a:r>
          </a:p>
          <a:p>
            <a:pPr lvl="1" algn="just">
              <a:lnSpc>
                <a:spcPct val="90000"/>
              </a:lnSpc>
            </a:pPr>
            <a:r>
              <a:rPr lang="en-GB" altLang="tr-TR" dirty="0"/>
              <a:t>In this model, the server is only responsible for data management. </a:t>
            </a:r>
          </a:p>
          <a:p>
            <a:pPr lvl="1" algn="just">
              <a:lnSpc>
                <a:spcPct val="90000"/>
              </a:lnSpc>
            </a:pPr>
            <a:r>
              <a:rPr lang="en-GB" altLang="tr-TR" dirty="0"/>
              <a:t>The software on the client implements the application logic and the interactions with the system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D1543E0-544C-40F2-9613-BAE20531E53C}"/>
              </a:ext>
            </a:extLst>
          </p:cNvPr>
          <p:cNvSpPr>
            <a:spLocks noGrp="1" noChangeArrowheads="1"/>
          </p:cNvSpPr>
          <p:nvPr>
            <p:ph type="title"/>
          </p:nvPr>
        </p:nvSpPr>
        <p:spPr/>
        <p:txBody>
          <a:bodyPr/>
          <a:lstStyle/>
          <a:p>
            <a:r>
              <a:rPr lang="en-GB" altLang="tr-TR"/>
              <a:t>Thin client model</a:t>
            </a:r>
          </a:p>
        </p:txBody>
      </p:sp>
      <p:sp>
        <p:nvSpPr>
          <p:cNvPr id="107523" name="Rectangle 3">
            <a:extLst>
              <a:ext uri="{FF2B5EF4-FFF2-40B4-BE49-F238E27FC236}">
                <a16:creationId xmlns:a16="http://schemas.microsoft.com/office/drawing/2014/main" id="{597E3EA3-50B4-4A33-BDBC-BEAD7AB165DE}"/>
              </a:ext>
            </a:extLst>
          </p:cNvPr>
          <p:cNvSpPr>
            <a:spLocks noGrp="1" noChangeArrowheads="1"/>
          </p:cNvSpPr>
          <p:nvPr>
            <p:ph type="body" idx="1"/>
          </p:nvPr>
        </p:nvSpPr>
        <p:spPr/>
        <p:txBody>
          <a:bodyPr/>
          <a:lstStyle/>
          <a:p>
            <a:r>
              <a:rPr lang="en-GB" altLang="tr-TR"/>
              <a:t>Used when legacy systems are migrated to client server architectures. </a:t>
            </a:r>
          </a:p>
          <a:p>
            <a:pPr lvl="1"/>
            <a:r>
              <a:rPr lang="en-GB" altLang="tr-TR"/>
              <a:t>The legacy system acts as a server in its own right with a graphical interface implemented on a client.</a:t>
            </a:r>
          </a:p>
          <a:p>
            <a:r>
              <a:rPr lang="en-GB" altLang="tr-TR"/>
              <a:t>A major disadvantage is that it places a heavy processing load on both the server and the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4179386-213F-4F78-8D4F-779E49CD8ACD}"/>
              </a:ext>
            </a:extLst>
          </p:cNvPr>
          <p:cNvSpPr>
            <a:spLocks noGrp="1" noChangeArrowheads="1"/>
          </p:cNvSpPr>
          <p:nvPr>
            <p:ph type="title"/>
          </p:nvPr>
        </p:nvSpPr>
        <p:spPr/>
        <p:txBody>
          <a:bodyPr/>
          <a:lstStyle/>
          <a:p>
            <a:r>
              <a:rPr lang="en-GB" altLang="tr-TR"/>
              <a:t>Fat client model</a:t>
            </a:r>
          </a:p>
        </p:txBody>
      </p:sp>
      <p:sp>
        <p:nvSpPr>
          <p:cNvPr id="108547" name="Rectangle 3">
            <a:extLst>
              <a:ext uri="{FF2B5EF4-FFF2-40B4-BE49-F238E27FC236}">
                <a16:creationId xmlns:a16="http://schemas.microsoft.com/office/drawing/2014/main" id="{71CAEEEA-E74C-4D0C-A579-2249F69ECA66}"/>
              </a:ext>
            </a:extLst>
          </p:cNvPr>
          <p:cNvSpPr>
            <a:spLocks noGrp="1" noChangeArrowheads="1"/>
          </p:cNvSpPr>
          <p:nvPr>
            <p:ph type="body" idx="1"/>
          </p:nvPr>
        </p:nvSpPr>
        <p:spPr/>
        <p:txBody>
          <a:bodyPr/>
          <a:lstStyle/>
          <a:p>
            <a:pPr>
              <a:lnSpc>
                <a:spcPct val="90000"/>
              </a:lnSpc>
            </a:pPr>
            <a:r>
              <a:rPr lang="en-GB" altLang="tr-TR" dirty="0"/>
              <a:t>More processing is delegated to the client as the application processing is locally executed.</a:t>
            </a:r>
          </a:p>
          <a:p>
            <a:pPr>
              <a:lnSpc>
                <a:spcPct val="90000"/>
              </a:lnSpc>
            </a:pPr>
            <a:r>
              <a:rPr lang="en-GB" altLang="tr-TR" dirty="0"/>
              <a:t>Most suitable when the capabilities of the client system are known in advance.</a:t>
            </a:r>
          </a:p>
          <a:p>
            <a:pPr>
              <a:lnSpc>
                <a:spcPct val="90000"/>
              </a:lnSpc>
            </a:pPr>
            <a:r>
              <a:rPr lang="en-GB" altLang="tr-TR" dirty="0"/>
              <a:t>More complex than a thin client model especially for management. New versions of the application have to be installed on all clients.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2">
            <a:extLst>
              <a:ext uri="{FF2B5EF4-FFF2-40B4-BE49-F238E27FC236}">
                <a16:creationId xmlns:a16="http://schemas.microsoft.com/office/drawing/2014/main" id="{4341AEC5-DDD0-46E4-884A-99667A575427}"/>
              </a:ext>
            </a:extLst>
          </p:cNvPr>
          <p:cNvSpPr>
            <a:spLocks noGrp="1" noChangeArrowheads="1"/>
          </p:cNvSpPr>
          <p:nvPr>
            <p:ph type="title"/>
          </p:nvPr>
        </p:nvSpPr>
        <p:spPr/>
        <p:txBody>
          <a:bodyPr/>
          <a:lstStyle/>
          <a:p>
            <a:r>
              <a:rPr lang="en-GB" altLang="tr-TR" dirty="0">
                <a:cs typeface="Times" panose="02020603050405020304" pitchFamily="18" charset="0"/>
              </a:rPr>
              <a:t>Architectural Patterns</a:t>
            </a:r>
            <a:r>
              <a:rPr lang="en-US" altLang="tr-TR" dirty="0"/>
              <a:t> </a:t>
            </a:r>
          </a:p>
        </p:txBody>
      </p:sp>
      <p:sp>
        <p:nvSpPr>
          <p:cNvPr id="98310" name="Rectangle 3">
            <a:extLst>
              <a:ext uri="{FF2B5EF4-FFF2-40B4-BE49-F238E27FC236}">
                <a16:creationId xmlns:a16="http://schemas.microsoft.com/office/drawing/2014/main" id="{3657758F-ED1C-41F0-B4A3-E19E1AAA0EC8}"/>
              </a:ext>
            </a:extLst>
          </p:cNvPr>
          <p:cNvSpPr>
            <a:spLocks noGrp="1" noChangeArrowheads="1"/>
          </p:cNvSpPr>
          <p:nvPr>
            <p:ph type="body" idx="1"/>
          </p:nvPr>
        </p:nvSpPr>
        <p:spPr/>
        <p:txBody>
          <a:bodyPr/>
          <a:lstStyle/>
          <a:p>
            <a:pPr>
              <a:lnSpc>
                <a:spcPct val="90000"/>
              </a:lnSpc>
            </a:pPr>
            <a:r>
              <a:rPr lang="en-GB" altLang="tr-TR" dirty="0"/>
              <a:t>The notion of patterns can be applied to software architecture. </a:t>
            </a:r>
          </a:p>
          <a:p>
            <a:pPr marL="841248" lvl="2">
              <a:lnSpc>
                <a:spcPct val="90000"/>
              </a:lnSpc>
              <a:spcBef>
                <a:spcPts val="1000"/>
              </a:spcBef>
            </a:pPr>
            <a:r>
              <a:rPr lang="en-GB" altLang="tr-TR" dirty="0"/>
              <a:t>These are called architectural patterns or architectural styles. </a:t>
            </a:r>
          </a:p>
          <a:p>
            <a:pPr marL="841248" lvl="2">
              <a:lnSpc>
                <a:spcPct val="90000"/>
              </a:lnSpc>
              <a:spcBef>
                <a:spcPts val="1000"/>
              </a:spcBef>
            </a:pPr>
            <a:r>
              <a:rPr lang="en-GB" altLang="tr-TR" dirty="0"/>
              <a:t>Each allows you to design flexible systems using components </a:t>
            </a:r>
          </a:p>
          <a:p>
            <a:pPr marL="1298448" lvl="4">
              <a:lnSpc>
                <a:spcPct val="90000"/>
              </a:lnSpc>
              <a:spcBef>
                <a:spcPts val="1000"/>
              </a:spcBef>
            </a:pPr>
            <a:r>
              <a:rPr lang="en-GB" altLang="tr-TR" sz="1800" dirty="0"/>
              <a:t>The components are as independent of each other as possible.</a:t>
            </a:r>
            <a:r>
              <a:rPr lang="en-US" altLang="tr-TR" sz="1800" dirty="0"/>
              <a:t> </a:t>
            </a:r>
            <a:endParaRPr lang="en-GB" altLang="tr-T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2">
            <a:extLst>
              <a:ext uri="{FF2B5EF4-FFF2-40B4-BE49-F238E27FC236}">
                <a16:creationId xmlns:a16="http://schemas.microsoft.com/office/drawing/2014/main" id="{0EAEF68C-C8A3-4F8F-AD52-5CFAED76F5FD}"/>
              </a:ext>
            </a:extLst>
          </p:cNvPr>
          <p:cNvSpPr>
            <a:spLocks noGrp="1" noChangeArrowheads="1"/>
          </p:cNvSpPr>
          <p:nvPr>
            <p:ph type="title"/>
          </p:nvPr>
        </p:nvSpPr>
        <p:spPr/>
        <p:txBody>
          <a:bodyPr/>
          <a:lstStyle/>
          <a:p>
            <a:r>
              <a:rPr lang="en-GB" altLang="tr-TR">
                <a:cs typeface="Times" panose="02020603050405020304" pitchFamily="18" charset="0"/>
              </a:rPr>
              <a:t>The Broker architectural pattern</a:t>
            </a:r>
          </a:p>
        </p:txBody>
      </p:sp>
      <p:sp>
        <p:nvSpPr>
          <p:cNvPr id="112646" name="Rectangle 3">
            <a:extLst>
              <a:ext uri="{FF2B5EF4-FFF2-40B4-BE49-F238E27FC236}">
                <a16:creationId xmlns:a16="http://schemas.microsoft.com/office/drawing/2014/main" id="{285D2355-B68C-4A56-85D3-14871062CE4D}"/>
              </a:ext>
            </a:extLst>
          </p:cNvPr>
          <p:cNvSpPr>
            <a:spLocks noGrp="1" noChangeArrowheads="1"/>
          </p:cNvSpPr>
          <p:nvPr>
            <p:ph type="body" idx="1"/>
          </p:nvPr>
        </p:nvSpPr>
        <p:spPr>
          <a:xfrm>
            <a:off x="1371599" y="2308564"/>
            <a:ext cx="5277776" cy="3581400"/>
          </a:xfrm>
        </p:spPr>
        <p:txBody>
          <a:bodyPr/>
          <a:lstStyle/>
          <a:p>
            <a:r>
              <a:rPr lang="en-GB" altLang="tr-TR" dirty="0">
                <a:cs typeface="Times" panose="02020603050405020304" pitchFamily="18" charset="0"/>
              </a:rPr>
              <a:t>Transparently distribute aspects of the software system to different nodes</a:t>
            </a:r>
            <a:r>
              <a:rPr lang="en-US" altLang="tr-TR" dirty="0">
                <a:cs typeface="Times" panose="02020603050405020304" pitchFamily="18" charset="0"/>
              </a:rPr>
              <a:t> </a:t>
            </a:r>
          </a:p>
          <a:p>
            <a:pPr lvl="1"/>
            <a:r>
              <a:rPr lang="en-GB" altLang="tr-TR" dirty="0">
                <a:cs typeface="Times" panose="02020603050405020304" pitchFamily="18" charset="0"/>
              </a:rPr>
              <a:t>An object can call methods of another object without knowing that this object is remotely located</a:t>
            </a:r>
            <a:r>
              <a:rPr lang="en-US" altLang="tr-TR" dirty="0">
                <a:cs typeface="Times" panose="02020603050405020304" pitchFamily="18" charset="0"/>
              </a:rPr>
              <a:t>.</a:t>
            </a:r>
          </a:p>
          <a:p>
            <a:pPr lvl="1"/>
            <a:r>
              <a:rPr lang="en-US" dirty="0">
                <a:cs typeface="Times" panose="02020603050405020304" pitchFamily="18" charset="0"/>
              </a:rPr>
              <a:t>Common Object Request Broker Architecture (</a:t>
            </a:r>
            <a:r>
              <a:rPr lang="en-GB" altLang="tr-TR" dirty="0">
                <a:cs typeface="Times" panose="02020603050405020304" pitchFamily="18" charset="0"/>
              </a:rPr>
              <a:t>CORBA) is a well-known open standard that allows you to build this kind of architecture.</a:t>
            </a:r>
          </a:p>
          <a:p>
            <a:pPr lvl="1"/>
            <a:endParaRPr lang="en-GB" altLang="tr-TR" dirty="0">
              <a:cs typeface="Times" panose="02020603050405020304" pitchFamily="18" charset="0"/>
            </a:endParaRPr>
          </a:p>
        </p:txBody>
      </p:sp>
      <p:pic>
        <p:nvPicPr>
          <p:cNvPr id="2" name="Picture 1">
            <a:extLst>
              <a:ext uri="{FF2B5EF4-FFF2-40B4-BE49-F238E27FC236}">
                <a16:creationId xmlns:a16="http://schemas.microsoft.com/office/drawing/2014/main" id="{28CFE84E-6049-4B5F-AEC0-C38825312754}"/>
              </a:ext>
            </a:extLst>
          </p:cNvPr>
          <p:cNvPicPr>
            <a:picLocks noChangeAspect="1"/>
          </p:cNvPicPr>
          <p:nvPr/>
        </p:nvPicPr>
        <p:blipFill>
          <a:blip r:embed="rId3"/>
          <a:stretch>
            <a:fillRect/>
          </a:stretch>
        </p:blipFill>
        <p:spPr>
          <a:xfrm>
            <a:off x="7093258" y="2308564"/>
            <a:ext cx="4819309" cy="2863450"/>
          </a:xfrm>
          <a:prstGeom prst="rect">
            <a:avLst/>
          </a:prstGeom>
        </p:spPr>
      </p:pic>
      <p:sp>
        <p:nvSpPr>
          <p:cNvPr id="3" name="Rectangle 2">
            <a:extLst>
              <a:ext uri="{FF2B5EF4-FFF2-40B4-BE49-F238E27FC236}">
                <a16:creationId xmlns:a16="http://schemas.microsoft.com/office/drawing/2014/main" id="{5C569716-31D2-4B83-BF32-4DF5E105B47F}"/>
              </a:ext>
            </a:extLst>
          </p:cNvPr>
          <p:cNvSpPr/>
          <p:nvPr/>
        </p:nvSpPr>
        <p:spPr>
          <a:xfrm>
            <a:off x="1219200" y="6350232"/>
            <a:ext cx="4444753" cy="230832"/>
          </a:xfrm>
          <a:prstGeom prst="rect">
            <a:avLst/>
          </a:prstGeom>
        </p:spPr>
        <p:txBody>
          <a:bodyPr wrap="square">
            <a:spAutoFit/>
          </a:bodyPr>
          <a:lstStyle/>
          <a:p>
            <a:r>
              <a:rPr lang="en-US" sz="900" dirty="0">
                <a:solidFill>
                  <a:schemeClr val="bg1">
                    <a:lumMod val="50000"/>
                  </a:schemeClr>
                </a:solidFill>
              </a:rPr>
              <a:t>http://www.eso.org/~tcsmgr/oowg-forum/Seminars/CORBAtutorial/CORBAtutorial.pdf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2">
            <a:extLst>
              <a:ext uri="{FF2B5EF4-FFF2-40B4-BE49-F238E27FC236}">
                <a16:creationId xmlns:a16="http://schemas.microsoft.com/office/drawing/2014/main" id="{8E3ED862-C205-4556-A60F-6DAF6A0D8D56}"/>
              </a:ext>
            </a:extLst>
          </p:cNvPr>
          <p:cNvSpPr>
            <a:spLocks noGrp="1" noChangeArrowheads="1"/>
          </p:cNvSpPr>
          <p:nvPr>
            <p:ph type="title"/>
          </p:nvPr>
        </p:nvSpPr>
        <p:spPr/>
        <p:txBody>
          <a:bodyPr/>
          <a:lstStyle/>
          <a:p>
            <a:r>
              <a:rPr lang="en-US" altLang="tr-TR"/>
              <a:t>Example of a Broker system</a:t>
            </a:r>
          </a:p>
        </p:txBody>
      </p:sp>
      <p:pic>
        <p:nvPicPr>
          <p:cNvPr id="113670" name="Picture 9">
            <a:extLst>
              <a:ext uri="{FF2B5EF4-FFF2-40B4-BE49-F238E27FC236}">
                <a16:creationId xmlns:a16="http://schemas.microsoft.com/office/drawing/2014/main" id="{5BCB6094-A2B5-4135-8D21-4717B4EEF5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2640676"/>
            <a:ext cx="7543800" cy="8509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2">
            <a:extLst>
              <a:ext uri="{FF2B5EF4-FFF2-40B4-BE49-F238E27FC236}">
                <a16:creationId xmlns:a16="http://schemas.microsoft.com/office/drawing/2014/main" id="{1BF0C9F7-FB23-4521-A92B-DFBD5669C65E}"/>
              </a:ext>
            </a:extLst>
          </p:cNvPr>
          <p:cNvSpPr>
            <a:spLocks noGrp="1" noChangeArrowheads="1"/>
          </p:cNvSpPr>
          <p:nvPr>
            <p:ph type="title"/>
          </p:nvPr>
        </p:nvSpPr>
        <p:spPr/>
        <p:txBody>
          <a:bodyPr/>
          <a:lstStyle/>
          <a:p>
            <a:r>
              <a:rPr lang="en-GB" altLang="tr-TR">
                <a:cs typeface="Times" panose="02020603050405020304" pitchFamily="18" charset="0"/>
              </a:rPr>
              <a:t>The Transaction-Processing architectural pattern</a:t>
            </a:r>
            <a:r>
              <a:rPr lang="en-US" altLang="tr-TR">
                <a:cs typeface="Times" panose="02020603050405020304" pitchFamily="18" charset="0"/>
              </a:rPr>
              <a:t> </a:t>
            </a:r>
          </a:p>
        </p:txBody>
      </p:sp>
      <p:sp>
        <p:nvSpPr>
          <p:cNvPr id="115718" name="Rectangle 3">
            <a:extLst>
              <a:ext uri="{FF2B5EF4-FFF2-40B4-BE49-F238E27FC236}">
                <a16:creationId xmlns:a16="http://schemas.microsoft.com/office/drawing/2014/main" id="{90C219FC-22A7-48E8-81C1-69255881BD9F}"/>
              </a:ext>
            </a:extLst>
          </p:cNvPr>
          <p:cNvSpPr>
            <a:spLocks noGrp="1" noChangeArrowheads="1"/>
          </p:cNvSpPr>
          <p:nvPr>
            <p:ph type="body" idx="1"/>
          </p:nvPr>
        </p:nvSpPr>
        <p:spPr/>
        <p:txBody>
          <a:bodyPr/>
          <a:lstStyle/>
          <a:p>
            <a:pPr marL="0"/>
            <a:r>
              <a:rPr lang="en-GB" altLang="tr-TR" dirty="0">
                <a:cs typeface="Times" panose="02020603050405020304" pitchFamily="18" charset="0"/>
              </a:rPr>
              <a:t>A process reads a series of inputs one by one. </a:t>
            </a:r>
          </a:p>
          <a:p>
            <a:pPr lvl="1"/>
            <a:r>
              <a:rPr lang="en-GB" altLang="tr-TR" dirty="0">
                <a:cs typeface="Times" panose="02020603050405020304" pitchFamily="18" charset="0"/>
              </a:rPr>
              <a:t>Each input describes a transaction – a command that typically make some changes to the data stored by the system</a:t>
            </a:r>
          </a:p>
          <a:p>
            <a:pPr lvl="1"/>
            <a:r>
              <a:rPr lang="en-GB" altLang="tr-TR" dirty="0">
                <a:cs typeface="Times" panose="02020603050405020304" pitchFamily="18" charset="0"/>
              </a:rPr>
              <a:t>There is a transaction dispatcher component that decides what to do with each transaction</a:t>
            </a:r>
          </a:p>
          <a:p>
            <a:pPr lvl="1"/>
            <a:r>
              <a:rPr lang="en-GB" altLang="tr-TR" dirty="0">
                <a:cs typeface="Times" panose="02020603050405020304" pitchFamily="18" charset="0"/>
              </a:rPr>
              <a:t>This dispatches a procedure call or message to one of a series of component that will handle the transaction</a:t>
            </a:r>
            <a:r>
              <a:rPr lang="en-US" altLang="tr-TR" dirty="0">
                <a:cs typeface="Times" panose="02020603050405020304" pitchFamily="18" charset="0"/>
              </a:rPr>
              <a:t>   </a:t>
            </a:r>
            <a:endParaRPr lang="en-GB" altLang="tr-TR" dirty="0">
              <a:cs typeface="Times"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a:extLst>
              <a:ext uri="{FF2B5EF4-FFF2-40B4-BE49-F238E27FC236}">
                <a16:creationId xmlns:a16="http://schemas.microsoft.com/office/drawing/2014/main" id="{DC3BDAAF-FE2C-47D0-A978-C4A451EB590C}"/>
              </a:ext>
            </a:extLst>
          </p:cNvPr>
          <p:cNvSpPr>
            <a:spLocks noGrp="1" noChangeArrowheads="1"/>
          </p:cNvSpPr>
          <p:nvPr>
            <p:ph type="title"/>
          </p:nvPr>
        </p:nvSpPr>
        <p:spPr/>
        <p:txBody>
          <a:bodyPr/>
          <a:lstStyle/>
          <a:p>
            <a:r>
              <a:rPr lang="en-US" altLang="tr-TR"/>
              <a:t>Example of a transaction-processing system</a:t>
            </a:r>
          </a:p>
        </p:txBody>
      </p:sp>
      <p:pic>
        <p:nvPicPr>
          <p:cNvPr id="116742" name="Picture 49">
            <a:extLst>
              <a:ext uri="{FF2B5EF4-FFF2-40B4-BE49-F238E27FC236}">
                <a16:creationId xmlns:a16="http://schemas.microsoft.com/office/drawing/2014/main" id="{ACA59B1C-BE19-482A-940E-467CA1B8BA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2446714"/>
            <a:ext cx="7543800" cy="1851025"/>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2">
            <a:extLst>
              <a:ext uri="{FF2B5EF4-FFF2-40B4-BE49-F238E27FC236}">
                <a16:creationId xmlns:a16="http://schemas.microsoft.com/office/drawing/2014/main" id="{DD35B4E6-F6C7-486D-A9BE-2359BF1296BF}"/>
              </a:ext>
            </a:extLst>
          </p:cNvPr>
          <p:cNvSpPr>
            <a:spLocks noGrp="1" noChangeArrowheads="1"/>
          </p:cNvSpPr>
          <p:nvPr>
            <p:ph type="title"/>
          </p:nvPr>
        </p:nvSpPr>
        <p:spPr/>
        <p:txBody>
          <a:bodyPr/>
          <a:lstStyle/>
          <a:p>
            <a:r>
              <a:rPr lang="en-GB" altLang="tr-TR">
                <a:cs typeface="Times" panose="02020603050405020304" pitchFamily="18" charset="0"/>
              </a:rPr>
              <a:t>The Pipe-and-Filter architectural pattern</a:t>
            </a:r>
            <a:r>
              <a:rPr lang="en-US" altLang="tr-TR">
                <a:cs typeface="Times" panose="02020603050405020304" pitchFamily="18" charset="0"/>
              </a:rPr>
              <a:t> </a:t>
            </a:r>
          </a:p>
        </p:txBody>
      </p:sp>
      <p:sp>
        <p:nvSpPr>
          <p:cNvPr id="118790" name="Rectangle 3">
            <a:extLst>
              <a:ext uri="{FF2B5EF4-FFF2-40B4-BE49-F238E27FC236}">
                <a16:creationId xmlns:a16="http://schemas.microsoft.com/office/drawing/2014/main" id="{9A89B834-441C-4083-A875-9D82147C6F1A}"/>
              </a:ext>
            </a:extLst>
          </p:cNvPr>
          <p:cNvSpPr>
            <a:spLocks noGrp="1" noChangeArrowheads="1"/>
          </p:cNvSpPr>
          <p:nvPr>
            <p:ph type="body" idx="1"/>
          </p:nvPr>
        </p:nvSpPr>
        <p:spPr/>
        <p:txBody>
          <a:bodyPr>
            <a:normAutofit lnSpcReduction="10000"/>
          </a:bodyPr>
          <a:lstStyle/>
          <a:p>
            <a:pPr marL="0"/>
            <a:r>
              <a:rPr lang="en-GB" altLang="tr-TR" dirty="0">
                <a:cs typeface="Times" panose="02020603050405020304" pitchFamily="18" charset="0"/>
              </a:rPr>
              <a:t>A stream of data, in a relatively simple format, is passed through a series of processes</a:t>
            </a:r>
          </a:p>
          <a:p>
            <a:pPr lvl="1"/>
            <a:r>
              <a:rPr lang="en-GB" altLang="tr-TR" dirty="0">
                <a:cs typeface="Times" panose="02020603050405020304" pitchFamily="18" charset="0"/>
              </a:rPr>
              <a:t>Each of which transforms it in some way. </a:t>
            </a:r>
          </a:p>
          <a:p>
            <a:pPr lvl="1"/>
            <a:r>
              <a:rPr lang="en-GB" altLang="tr-TR" dirty="0">
                <a:cs typeface="Times" panose="02020603050405020304" pitchFamily="18" charset="0"/>
              </a:rPr>
              <a:t>Data is constantly fed into the pipeline.</a:t>
            </a:r>
          </a:p>
          <a:p>
            <a:pPr lvl="1"/>
            <a:r>
              <a:rPr lang="en-GB" altLang="tr-TR" dirty="0">
                <a:cs typeface="Times" panose="02020603050405020304" pitchFamily="18" charset="0"/>
              </a:rPr>
              <a:t>The processes work concurrently.</a:t>
            </a:r>
          </a:p>
          <a:p>
            <a:pPr lvl="1"/>
            <a:r>
              <a:rPr lang="en-GB" altLang="tr-TR" dirty="0">
                <a:cs typeface="Times" panose="02020603050405020304" pitchFamily="18" charset="0"/>
              </a:rPr>
              <a:t>The architecture is very flexible.</a:t>
            </a:r>
          </a:p>
          <a:p>
            <a:pPr lvl="2"/>
            <a:r>
              <a:rPr lang="en-GB" altLang="tr-TR" sz="2000" dirty="0">
                <a:cs typeface="Times" panose="02020603050405020304" pitchFamily="18" charset="0"/>
              </a:rPr>
              <a:t>Almost all the components could be removed</a:t>
            </a:r>
            <a:r>
              <a:rPr lang="en-US" altLang="tr-TR" sz="2000" dirty="0">
                <a:cs typeface="Times" panose="02020603050405020304" pitchFamily="18" charset="0"/>
              </a:rPr>
              <a:t>.</a:t>
            </a:r>
          </a:p>
          <a:p>
            <a:pPr lvl="2"/>
            <a:r>
              <a:rPr lang="en-GB" altLang="tr-TR" sz="2000" dirty="0">
                <a:cs typeface="Times" panose="02020603050405020304" pitchFamily="18" charset="0"/>
              </a:rPr>
              <a:t>Components could be replaced.</a:t>
            </a:r>
            <a:endParaRPr lang="en-US" altLang="tr-TR" sz="2000" dirty="0">
              <a:cs typeface="Times" panose="02020603050405020304" pitchFamily="18" charset="0"/>
            </a:endParaRPr>
          </a:p>
          <a:p>
            <a:pPr lvl="2"/>
            <a:r>
              <a:rPr lang="en-GB" altLang="tr-TR" sz="2000" dirty="0">
                <a:cs typeface="Times" panose="02020603050405020304" pitchFamily="18" charset="0"/>
              </a:rPr>
              <a:t>New components could be inserted.</a:t>
            </a:r>
            <a:r>
              <a:rPr lang="en-US" altLang="tr-TR" sz="2000" dirty="0">
                <a:cs typeface="Times" panose="02020603050405020304" pitchFamily="18" charset="0"/>
              </a:rPr>
              <a:t> </a:t>
            </a:r>
          </a:p>
          <a:p>
            <a:pPr lvl="2"/>
            <a:r>
              <a:rPr lang="en-GB" altLang="tr-TR" sz="2000" dirty="0">
                <a:cs typeface="Times" panose="02020603050405020304" pitchFamily="18" charset="0"/>
              </a:rPr>
              <a:t>Certain components could be reordered.</a:t>
            </a:r>
            <a:r>
              <a:rPr lang="en-US" altLang="tr-TR" sz="2000" dirty="0">
                <a:cs typeface="Times" panose="02020603050405020304" pitchFamily="18" charset="0"/>
              </a:rPr>
              <a:t> </a:t>
            </a:r>
            <a:endParaRPr lang="en-GB" altLang="tr-TR" sz="2000" dirty="0">
              <a:cs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AB34-31E3-41A5-B54A-AFE5439BA67B}"/>
              </a:ext>
            </a:extLst>
          </p:cNvPr>
          <p:cNvSpPr>
            <a:spLocks noGrp="1"/>
          </p:cNvSpPr>
          <p:nvPr>
            <p:ph type="title"/>
          </p:nvPr>
        </p:nvSpPr>
        <p:spPr/>
        <p:txBody>
          <a:bodyPr/>
          <a:lstStyle/>
          <a:p>
            <a:r>
              <a:rPr lang="en-US" dirty="0"/>
              <a:t>Architectural Design Patterns</a:t>
            </a:r>
            <a:endParaRPr lang="tr-TR" dirty="0"/>
          </a:p>
        </p:txBody>
      </p:sp>
      <p:sp>
        <p:nvSpPr>
          <p:cNvPr id="3" name="Content Placeholder 2">
            <a:extLst>
              <a:ext uri="{FF2B5EF4-FFF2-40B4-BE49-F238E27FC236}">
                <a16:creationId xmlns:a16="http://schemas.microsoft.com/office/drawing/2014/main" id="{89F8421E-0DDA-4513-8AAE-BFE4F3ACC91E}"/>
              </a:ext>
            </a:extLst>
          </p:cNvPr>
          <p:cNvSpPr>
            <a:spLocks noGrp="1"/>
          </p:cNvSpPr>
          <p:nvPr>
            <p:ph idx="1"/>
          </p:nvPr>
        </p:nvSpPr>
        <p:spPr>
          <a:xfrm>
            <a:off x="1371600" y="1850994"/>
            <a:ext cx="9601200" cy="4387604"/>
          </a:xfrm>
        </p:spPr>
        <p:txBody>
          <a:bodyPr>
            <a:normAutofit fontScale="92500" lnSpcReduction="10000"/>
          </a:bodyPr>
          <a:lstStyle/>
          <a:p>
            <a:r>
              <a:rPr lang="en-US" b="1" dirty="0"/>
              <a:t>Broker</a:t>
            </a:r>
          </a:p>
          <a:p>
            <a:r>
              <a:rPr lang="en-US" b="1" dirty="0"/>
              <a:t>Transaction Processing</a:t>
            </a:r>
          </a:p>
          <a:p>
            <a:r>
              <a:rPr lang="en-US" b="1" dirty="0"/>
              <a:t>Pipe and Filter</a:t>
            </a:r>
          </a:p>
          <a:p>
            <a:r>
              <a:rPr lang="en-US" b="1" dirty="0"/>
              <a:t>Service oriented Architecture (</a:t>
            </a:r>
            <a:r>
              <a:rPr lang="en-US" b="1" dirty="0" err="1"/>
              <a:t>SoA</a:t>
            </a:r>
            <a:r>
              <a:rPr lang="en-US" b="1" dirty="0"/>
              <a:t>)</a:t>
            </a:r>
          </a:p>
          <a:p>
            <a:r>
              <a:rPr lang="en-US" b="1" dirty="0"/>
              <a:t>Message Oriented Middleware (MoM)</a:t>
            </a:r>
          </a:p>
          <a:p>
            <a:r>
              <a:rPr lang="en-US" b="1" dirty="0"/>
              <a:t>Three-Tier Architecture</a:t>
            </a:r>
          </a:p>
          <a:p>
            <a:r>
              <a:rPr lang="en-US" b="1" dirty="0"/>
              <a:t>Model-View-Controller (MVC)</a:t>
            </a:r>
          </a:p>
          <a:p>
            <a:r>
              <a:rPr lang="en-US" b="1" dirty="0"/>
              <a:t>Microservices</a:t>
            </a:r>
          </a:p>
          <a:p>
            <a:r>
              <a:rPr lang="en-US" dirty="0"/>
              <a:t>Command Query Responsibility Segregation (CQRS)</a:t>
            </a:r>
          </a:p>
          <a:p>
            <a:r>
              <a:rPr lang="en-US" dirty="0"/>
              <a:t>Unit of Work</a:t>
            </a:r>
          </a:p>
          <a:p>
            <a:r>
              <a:rPr lang="en-US" dirty="0"/>
              <a:t>Data Transfer Object</a:t>
            </a:r>
          </a:p>
          <a:p>
            <a:endParaRPr lang="en-US" dirty="0"/>
          </a:p>
        </p:txBody>
      </p:sp>
    </p:spTree>
    <p:extLst>
      <p:ext uri="{BB962C8B-B14F-4D97-AF65-F5344CB8AC3E}">
        <p14:creationId xmlns:p14="http://schemas.microsoft.com/office/powerpoint/2010/main" val="338585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Rectangle 2">
            <a:extLst>
              <a:ext uri="{FF2B5EF4-FFF2-40B4-BE49-F238E27FC236}">
                <a16:creationId xmlns:a16="http://schemas.microsoft.com/office/drawing/2014/main" id="{1E0DF11F-F374-4767-A27A-047A07D80642}"/>
              </a:ext>
            </a:extLst>
          </p:cNvPr>
          <p:cNvSpPr>
            <a:spLocks noGrp="1" noChangeArrowheads="1"/>
          </p:cNvSpPr>
          <p:nvPr>
            <p:ph type="title"/>
          </p:nvPr>
        </p:nvSpPr>
        <p:spPr/>
        <p:txBody>
          <a:bodyPr/>
          <a:lstStyle/>
          <a:p>
            <a:r>
              <a:rPr lang="en-US" altLang="tr-TR"/>
              <a:t>Example of a pipe-and-filter system</a:t>
            </a:r>
          </a:p>
        </p:txBody>
      </p:sp>
      <p:pic>
        <p:nvPicPr>
          <p:cNvPr id="119814" name="Picture 193">
            <a:extLst>
              <a:ext uri="{FF2B5EF4-FFF2-40B4-BE49-F238E27FC236}">
                <a16:creationId xmlns:a16="http://schemas.microsoft.com/office/drawing/2014/main" id="{ED753C3C-E08A-44A3-9211-063E093BE7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909157"/>
            <a:ext cx="7848600" cy="3233738"/>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2">
            <a:extLst>
              <a:ext uri="{FF2B5EF4-FFF2-40B4-BE49-F238E27FC236}">
                <a16:creationId xmlns:a16="http://schemas.microsoft.com/office/drawing/2014/main" id="{C4FDACB3-3840-4A78-B149-F92E8DF89260}"/>
              </a:ext>
            </a:extLst>
          </p:cNvPr>
          <p:cNvSpPr>
            <a:spLocks noGrp="1" noChangeArrowheads="1"/>
          </p:cNvSpPr>
          <p:nvPr>
            <p:ph type="title"/>
          </p:nvPr>
        </p:nvSpPr>
        <p:spPr/>
        <p:txBody>
          <a:bodyPr/>
          <a:lstStyle/>
          <a:p>
            <a:r>
              <a:rPr lang="en-US" altLang="tr-TR"/>
              <a:t>The Message-oriented architectural pattern </a:t>
            </a:r>
          </a:p>
        </p:txBody>
      </p:sp>
      <p:sp>
        <p:nvSpPr>
          <p:cNvPr id="131078" name="Rectangle 4">
            <a:extLst>
              <a:ext uri="{FF2B5EF4-FFF2-40B4-BE49-F238E27FC236}">
                <a16:creationId xmlns:a16="http://schemas.microsoft.com/office/drawing/2014/main" id="{6321A9B0-1ACD-475C-9CD9-DEE7C207CBE7}"/>
              </a:ext>
            </a:extLst>
          </p:cNvPr>
          <p:cNvSpPr>
            <a:spLocks noGrp="1" noChangeArrowheads="1"/>
          </p:cNvSpPr>
          <p:nvPr>
            <p:ph type="body" idx="1"/>
          </p:nvPr>
        </p:nvSpPr>
        <p:spPr>
          <a:noFill/>
        </p:spPr>
        <p:txBody>
          <a:bodyPr/>
          <a:lstStyle/>
          <a:p>
            <a:pPr marL="0"/>
            <a:r>
              <a:rPr lang="en-US" altLang="tr-TR" dirty="0">
                <a:cs typeface="Times" panose="02020603050405020304" pitchFamily="18" charset="0"/>
              </a:rPr>
              <a:t>Under this architecture, the different sub-systems communicate and collaborate to accomplish some task only by exchanging messages.</a:t>
            </a:r>
          </a:p>
          <a:p>
            <a:pPr lvl="1"/>
            <a:r>
              <a:rPr lang="en-US" altLang="tr-TR" dirty="0">
                <a:cs typeface="Times" panose="02020603050405020304" pitchFamily="18" charset="0"/>
              </a:rPr>
              <a:t>Also known as Message-oriented Middleware (MOM)</a:t>
            </a:r>
          </a:p>
          <a:p>
            <a:pPr lvl="1"/>
            <a:r>
              <a:rPr lang="en-US" altLang="tr-TR" dirty="0">
                <a:cs typeface="Times" panose="02020603050405020304" pitchFamily="18" charset="0"/>
              </a:rPr>
              <a:t>The core of this architecture is an application-to-application messaging system </a:t>
            </a:r>
          </a:p>
          <a:p>
            <a:pPr lvl="1"/>
            <a:r>
              <a:rPr lang="en-US" altLang="tr-TR" dirty="0">
                <a:cs typeface="Times" panose="02020603050405020304" pitchFamily="18" charset="0"/>
              </a:rPr>
              <a:t>Senders and receivers need only to know what are the message formats</a:t>
            </a:r>
          </a:p>
          <a:p>
            <a:pPr lvl="1"/>
            <a:r>
              <a:rPr lang="en-US" altLang="tr-TR" dirty="0">
                <a:cs typeface="Times" panose="02020603050405020304" pitchFamily="18" charset="0"/>
              </a:rPr>
              <a:t>In addition, the communicating applications do not have to be available at the same time (i.e. messages can be made persistent)</a:t>
            </a:r>
          </a:p>
          <a:p>
            <a:pPr lvl="1"/>
            <a:r>
              <a:rPr lang="en-US" altLang="tr-TR" dirty="0">
                <a:cs typeface="Times" panose="02020603050405020304" pitchFamily="18" charset="0"/>
              </a:rPr>
              <a:t>The self-contained messages are sent by one component (the publisher) through virtual channels (topics) to which other interested software components can subscribe (subscribers)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2">
            <a:extLst>
              <a:ext uri="{FF2B5EF4-FFF2-40B4-BE49-F238E27FC236}">
                <a16:creationId xmlns:a16="http://schemas.microsoft.com/office/drawing/2014/main" id="{0A2D3832-EAD2-4AB5-9F98-33096149ED6D}"/>
              </a:ext>
            </a:extLst>
          </p:cNvPr>
          <p:cNvSpPr>
            <a:spLocks noGrp="1" noChangeArrowheads="1"/>
          </p:cNvSpPr>
          <p:nvPr>
            <p:ph type="title"/>
          </p:nvPr>
        </p:nvSpPr>
        <p:spPr/>
        <p:txBody>
          <a:bodyPr/>
          <a:lstStyle/>
          <a:p>
            <a:r>
              <a:rPr lang="en-US" altLang="tr-TR"/>
              <a:t>Example of a Message-oriented application</a:t>
            </a:r>
          </a:p>
        </p:txBody>
      </p:sp>
      <p:pic>
        <p:nvPicPr>
          <p:cNvPr id="132102" name="Picture 4">
            <a:extLst>
              <a:ext uri="{FF2B5EF4-FFF2-40B4-BE49-F238E27FC236}">
                <a16:creationId xmlns:a16="http://schemas.microsoft.com/office/drawing/2014/main" id="{E2628BD4-BA5B-497A-8452-33301351B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71700"/>
            <a:ext cx="734377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a:extLst>
              <a:ext uri="{FF2B5EF4-FFF2-40B4-BE49-F238E27FC236}">
                <a16:creationId xmlns:a16="http://schemas.microsoft.com/office/drawing/2014/main" id="{953E7B1A-368D-4432-BD7D-766A14BBFABF}"/>
              </a:ext>
            </a:extLst>
          </p:cNvPr>
          <p:cNvSpPr>
            <a:spLocks noGrp="1" noChangeArrowheads="1"/>
          </p:cNvSpPr>
          <p:nvPr>
            <p:ph type="title"/>
          </p:nvPr>
        </p:nvSpPr>
        <p:spPr/>
        <p:txBody>
          <a:bodyPr/>
          <a:lstStyle/>
          <a:p>
            <a:r>
              <a:rPr lang="en-GB" altLang="tr-TR">
                <a:cs typeface="Times" panose="02020603050405020304" pitchFamily="18" charset="0"/>
              </a:rPr>
              <a:t>The Multi-Layer architectural pattern</a:t>
            </a:r>
            <a:r>
              <a:rPr lang="en-US" altLang="tr-TR"/>
              <a:t> </a:t>
            </a:r>
          </a:p>
        </p:txBody>
      </p:sp>
      <p:sp>
        <p:nvSpPr>
          <p:cNvPr id="99334" name="Rectangle 3">
            <a:extLst>
              <a:ext uri="{FF2B5EF4-FFF2-40B4-BE49-F238E27FC236}">
                <a16:creationId xmlns:a16="http://schemas.microsoft.com/office/drawing/2014/main" id="{2A8EC690-1459-4AAC-B11C-3126F1DB9AB6}"/>
              </a:ext>
            </a:extLst>
          </p:cNvPr>
          <p:cNvSpPr>
            <a:spLocks noGrp="1" noChangeArrowheads="1"/>
          </p:cNvSpPr>
          <p:nvPr>
            <p:ph type="body" idx="1"/>
          </p:nvPr>
        </p:nvSpPr>
        <p:spPr/>
        <p:txBody>
          <a:bodyPr/>
          <a:lstStyle/>
          <a:p>
            <a:pPr marL="0"/>
            <a:r>
              <a:rPr lang="en-GB" altLang="tr-TR" dirty="0">
                <a:cs typeface="Times" panose="02020603050405020304" pitchFamily="18" charset="0"/>
              </a:rPr>
              <a:t>In a layered system, each layer communicates only with the layer below it. </a:t>
            </a:r>
          </a:p>
          <a:p>
            <a:pPr lvl="1"/>
            <a:r>
              <a:rPr lang="en-GB" altLang="tr-TR" dirty="0">
                <a:cs typeface="Times" panose="02020603050405020304" pitchFamily="18" charset="0"/>
              </a:rPr>
              <a:t>Each layer has a well-defined interface used by the layer immediately above. </a:t>
            </a:r>
          </a:p>
          <a:p>
            <a:pPr lvl="2"/>
            <a:r>
              <a:rPr lang="en-GB" altLang="tr-TR" sz="2000" dirty="0">
                <a:cs typeface="Times" panose="02020603050405020304" pitchFamily="18" charset="0"/>
              </a:rPr>
              <a:t>The higher layer sees the lower layer as a set of services</a:t>
            </a:r>
            <a:r>
              <a:rPr lang="en-US" altLang="tr-TR" sz="2000" dirty="0">
                <a:cs typeface="Times" panose="02020603050405020304" pitchFamily="18" charset="0"/>
              </a:rPr>
              <a:t>.</a:t>
            </a:r>
          </a:p>
          <a:p>
            <a:pPr lvl="1"/>
            <a:r>
              <a:rPr lang="en-GB" altLang="tr-TR" dirty="0">
                <a:cs typeface="Times" panose="02020603050405020304" pitchFamily="18" charset="0"/>
              </a:rPr>
              <a:t>A complex system can be built by superposing layers at increasing levels of abstraction.</a:t>
            </a:r>
          </a:p>
          <a:p>
            <a:pPr lvl="2"/>
            <a:r>
              <a:rPr lang="en-GB" altLang="tr-TR" sz="2000" dirty="0">
                <a:cs typeface="Times" panose="02020603050405020304" pitchFamily="18" charset="0"/>
              </a:rPr>
              <a:t>It is important to have a separate layer for the UI.</a:t>
            </a:r>
          </a:p>
          <a:p>
            <a:pPr lvl="2"/>
            <a:r>
              <a:rPr lang="en-GB" altLang="tr-TR" sz="2000" dirty="0">
                <a:cs typeface="Times" panose="02020603050405020304" pitchFamily="18" charset="0"/>
              </a:rPr>
              <a:t>Layers immediately below the UI layer provide the application functions determined by the use-cases. </a:t>
            </a:r>
          </a:p>
          <a:p>
            <a:pPr lvl="2"/>
            <a:r>
              <a:rPr lang="en-GB" altLang="tr-TR" sz="2000" dirty="0">
                <a:cs typeface="Times" panose="02020603050405020304" pitchFamily="18" charset="0"/>
              </a:rPr>
              <a:t>Bottom layers provide general services.</a:t>
            </a:r>
          </a:p>
          <a:p>
            <a:pPr lvl="3"/>
            <a:r>
              <a:rPr lang="en-US" altLang="tr-TR" sz="2000" dirty="0">
                <a:cs typeface="Times" panose="02020603050405020304" pitchFamily="18" charset="0"/>
              </a:rPr>
              <a:t>e.g. network communication, database access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2">
            <a:extLst>
              <a:ext uri="{FF2B5EF4-FFF2-40B4-BE49-F238E27FC236}">
                <a16:creationId xmlns:a16="http://schemas.microsoft.com/office/drawing/2014/main" id="{A291EB7D-F921-46D8-A0F3-DA0866CF4E26}"/>
              </a:ext>
            </a:extLst>
          </p:cNvPr>
          <p:cNvSpPr>
            <a:spLocks noGrp="1" noChangeArrowheads="1"/>
          </p:cNvSpPr>
          <p:nvPr>
            <p:ph type="title"/>
          </p:nvPr>
        </p:nvSpPr>
        <p:spPr/>
        <p:txBody>
          <a:bodyPr/>
          <a:lstStyle/>
          <a:p>
            <a:r>
              <a:rPr lang="en-GB" altLang="tr-TR">
                <a:cs typeface="Times" panose="02020603050405020304" pitchFamily="18" charset="0"/>
              </a:rPr>
              <a:t>Example of multi-layer systems</a:t>
            </a:r>
            <a:endParaRPr lang="en-US" altLang="tr-TR"/>
          </a:p>
        </p:txBody>
      </p:sp>
      <p:pic>
        <p:nvPicPr>
          <p:cNvPr id="100358" name="Picture 108">
            <a:extLst>
              <a:ext uri="{FF2B5EF4-FFF2-40B4-BE49-F238E27FC236}">
                <a16:creationId xmlns:a16="http://schemas.microsoft.com/office/drawing/2014/main" id="{F0BAC7B7-EFA1-4920-BE0F-6DF25B71FD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1696230"/>
            <a:ext cx="7543800" cy="4176712"/>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C1580A39-3547-4FD4-83FE-A0C58602A228}"/>
              </a:ext>
            </a:extLst>
          </p:cNvPr>
          <p:cNvSpPr>
            <a:spLocks noGrp="1"/>
          </p:cNvSpPr>
          <p:nvPr>
            <p:ph type="title"/>
          </p:nvPr>
        </p:nvSpPr>
        <p:spPr/>
        <p:txBody>
          <a:bodyPr/>
          <a:lstStyle/>
          <a:p>
            <a:r>
              <a:rPr lang="en-GB" altLang="tr-TR" dirty="0"/>
              <a:t>Three-tier architectures</a:t>
            </a:r>
            <a:endParaRPr lang="tr-TR" altLang="tr-TR" dirty="0"/>
          </a:p>
        </p:txBody>
      </p:sp>
      <p:sp>
        <p:nvSpPr>
          <p:cNvPr id="104451" name="Content Placeholder 2">
            <a:extLst>
              <a:ext uri="{FF2B5EF4-FFF2-40B4-BE49-F238E27FC236}">
                <a16:creationId xmlns:a16="http://schemas.microsoft.com/office/drawing/2014/main" id="{0418E367-A8F6-4B26-9D13-7BE73297E5FD}"/>
              </a:ext>
            </a:extLst>
          </p:cNvPr>
          <p:cNvSpPr>
            <a:spLocks noGrp="1"/>
          </p:cNvSpPr>
          <p:nvPr>
            <p:ph idx="1"/>
          </p:nvPr>
        </p:nvSpPr>
        <p:spPr>
          <a:xfrm>
            <a:off x="1371600" y="2286000"/>
            <a:ext cx="7062186" cy="3581400"/>
          </a:xfrm>
        </p:spPr>
        <p:txBody>
          <a:bodyPr/>
          <a:lstStyle/>
          <a:p>
            <a:r>
              <a:rPr lang="en-GB" altLang="tr-TR" dirty="0"/>
              <a:t>User interface layer (presentation layer)</a:t>
            </a:r>
          </a:p>
          <a:p>
            <a:pPr lvl="1"/>
            <a:r>
              <a:rPr lang="en-GB" altLang="tr-TR" dirty="0"/>
              <a:t>Concerned with presenting the results of a computation to system users and with collecting user inputs.</a:t>
            </a:r>
          </a:p>
          <a:p>
            <a:r>
              <a:rPr lang="en-GB" altLang="tr-TR" dirty="0"/>
              <a:t>Application logic layer</a:t>
            </a:r>
          </a:p>
          <a:p>
            <a:pPr lvl="1"/>
            <a:r>
              <a:rPr lang="en-GB" altLang="tr-TR" dirty="0"/>
              <a:t>Concerned with providing application specific functionality e.g., in a banking system, banking functions such as open account, close account, etc.</a:t>
            </a:r>
          </a:p>
          <a:p>
            <a:r>
              <a:rPr lang="en-GB" altLang="tr-TR" dirty="0"/>
              <a:t>Data management layer</a:t>
            </a:r>
          </a:p>
          <a:p>
            <a:pPr lvl="1"/>
            <a:r>
              <a:rPr lang="en-GB" altLang="tr-TR" dirty="0"/>
              <a:t>Concerned with managing the system databases.</a:t>
            </a:r>
          </a:p>
          <a:p>
            <a:endParaRPr lang="tr-TR" altLang="tr-TR" dirty="0"/>
          </a:p>
        </p:txBody>
      </p:sp>
      <p:pic>
        <p:nvPicPr>
          <p:cNvPr id="4" name="Content Placeholder 6" descr="12.4 AppLayers(11.5).eps                                       0007B8B8Macintosh HD                   B8AA5F2E:">
            <a:extLst>
              <a:ext uri="{FF2B5EF4-FFF2-40B4-BE49-F238E27FC236}">
                <a16:creationId xmlns:a16="http://schemas.microsoft.com/office/drawing/2014/main" id="{9EE6E017-D420-4484-B541-3CD0BD44D90B}"/>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a:xfrm>
            <a:off x="8311169" y="2286000"/>
            <a:ext cx="2680624" cy="35814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1880BC4-FCE7-42E8-8C3D-9DAE91C9A930}"/>
              </a:ext>
            </a:extLst>
          </p:cNvPr>
          <p:cNvSpPr>
            <a:spLocks noGrp="1" noChangeArrowheads="1"/>
          </p:cNvSpPr>
          <p:nvPr>
            <p:ph type="title"/>
          </p:nvPr>
        </p:nvSpPr>
        <p:spPr/>
        <p:txBody>
          <a:bodyPr/>
          <a:lstStyle/>
          <a:p>
            <a:r>
              <a:rPr lang="en-GB" altLang="tr-TR" dirty="0"/>
              <a:t>Three-tier architectures</a:t>
            </a:r>
          </a:p>
        </p:txBody>
      </p:sp>
      <p:sp>
        <p:nvSpPr>
          <p:cNvPr id="109571" name="Rectangle 3">
            <a:extLst>
              <a:ext uri="{FF2B5EF4-FFF2-40B4-BE49-F238E27FC236}">
                <a16:creationId xmlns:a16="http://schemas.microsoft.com/office/drawing/2014/main" id="{9F1C5221-88EE-47E3-B14F-33FA6AA2FE8F}"/>
              </a:ext>
            </a:extLst>
          </p:cNvPr>
          <p:cNvSpPr>
            <a:spLocks noGrp="1" noChangeArrowheads="1"/>
          </p:cNvSpPr>
          <p:nvPr>
            <p:ph type="body" idx="1"/>
          </p:nvPr>
        </p:nvSpPr>
        <p:spPr>
          <a:xfrm>
            <a:off x="1371599" y="2286000"/>
            <a:ext cx="8828843" cy="3581400"/>
          </a:xfrm>
        </p:spPr>
        <p:txBody>
          <a:bodyPr/>
          <a:lstStyle/>
          <a:p>
            <a:r>
              <a:rPr lang="en-GB" altLang="tr-TR" dirty="0"/>
              <a:t>In a three-tier architecture, each of the application architecture layers may execute on a separate processor.</a:t>
            </a:r>
          </a:p>
          <a:p>
            <a:r>
              <a:rPr lang="en-GB" altLang="tr-TR" dirty="0"/>
              <a:t>Allows for better performance than a thin-client approach and is simpler to manage than a fat-client approach.</a:t>
            </a:r>
          </a:p>
          <a:p>
            <a:r>
              <a:rPr lang="en-GB" altLang="tr-TR" dirty="0"/>
              <a:t>A more scalable architecture - as demands increase, extra servers can be added.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5A0B-8274-4E6F-8FB9-86A1D42A9475}"/>
              </a:ext>
            </a:extLst>
          </p:cNvPr>
          <p:cNvSpPr>
            <a:spLocks noGrp="1"/>
          </p:cNvSpPr>
          <p:nvPr>
            <p:ph type="title"/>
          </p:nvPr>
        </p:nvSpPr>
        <p:spPr/>
        <p:txBody>
          <a:bodyPr/>
          <a:lstStyle/>
          <a:p>
            <a:r>
              <a:rPr lang="en-US" dirty="0"/>
              <a:t>MVC</a:t>
            </a:r>
            <a:endParaRPr lang="tr-TR" dirty="0"/>
          </a:p>
        </p:txBody>
      </p:sp>
      <p:sp>
        <p:nvSpPr>
          <p:cNvPr id="3" name="Content Placeholder 2">
            <a:extLst>
              <a:ext uri="{FF2B5EF4-FFF2-40B4-BE49-F238E27FC236}">
                <a16:creationId xmlns:a16="http://schemas.microsoft.com/office/drawing/2014/main" id="{0FA5AA19-D6B9-4AD5-9F21-3AF08504A2E1}"/>
              </a:ext>
            </a:extLst>
          </p:cNvPr>
          <p:cNvSpPr>
            <a:spLocks noGrp="1"/>
          </p:cNvSpPr>
          <p:nvPr>
            <p:ph idx="1"/>
          </p:nvPr>
        </p:nvSpPr>
        <p:spPr/>
        <p:txBody>
          <a:bodyPr>
            <a:normAutofit fontScale="92500" lnSpcReduction="10000"/>
          </a:bodyPr>
          <a:lstStyle/>
          <a:p>
            <a:r>
              <a:rPr lang="en-US" dirty="0"/>
              <a:t>MVC consists of three kinds of objects. </a:t>
            </a:r>
          </a:p>
          <a:p>
            <a:pPr lvl="1"/>
            <a:r>
              <a:rPr lang="en-US" dirty="0"/>
              <a:t>The Model is the application object, </a:t>
            </a:r>
          </a:p>
          <a:p>
            <a:pPr lvl="1"/>
            <a:r>
              <a:rPr lang="en-US" dirty="0"/>
              <a:t>the View is its screen presentation, </a:t>
            </a:r>
          </a:p>
          <a:p>
            <a:pPr lvl="1"/>
            <a:r>
              <a:rPr lang="en-US" dirty="0"/>
              <a:t>the Controller defines the way the user interface reacts to user input. </a:t>
            </a:r>
          </a:p>
          <a:p>
            <a:r>
              <a:rPr lang="en-US" dirty="0"/>
              <a:t>Before MVC, user interface designs tended to lump these objects together. MVC decouples them to increase flexibility and reuse. </a:t>
            </a:r>
          </a:p>
          <a:p>
            <a:r>
              <a:rPr lang="en-US" dirty="0"/>
              <a:t>MVC decouples views and models by establishing a subscribe/notify protocol between them. This approach lets you attach multiple views to a model to provide different presentations. You can also create new views for a model without rewriting it. </a:t>
            </a:r>
          </a:p>
          <a:p>
            <a:pPr lvl="1"/>
            <a:r>
              <a:rPr lang="en-US" dirty="0"/>
              <a:t>Whenever the model's data changes, the model notifies views that depend on it. </a:t>
            </a:r>
          </a:p>
          <a:p>
            <a:pPr lvl="1"/>
            <a:r>
              <a:rPr lang="en-US" dirty="0"/>
              <a:t>In response, each view gets an opportunity to update itself. </a:t>
            </a:r>
          </a:p>
        </p:txBody>
      </p:sp>
    </p:spTree>
    <p:extLst>
      <p:ext uri="{BB962C8B-B14F-4D97-AF65-F5344CB8AC3E}">
        <p14:creationId xmlns:p14="http://schemas.microsoft.com/office/powerpoint/2010/main" val="3109917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a:extLst>
              <a:ext uri="{FF2B5EF4-FFF2-40B4-BE49-F238E27FC236}">
                <a16:creationId xmlns:a16="http://schemas.microsoft.com/office/drawing/2014/main" id="{5CA7C780-CDE9-484B-B149-15423B11D1D9}"/>
              </a:ext>
            </a:extLst>
          </p:cNvPr>
          <p:cNvSpPr>
            <a:spLocks noGrp="1" noChangeArrowheads="1"/>
          </p:cNvSpPr>
          <p:nvPr>
            <p:ph type="title"/>
          </p:nvPr>
        </p:nvSpPr>
        <p:spPr/>
        <p:txBody>
          <a:bodyPr/>
          <a:lstStyle/>
          <a:p>
            <a:r>
              <a:rPr lang="en-GB" altLang="tr-TR">
                <a:cs typeface="Times" panose="02020603050405020304" pitchFamily="18" charset="0"/>
              </a:rPr>
              <a:t>The Model-View-Controller (MVC) architectural pattern</a:t>
            </a:r>
            <a:r>
              <a:rPr lang="en-US" altLang="tr-TR"/>
              <a:t> </a:t>
            </a:r>
          </a:p>
        </p:txBody>
      </p:sp>
      <p:sp>
        <p:nvSpPr>
          <p:cNvPr id="122886" name="Rectangle 3">
            <a:extLst>
              <a:ext uri="{FF2B5EF4-FFF2-40B4-BE49-F238E27FC236}">
                <a16:creationId xmlns:a16="http://schemas.microsoft.com/office/drawing/2014/main" id="{D329434F-7C39-4F5B-AD5F-DDE57D0041F8}"/>
              </a:ext>
            </a:extLst>
          </p:cNvPr>
          <p:cNvSpPr>
            <a:spLocks noGrp="1" noChangeArrowheads="1"/>
          </p:cNvSpPr>
          <p:nvPr>
            <p:ph type="body" idx="1"/>
          </p:nvPr>
        </p:nvSpPr>
        <p:spPr/>
        <p:txBody>
          <a:bodyPr/>
          <a:lstStyle/>
          <a:p>
            <a:pPr marL="0"/>
            <a:r>
              <a:rPr lang="en-US" altLang="tr-TR" dirty="0">
                <a:cs typeface="Times" panose="02020603050405020304" pitchFamily="18" charset="0"/>
              </a:rPr>
              <a:t>A</a:t>
            </a:r>
            <a:r>
              <a:rPr lang="en-GB" altLang="tr-TR" dirty="0">
                <a:cs typeface="Times" panose="02020603050405020304" pitchFamily="18" charset="0"/>
              </a:rPr>
              <a:t>n architectural pattern used to help separate the user interface layer from other parts of the system</a:t>
            </a:r>
            <a:r>
              <a:rPr lang="en-US" altLang="tr-TR" dirty="0">
                <a:cs typeface="Times" panose="02020603050405020304" pitchFamily="18" charset="0"/>
              </a:rPr>
              <a:t> </a:t>
            </a:r>
          </a:p>
          <a:p>
            <a:pPr lvl="1"/>
            <a:r>
              <a:rPr lang="en-GB" altLang="tr-TR" dirty="0">
                <a:cs typeface="Times" panose="02020603050405020304" pitchFamily="18" charset="0"/>
              </a:rPr>
              <a:t>The model contains the underlying classes whose instances are to be viewed and manipulated</a:t>
            </a:r>
            <a:r>
              <a:rPr lang="en-US" altLang="tr-TR" dirty="0">
                <a:cs typeface="Times" panose="02020603050405020304" pitchFamily="18" charset="0"/>
              </a:rPr>
              <a:t> </a:t>
            </a:r>
          </a:p>
          <a:p>
            <a:pPr lvl="1"/>
            <a:r>
              <a:rPr lang="en-GB" altLang="tr-TR" dirty="0">
                <a:cs typeface="Times" panose="02020603050405020304" pitchFamily="18" charset="0"/>
              </a:rPr>
              <a:t>The view contains objects used to render the appearance of the data from the model in the user interface</a:t>
            </a:r>
            <a:r>
              <a:rPr lang="en-US" altLang="tr-TR" dirty="0">
                <a:cs typeface="Times" panose="02020603050405020304" pitchFamily="18" charset="0"/>
              </a:rPr>
              <a:t> </a:t>
            </a:r>
          </a:p>
          <a:p>
            <a:pPr lvl="1"/>
            <a:r>
              <a:rPr lang="en-GB" altLang="tr-TR" dirty="0">
                <a:cs typeface="Times" panose="02020603050405020304" pitchFamily="18" charset="0"/>
              </a:rPr>
              <a:t>The controller contains the objects that control and handle the user’s interaction with the view and the model</a:t>
            </a:r>
          </a:p>
          <a:p>
            <a:pPr lvl="1"/>
            <a:r>
              <a:rPr lang="en-GB" altLang="tr-TR" dirty="0">
                <a:cs typeface="Times" panose="02020603050405020304" pitchFamily="18" charset="0"/>
              </a:rPr>
              <a:t>The Observer design pattern is normally used to separate the model from the view</a:t>
            </a:r>
            <a:r>
              <a:rPr lang="en-US" altLang="tr-TR" dirty="0">
                <a:cs typeface="Times"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71FF-C458-4822-985D-59AEB0960F88}"/>
              </a:ext>
            </a:extLst>
          </p:cNvPr>
          <p:cNvSpPr>
            <a:spLocks noGrp="1"/>
          </p:cNvSpPr>
          <p:nvPr>
            <p:ph type="title"/>
          </p:nvPr>
        </p:nvSpPr>
        <p:spPr/>
        <p:txBody>
          <a:bodyPr/>
          <a:lstStyle/>
          <a:p>
            <a:r>
              <a:rPr lang="en-US" dirty="0"/>
              <a:t>MVC</a:t>
            </a:r>
            <a:endParaRPr lang="tr-TR" dirty="0"/>
          </a:p>
        </p:txBody>
      </p:sp>
      <p:pic>
        <p:nvPicPr>
          <p:cNvPr id="4" name="Content Placeholder 3">
            <a:extLst>
              <a:ext uri="{FF2B5EF4-FFF2-40B4-BE49-F238E27FC236}">
                <a16:creationId xmlns:a16="http://schemas.microsoft.com/office/drawing/2014/main" id="{5EEF6222-E0AD-48EC-B584-3A03FAFFBDDD}"/>
              </a:ext>
            </a:extLst>
          </p:cNvPr>
          <p:cNvPicPr>
            <a:picLocks noGrp="1" noChangeAspect="1"/>
          </p:cNvPicPr>
          <p:nvPr>
            <p:ph idx="1"/>
          </p:nvPr>
        </p:nvPicPr>
        <p:blipFill>
          <a:blip r:embed="rId2"/>
          <a:stretch>
            <a:fillRect/>
          </a:stretch>
        </p:blipFill>
        <p:spPr>
          <a:xfrm>
            <a:off x="1371599" y="2968011"/>
            <a:ext cx="5392578" cy="3581400"/>
          </a:xfrm>
          <a:prstGeom prst="rect">
            <a:avLst/>
          </a:prstGeom>
        </p:spPr>
      </p:pic>
      <p:sp>
        <p:nvSpPr>
          <p:cNvPr id="5" name="Rectangle 4">
            <a:extLst>
              <a:ext uri="{FF2B5EF4-FFF2-40B4-BE49-F238E27FC236}">
                <a16:creationId xmlns:a16="http://schemas.microsoft.com/office/drawing/2014/main" id="{045E3D81-C724-4F6D-B4E3-6A18D82987AA}"/>
              </a:ext>
            </a:extLst>
          </p:cNvPr>
          <p:cNvSpPr/>
          <p:nvPr/>
        </p:nvSpPr>
        <p:spPr>
          <a:xfrm>
            <a:off x="1371599" y="1710035"/>
            <a:ext cx="8605969" cy="960263"/>
          </a:xfrm>
          <a:prstGeom prst="rect">
            <a:avLst/>
          </a:prstGeom>
        </p:spPr>
        <p:txBody>
          <a:bodyPr wrap="square">
            <a:spAutoFit/>
          </a:bodyPr>
          <a:lstStyle/>
          <a:p>
            <a:pPr indent="-384048" defTabSz="914400">
              <a:lnSpc>
                <a:spcPct val="94000"/>
              </a:lnSpc>
              <a:spcBef>
                <a:spcPts val="1000"/>
              </a:spcBef>
              <a:spcAft>
                <a:spcPts val="200"/>
              </a:spcAft>
              <a:buFont typeface="Franklin Gothic Book" panose="020B0503020102020204" pitchFamily="34" charset="0"/>
              <a:buChar char="■"/>
            </a:pPr>
            <a:r>
              <a:rPr lang="en-US" sz="2000" dirty="0">
                <a:solidFill>
                  <a:schemeClr val="tx2"/>
                </a:solidFill>
                <a:cs typeface="Times" panose="02020603050405020304" pitchFamily="18" charset="0"/>
              </a:rPr>
              <a:t>MVC encapsulates the response mechanism in a Controller object. There is a class hierarchy of controllers, making it easy to create a new controller as a variation on an existing one. </a:t>
            </a:r>
            <a:endParaRPr lang="tr-TR" sz="2000" dirty="0">
              <a:solidFill>
                <a:schemeClr val="tx2"/>
              </a:solidFill>
              <a:cs typeface="Times" panose="02020603050405020304" pitchFamily="18" charset="0"/>
            </a:endParaRPr>
          </a:p>
        </p:txBody>
      </p:sp>
    </p:spTree>
    <p:extLst>
      <p:ext uri="{BB962C8B-B14F-4D97-AF65-F5344CB8AC3E}">
        <p14:creationId xmlns:p14="http://schemas.microsoft.com/office/powerpoint/2010/main" val="155714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a:extLst>
              <a:ext uri="{FF2B5EF4-FFF2-40B4-BE49-F238E27FC236}">
                <a16:creationId xmlns:a16="http://schemas.microsoft.com/office/drawing/2014/main" id="{3F507ADB-7E93-45F5-9CFD-577FEC242872}"/>
              </a:ext>
            </a:extLst>
          </p:cNvPr>
          <p:cNvSpPr>
            <a:spLocks noGrp="1" noChangeArrowheads="1"/>
          </p:cNvSpPr>
          <p:nvPr>
            <p:ph type="title"/>
          </p:nvPr>
        </p:nvSpPr>
        <p:spPr/>
        <p:txBody>
          <a:bodyPr/>
          <a:lstStyle/>
          <a:p>
            <a:r>
              <a:rPr lang="en-GB" altLang="tr-TR" dirty="0">
                <a:cs typeface="Times" panose="02020603050405020304" pitchFamily="18" charset="0"/>
              </a:rPr>
              <a:t>Software Architecture</a:t>
            </a:r>
            <a:endParaRPr lang="en-US" altLang="tr-TR" dirty="0"/>
          </a:p>
        </p:txBody>
      </p:sp>
      <p:sp>
        <p:nvSpPr>
          <p:cNvPr id="88070" name="Rectangle 3">
            <a:extLst>
              <a:ext uri="{FF2B5EF4-FFF2-40B4-BE49-F238E27FC236}">
                <a16:creationId xmlns:a16="http://schemas.microsoft.com/office/drawing/2014/main" id="{31991A7F-9A5F-425C-9E3D-843705991FAC}"/>
              </a:ext>
            </a:extLst>
          </p:cNvPr>
          <p:cNvSpPr>
            <a:spLocks noGrp="1" noChangeArrowheads="1"/>
          </p:cNvSpPr>
          <p:nvPr>
            <p:ph type="body" idx="1"/>
          </p:nvPr>
        </p:nvSpPr>
        <p:spPr>
          <a:xfrm>
            <a:off x="1371600" y="1904260"/>
            <a:ext cx="9601200" cy="3581400"/>
          </a:xfrm>
        </p:spPr>
        <p:txBody>
          <a:bodyPr/>
          <a:lstStyle/>
          <a:p>
            <a:pPr marL="0"/>
            <a:r>
              <a:rPr lang="en-GB" altLang="tr-TR" dirty="0">
                <a:cs typeface="Times" panose="02020603050405020304" pitchFamily="18" charset="0"/>
              </a:rPr>
              <a:t> Software architecture is process of designing the global organization of a software system, including:</a:t>
            </a:r>
          </a:p>
          <a:p>
            <a:pPr lvl="1"/>
            <a:r>
              <a:rPr lang="en-GB" altLang="tr-TR" dirty="0">
                <a:cs typeface="Times" panose="02020603050405020304" pitchFamily="18" charset="0"/>
              </a:rPr>
              <a:t>Dividing software into subsystems.</a:t>
            </a:r>
          </a:p>
          <a:p>
            <a:pPr lvl="1"/>
            <a:r>
              <a:rPr lang="en-GB" altLang="tr-TR" dirty="0">
                <a:cs typeface="Times" panose="02020603050405020304" pitchFamily="18" charset="0"/>
              </a:rPr>
              <a:t>Deciding how these will interact.</a:t>
            </a:r>
          </a:p>
          <a:p>
            <a:pPr lvl="1"/>
            <a:r>
              <a:rPr lang="en-GB" altLang="tr-TR" dirty="0">
                <a:cs typeface="Times" panose="02020603050405020304" pitchFamily="18" charset="0"/>
              </a:rPr>
              <a:t>Determining their interfaces</a:t>
            </a:r>
            <a:r>
              <a:rPr lang="en-US" altLang="tr-TR" dirty="0">
                <a:cs typeface="Times" panose="02020603050405020304" pitchFamily="18" charset="0"/>
              </a:rPr>
              <a:t>.</a:t>
            </a:r>
          </a:p>
          <a:p>
            <a:pPr lvl="2"/>
            <a:r>
              <a:rPr lang="en-GB" altLang="tr-TR" sz="2000" dirty="0">
                <a:cs typeface="Times" panose="02020603050405020304" pitchFamily="18" charset="0"/>
              </a:rPr>
              <a:t>The architecture is the core of the design, so all software engineers need to understand it.</a:t>
            </a:r>
          </a:p>
          <a:p>
            <a:pPr lvl="2"/>
            <a:r>
              <a:rPr lang="en-GB" altLang="tr-TR" sz="2000" dirty="0">
                <a:cs typeface="Times" panose="02020603050405020304" pitchFamily="18" charset="0"/>
              </a:rPr>
              <a:t>The architecture will often constrain the overall efficiency, reusability and maintainability of the system</a:t>
            </a:r>
            <a:r>
              <a:rPr lang="en-US" altLang="tr-TR" sz="2000" dirty="0">
                <a:cs typeface="Times" panose="02020603050405020304"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2">
            <a:extLst>
              <a:ext uri="{FF2B5EF4-FFF2-40B4-BE49-F238E27FC236}">
                <a16:creationId xmlns:a16="http://schemas.microsoft.com/office/drawing/2014/main" id="{724D99A7-DE67-4DE0-B6E0-146BC04B754D}"/>
              </a:ext>
            </a:extLst>
          </p:cNvPr>
          <p:cNvSpPr>
            <a:spLocks noGrp="1" noChangeArrowheads="1"/>
          </p:cNvSpPr>
          <p:nvPr>
            <p:ph type="title"/>
          </p:nvPr>
        </p:nvSpPr>
        <p:spPr/>
        <p:txBody>
          <a:bodyPr/>
          <a:lstStyle/>
          <a:p>
            <a:r>
              <a:rPr lang="en-US" altLang="tr-TR" dirty="0"/>
              <a:t>Example of the MVC architecture for the UI</a:t>
            </a:r>
          </a:p>
        </p:txBody>
      </p:sp>
      <p:pic>
        <p:nvPicPr>
          <p:cNvPr id="123910" name="Picture 9">
            <a:extLst>
              <a:ext uri="{FF2B5EF4-FFF2-40B4-BE49-F238E27FC236}">
                <a16:creationId xmlns:a16="http://schemas.microsoft.com/office/drawing/2014/main" id="{26F59737-5C38-47F8-84F8-2E2DF35D59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71600" y="2308168"/>
            <a:ext cx="7543800" cy="2892425"/>
          </a:xfr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a:extLst>
              <a:ext uri="{FF2B5EF4-FFF2-40B4-BE49-F238E27FC236}">
                <a16:creationId xmlns:a16="http://schemas.microsoft.com/office/drawing/2014/main" id="{89543A90-0EA5-487E-A28F-3E8DB0DE4193}"/>
              </a:ext>
            </a:extLst>
          </p:cNvPr>
          <p:cNvSpPr>
            <a:spLocks noGrp="1" noChangeArrowheads="1"/>
          </p:cNvSpPr>
          <p:nvPr>
            <p:ph type="title"/>
          </p:nvPr>
        </p:nvSpPr>
        <p:spPr/>
        <p:txBody>
          <a:bodyPr/>
          <a:lstStyle/>
          <a:p>
            <a:r>
              <a:rPr lang="en-US" altLang="tr-TR"/>
              <a:t>Example of MVC in Web architecture</a:t>
            </a:r>
          </a:p>
        </p:txBody>
      </p:sp>
      <p:sp>
        <p:nvSpPr>
          <p:cNvPr id="124934" name="Rectangle 3">
            <a:extLst>
              <a:ext uri="{FF2B5EF4-FFF2-40B4-BE49-F238E27FC236}">
                <a16:creationId xmlns:a16="http://schemas.microsoft.com/office/drawing/2014/main" id="{85948FAE-907F-4329-B15F-56726810F88A}"/>
              </a:ext>
            </a:extLst>
          </p:cNvPr>
          <p:cNvSpPr>
            <a:spLocks noGrp="1" noChangeArrowheads="1"/>
          </p:cNvSpPr>
          <p:nvPr>
            <p:ph type="body" idx="1"/>
          </p:nvPr>
        </p:nvSpPr>
        <p:spPr/>
        <p:txBody>
          <a:bodyPr/>
          <a:lstStyle/>
          <a:p>
            <a:pPr marL="0" indent="0"/>
            <a:endParaRPr lang="en-US" altLang="tr-TR" dirty="0"/>
          </a:p>
          <a:p>
            <a:pPr marL="0" indent="0">
              <a:buFontTx/>
              <a:buChar char="•"/>
            </a:pPr>
            <a:endParaRPr lang="en-US" altLang="tr-TR" dirty="0"/>
          </a:p>
          <a:p>
            <a:pPr marL="0" indent="0">
              <a:buFontTx/>
              <a:buChar char="•"/>
            </a:pPr>
            <a:endParaRPr lang="en-US" altLang="tr-TR" dirty="0"/>
          </a:p>
        </p:txBody>
      </p:sp>
      <p:sp>
        <p:nvSpPr>
          <p:cNvPr id="124935" name="Rectangle 4">
            <a:extLst>
              <a:ext uri="{FF2B5EF4-FFF2-40B4-BE49-F238E27FC236}">
                <a16:creationId xmlns:a16="http://schemas.microsoft.com/office/drawing/2014/main" id="{0CD05DFA-457D-4055-A2B1-FA2051145F16}"/>
              </a:ext>
            </a:extLst>
          </p:cNvPr>
          <p:cNvSpPr>
            <a:spLocks noChangeArrowheads="1"/>
          </p:cNvSpPr>
          <p:nvPr/>
        </p:nvSpPr>
        <p:spPr bwMode="auto">
          <a:xfrm>
            <a:off x="1371600" y="1676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385763" indent="-195263">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384048" lvl="1" indent="-384048" defTabSz="914400">
              <a:lnSpc>
                <a:spcPct val="94000"/>
              </a:lnSpc>
              <a:spcBef>
                <a:spcPts val="1000"/>
              </a:spcBef>
              <a:spcAft>
                <a:spcPts val="200"/>
              </a:spcAft>
              <a:buFont typeface="Franklin Gothic Book" panose="020B0503020102020204" pitchFamily="34" charset="0"/>
              <a:buChar char="■"/>
            </a:pPr>
            <a:r>
              <a:rPr lang="en-US" altLang="tr-TR" sz="2000" dirty="0">
                <a:solidFill>
                  <a:schemeClr val="tx2"/>
                </a:solidFill>
                <a:latin typeface="+mn-lt"/>
              </a:rPr>
              <a:t>The View component generates the HTML code to be displayed by the browser.</a:t>
            </a:r>
          </a:p>
          <a:p>
            <a:pPr marL="384048" lvl="1" indent="-384048" defTabSz="914400">
              <a:lnSpc>
                <a:spcPct val="94000"/>
              </a:lnSpc>
              <a:spcBef>
                <a:spcPts val="1000"/>
              </a:spcBef>
              <a:spcAft>
                <a:spcPts val="200"/>
              </a:spcAft>
              <a:buFont typeface="Franklin Gothic Book" panose="020B0503020102020204" pitchFamily="34" charset="0"/>
              <a:buChar char="■"/>
            </a:pPr>
            <a:r>
              <a:rPr lang="en-GB" altLang="tr-TR" sz="2000" dirty="0">
                <a:solidFill>
                  <a:schemeClr val="tx2"/>
                </a:solidFill>
                <a:latin typeface="+mn-lt"/>
              </a:rPr>
              <a:t>The Controller is the component that interprets ‘HTTP post’ transmissions coming back from the browser.</a:t>
            </a:r>
          </a:p>
          <a:p>
            <a:pPr marL="384048" lvl="1" indent="-384048" defTabSz="914400">
              <a:lnSpc>
                <a:spcPct val="94000"/>
              </a:lnSpc>
              <a:spcBef>
                <a:spcPts val="1000"/>
              </a:spcBef>
              <a:spcAft>
                <a:spcPts val="200"/>
              </a:spcAft>
              <a:buFont typeface="Franklin Gothic Book" panose="020B0503020102020204" pitchFamily="34" charset="0"/>
              <a:buChar char="■"/>
            </a:pPr>
            <a:r>
              <a:rPr lang="en-GB" altLang="tr-TR" sz="2000" dirty="0">
                <a:solidFill>
                  <a:schemeClr val="tx2"/>
                </a:solidFill>
                <a:latin typeface="+mn-lt"/>
              </a:rPr>
              <a:t>The Model is the underlying system that manages the information.</a:t>
            </a:r>
            <a:endParaRPr lang="en-US" altLang="tr-TR" sz="2000" dirty="0">
              <a:solidFill>
                <a:schemeClr val="tx2"/>
              </a:solidFill>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2">
            <a:extLst>
              <a:ext uri="{FF2B5EF4-FFF2-40B4-BE49-F238E27FC236}">
                <a16:creationId xmlns:a16="http://schemas.microsoft.com/office/drawing/2014/main" id="{ACB13DB9-957B-46BC-A574-799C07EF1DE2}"/>
              </a:ext>
            </a:extLst>
          </p:cNvPr>
          <p:cNvSpPr>
            <a:spLocks noGrp="1" noChangeArrowheads="1"/>
          </p:cNvSpPr>
          <p:nvPr>
            <p:ph type="title"/>
          </p:nvPr>
        </p:nvSpPr>
        <p:spPr/>
        <p:txBody>
          <a:bodyPr/>
          <a:lstStyle/>
          <a:p>
            <a:r>
              <a:rPr lang="en-US" altLang="tr-TR"/>
              <a:t>The Service-oriented architectural pattern</a:t>
            </a:r>
          </a:p>
        </p:txBody>
      </p:sp>
      <p:sp>
        <p:nvSpPr>
          <p:cNvPr id="126982" name="Rectangle 3">
            <a:extLst>
              <a:ext uri="{FF2B5EF4-FFF2-40B4-BE49-F238E27FC236}">
                <a16:creationId xmlns:a16="http://schemas.microsoft.com/office/drawing/2014/main" id="{0F253EFE-5C61-44F8-ADFF-64AF6548C412}"/>
              </a:ext>
            </a:extLst>
          </p:cNvPr>
          <p:cNvSpPr>
            <a:spLocks noGrp="1" noChangeArrowheads="1"/>
          </p:cNvSpPr>
          <p:nvPr>
            <p:ph type="body" idx="1"/>
          </p:nvPr>
        </p:nvSpPr>
        <p:spPr/>
        <p:txBody>
          <a:bodyPr/>
          <a:lstStyle/>
          <a:p>
            <a:pPr marL="0"/>
            <a:r>
              <a:rPr lang="en-US" altLang="tr-TR" dirty="0">
                <a:cs typeface="Times" panose="02020603050405020304" pitchFamily="18" charset="0"/>
              </a:rPr>
              <a:t>This architecture organizes an application as a collection of services that communicates using well-defined interfaces</a:t>
            </a:r>
          </a:p>
          <a:p>
            <a:pPr lvl="1"/>
            <a:r>
              <a:rPr lang="en-US" altLang="tr-TR" dirty="0">
                <a:cs typeface="Times" panose="02020603050405020304" pitchFamily="18" charset="0"/>
              </a:rPr>
              <a:t>In the context of the Internet, the services are called Web services </a:t>
            </a:r>
          </a:p>
          <a:p>
            <a:pPr lvl="1"/>
            <a:r>
              <a:rPr lang="en-US" altLang="tr-TR" dirty="0">
                <a:cs typeface="Times" panose="02020603050405020304" pitchFamily="18" charset="0"/>
              </a:rPr>
              <a:t>A web service is an application, accessible through the Internet, that can be integrated with other services to form a complete system</a:t>
            </a:r>
          </a:p>
          <a:p>
            <a:pPr lvl="1"/>
            <a:r>
              <a:rPr lang="en-US" altLang="tr-TR" dirty="0">
                <a:cs typeface="Times" panose="02020603050405020304" pitchFamily="18" charset="0"/>
              </a:rPr>
              <a:t>The different components generally communicate with each other using open standards such as XML and/or JSON.</a:t>
            </a:r>
          </a:p>
        </p:txBody>
      </p:sp>
    </p:spTree>
    <p:extLst>
      <p:ext uri="{BB962C8B-B14F-4D97-AF65-F5344CB8AC3E}">
        <p14:creationId xmlns:p14="http://schemas.microsoft.com/office/powerpoint/2010/main" val="303828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a:extLst>
              <a:ext uri="{FF2B5EF4-FFF2-40B4-BE49-F238E27FC236}">
                <a16:creationId xmlns:a16="http://schemas.microsoft.com/office/drawing/2014/main" id="{8F1A5E57-952B-4688-8073-9EA0D32FC764}"/>
              </a:ext>
            </a:extLst>
          </p:cNvPr>
          <p:cNvSpPr>
            <a:spLocks noGrp="1" noChangeArrowheads="1"/>
          </p:cNvSpPr>
          <p:nvPr>
            <p:ph type="title"/>
          </p:nvPr>
        </p:nvSpPr>
        <p:spPr/>
        <p:txBody>
          <a:bodyPr/>
          <a:lstStyle/>
          <a:p>
            <a:r>
              <a:rPr lang="en-US" altLang="tr-TR"/>
              <a:t>Example of a service-oriented application</a:t>
            </a:r>
          </a:p>
        </p:txBody>
      </p:sp>
      <p:pic>
        <p:nvPicPr>
          <p:cNvPr id="128006" name="Picture 4">
            <a:extLst>
              <a:ext uri="{FF2B5EF4-FFF2-40B4-BE49-F238E27FC236}">
                <a16:creationId xmlns:a16="http://schemas.microsoft.com/office/drawing/2014/main" id="{418CB217-0A6A-4CDC-820C-FB89EC361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03332"/>
            <a:ext cx="70294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787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C569-139C-439E-A3E2-15E988E5669F}"/>
              </a:ext>
            </a:extLst>
          </p:cNvPr>
          <p:cNvSpPr>
            <a:spLocks noGrp="1"/>
          </p:cNvSpPr>
          <p:nvPr>
            <p:ph type="title"/>
          </p:nvPr>
        </p:nvSpPr>
        <p:spPr/>
        <p:txBody>
          <a:bodyPr/>
          <a:lstStyle/>
          <a:p>
            <a:r>
              <a:rPr lang="en-US" dirty="0"/>
              <a:t>Microservices</a:t>
            </a:r>
            <a:endParaRPr lang="tr-TR" dirty="0"/>
          </a:p>
        </p:txBody>
      </p:sp>
      <p:sp>
        <p:nvSpPr>
          <p:cNvPr id="3" name="Content Placeholder 2">
            <a:extLst>
              <a:ext uri="{FF2B5EF4-FFF2-40B4-BE49-F238E27FC236}">
                <a16:creationId xmlns:a16="http://schemas.microsoft.com/office/drawing/2014/main" id="{94A28141-6065-4C23-9CF8-8182B8AD5BDC}"/>
              </a:ext>
            </a:extLst>
          </p:cNvPr>
          <p:cNvSpPr>
            <a:spLocks noGrp="1"/>
          </p:cNvSpPr>
          <p:nvPr>
            <p:ph idx="1"/>
          </p:nvPr>
        </p:nvSpPr>
        <p:spPr>
          <a:xfrm>
            <a:off x="1371600" y="1939771"/>
            <a:ext cx="9601200" cy="3581400"/>
          </a:xfrm>
        </p:spPr>
        <p:txBody>
          <a:bodyPr>
            <a:normAutofit lnSpcReduction="10000"/>
          </a:bodyPr>
          <a:lstStyle/>
          <a:p>
            <a:r>
              <a:rPr lang="en-US" dirty="0"/>
              <a:t>Modern </a:t>
            </a:r>
            <a:r>
              <a:rPr lang="en-US" dirty="0" err="1"/>
              <a:t>SoA</a:t>
            </a:r>
            <a:endParaRPr lang="en-US" dirty="0"/>
          </a:p>
          <a:p>
            <a:r>
              <a:rPr lang="en-US" dirty="0"/>
              <a:t>Deploying on the cloud, breaking into small parts </a:t>
            </a:r>
            <a:r>
              <a:rPr lang="en-US" dirty="0">
                <a:sym typeface="Wingdings" panose="05000000000000000000" pitchFamily="2" charset="2"/>
              </a:rPr>
              <a:t> microservices ??</a:t>
            </a:r>
          </a:p>
          <a:p>
            <a:r>
              <a:rPr lang="en-US" dirty="0"/>
              <a:t>In microservice architecture, multiple loosely coupled services work together. Each service focuses on a single purpose and has a high cohesion of related behaviors and data.</a:t>
            </a:r>
            <a:endParaRPr lang="en-US" dirty="0">
              <a:sym typeface="Wingdings" panose="05000000000000000000" pitchFamily="2" charset="2"/>
            </a:endParaRPr>
          </a:p>
          <a:p>
            <a:r>
              <a:rPr lang="en-US" dirty="0"/>
              <a:t>They are functional decomposition or domain-driven design, well-defined interfaces, explicitly published interface, single responsibility principle, and potentially polyglot. </a:t>
            </a:r>
          </a:p>
          <a:p>
            <a:r>
              <a:rPr lang="en-US" dirty="0"/>
              <a:t>Each service is fully autonomous and full-stack. Thus changing a service implementation has no impact to other services as they communicate using well-defined interfaces. </a:t>
            </a:r>
            <a:endParaRPr lang="tr-TR" dirty="0"/>
          </a:p>
        </p:txBody>
      </p:sp>
      <p:sp>
        <p:nvSpPr>
          <p:cNvPr id="8" name="Rectangle 7">
            <a:extLst>
              <a:ext uri="{FF2B5EF4-FFF2-40B4-BE49-F238E27FC236}">
                <a16:creationId xmlns:a16="http://schemas.microsoft.com/office/drawing/2014/main" id="{8FEDD95F-2CAE-4397-8C26-0C54DD9EAC7A}"/>
              </a:ext>
            </a:extLst>
          </p:cNvPr>
          <p:cNvSpPr/>
          <p:nvPr/>
        </p:nvSpPr>
        <p:spPr>
          <a:xfrm>
            <a:off x="1371600" y="6229244"/>
            <a:ext cx="6096000" cy="461665"/>
          </a:xfrm>
          <a:prstGeom prst="rect">
            <a:avLst/>
          </a:prstGeom>
        </p:spPr>
        <p:txBody>
          <a:bodyPr>
            <a:spAutoFit/>
          </a:bodyPr>
          <a:lstStyle/>
          <a:p>
            <a:r>
              <a:rPr lang="tr-TR" sz="800" dirty="0"/>
              <a:t>https://medium.engineering/microservice-architecture-at-medium-9c33805eb74f</a:t>
            </a:r>
            <a:endParaRPr lang="en-US" sz="800" dirty="0"/>
          </a:p>
          <a:p>
            <a:r>
              <a:rPr lang="tr-TR" sz="800" dirty="0"/>
              <a:t>http://blog.arungupta.me/microservice-design-patterns/</a:t>
            </a:r>
            <a:endParaRPr lang="en-US" sz="800" dirty="0"/>
          </a:p>
          <a:p>
            <a:endParaRPr lang="en-US" sz="800" dirty="0"/>
          </a:p>
        </p:txBody>
      </p:sp>
    </p:spTree>
    <p:extLst>
      <p:ext uri="{BB962C8B-B14F-4D97-AF65-F5344CB8AC3E}">
        <p14:creationId xmlns:p14="http://schemas.microsoft.com/office/powerpoint/2010/main" val="2299882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1A75-45FD-49D4-B1AA-B08C250EFA2C}"/>
              </a:ext>
            </a:extLst>
          </p:cNvPr>
          <p:cNvSpPr>
            <a:spLocks noGrp="1"/>
          </p:cNvSpPr>
          <p:nvPr>
            <p:ph type="title"/>
          </p:nvPr>
        </p:nvSpPr>
        <p:spPr/>
        <p:txBody>
          <a:bodyPr/>
          <a:lstStyle/>
          <a:p>
            <a:r>
              <a:rPr lang="en-US" dirty="0"/>
              <a:t>Microservices</a:t>
            </a:r>
            <a:endParaRPr lang="tr-TR" dirty="0"/>
          </a:p>
        </p:txBody>
      </p:sp>
      <p:pic>
        <p:nvPicPr>
          <p:cNvPr id="4" name="Picture 2" descr="&#10;">
            <a:extLst>
              <a:ext uri="{FF2B5EF4-FFF2-40B4-BE49-F238E27FC236}">
                <a16:creationId xmlns:a16="http://schemas.microsoft.com/office/drawing/2014/main" id="{24D43C64-C54C-411C-B07D-FEBBC1FD6A49}"/>
              </a:ext>
            </a:extLst>
          </p:cNvPr>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472554" y="2946219"/>
            <a:ext cx="3528392" cy="2425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3903E531-7357-497C-BD4D-24C4334D7910}"/>
              </a:ext>
              <a:ext uri="{C183D7F6-B498-43B3-948B-1728B52AA6E4}">
                <adec:decorative xmlns:adec="http://schemas.microsoft.com/office/drawing/2017/decorative" val="0"/>
              </a:ext>
            </a:extLst>
          </p:cNvPr>
          <p:cNvPicPr>
            <a:picLocks noChangeAspect="1" noChangeArrowheads="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55327" y="2946219"/>
            <a:ext cx="4320480" cy="3051649"/>
          </a:xfrm>
          <a:prstGeom prst="rect">
            <a:avLst/>
          </a:prstGeom>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49B86EE4-C32C-4174-8330-E29B02665CEF}"/>
              </a:ext>
            </a:extLst>
          </p:cNvPr>
          <p:cNvSpPr/>
          <p:nvPr/>
        </p:nvSpPr>
        <p:spPr>
          <a:xfrm>
            <a:off x="5344815" y="4383221"/>
            <a:ext cx="1693115" cy="377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TextBox 6">
            <a:extLst>
              <a:ext uri="{FF2B5EF4-FFF2-40B4-BE49-F238E27FC236}">
                <a16:creationId xmlns:a16="http://schemas.microsoft.com/office/drawing/2014/main" id="{EB60ED64-BD9C-49DB-AC14-ED18CD0DA340}"/>
              </a:ext>
            </a:extLst>
          </p:cNvPr>
          <p:cNvSpPr txBox="1"/>
          <p:nvPr/>
        </p:nvSpPr>
        <p:spPr>
          <a:xfrm>
            <a:off x="1727762" y="5813202"/>
            <a:ext cx="1646605" cy="369332"/>
          </a:xfrm>
          <a:prstGeom prst="rect">
            <a:avLst/>
          </a:prstGeom>
          <a:noFill/>
        </p:spPr>
        <p:txBody>
          <a:bodyPr wrap="none" rtlCol="0">
            <a:spAutoFit/>
          </a:bodyPr>
          <a:lstStyle/>
          <a:p>
            <a:r>
              <a:rPr lang="en-US" dirty="0"/>
              <a:t>A monolith app</a:t>
            </a:r>
            <a:endParaRPr lang="tr-TR" dirty="0"/>
          </a:p>
        </p:txBody>
      </p:sp>
      <p:sp>
        <p:nvSpPr>
          <p:cNvPr id="8" name="TextBox 7">
            <a:extLst>
              <a:ext uri="{FF2B5EF4-FFF2-40B4-BE49-F238E27FC236}">
                <a16:creationId xmlns:a16="http://schemas.microsoft.com/office/drawing/2014/main" id="{3DBAAD48-C579-482D-A22D-6A6F44281916}"/>
              </a:ext>
            </a:extLst>
          </p:cNvPr>
          <p:cNvSpPr txBox="1"/>
          <p:nvPr/>
        </p:nvSpPr>
        <p:spPr>
          <a:xfrm>
            <a:off x="8654805" y="5997868"/>
            <a:ext cx="1524969" cy="369332"/>
          </a:xfrm>
          <a:prstGeom prst="rect">
            <a:avLst/>
          </a:prstGeom>
          <a:noFill/>
        </p:spPr>
        <p:txBody>
          <a:bodyPr wrap="none" rtlCol="0">
            <a:spAutoFit/>
          </a:bodyPr>
          <a:lstStyle/>
          <a:p>
            <a:r>
              <a:rPr lang="en-US" dirty="0"/>
              <a:t>Microservices</a:t>
            </a:r>
            <a:endParaRPr lang="tr-TR" dirty="0"/>
          </a:p>
        </p:txBody>
      </p:sp>
    </p:spTree>
    <p:extLst>
      <p:ext uri="{BB962C8B-B14F-4D97-AF65-F5344CB8AC3E}">
        <p14:creationId xmlns:p14="http://schemas.microsoft.com/office/powerpoint/2010/main" val="2576352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B946-CB2B-4A0B-BD8F-E484D5DCCB3A}"/>
              </a:ext>
            </a:extLst>
          </p:cNvPr>
          <p:cNvSpPr>
            <a:spLocks noGrp="1"/>
          </p:cNvSpPr>
          <p:nvPr>
            <p:ph type="title"/>
          </p:nvPr>
        </p:nvSpPr>
        <p:spPr/>
        <p:txBody>
          <a:bodyPr/>
          <a:lstStyle/>
          <a:p>
            <a:r>
              <a:rPr lang="en-US" dirty="0"/>
              <a:t>Microservices Goals</a:t>
            </a:r>
            <a:endParaRPr lang="tr-TR" dirty="0"/>
          </a:p>
        </p:txBody>
      </p:sp>
      <p:sp>
        <p:nvSpPr>
          <p:cNvPr id="3" name="Content Placeholder 2">
            <a:extLst>
              <a:ext uri="{FF2B5EF4-FFF2-40B4-BE49-F238E27FC236}">
                <a16:creationId xmlns:a16="http://schemas.microsoft.com/office/drawing/2014/main" id="{9B6C329D-8FF4-41E9-B0FF-DC90F4748C20}"/>
              </a:ext>
            </a:extLst>
          </p:cNvPr>
          <p:cNvSpPr>
            <a:spLocks noGrp="1"/>
          </p:cNvSpPr>
          <p:nvPr>
            <p:ph idx="1"/>
          </p:nvPr>
        </p:nvSpPr>
        <p:spPr>
          <a:xfrm>
            <a:off x="1371600" y="2055180"/>
            <a:ext cx="9601200" cy="4117019"/>
          </a:xfrm>
        </p:spPr>
        <p:txBody>
          <a:bodyPr>
            <a:normAutofit/>
          </a:bodyPr>
          <a:lstStyle/>
          <a:p>
            <a:pPr marL="0" indent="0">
              <a:buNone/>
            </a:pPr>
            <a:r>
              <a:rPr lang="en-US" dirty="0"/>
              <a:t>Four goals to consider Microservices:</a:t>
            </a:r>
          </a:p>
          <a:p>
            <a:r>
              <a:rPr lang="en-US" dirty="0"/>
              <a:t>Reduce Cost</a:t>
            </a:r>
          </a:p>
          <a:p>
            <a:pPr lvl="1"/>
            <a:r>
              <a:rPr lang="en-US" dirty="0"/>
              <a:t>it will reduce the overall cost of designing, implementing, and maintaining IT services.</a:t>
            </a:r>
          </a:p>
          <a:p>
            <a:r>
              <a:rPr lang="en-US" dirty="0"/>
              <a:t>Increase Release Speed</a:t>
            </a:r>
          </a:p>
          <a:p>
            <a:pPr lvl="1"/>
            <a:r>
              <a:rPr lang="en-US" dirty="0"/>
              <a:t>it will increase the speed from idea to deployment of services.</a:t>
            </a:r>
          </a:p>
          <a:p>
            <a:r>
              <a:rPr lang="en-US" dirty="0"/>
              <a:t>Improve Resilience</a:t>
            </a:r>
          </a:p>
          <a:p>
            <a:pPr lvl="1"/>
            <a:r>
              <a:rPr lang="en-US" dirty="0"/>
              <a:t>it will improve the resilience of our service network.</a:t>
            </a:r>
          </a:p>
          <a:p>
            <a:r>
              <a:rPr lang="en-US" dirty="0"/>
              <a:t>Enable Visibility</a:t>
            </a:r>
          </a:p>
          <a:p>
            <a:pPr lvl="1"/>
            <a:r>
              <a:rPr lang="en-US" dirty="0"/>
              <a:t>it supports for better visibility on your service and network.</a:t>
            </a:r>
          </a:p>
          <a:p>
            <a:endParaRPr lang="tr-TR" dirty="0"/>
          </a:p>
        </p:txBody>
      </p:sp>
      <p:sp>
        <p:nvSpPr>
          <p:cNvPr id="4" name="Rectangle 3">
            <a:extLst>
              <a:ext uri="{FF2B5EF4-FFF2-40B4-BE49-F238E27FC236}">
                <a16:creationId xmlns:a16="http://schemas.microsoft.com/office/drawing/2014/main" id="{E80217E2-D250-4092-A263-42F796FA4BDE}"/>
              </a:ext>
            </a:extLst>
          </p:cNvPr>
          <p:cNvSpPr/>
          <p:nvPr/>
        </p:nvSpPr>
        <p:spPr>
          <a:xfrm>
            <a:off x="1371600" y="6371020"/>
            <a:ext cx="6096000" cy="215444"/>
          </a:xfrm>
          <a:prstGeom prst="rect">
            <a:avLst/>
          </a:prstGeom>
        </p:spPr>
        <p:txBody>
          <a:bodyPr>
            <a:spAutoFit/>
          </a:bodyPr>
          <a:lstStyle/>
          <a:p>
            <a:r>
              <a:rPr lang="tr-TR" sz="800" dirty="0"/>
              <a:t>“</a:t>
            </a:r>
            <a:r>
              <a:rPr lang="tr-TR" sz="800" dirty="0" err="1"/>
              <a:t>Microservice</a:t>
            </a:r>
            <a:r>
              <a:rPr lang="tr-TR" sz="800" dirty="0"/>
              <a:t> Architecture: </a:t>
            </a:r>
            <a:r>
              <a:rPr lang="tr-TR" sz="800" dirty="0" err="1"/>
              <a:t>Aligning</a:t>
            </a:r>
            <a:r>
              <a:rPr lang="tr-TR" sz="800" dirty="0"/>
              <a:t> </a:t>
            </a:r>
            <a:r>
              <a:rPr lang="tr-TR" sz="800" dirty="0" err="1"/>
              <a:t>Principles</a:t>
            </a:r>
            <a:r>
              <a:rPr lang="tr-TR" sz="800" dirty="0"/>
              <a:t>, </a:t>
            </a:r>
            <a:r>
              <a:rPr lang="tr-TR" sz="800" dirty="0" err="1"/>
              <a:t>Practices</a:t>
            </a:r>
            <a:r>
              <a:rPr lang="tr-TR" sz="800" dirty="0"/>
              <a:t>, </a:t>
            </a:r>
            <a:r>
              <a:rPr lang="tr-TR" sz="800" dirty="0" err="1"/>
              <a:t>and</a:t>
            </a:r>
            <a:r>
              <a:rPr lang="tr-TR" sz="800" dirty="0"/>
              <a:t> </a:t>
            </a:r>
            <a:r>
              <a:rPr lang="tr-TR" sz="800" dirty="0" err="1"/>
              <a:t>Culture</a:t>
            </a:r>
            <a:r>
              <a:rPr lang="tr-TR" sz="800" dirty="0"/>
              <a:t>” </a:t>
            </a:r>
            <a:r>
              <a:rPr lang="tr-TR" sz="800" dirty="0" err="1"/>
              <a:t>Book</a:t>
            </a:r>
            <a:r>
              <a:rPr lang="tr-TR" sz="800" dirty="0"/>
              <a:t> </a:t>
            </a:r>
            <a:r>
              <a:rPr lang="tr-TR" sz="800" dirty="0" err="1"/>
              <a:t>by</a:t>
            </a:r>
            <a:r>
              <a:rPr lang="tr-TR" sz="800" dirty="0"/>
              <a:t> </a:t>
            </a:r>
            <a:r>
              <a:rPr lang="tr-TR" sz="800" dirty="0" err="1"/>
              <a:t>Irakli</a:t>
            </a:r>
            <a:r>
              <a:rPr lang="tr-TR" sz="800" dirty="0"/>
              <a:t> </a:t>
            </a:r>
            <a:r>
              <a:rPr lang="tr-TR" sz="800" dirty="0" err="1"/>
              <a:t>Nadareishvili</a:t>
            </a:r>
            <a:r>
              <a:rPr lang="tr-TR" sz="800" dirty="0"/>
              <a:t>, </a:t>
            </a:r>
            <a:r>
              <a:rPr lang="tr-TR" sz="800" dirty="0" err="1"/>
              <a:t>Matt</a:t>
            </a:r>
            <a:r>
              <a:rPr lang="tr-TR" sz="800" dirty="0"/>
              <a:t> </a:t>
            </a:r>
            <a:r>
              <a:rPr lang="tr-TR" sz="800" dirty="0" err="1"/>
              <a:t>McLarty</a:t>
            </a:r>
            <a:r>
              <a:rPr lang="tr-TR" sz="800" dirty="0"/>
              <a:t>, </a:t>
            </a:r>
            <a:r>
              <a:rPr lang="tr-TR" sz="800" dirty="0" err="1"/>
              <a:t>and</a:t>
            </a:r>
            <a:r>
              <a:rPr lang="tr-TR" sz="800" dirty="0"/>
              <a:t> Michael </a:t>
            </a:r>
            <a:r>
              <a:rPr lang="tr-TR" sz="800" dirty="0" err="1"/>
              <a:t>Amundsen</a:t>
            </a:r>
            <a:endParaRPr lang="tr-TR" sz="800" dirty="0"/>
          </a:p>
        </p:txBody>
      </p:sp>
    </p:spTree>
    <p:extLst>
      <p:ext uri="{BB962C8B-B14F-4D97-AF65-F5344CB8AC3E}">
        <p14:creationId xmlns:p14="http://schemas.microsoft.com/office/powerpoint/2010/main" val="4004183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8892-4EAF-4D9B-BABA-70E48590AAF4}"/>
              </a:ext>
            </a:extLst>
          </p:cNvPr>
          <p:cNvSpPr>
            <a:spLocks noGrp="1"/>
          </p:cNvSpPr>
          <p:nvPr>
            <p:ph type="title"/>
          </p:nvPr>
        </p:nvSpPr>
        <p:spPr/>
        <p:txBody>
          <a:bodyPr/>
          <a:lstStyle/>
          <a:p>
            <a:r>
              <a:rPr lang="en-US" dirty="0"/>
              <a:t>Microservices Design Principles</a:t>
            </a:r>
            <a:br>
              <a:rPr lang="en-US" dirty="0"/>
            </a:br>
            <a:endParaRPr lang="tr-TR" dirty="0"/>
          </a:p>
        </p:txBody>
      </p:sp>
      <p:sp>
        <p:nvSpPr>
          <p:cNvPr id="3" name="Content Placeholder 2">
            <a:extLst>
              <a:ext uri="{FF2B5EF4-FFF2-40B4-BE49-F238E27FC236}">
                <a16:creationId xmlns:a16="http://schemas.microsoft.com/office/drawing/2014/main" id="{7F212768-A83B-41C2-9FA7-A8FC8320F2DA}"/>
              </a:ext>
            </a:extLst>
          </p:cNvPr>
          <p:cNvSpPr>
            <a:spLocks noGrp="1"/>
          </p:cNvSpPr>
          <p:nvPr>
            <p:ph idx="1"/>
          </p:nvPr>
        </p:nvSpPr>
        <p:spPr>
          <a:xfrm>
            <a:off x="1371600" y="2081813"/>
            <a:ext cx="9601200" cy="3963879"/>
          </a:xfrm>
        </p:spPr>
        <p:txBody>
          <a:bodyPr>
            <a:normAutofit/>
          </a:bodyPr>
          <a:lstStyle/>
          <a:p>
            <a:pPr marL="0" indent="0">
              <a:buNone/>
            </a:pPr>
            <a:r>
              <a:rPr lang="en-US" dirty="0"/>
              <a:t>Microservices Design Principles</a:t>
            </a:r>
          </a:p>
          <a:p>
            <a:r>
              <a:rPr lang="en-US" dirty="0"/>
              <a:t>Single purpose</a:t>
            </a:r>
          </a:p>
          <a:p>
            <a:pPr lvl="1"/>
            <a:r>
              <a:rPr lang="en-US" dirty="0"/>
              <a:t>each service should focus on one single purpose and do it well.</a:t>
            </a:r>
          </a:p>
          <a:p>
            <a:r>
              <a:rPr lang="en-US" dirty="0"/>
              <a:t>Loose coupling</a:t>
            </a:r>
          </a:p>
          <a:p>
            <a:pPr lvl="1"/>
            <a:r>
              <a:rPr lang="en-US" dirty="0"/>
              <a:t>services know little about each other. A change to one service should not require changing the others. </a:t>
            </a:r>
          </a:p>
          <a:p>
            <a:pPr lvl="1"/>
            <a:r>
              <a:rPr lang="en-US" dirty="0"/>
              <a:t>Communication between services should happen only through public service interfaces.</a:t>
            </a:r>
          </a:p>
          <a:p>
            <a:r>
              <a:rPr lang="en-US" dirty="0"/>
              <a:t>High cohesion</a:t>
            </a:r>
          </a:p>
          <a:p>
            <a:pPr lvl="1"/>
            <a:r>
              <a:rPr lang="en-US" dirty="0"/>
              <a:t>each service encapsulates all related behaviors and data together. </a:t>
            </a:r>
            <a:endParaRPr lang="tr-TR" dirty="0"/>
          </a:p>
        </p:txBody>
      </p:sp>
      <p:sp>
        <p:nvSpPr>
          <p:cNvPr id="5" name="Rectangle 4">
            <a:extLst>
              <a:ext uri="{FF2B5EF4-FFF2-40B4-BE49-F238E27FC236}">
                <a16:creationId xmlns:a16="http://schemas.microsoft.com/office/drawing/2014/main" id="{EDA397E8-67F0-42DD-9F89-2C5B8922CFE7}"/>
              </a:ext>
            </a:extLst>
          </p:cNvPr>
          <p:cNvSpPr/>
          <p:nvPr/>
        </p:nvSpPr>
        <p:spPr>
          <a:xfrm>
            <a:off x="1315187" y="6411916"/>
            <a:ext cx="6096000" cy="215444"/>
          </a:xfrm>
          <a:prstGeom prst="rect">
            <a:avLst/>
          </a:prstGeom>
        </p:spPr>
        <p:txBody>
          <a:bodyPr>
            <a:spAutoFit/>
          </a:bodyPr>
          <a:lstStyle/>
          <a:p>
            <a:r>
              <a:rPr lang="tr-TR" sz="800" dirty="0"/>
              <a:t>https://medium.engineering/microservice-architecture-at-medium-9c33805eb74f</a:t>
            </a:r>
          </a:p>
        </p:txBody>
      </p:sp>
    </p:spTree>
    <p:extLst>
      <p:ext uri="{BB962C8B-B14F-4D97-AF65-F5344CB8AC3E}">
        <p14:creationId xmlns:p14="http://schemas.microsoft.com/office/powerpoint/2010/main" val="1767811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2D49-EDBC-4D91-A9D9-20C6804F9C58}"/>
              </a:ext>
            </a:extLst>
          </p:cNvPr>
          <p:cNvSpPr>
            <a:spLocks noGrp="1"/>
          </p:cNvSpPr>
          <p:nvPr>
            <p:ph type="title"/>
          </p:nvPr>
        </p:nvSpPr>
        <p:spPr/>
        <p:txBody>
          <a:bodyPr/>
          <a:lstStyle/>
          <a:p>
            <a:r>
              <a:rPr lang="en-US" dirty="0"/>
              <a:t>Microservices Characteristics</a:t>
            </a:r>
            <a:endParaRPr lang="tr-TR" dirty="0"/>
          </a:p>
        </p:txBody>
      </p:sp>
      <p:sp>
        <p:nvSpPr>
          <p:cNvPr id="3" name="Content Placeholder 2">
            <a:extLst>
              <a:ext uri="{FF2B5EF4-FFF2-40B4-BE49-F238E27FC236}">
                <a16:creationId xmlns:a16="http://schemas.microsoft.com/office/drawing/2014/main" id="{514211C4-D207-4A35-9C64-A80939A5B44F}"/>
              </a:ext>
            </a:extLst>
          </p:cNvPr>
          <p:cNvSpPr>
            <a:spLocks noGrp="1"/>
          </p:cNvSpPr>
          <p:nvPr>
            <p:ph idx="1"/>
          </p:nvPr>
        </p:nvSpPr>
        <p:spPr/>
        <p:txBody>
          <a:bodyPr/>
          <a:lstStyle/>
          <a:p>
            <a:pPr marL="0" indent="0">
              <a:buNone/>
            </a:pPr>
            <a:r>
              <a:rPr lang="en-US" dirty="0"/>
              <a:t>Characteristics of Microservices</a:t>
            </a:r>
          </a:p>
          <a:p>
            <a:r>
              <a:rPr lang="en-US" dirty="0"/>
              <a:t>Services are small, independent, and loosely coupled.</a:t>
            </a:r>
          </a:p>
          <a:p>
            <a:r>
              <a:rPr lang="en-US" dirty="0"/>
              <a:t>Each service is a separate codebase.</a:t>
            </a:r>
          </a:p>
          <a:p>
            <a:r>
              <a:rPr lang="en-US" dirty="0"/>
              <a:t>Services can be deployed independently.</a:t>
            </a:r>
          </a:p>
          <a:p>
            <a:r>
              <a:rPr lang="en-US" dirty="0"/>
              <a:t>Services are responsible for persisting their own data or external state. </a:t>
            </a:r>
          </a:p>
          <a:p>
            <a:r>
              <a:rPr lang="en-US" dirty="0"/>
              <a:t>Services communicate with each other by using well-defined APIs. </a:t>
            </a:r>
          </a:p>
          <a:p>
            <a:r>
              <a:rPr lang="en-US" dirty="0"/>
              <a:t>Services don't need to share the same technology stack, libraries, or frameworks.</a:t>
            </a:r>
          </a:p>
        </p:txBody>
      </p:sp>
      <p:sp>
        <p:nvSpPr>
          <p:cNvPr id="4" name="Rectangle 3">
            <a:extLst>
              <a:ext uri="{FF2B5EF4-FFF2-40B4-BE49-F238E27FC236}">
                <a16:creationId xmlns:a16="http://schemas.microsoft.com/office/drawing/2014/main" id="{B9945E67-9BC6-4E87-A542-4AB85C9DA30A}"/>
              </a:ext>
            </a:extLst>
          </p:cNvPr>
          <p:cNvSpPr/>
          <p:nvPr/>
        </p:nvSpPr>
        <p:spPr>
          <a:xfrm>
            <a:off x="1371600" y="6172200"/>
            <a:ext cx="3414717" cy="215444"/>
          </a:xfrm>
          <a:prstGeom prst="rect">
            <a:avLst/>
          </a:prstGeom>
        </p:spPr>
        <p:txBody>
          <a:bodyPr wrap="none">
            <a:spAutoFit/>
          </a:bodyPr>
          <a:lstStyle/>
          <a:p>
            <a:r>
              <a:rPr lang="en-US" sz="800" dirty="0"/>
              <a:t>Building Real World Node.JS Microservices on Azure James Truitt Microsoft</a:t>
            </a:r>
            <a:endParaRPr lang="tr-TR" sz="800" dirty="0"/>
          </a:p>
        </p:txBody>
      </p:sp>
    </p:spTree>
    <p:extLst>
      <p:ext uri="{BB962C8B-B14F-4D97-AF65-F5344CB8AC3E}">
        <p14:creationId xmlns:p14="http://schemas.microsoft.com/office/powerpoint/2010/main" val="4109326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A106-2226-4B25-AA68-9ADF4EE48FD1}"/>
              </a:ext>
            </a:extLst>
          </p:cNvPr>
          <p:cNvSpPr>
            <a:spLocks noGrp="1"/>
          </p:cNvSpPr>
          <p:nvPr>
            <p:ph type="title"/>
          </p:nvPr>
        </p:nvSpPr>
        <p:spPr/>
        <p:txBody>
          <a:bodyPr/>
          <a:lstStyle/>
          <a:p>
            <a:r>
              <a:rPr lang="en-US" dirty="0"/>
              <a:t>Microservices</a:t>
            </a:r>
            <a:endParaRPr lang="tr-TR" dirty="0"/>
          </a:p>
        </p:txBody>
      </p:sp>
      <p:pic>
        <p:nvPicPr>
          <p:cNvPr id="6" name="Picture 5">
            <a:extLst>
              <a:ext uri="{FF2B5EF4-FFF2-40B4-BE49-F238E27FC236}">
                <a16:creationId xmlns:a16="http://schemas.microsoft.com/office/drawing/2014/main" id="{FFC97D4E-7A2D-488E-BB3D-26BEBE3EBB12}"/>
              </a:ext>
            </a:extLst>
          </p:cNvPr>
          <p:cNvPicPr>
            <a:picLocks noChangeAspect="1"/>
          </p:cNvPicPr>
          <p:nvPr/>
        </p:nvPicPr>
        <p:blipFill>
          <a:blip r:embed="rId2"/>
          <a:stretch>
            <a:fillRect/>
          </a:stretch>
        </p:blipFill>
        <p:spPr>
          <a:xfrm>
            <a:off x="1377518" y="2171700"/>
            <a:ext cx="7922359" cy="3512246"/>
          </a:xfrm>
          <a:prstGeom prst="rect">
            <a:avLst/>
          </a:prstGeom>
        </p:spPr>
      </p:pic>
      <p:sp>
        <p:nvSpPr>
          <p:cNvPr id="7" name="Rectangle 6">
            <a:extLst>
              <a:ext uri="{FF2B5EF4-FFF2-40B4-BE49-F238E27FC236}">
                <a16:creationId xmlns:a16="http://schemas.microsoft.com/office/drawing/2014/main" id="{91497791-E049-460D-8487-C7B9A5AC9DF6}"/>
              </a:ext>
            </a:extLst>
          </p:cNvPr>
          <p:cNvSpPr/>
          <p:nvPr/>
        </p:nvSpPr>
        <p:spPr>
          <a:xfrm>
            <a:off x="1315187" y="6411916"/>
            <a:ext cx="6096000" cy="215444"/>
          </a:xfrm>
          <a:prstGeom prst="rect">
            <a:avLst/>
          </a:prstGeom>
        </p:spPr>
        <p:txBody>
          <a:bodyPr>
            <a:spAutoFit/>
          </a:bodyPr>
          <a:lstStyle/>
          <a:p>
            <a:r>
              <a:rPr lang="tr-TR" sz="800" dirty="0"/>
              <a:t>https://medium.engineering/microservice-architecture-at-medium-9c33805eb74f</a:t>
            </a:r>
          </a:p>
        </p:txBody>
      </p:sp>
    </p:spTree>
    <p:extLst>
      <p:ext uri="{BB962C8B-B14F-4D97-AF65-F5344CB8AC3E}">
        <p14:creationId xmlns:p14="http://schemas.microsoft.com/office/powerpoint/2010/main" val="412269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a:extLst>
              <a:ext uri="{FF2B5EF4-FFF2-40B4-BE49-F238E27FC236}">
                <a16:creationId xmlns:a16="http://schemas.microsoft.com/office/drawing/2014/main" id="{D224EC1A-2DBB-4E26-B2FF-C5B78E4AAB37}"/>
              </a:ext>
            </a:extLst>
          </p:cNvPr>
          <p:cNvSpPr>
            <a:spLocks noGrp="1" noChangeArrowheads="1"/>
          </p:cNvSpPr>
          <p:nvPr>
            <p:ph type="title"/>
          </p:nvPr>
        </p:nvSpPr>
        <p:spPr/>
        <p:txBody>
          <a:bodyPr/>
          <a:lstStyle/>
          <a:p>
            <a:r>
              <a:rPr lang="en-GB" altLang="tr-TR">
                <a:cs typeface="Times" panose="02020603050405020304" pitchFamily="18" charset="0"/>
              </a:rPr>
              <a:t>The importance of software architecture</a:t>
            </a:r>
            <a:r>
              <a:rPr lang="en-US" altLang="tr-TR"/>
              <a:t> </a:t>
            </a:r>
          </a:p>
        </p:txBody>
      </p:sp>
      <p:sp>
        <p:nvSpPr>
          <p:cNvPr id="89094" name="Rectangle 3">
            <a:extLst>
              <a:ext uri="{FF2B5EF4-FFF2-40B4-BE49-F238E27FC236}">
                <a16:creationId xmlns:a16="http://schemas.microsoft.com/office/drawing/2014/main" id="{1884E9FE-6CA3-4EE0-B2A2-333D4D04FAF0}"/>
              </a:ext>
            </a:extLst>
          </p:cNvPr>
          <p:cNvSpPr>
            <a:spLocks noGrp="1" noChangeArrowheads="1"/>
          </p:cNvSpPr>
          <p:nvPr>
            <p:ph type="body" idx="1"/>
          </p:nvPr>
        </p:nvSpPr>
        <p:spPr/>
        <p:txBody>
          <a:bodyPr/>
          <a:lstStyle/>
          <a:p>
            <a:pPr marL="0"/>
            <a:r>
              <a:rPr lang="en-GB" altLang="tr-TR" dirty="0">
                <a:cs typeface="Times" panose="02020603050405020304" pitchFamily="18" charset="0"/>
              </a:rPr>
              <a:t> Why you need to develop an architectural model:</a:t>
            </a:r>
            <a:r>
              <a:rPr lang="en-US" altLang="tr-TR" dirty="0">
                <a:cs typeface="Times" panose="02020603050405020304" pitchFamily="18" charset="0"/>
              </a:rPr>
              <a:t> </a:t>
            </a:r>
            <a:endParaRPr lang="en-GB" altLang="tr-TR" dirty="0">
              <a:cs typeface="Times" panose="02020603050405020304" pitchFamily="18" charset="0"/>
            </a:endParaRPr>
          </a:p>
          <a:p>
            <a:pPr lvl="1"/>
            <a:r>
              <a:rPr lang="en-GB" altLang="tr-TR" dirty="0">
                <a:cs typeface="Times" panose="02020603050405020304" pitchFamily="18" charset="0"/>
              </a:rPr>
              <a:t>To enable everyone to better understand the system</a:t>
            </a:r>
            <a:r>
              <a:rPr lang="en-US" altLang="tr-TR" dirty="0">
                <a:cs typeface="Times" panose="02020603050405020304" pitchFamily="18" charset="0"/>
              </a:rPr>
              <a:t> </a:t>
            </a:r>
          </a:p>
          <a:p>
            <a:pPr lvl="1"/>
            <a:r>
              <a:rPr lang="en-GB" altLang="tr-TR" dirty="0">
                <a:cs typeface="Times" panose="02020603050405020304" pitchFamily="18" charset="0"/>
              </a:rPr>
              <a:t>To allow people to work on individual pieces of the system in isolation</a:t>
            </a:r>
            <a:endParaRPr lang="en-US" altLang="tr-TR" dirty="0">
              <a:cs typeface="Times" panose="02020603050405020304" pitchFamily="18" charset="0"/>
            </a:endParaRPr>
          </a:p>
          <a:p>
            <a:pPr lvl="1"/>
            <a:r>
              <a:rPr lang="en-GB" altLang="tr-TR" dirty="0">
                <a:cs typeface="Times" panose="02020603050405020304" pitchFamily="18" charset="0"/>
              </a:rPr>
              <a:t>To prepare for extension of the system</a:t>
            </a:r>
            <a:r>
              <a:rPr lang="en-US" altLang="tr-TR" dirty="0">
                <a:cs typeface="Times" panose="02020603050405020304" pitchFamily="18" charset="0"/>
              </a:rPr>
              <a:t> </a:t>
            </a:r>
          </a:p>
          <a:p>
            <a:pPr lvl="1"/>
            <a:r>
              <a:rPr lang="en-GB" altLang="tr-TR" dirty="0">
                <a:cs typeface="Times" panose="02020603050405020304" pitchFamily="18" charset="0"/>
              </a:rPr>
              <a:t>To facilitate reuse and reusability</a:t>
            </a:r>
            <a:r>
              <a:rPr lang="en-US" altLang="tr-TR" dirty="0">
                <a:cs typeface="Times"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C569-139C-439E-A3E2-15E988E5669F}"/>
              </a:ext>
            </a:extLst>
          </p:cNvPr>
          <p:cNvSpPr>
            <a:spLocks noGrp="1"/>
          </p:cNvSpPr>
          <p:nvPr>
            <p:ph type="title"/>
          </p:nvPr>
        </p:nvSpPr>
        <p:spPr/>
        <p:txBody>
          <a:bodyPr/>
          <a:lstStyle/>
          <a:p>
            <a:r>
              <a:rPr lang="en-US" dirty="0"/>
              <a:t>Core Principles of Microservices</a:t>
            </a:r>
          </a:p>
        </p:txBody>
      </p:sp>
      <p:sp>
        <p:nvSpPr>
          <p:cNvPr id="3" name="Content Placeholder 2">
            <a:extLst>
              <a:ext uri="{FF2B5EF4-FFF2-40B4-BE49-F238E27FC236}">
                <a16:creationId xmlns:a16="http://schemas.microsoft.com/office/drawing/2014/main" id="{94A28141-6065-4C23-9CF8-8182B8AD5BDC}"/>
              </a:ext>
            </a:extLst>
          </p:cNvPr>
          <p:cNvSpPr>
            <a:spLocks noGrp="1"/>
          </p:cNvSpPr>
          <p:nvPr>
            <p:ph idx="1"/>
          </p:nvPr>
        </p:nvSpPr>
        <p:spPr>
          <a:xfrm>
            <a:off x="1371600" y="1668544"/>
            <a:ext cx="9601200" cy="4198856"/>
          </a:xfrm>
        </p:spPr>
        <p:txBody>
          <a:bodyPr>
            <a:normAutofit fontScale="77500" lnSpcReduction="20000"/>
          </a:bodyPr>
          <a:lstStyle/>
          <a:p>
            <a:pPr marL="0" indent="0">
              <a:buNone/>
            </a:pPr>
            <a:r>
              <a:rPr lang="en-US" dirty="0"/>
              <a:t>Core Principles of Microservices</a:t>
            </a:r>
          </a:p>
          <a:p>
            <a:r>
              <a:rPr lang="en-US" dirty="0"/>
              <a:t>Single Business Function </a:t>
            </a:r>
          </a:p>
          <a:p>
            <a:pPr lvl="1"/>
            <a:r>
              <a:rPr lang="en-US" dirty="0"/>
              <a:t>A user story, a complete feature?</a:t>
            </a:r>
          </a:p>
          <a:p>
            <a:r>
              <a:rPr lang="en-US" dirty="0"/>
              <a:t>Loosely Coupled</a:t>
            </a:r>
          </a:p>
          <a:p>
            <a:pPr lvl="1"/>
            <a:r>
              <a:rPr lang="en-US" dirty="0"/>
              <a:t>No duplication</a:t>
            </a:r>
          </a:p>
          <a:p>
            <a:r>
              <a:rPr lang="en-US" dirty="0"/>
              <a:t>Fail Fast &amp; Fail Safe</a:t>
            </a:r>
          </a:p>
          <a:p>
            <a:pPr lvl="1"/>
            <a:r>
              <a:rPr lang="en-US" dirty="0"/>
              <a:t>If a Microservice runs into a problem, it should realize this quickly and it should fail gracefully</a:t>
            </a:r>
          </a:p>
          <a:p>
            <a:r>
              <a:rPr lang="en-US" dirty="0"/>
              <a:t>Abstracted and Independent</a:t>
            </a:r>
          </a:p>
          <a:p>
            <a:pPr lvl="1"/>
            <a:r>
              <a:rPr lang="en-US" dirty="0"/>
              <a:t>Do not depend on “how others are working” </a:t>
            </a:r>
          </a:p>
          <a:p>
            <a:pPr lvl="1"/>
            <a:r>
              <a:rPr lang="en-US" dirty="0"/>
              <a:t>Any unit of code should do its job without exporting any dependency on how it does the job. </a:t>
            </a:r>
          </a:p>
          <a:p>
            <a:r>
              <a:rPr lang="en-US" dirty="0"/>
              <a:t>Full-stack</a:t>
            </a:r>
          </a:p>
          <a:p>
            <a:pPr lvl="1"/>
            <a:r>
              <a:rPr lang="en-US" dirty="0"/>
              <a:t>By its own, deployable</a:t>
            </a:r>
          </a:p>
          <a:p>
            <a:r>
              <a:rPr lang="en-US" dirty="0"/>
              <a:t>Stateless</a:t>
            </a:r>
          </a:p>
          <a:p>
            <a:pPr lvl="1"/>
            <a:r>
              <a:rPr lang="en-US" dirty="0"/>
              <a:t>Every request should encapsulate necessary information</a:t>
            </a:r>
          </a:p>
          <a:p>
            <a:pPr lvl="1"/>
            <a:endParaRPr lang="en-US" dirty="0"/>
          </a:p>
        </p:txBody>
      </p:sp>
      <p:sp>
        <p:nvSpPr>
          <p:cNvPr id="4" name="Rectangle 3">
            <a:extLst>
              <a:ext uri="{FF2B5EF4-FFF2-40B4-BE49-F238E27FC236}">
                <a16:creationId xmlns:a16="http://schemas.microsoft.com/office/drawing/2014/main" id="{367AB10C-7389-4FDF-A80D-6305CBC6AC63}"/>
              </a:ext>
            </a:extLst>
          </p:cNvPr>
          <p:cNvSpPr/>
          <p:nvPr/>
        </p:nvSpPr>
        <p:spPr>
          <a:xfrm>
            <a:off x="1371600" y="6093625"/>
            <a:ext cx="2536272" cy="215444"/>
          </a:xfrm>
          <a:prstGeom prst="rect">
            <a:avLst/>
          </a:prstGeom>
        </p:spPr>
        <p:txBody>
          <a:bodyPr wrap="none">
            <a:spAutoFit/>
          </a:bodyPr>
          <a:lstStyle/>
          <a:p>
            <a:r>
              <a:rPr lang="tr-TR" sz="800" dirty="0"/>
              <a:t>https://itnext.io/microservice-how-why-cc40ca95d9f0</a:t>
            </a:r>
          </a:p>
        </p:txBody>
      </p:sp>
    </p:spTree>
    <p:extLst>
      <p:ext uri="{BB962C8B-B14F-4D97-AF65-F5344CB8AC3E}">
        <p14:creationId xmlns:p14="http://schemas.microsoft.com/office/powerpoint/2010/main" val="1612307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00C3-9ADA-4F9A-A58D-3E794405D2D1}"/>
              </a:ext>
            </a:extLst>
          </p:cNvPr>
          <p:cNvSpPr>
            <a:spLocks noGrp="1"/>
          </p:cNvSpPr>
          <p:nvPr>
            <p:ph type="title"/>
          </p:nvPr>
        </p:nvSpPr>
        <p:spPr>
          <a:xfrm>
            <a:off x="1371600" y="704461"/>
            <a:ext cx="9601200" cy="1485900"/>
          </a:xfrm>
        </p:spPr>
        <p:txBody>
          <a:bodyPr/>
          <a:lstStyle/>
          <a:p>
            <a:r>
              <a:rPr lang="en-US" dirty="0"/>
              <a:t>Core Principles of Microservices</a:t>
            </a:r>
          </a:p>
        </p:txBody>
      </p:sp>
      <p:sp>
        <p:nvSpPr>
          <p:cNvPr id="3" name="Content Placeholder 2">
            <a:extLst>
              <a:ext uri="{FF2B5EF4-FFF2-40B4-BE49-F238E27FC236}">
                <a16:creationId xmlns:a16="http://schemas.microsoft.com/office/drawing/2014/main" id="{6E795DF2-DC09-4600-838C-3C5BD3D2144F}"/>
              </a:ext>
            </a:extLst>
          </p:cNvPr>
          <p:cNvSpPr>
            <a:spLocks noGrp="1"/>
          </p:cNvSpPr>
          <p:nvPr>
            <p:ph idx="1"/>
          </p:nvPr>
        </p:nvSpPr>
        <p:spPr>
          <a:xfrm>
            <a:off x="1371600" y="1847654"/>
            <a:ext cx="9601200" cy="4019746"/>
          </a:xfrm>
        </p:spPr>
        <p:txBody>
          <a:bodyPr>
            <a:normAutofit fontScale="92500" lnSpcReduction="20000"/>
          </a:bodyPr>
          <a:lstStyle/>
          <a:p>
            <a:pPr marL="0" indent="0">
              <a:buNone/>
            </a:pPr>
            <a:r>
              <a:rPr lang="en-US" sz="1800" dirty="0"/>
              <a:t>Microservices are designed to be small, stateless, in(</a:t>
            </a:r>
            <a:r>
              <a:rPr lang="en-US" sz="1800" dirty="0" err="1"/>
              <a:t>ter</a:t>
            </a:r>
            <a:r>
              <a:rPr lang="en-US" sz="1800" dirty="0"/>
              <a:t>)dependent &amp; full-stack application so that it could be deployed in cloud infrastructure.</a:t>
            </a:r>
          </a:p>
          <a:p>
            <a:r>
              <a:rPr lang="en-US" sz="1800" b="1" dirty="0"/>
              <a:t>Small</a:t>
            </a:r>
            <a:r>
              <a:rPr lang="en-US" sz="1800" dirty="0"/>
              <a:t>: Microservices are designed to be small.  But defining "small" is subjective.  Some of the estimation techniques like lines of code, function points, use cases may be used.  But they are not recommended estimation techniques in agile.</a:t>
            </a:r>
          </a:p>
          <a:p>
            <a:r>
              <a:rPr lang="en-US" sz="1800" b="1" dirty="0"/>
              <a:t>Stateless</a:t>
            </a:r>
            <a:r>
              <a:rPr lang="en-US" sz="1800" dirty="0"/>
              <a:t>: A stateless application handles every request with the information contained only within it. Microservices must be stateless and it must service the request without remembering the previous communications from the external system.</a:t>
            </a:r>
          </a:p>
          <a:p>
            <a:r>
              <a:rPr lang="en-US" sz="1800" b="1" dirty="0"/>
              <a:t>In(</a:t>
            </a:r>
            <a:r>
              <a:rPr lang="en-US" sz="1800" b="1" dirty="0" err="1"/>
              <a:t>ter</a:t>
            </a:r>
            <a:r>
              <a:rPr lang="en-US" sz="1800" b="1" dirty="0"/>
              <a:t>)dependent</a:t>
            </a:r>
            <a:r>
              <a:rPr lang="en-US" sz="1800" dirty="0"/>
              <a:t>: Microservices must service the request independently, it may collaborate with other microservices within the eco-system.  For example, a microservice that generates a unique report after interacting with other microservices is an interdependent system. In this scenario, other microservices which only provide the necessary data to reporting microservices may be independent services.</a:t>
            </a:r>
          </a:p>
          <a:p>
            <a:r>
              <a:rPr lang="en-US" sz="1800" b="1" dirty="0"/>
              <a:t>Full-Stack Application</a:t>
            </a:r>
            <a:r>
              <a:rPr lang="en-US" sz="1800" dirty="0"/>
              <a:t>: A full stack application is individually deploy-able. It has its own server, network &amp; hosting environment.  The business logic, data model and the service interface (API / UI) must be part of the entire system.  Microservice must be a full stack application.</a:t>
            </a:r>
          </a:p>
        </p:txBody>
      </p:sp>
      <p:sp>
        <p:nvSpPr>
          <p:cNvPr id="4" name="Rectangle 3">
            <a:extLst>
              <a:ext uri="{FF2B5EF4-FFF2-40B4-BE49-F238E27FC236}">
                <a16:creationId xmlns:a16="http://schemas.microsoft.com/office/drawing/2014/main" id="{771B68D3-4216-4F30-A776-A14C2F140DE5}"/>
              </a:ext>
            </a:extLst>
          </p:cNvPr>
          <p:cNvSpPr/>
          <p:nvPr/>
        </p:nvSpPr>
        <p:spPr>
          <a:xfrm>
            <a:off x="1371600" y="6242571"/>
            <a:ext cx="2759089" cy="215444"/>
          </a:xfrm>
          <a:prstGeom prst="rect">
            <a:avLst/>
          </a:prstGeom>
        </p:spPr>
        <p:txBody>
          <a:bodyPr wrap="none">
            <a:spAutoFit/>
          </a:bodyPr>
          <a:lstStyle/>
          <a:p>
            <a:r>
              <a:rPr lang="en-US" sz="800" dirty="0">
                <a:solidFill>
                  <a:schemeClr val="bg1">
                    <a:lumMod val="50000"/>
                  </a:schemeClr>
                </a:solidFill>
                <a:hlinkClick r:id="rId3">
                  <a:extLst>
                    <a:ext uri="{A12FA001-AC4F-418D-AE19-62706E023703}">
                      <ahyp:hlinkClr xmlns:ahyp="http://schemas.microsoft.com/office/drawing/2018/hyperlinkcolor" val="tx"/>
                    </a:ext>
                  </a:extLst>
                </a:hlinkClick>
              </a:rPr>
              <a:t>https://dzone.com/articles/microservices-design-principles</a:t>
            </a:r>
            <a:endParaRPr lang="en-US" sz="800" dirty="0">
              <a:solidFill>
                <a:schemeClr val="bg1">
                  <a:lumMod val="50000"/>
                </a:schemeClr>
              </a:solidFill>
            </a:endParaRPr>
          </a:p>
        </p:txBody>
      </p:sp>
    </p:spTree>
    <p:extLst>
      <p:ext uri="{BB962C8B-B14F-4D97-AF65-F5344CB8AC3E}">
        <p14:creationId xmlns:p14="http://schemas.microsoft.com/office/powerpoint/2010/main" val="2237916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C569-139C-439E-A3E2-15E988E5669F}"/>
              </a:ext>
            </a:extLst>
          </p:cNvPr>
          <p:cNvSpPr>
            <a:spLocks noGrp="1"/>
          </p:cNvSpPr>
          <p:nvPr>
            <p:ph type="title"/>
          </p:nvPr>
        </p:nvSpPr>
        <p:spPr/>
        <p:txBody>
          <a:bodyPr/>
          <a:lstStyle/>
          <a:p>
            <a:r>
              <a:rPr lang="en-US" dirty="0"/>
              <a:t>Microservices – Best Practices</a:t>
            </a:r>
            <a:endParaRPr lang="tr-TR" dirty="0"/>
          </a:p>
        </p:txBody>
      </p:sp>
      <p:sp>
        <p:nvSpPr>
          <p:cNvPr id="3" name="Content Placeholder 2">
            <a:extLst>
              <a:ext uri="{FF2B5EF4-FFF2-40B4-BE49-F238E27FC236}">
                <a16:creationId xmlns:a16="http://schemas.microsoft.com/office/drawing/2014/main" id="{94A28141-6065-4C23-9CF8-8182B8AD5BDC}"/>
              </a:ext>
            </a:extLst>
          </p:cNvPr>
          <p:cNvSpPr>
            <a:spLocks noGrp="1"/>
          </p:cNvSpPr>
          <p:nvPr>
            <p:ph idx="1"/>
          </p:nvPr>
        </p:nvSpPr>
        <p:spPr/>
        <p:txBody>
          <a:bodyPr>
            <a:normAutofit fontScale="92500" lnSpcReduction="20000"/>
          </a:bodyPr>
          <a:lstStyle/>
          <a:p>
            <a:r>
              <a:rPr lang="en-US" dirty="0"/>
              <a:t>Model services around the business domain</a:t>
            </a:r>
          </a:p>
          <a:p>
            <a:r>
              <a:rPr lang="en-US" dirty="0"/>
              <a:t>Decentralize everything</a:t>
            </a:r>
          </a:p>
          <a:p>
            <a:r>
              <a:rPr lang="en-US" dirty="0"/>
              <a:t>Data storage should be private to the service that owns the data</a:t>
            </a:r>
          </a:p>
          <a:p>
            <a:r>
              <a:rPr lang="en-US" dirty="0"/>
              <a:t>Services communicate through well-designed APIs</a:t>
            </a:r>
          </a:p>
          <a:p>
            <a:r>
              <a:rPr lang="en-US" dirty="0"/>
              <a:t>Avoid coupling between services</a:t>
            </a:r>
          </a:p>
          <a:p>
            <a:r>
              <a:rPr lang="en-US" dirty="0"/>
              <a:t>Offload cross-cutting concerns, such as authentication and SSL termination, to the gateway</a:t>
            </a:r>
          </a:p>
          <a:p>
            <a:r>
              <a:rPr lang="en-US" dirty="0"/>
              <a:t>Keep domain knowledge out of the gateway</a:t>
            </a:r>
          </a:p>
          <a:p>
            <a:r>
              <a:rPr lang="en-US" dirty="0"/>
              <a:t>Services should have loose coupling and high functional cohesion</a:t>
            </a:r>
          </a:p>
          <a:p>
            <a:r>
              <a:rPr lang="en-US" dirty="0"/>
              <a:t>Isolate failures</a:t>
            </a:r>
          </a:p>
        </p:txBody>
      </p:sp>
      <p:sp>
        <p:nvSpPr>
          <p:cNvPr id="4" name="Rectangle 3">
            <a:extLst>
              <a:ext uri="{FF2B5EF4-FFF2-40B4-BE49-F238E27FC236}">
                <a16:creationId xmlns:a16="http://schemas.microsoft.com/office/drawing/2014/main" id="{367AB10C-7389-4FDF-A80D-6305CBC6AC63}"/>
              </a:ext>
            </a:extLst>
          </p:cNvPr>
          <p:cNvSpPr/>
          <p:nvPr/>
        </p:nvSpPr>
        <p:spPr>
          <a:xfrm>
            <a:off x="1371600" y="6172200"/>
            <a:ext cx="3414717" cy="215444"/>
          </a:xfrm>
          <a:prstGeom prst="rect">
            <a:avLst/>
          </a:prstGeom>
        </p:spPr>
        <p:txBody>
          <a:bodyPr wrap="none">
            <a:spAutoFit/>
          </a:bodyPr>
          <a:lstStyle/>
          <a:p>
            <a:r>
              <a:rPr lang="en-US" sz="800" dirty="0"/>
              <a:t>Building Real World Node.JS Microservices on Azure James Truitt Microsoft</a:t>
            </a:r>
            <a:endParaRPr lang="tr-TR" sz="800" dirty="0"/>
          </a:p>
        </p:txBody>
      </p:sp>
    </p:spTree>
    <p:extLst>
      <p:ext uri="{BB962C8B-B14F-4D97-AF65-F5344CB8AC3E}">
        <p14:creationId xmlns:p14="http://schemas.microsoft.com/office/powerpoint/2010/main" val="2092917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7D0D-72BB-495B-8CC5-71BC4EEAF1AD}"/>
              </a:ext>
            </a:extLst>
          </p:cNvPr>
          <p:cNvSpPr>
            <a:spLocks noGrp="1"/>
          </p:cNvSpPr>
          <p:nvPr>
            <p:ph type="title"/>
          </p:nvPr>
        </p:nvSpPr>
        <p:spPr/>
        <p:txBody>
          <a:bodyPr/>
          <a:lstStyle/>
          <a:p>
            <a:r>
              <a:rPr lang="en-US" dirty="0"/>
              <a:t>Microservices - Aggregator</a:t>
            </a:r>
            <a:endParaRPr lang="tr-TR" dirty="0"/>
          </a:p>
        </p:txBody>
      </p:sp>
      <p:sp>
        <p:nvSpPr>
          <p:cNvPr id="3" name="Content Placeholder 2">
            <a:extLst>
              <a:ext uri="{FF2B5EF4-FFF2-40B4-BE49-F238E27FC236}">
                <a16:creationId xmlns:a16="http://schemas.microsoft.com/office/drawing/2014/main" id="{05B38916-CBE5-4B0A-AA57-673F7FAE06FB}"/>
              </a:ext>
            </a:extLst>
          </p:cNvPr>
          <p:cNvSpPr>
            <a:spLocks noGrp="1"/>
          </p:cNvSpPr>
          <p:nvPr>
            <p:ph idx="1"/>
          </p:nvPr>
        </p:nvSpPr>
        <p:spPr/>
        <p:txBody>
          <a:bodyPr/>
          <a:lstStyle/>
          <a:p>
            <a:r>
              <a:rPr lang="en-US" dirty="0"/>
              <a:t>Aggregator would be a simple web page that invokes multiple services to achieve the functionality required by the application.</a:t>
            </a:r>
            <a:endParaRPr lang="tr-TR" dirty="0"/>
          </a:p>
        </p:txBody>
      </p:sp>
      <p:pic>
        <p:nvPicPr>
          <p:cNvPr id="5" name="Picture 4">
            <a:extLst>
              <a:ext uri="{FF2B5EF4-FFF2-40B4-BE49-F238E27FC236}">
                <a16:creationId xmlns:a16="http://schemas.microsoft.com/office/drawing/2014/main" id="{42337529-0FF2-45EF-AE85-700278E84D03}"/>
              </a:ext>
            </a:extLst>
          </p:cNvPr>
          <p:cNvPicPr>
            <a:picLocks noChangeAspect="1"/>
          </p:cNvPicPr>
          <p:nvPr/>
        </p:nvPicPr>
        <p:blipFill>
          <a:blip r:embed="rId3"/>
          <a:stretch>
            <a:fillRect/>
          </a:stretch>
        </p:blipFill>
        <p:spPr>
          <a:xfrm>
            <a:off x="1371600" y="3180968"/>
            <a:ext cx="5960390" cy="3073326"/>
          </a:xfrm>
          <a:prstGeom prst="rect">
            <a:avLst/>
          </a:prstGeom>
        </p:spPr>
      </p:pic>
    </p:spTree>
    <p:extLst>
      <p:ext uri="{BB962C8B-B14F-4D97-AF65-F5344CB8AC3E}">
        <p14:creationId xmlns:p14="http://schemas.microsoft.com/office/powerpoint/2010/main" val="3724133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7D0D-72BB-495B-8CC5-71BC4EEAF1AD}"/>
              </a:ext>
            </a:extLst>
          </p:cNvPr>
          <p:cNvSpPr>
            <a:spLocks noGrp="1"/>
          </p:cNvSpPr>
          <p:nvPr>
            <p:ph type="title"/>
          </p:nvPr>
        </p:nvSpPr>
        <p:spPr/>
        <p:txBody>
          <a:bodyPr/>
          <a:lstStyle/>
          <a:p>
            <a:r>
              <a:rPr lang="en-US" dirty="0"/>
              <a:t>Microservices - Proxy</a:t>
            </a:r>
            <a:endParaRPr lang="tr-TR" dirty="0"/>
          </a:p>
        </p:txBody>
      </p:sp>
      <p:sp>
        <p:nvSpPr>
          <p:cNvPr id="3" name="Content Placeholder 2">
            <a:extLst>
              <a:ext uri="{FF2B5EF4-FFF2-40B4-BE49-F238E27FC236}">
                <a16:creationId xmlns:a16="http://schemas.microsoft.com/office/drawing/2014/main" id="{05B38916-CBE5-4B0A-AA57-673F7FAE06FB}"/>
              </a:ext>
            </a:extLst>
          </p:cNvPr>
          <p:cNvSpPr>
            <a:spLocks noGrp="1"/>
          </p:cNvSpPr>
          <p:nvPr>
            <p:ph idx="1"/>
          </p:nvPr>
        </p:nvSpPr>
        <p:spPr/>
        <p:txBody>
          <a:bodyPr/>
          <a:lstStyle/>
          <a:p>
            <a:r>
              <a:rPr lang="en-US" dirty="0"/>
              <a:t>No aggregation needs to happen on the client but a different microservice may be invoked based upon the business need.</a:t>
            </a:r>
            <a:endParaRPr lang="tr-TR" dirty="0"/>
          </a:p>
        </p:txBody>
      </p:sp>
      <p:pic>
        <p:nvPicPr>
          <p:cNvPr id="6" name="Picture 5">
            <a:extLst>
              <a:ext uri="{FF2B5EF4-FFF2-40B4-BE49-F238E27FC236}">
                <a16:creationId xmlns:a16="http://schemas.microsoft.com/office/drawing/2014/main" id="{33EE33EF-373F-40EB-96FA-38B5F3383E53}"/>
              </a:ext>
            </a:extLst>
          </p:cNvPr>
          <p:cNvPicPr>
            <a:picLocks noChangeAspect="1"/>
          </p:cNvPicPr>
          <p:nvPr/>
        </p:nvPicPr>
        <p:blipFill>
          <a:blip r:embed="rId3"/>
          <a:stretch>
            <a:fillRect/>
          </a:stretch>
        </p:blipFill>
        <p:spPr>
          <a:xfrm>
            <a:off x="1371600" y="3365817"/>
            <a:ext cx="6058637" cy="3106235"/>
          </a:xfrm>
          <a:prstGeom prst="rect">
            <a:avLst/>
          </a:prstGeom>
        </p:spPr>
      </p:pic>
    </p:spTree>
    <p:extLst>
      <p:ext uri="{BB962C8B-B14F-4D97-AF65-F5344CB8AC3E}">
        <p14:creationId xmlns:p14="http://schemas.microsoft.com/office/powerpoint/2010/main" val="120450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7D0D-72BB-495B-8CC5-71BC4EEAF1AD}"/>
              </a:ext>
            </a:extLst>
          </p:cNvPr>
          <p:cNvSpPr>
            <a:spLocks noGrp="1"/>
          </p:cNvSpPr>
          <p:nvPr>
            <p:ph type="title"/>
          </p:nvPr>
        </p:nvSpPr>
        <p:spPr/>
        <p:txBody>
          <a:bodyPr/>
          <a:lstStyle/>
          <a:p>
            <a:r>
              <a:rPr lang="en-US" dirty="0"/>
              <a:t>Microservices - Chained</a:t>
            </a:r>
            <a:endParaRPr lang="tr-TR" dirty="0"/>
          </a:p>
        </p:txBody>
      </p:sp>
      <p:sp>
        <p:nvSpPr>
          <p:cNvPr id="3" name="Content Placeholder 2">
            <a:extLst>
              <a:ext uri="{FF2B5EF4-FFF2-40B4-BE49-F238E27FC236}">
                <a16:creationId xmlns:a16="http://schemas.microsoft.com/office/drawing/2014/main" id="{05B38916-CBE5-4B0A-AA57-673F7FAE06FB}"/>
              </a:ext>
            </a:extLst>
          </p:cNvPr>
          <p:cNvSpPr>
            <a:spLocks noGrp="1"/>
          </p:cNvSpPr>
          <p:nvPr>
            <p:ph idx="1"/>
          </p:nvPr>
        </p:nvSpPr>
        <p:spPr>
          <a:xfrm>
            <a:off x="1371600" y="2002831"/>
            <a:ext cx="9601200" cy="3581400"/>
          </a:xfrm>
        </p:spPr>
        <p:txBody>
          <a:bodyPr/>
          <a:lstStyle/>
          <a:p>
            <a:r>
              <a:rPr lang="en-US" dirty="0"/>
              <a:t>Produce a single consolidated response to the request. The request from the client is received by Service A, which is then communicating with Service B, which in turn may be communicating with Service C. All the services are likely using a synchronous HTTP request/response messaging.</a:t>
            </a:r>
            <a:endParaRPr lang="tr-TR" dirty="0"/>
          </a:p>
        </p:txBody>
      </p:sp>
      <p:pic>
        <p:nvPicPr>
          <p:cNvPr id="5" name="Picture 4" descr="A close up of a sign&#10;&#10;Description automatically generated">
            <a:extLst>
              <a:ext uri="{FF2B5EF4-FFF2-40B4-BE49-F238E27FC236}">
                <a16:creationId xmlns:a16="http://schemas.microsoft.com/office/drawing/2014/main" id="{DAA201D4-4678-4C84-B79E-333220736D2B}"/>
              </a:ext>
            </a:extLst>
          </p:cNvPr>
          <p:cNvPicPr>
            <a:picLocks noChangeAspect="1"/>
          </p:cNvPicPr>
          <p:nvPr/>
        </p:nvPicPr>
        <p:blipFill>
          <a:blip r:embed="rId3"/>
          <a:stretch>
            <a:fillRect/>
          </a:stretch>
        </p:blipFill>
        <p:spPr>
          <a:xfrm>
            <a:off x="1572179" y="3429000"/>
            <a:ext cx="5830529" cy="3273979"/>
          </a:xfrm>
          <a:prstGeom prst="rect">
            <a:avLst/>
          </a:prstGeom>
        </p:spPr>
      </p:pic>
    </p:spTree>
    <p:extLst>
      <p:ext uri="{BB962C8B-B14F-4D97-AF65-F5344CB8AC3E}">
        <p14:creationId xmlns:p14="http://schemas.microsoft.com/office/powerpoint/2010/main" val="2680182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7D0D-72BB-495B-8CC5-71BC4EEAF1AD}"/>
              </a:ext>
            </a:extLst>
          </p:cNvPr>
          <p:cNvSpPr>
            <a:spLocks noGrp="1"/>
          </p:cNvSpPr>
          <p:nvPr>
            <p:ph type="title"/>
          </p:nvPr>
        </p:nvSpPr>
        <p:spPr/>
        <p:txBody>
          <a:bodyPr/>
          <a:lstStyle/>
          <a:p>
            <a:r>
              <a:rPr lang="en-US" dirty="0"/>
              <a:t>Microservices - Asynchronous</a:t>
            </a:r>
            <a:r>
              <a:rPr lang="tr-TR" b="1" dirty="0"/>
              <a:t> </a:t>
            </a:r>
            <a:br>
              <a:rPr lang="tr-TR" b="1" dirty="0"/>
            </a:br>
            <a:endParaRPr lang="tr-TR" dirty="0"/>
          </a:p>
        </p:txBody>
      </p:sp>
      <p:sp>
        <p:nvSpPr>
          <p:cNvPr id="3" name="Content Placeholder 2">
            <a:extLst>
              <a:ext uri="{FF2B5EF4-FFF2-40B4-BE49-F238E27FC236}">
                <a16:creationId xmlns:a16="http://schemas.microsoft.com/office/drawing/2014/main" id="{05B38916-CBE5-4B0A-AA57-673F7FAE06FB}"/>
              </a:ext>
            </a:extLst>
          </p:cNvPr>
          <p:cNvSpPr>
            <a:spLocks noGrp="1"/>
          </p:cNvSpPr>
          <p:nvPr>
            <p:ph idx="1"/>
          </p:nvPr>
        </p:nvSpPr>
        <p:spPr>
          <a:xfrm>
            <a:off x="1371600" y="2002831"/>
            <a:ext cx="4724400" cy="3581400"/>
          </a:xfrm>
        </p:spPr>
        <p:txBody>
          <a:bodyPr>
            <a:normAutofit fontScale="92500" lnSpcReduction="10000"/>
          </a:bodyPr>
          <a:lstStyle/>
          <a:p>
            <a:r>
              <a:rPr lang="en-US" dirty="0"/>
              <a:t>Some microservice architectures may elect to use message queues instead of REST request/response to achieve async.</a:t>
            </a:r>
          </a:p>
          <a:p>
            <a:r>
              <a:rPr lang="en-US" dirty="0"/>
              <a:t>Service A may call Service C synchronously which is then communicating with Service B and D asynchronously using a shared message queue. </a:t>
            </a:r>
          </a:p>
          <a:p>
            <a:r>
              <a:rPr lang="en-US" dirty="0"/>
              <a:t>Service A -&gt; Service C communication may be asynchronous, possibly using WebSocket, to achieve the desired scalability.</a:t>
            </a:r>
            <a:endParaRPr lang="tr-TR" dirty="0"/>
          </a:p>
        </p:txBody>
      </p:sp>
      <p:pic>
        <p:nvPicPr>
          <p:cNvPr id="6" name="Picture 5">
            <a:extLst>
              <a:ext uri="{FF2B5EF4-FFF2-40B4-BE49-F238E27FC236}">
                <a16:creationId xmlns:a16="http://schemas.microsoft.com/office/drawing/2014/main" id="{A0429E63-D5D0-41D0-96BB-091687450105}"/>
              </a:ext>
            </a:extLst>
          </p:cNvPr>
          <p:cNvPicPr>
            <a:picLocks noChangeAspect="1"/>
          </p:cNvPicPr>
          <p:nvPr/>
        </p:nvPicPr>
        <p:blipFill>
          <a:blip r:embed="rId3"/>
          <a:stretch>
            <a:fillRect/>
          </a:stretch>
        </p:blipFill>
        <p:spPr>
          <a:xfrm>
            <a:off x="6400800" y="2002831"/>
            <a:ext cx="5076395" cy="3172747"/>
          </a:xfrm>
          <a:prstGeom prst="rect">
            <a:avLst/>
          </a:prstGeom>
        </p:spPr>
      </p:pic>
      <p:sp>
        <p:nvSpPr>
          <p:cNvPr id="4" name="Rectangle 3">
            <a:extLst>
              <a:ext uri="{FF2B5EF4-FFF2-40B4-BE49-F238E27FC236}">
                <a16:creationId xmlns:a16="http://schemas.microsoft.com/office/drawing/2014/main" id="{E4F31F7B-F502-4590-A8FD-637368042890}"/>
              </a:ext>
            </a:extLst>
          </p:cNvPr>
          <p:cNvSpPr/>
          <p:nvPr/>
        </p:nvSpPr>
        <p:spPr>
          <a:xfrm>
            <a:off x="1371600" y="5910590"/>
            <a:ext cx="7594862" cy="523220"/>
          </a:xfrm>
          <a:prstGeom prst="rect">
            <a:avLst/>
          </a:prstGeom>
        </p:spPr>
        <p:txBody>
          <a:bodyPr wrap="square">
            <a:spAutoFit/>
          </a:bodyPr>
          <a:lstStyle/>
          <a:p>
            <a:r>
              <a:rPr lang="en-US" sz="1400">
                <a:solidFill>
                  <a:schemeClr val="tx2"/>
                </a:solidFill>
              </a:rPr>
              <a:t>WebSocket</a:t>
            </a:r>
            <a:r>
              <a:rPr lang="en-US" sz="1400" dirty="0">
                <a:solidFill>
                  <a:schemeClr val="tx2"/>
                </a:solidFill>
              </a:rPr>
              <a:t>: There is an persistent connection between the client and the server and both parties can start sending data at any time.</a:t>
            </a:r>
          </a:p>
        </p:txBody>
      </p:sp>
    </p:spTree>
    <p:extLst>
      <p:ext uri="{BB962C8B-B14F-4D97-AF65-F5344CB8AC3E}">
        <p14:creationId xmlns:p14="http://schemas.microsoft.com/office/powerpoint/2010/main" val="2130020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C943-E15C-4928-A830-C9598CB89648}"/>
              </a:ext>
            </a:extLst>
          </p:cNvPr>
          <p:cNvSpPr>
            <a:spLocks noGrp="1"/>
          </p:cNvSpPr>
          <p:nvPr>
            <p:ph type="title"/>
          </p:nvPr>
        </p:nvSpPr>
        <p:spPr/>
        <p:txBody>
          <a:bodyPr/>
          <a:lstStyle/>
          <a:p>
            <a:r>
              <a:rPr lang="en-US" dirty="0"/>
              <a:t>References</a:t>
            </a:r>
            <a:endParaRPr lang="tr-TR" dirty="0"/>
          </a:p>
        </p:txBody>
      </p:sp>
      <p:sp>
        <p:nvSpPr>
          <p:cNvPr id="3" name="Content Placeholder 2">
            <a:extLst>
              <a:ext uri="{FF2B5EF4-FFF2-40B4-BE49-F238E27FC236}">
                <a16:creationId xmlns:a16="http://schemas.microsoft.com/office/drawing/2014/main" id="{58A82FFC-EE29-4A3A-A81C-4818606237FA}"/>
              </a:ext>
            </a:extLst>
          </p:cNvPr>
          <p:cNvSpPr>
            <a:spLocks noGrp="1"/>
          </p:cNvSpPr>
          <p:nvPr>
            <p:ph idx="1"/>
          </p:nvPr>
        </p:nvSpPr>
        <p:spPr/>
        <p:txBody>
          <a:bodyPr/>
          <a:lstStyle/>
          <a:p>
            <a:r>
              <a:rPr lang="en-US" altLang="tr-TR" dirty="0"/>
              <a:t>Lethbridge/</a:t>
            </a:r>
            <a:r>
              <a:rPr lang="en-US" altLang="tr-TR" dirty="0" err="1"/>
              <a:t>Laganière</a:t>
            </a:r>
            <a:r>
              <a:rPr lang="en-US" altLang="tr-TR" dirty="0"/>
              <a:t> Object-Oriented Software Engineering Practical Software Development using UML and Java Chp.9 2005</a:t>
            </a:r>
            <a:endParaRPr lang="en-US" dirty="0"/>
          </a:p>
          <a:p>
            <a:r>
              <a:rPr lang="en-US" dirty="0"/>
              <a:t>Further reading about Microservice Design Patterns</a:t>
            </a:r>
          </a:p>
          <a:p>
            <a:pPr lvl="1"/>
            <a:r>
              <a:rPr lang="tr-TR" dirty="0">
                <a:hlinkClick r:id="rId2"/>
              </a:rPr>
              <a:t>https://medium.com/@madhukaudantha/microservice-architecture-and-design-patterns-for-microservices-e0e5013fd58a</a:t>
            </a:r>
            <a:endParaRPr lang="en-US" dirty="0"/>
          </a:p>
          <a:p>
            <a:pPr lvl="1"/>
            <a:r>
              <a:rPr lang="tr-TR" dirty="0">
                <a:hlinkClick r:id="rId3"/>
              </a:rPr>
              <a:t>http://blog.arungupta.me/microservice-design-patterns/</a:t>
            </a:r>
            <a:endParaRPr lang="en-US" dirty="0"/>
          </a:p>
          <a:p>
            <a:pPr marL="530352" lvl="1" indent="0">
              <a:buNone/>
            </a:pPr>
            <a:endParaRPr lang="tr-TR" dirty="0"/>
          </a:p>
        </p:txBody>
      </p:sp>
    </p:spTree>
    <p:extLst>
      <p:ext uri="{BB962C8B-B14F-4D97-AF65-F5344CB8AC3E}">
        <p14:creationId xmlns:p14="http://schemas.microsoft.com/office/powerpoint/2010/main" val="41955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2">
            <a:extLst>
              <a:ext uri="{FF2B5EF4-FFF2-40B4-BE49-F238E27FC236}">
                <a16:creationId xmlns:a16="http://schemas.microsoft.com/office/drawing/2014/main" id="{9DAC4D91-0781-4DBD-B1A4-D789753DC3D2}"/>
              </a:ext>
            </a:extLst>
          </p:cNvPr>
          <p:cNvSpPr>
            <a:spLocks noGrp="1" noChangeArrowheads="1"/>
          </p:cNvSpPr>
          <p:nvPr>
            <p:ph type="title"/>
          </p:nvPr>
        </p:nvSpPr>
        <p:spPr/>
        <p:txBody>
          <a:bodyPr/>
          <a:lstStyle/>
          <a:p>
            <a:r>
              <a:rPr lang="en-GB" altLang="tr-TR">
                <a:cs typeface="Times" panose="02020603050405020304" pitchFamily="18" charset="0"/>
              </a:rPr>
              <a:t>Contents of a good architectural model</a:t>
            </a:r>
            <a:r>
              <a:rPr lang="en-US" altLang="tr-TR"/>
              <a:t> </a:t>
            </a:r>
          </a:p>
        </p:txBody>
      </p:sp>
      <p:sp>
        <p:nvSpPr>
          <p:cNvPr id="90118" name="Rectangle 3">
            <a:extLst>
              <a:ext uri="{FF2B5EF4-FFF2-40B4-BE49-F238E27FC236}">
                <a16:creationId xmlns:a16="http://schemas.microsoft.com/office/drawing/2014/main" id="{C4550970-A197-484E-B6F1-970F660A8528}"/>
              </a:ext>
            </a:extLst>
          </p:cNvPr>
          <p:cNvSpPr>
            <a:spLocks noGrp="1" noChangeArrowheads="1"/>
          </p:cNvSpPr>
          <p:nvPr>
            <p:ph type="body" idx="1"/>
          </p:nvPr>
        </p:nvSpPr>
        <p:spPr/>
        <p:txBody>
          <a:bodyPr/>
          <a:lstStyle/>
          <a:p>
            <a:pPr marL="0"/>
            <a:r>
              <a:rPr lang="en-GB" altLang="tr-TR" dirty="0">
                <a:cs typeface="Times" panose="02020603050405020304" pitchFamily="18" charset="0"/>
              </a:rPr>
              <a:t> A system’s architecture will often be expressed in terms of several different views</a:t>
            </a:r>
            <a:r>
              <a:rPr lang="en-US" altLang="tr-TR" dirty="0">
                <a:cs typeface="Times" panose="02020603050405020304" pitchFamily="18" charset="0"/>
              </a:rPr>
              <a:t> </a:t>
            </a:r>
          </a:p>
          <a:p>
            <a:pPr lvl="1"/>
            <a:r>
              <a:rPr lang="en-GB" altLang="tr-TR" dirty="0">
                <a:cs typeface="Times" panose="02020603050405020304" pitchFamily="18" charset="0"/>
              </a:rPr>
              <a:t>The logical breakdown into subsystems</a:t>
            </a:r>
            <a:r>
              <a:rPr lang="en-US" altLang="tr-TR" dirty="0">
                <a:cs typeface="Times" panose="02020603050405020304" pitchFamily="18" charset="0"/>
              </a:rPr>
              <a:t> </a:t>
            </a:r>
          </a:p>
          <a:p>
            <a:pPr lvl="1"/>
            <a:r>
              <a:rPr lang="en-GB" altLang="tr-TR" dirty="0">
                <a:cs typeface="Times" panose="02020603050405020304" pitchFamily="18" charset="0"/>
              </a:rPr>
              <a:t>The interfaces among the subsystems </a:t>
            </a:r>
            <a:endParaRPr lang="en-US" altLang="tr-TR" dirty="0">
              <a:cs typeface="Times" panose="02020603050405020304" pitchFamily="18" charset="0"/>
            </a:endParaRPr>
          </a:p>
          <a:p>
            <a:pPr lvl="1"/>
            <a:r>
              <a:rPr lang="en-GB" altLang="tr-TR" dirty="0">
                <a:cs typeface="Times" panose="02020603050405020304" pitchFamily="18" charset="0"/>
              </a:rPr>
              <a:t>The dynamics of the interaction among components at run time</a:t>
            </a:r>
            <a:r>
              <a:rPr lang="en-US" altLang="tr-TR" dirty="0">
                <a:cs typeface="Times" panose="02020603050405020304" pitchFamily="18" charset="0"/>
              </a:rPr>
              <a:t> </a:t>
            </a:r>
          </a:p>
          <a:p>
            <a:pPr lvl="1"/>
            <a:r>
              <a:rPr lang="en-GB" altLang="tr-TR" dirty="0">
                <a:cs typeface="Times" panose="02020603050405020304" pitchFamily="18" charset="0"/>
              </a:rPr>
              <a:t>The data that will be shared among the subsystems</a:t>
            </a:r>
            <a:r>
              <a:rPr lang="en-US" altLang="tr-TR" dirty="0">
                <a:cs typeface="Times" panose="02020603050405020304" pitchFamily="18" charset="0"/>
              </a:rPr>
              <a:t> </a:t>
            </a:r>
          </a:p>
          <a:p>
            <a:pPr lvl="1"/>
            <a:r>
              <a:rPr lang="en-GB" altLang="tr-TR" dirty="0">
                <a:cs typeface="Times" panose="02020603050405020304" pitchFamily="18" charset="0"/>
              </a:rPr>
              <a:t>The components that will exist at run time, and the machines or devices on which they will be located</a:t>
            </a:r>
            <a:r>
              <a:rPr lang="en-US" altLang="tr-TR" dirty="0">
                <a:cs typeface="Times" panose="02020603050405020304" pitchFamily="18" charset="0"/>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a:extLst>
              <a:ext uri="{FF2B5EF4-FFF2-40B4-BE49-F238E27FC236}">
                <a16:creationId xmlns:a16="http://schemas.microsoft.com/office/drawing/2014/main" id="{42F7A7FD-9D72-42EE-8394-988DD84F6B66}"/>
              </a:ext>
            </a:extLst>
          </p:cNvPr>
          <p:cNvSpPr>
            <a:spLocks noGrp="1" noChangeArrowheads="1"/>
          </p:cNvSpPr>
          <p:nvPr>
            <p:ph type="title"/>
          </p:nvPr>
        </p:nvSpPr>
        <p:spPr/>
        <p:txBody>
          <a:bodyPr/>
          <a:lstStyle/>
          <a:p>
            <a:r>
              <a:rPr lang="en-GB" altLang="tr-TR">
                <a:cs typeface="Times" panose="02020603050405020304" pitchFamily="18" charset="0"/>
              </a:rPr>
              <a:t>Design </a:t>
            </a:r>
            <a:r>
              <a:rPr lang="en-GB" altLang="tr-TR" i="1">
                <a:cs typeface="Times" panose="02020603050405020304" pitchFamily="18" charset="0"/>
              </a:rPr>
              <a:t>stable</a:t>
            </a:r>
            <a:r>
              <a:rPr lang="en-GB" altLang="tr-TR">
                <a:cs typeface="Times" panose="02020603050405020304" pitchFamily="18" charset="0"/>
              </a:rPr>
              <a:t> architecture</a:t>
            </a:r>
          </a:p>
        </p:txBody>
      </p:sp>
      <p:sp>
        <p:nvSpPr>
          <p:cNvPr id="91142" name="Rectangle 3">
            <a:extLst>
              <a:ext uri="{FF2B5EF4-FFF2-40B4-BE49-F238E27FC236}">
                <a16:creationId xmlns:a16="http://schemas.microsoft.com/office/drawing/2014/main" id="{9739AC70-6509-4E69-BF80-14B9BDAFC018}"/>
              </a:ext>
            </a:extLst>
          </p:cNvPr>
          <p:cNvSpPr>
            <a:spLocks noGrp="1" noChangeArrowheads="1"/>
          </p:cNvSpPr>
          <p:nvPr>
            <p:ph type="body" idx="1"/>
          </p:nvPr>
        </p:nvSpPr>
        <p:spPr/>
        <p:txBody>
          <a:bodyPr/>
          <a:lstStyle/>
          <a:p>
            <a:pPr marL="0"/>
            <a:r>
              <a:rPr lang="en-GB" altLang="tr-TR" dirty="0">
                <a:cs typeface="Times" panose="02020603050405020304" pitchFamily="18" charset="0"/>
              </a:rPr>
              <a:t> To ensure the maintainability and reliability of a system, an architectural model must be designed to be </a:t>
            </a:r>
            <a:r>
              <a:rPr lang="en-GB" altLang="tr-TR" i="1" dirty="0">
                <a:cs typeface="Times" panose="02020603050405020304" pitchFamily="18" charset="0"/>
              </a:rPr>
              <a:t>stable</a:t>
            </a:r>
            <a:r>
              <a:rPr lang="en-GB" altLang="tr-TR" dirty="0">
                <a:cs typeface="Times" panose="02020603050405020304" pitchFamily="18" charset="0"/>
              </a:rPr>
              <a:t>. </a:t>
            </a:r>
          </a:p>
          <a:p>
            <a:pPr lvl="1"/>
            <a:r>
              <a:rPr lang="en-GB" altLang="tr-TR" dirty="0">
                <a:cs typeface="Times" panose="02020603050405020304" pitchFamily="18" charset="0"/>
              </a:rPr>
              <a:t>Being stable means that the new features can be easily added with only small changes to the architecture</a:t>
            </a:r>
            <a:r>
              <a:rPr lang="en-US" altLang="tr-TR" dirty="0">
                <a:cs typeface="Times" panose="02020603050405020304" pitchFamily="18"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a:extLst>
              <a:ext uri="{FF2B5EF4-FFF2-40B4-BE49-F238E27FC236}">
                <a16:creationId xmlns:a16="http://schemas.microsoft.com/office/drawing/2014/main" id="{32303194-60C9-40CC-94F1-CD5CF321B664}"/>
              </a:ext>
            </a:extLst>
          </p:cNvPr>
          <p:cNvSpPr>
            <a:spLocks noGrp="1" noChangeArrowheads="1"/>
          </p:cNvSpPr>
          <p:nvPr>
            <p:ph type="title"/>
          </p:nvPr>
        </p:nvSpPr>
        <p:spPr/>
        <p:txBody>
          <a:bodyPr/>
          <a:lstStyle/>
          <a:p>
            <a:r>
              <a:rPr lang="en-GB" altLang="tr-TR">
                <a:cs typeface="Times" panose="02020603050405020304" pitchFamily="18" charset="0"/>
              </a:rPr>
              <a:t>Developing an architectural model</a:t>
            </a:r>
            <a:r>
              <a:rPr lang="en-US" altLang="tr-TR"/>
              <a:t> </a:t>
            </a:r>
          </a:p>
        </p:txBody>
      </p:sp>
      <p:sp>
        <p:nvSpPr>
          <p:cNvPr id="92166" name="Rectangle 3">
            <a:extLst>
              <a:ext uri="{FF2B5EF4-FFF2-40B4-BE49-F238E27FC236}">
                <a16:creationId xmlns:a16="http://schemas.microsoft.com/office/drawing/2014/main" id="{22A797D8-7091-41DA-8C24-2F99331991A3}"/>
              </a:ext>
            </a:extLst>
          </p:cNvPr>
          <p:cNvSpPr>
            <a:spLocks noGrp="1" noChangeArrowheads="1"/>
          </p:cNvSpPr>
          <p:nvPr>
            <p:ph type="body" idx="1"/>
          </p:nvPr>
        </p:nvSpPr>
        <p:spPr/>
        <p:txBody>
          <a:bodyPr/>
          <a:lstStyle/>
          <a:p>
            <a:pPr marL="0"/>
            <a:r>
              <a:rPr lang="en-GB" altLang="tr-TR" dirty="0">
                <a:cs typeface="Times" panose="02020603050405020304" pitchFamily="18" charset="0"/>
              </a:rPr>
              <a:t> Start by sketching an outline of the architecture</a:t>
            </a:r>
          </a:p>
          <a:p>
            <a:pPr lvl="1"/>
            <a:r>
              <a:rPr lang="en-GB" altLang="tr-TR" dirty="0">
                <a:cs typeface="Times" panose="02020603050405020304" pitchFamily="18" charset="0"/>
              </a:rPr>
              <a:t>Based on the principal requirements and use cases</a:t>
            </a:r>
          </a:p>
          <a:p>
            <a:pPr lvl="1"/>
            <a:r>
              <a:rPr lang="en-GB" altLang="tr-TR" dirty="0">
                <a:cs typeface="Times" panose="02020603050405020304" pitchFamily="18" charset="0"/>
              </a:rPr>
              <a:t>Determine the main components that will be needed</a:t>
            </a:r>
          </a:p>
          <a:p>
            <a:pPr lvl="1"/>
            <a:r>
              <a:rPr lang="en-GB" altLang="tr-TR" dirty="0">
                <a:cs typeface="Times" panose="02020603050405020304" pitchFamily="18" charset="0"/>
              </a:rPr>
              <a:t>Choose among the various architectural patterns</a:t>
            </a:r>
          </a:p>
          <a:p>
            <a:pPr lvl="2"/>
            <a:r>
              <a:rPr lang="en-GB" altLang="tr-TR" sz="2000" dirty="0">
                <a:cs typeface="Times" panose="02020603050405020304" pitchFamily="18" charset="0"/>
              </a:rPr>
              <a:t>Discussed next</a:t>
            </a:r>
          </a:p>
          <a:p>
            <a:pPr lvl="1"/>
            <a:r>
              <a:rPr lang="en-GB" altLang="tr-TR" dirty="0">
                <a:cs typeface="Times" panose="02020603050405020304" pitchFamily="18" charset="0"/>
              </a:rPr>
              <a:t>Suggestion: have several different teams independently develop a first draft of the architecture and merge together the best ideas</a:t>
            </a:r>
            <a:r>
              <a:rPr lang="en-US" altLang="tr-TR" dirty="0">
                <a:cs typeface="Times" panose="02020603050405020304" pitchFamily="18" charset="0"/>
              </a:rPr>
              <a:t> </a:t>
            </a:r>
            <a:endParaRPr lang="en-GB" altLang="tr-TR" dirty="0">
              <a:cs typeface="Times"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2">
            <a:extLst>
              <a:ext uri="{FF2B5EF4-FFF2-40B4-BE49-F238E27FC236}">
                <a16:creationId xmlns:a16="http://schemas.microsoft.com/office/drawing/2014/main" id="{4DE42BBC-07E7-4AFC-B06B-8217CC8E1F43}"/>
              </a:ext>
            </a:extLst>
          </p:cNvPr>
          <p:cNvSpPr>
            <a:spLocks noGrp="1" noChangeArrowheads="1"/>
          </p:cNvSpPr>
          <p:nvPr>
            <p:ph type="title"/>
          </p:nvPr>
        </p:nvSpPr>
        <p:spPr/>
        <p:txBody>
          <a:bodyPr/>
          <a:lstStyle/>
          <a:p>
            <a:r>
              <a:rPr lang="en-GB" altLang="tr-TR">
                <a:cs typeface="Times" panose="02020603050405020304" pitchFamily="18" charset="0"/>
              </a:rPr>
              <a:t>Developing an architectural model</a:t>
            </a:r>
          </a:p>
        </p:txBody>
      </p:sp>
      <p:sp>
        <p:nvSpPr>
          <p:cNvPr id="93190" name="Rectangle 3">
            <a:extLst>
              <a:ext uri="{FF2B5EF4-FFF2-40B4-BE49-F238E27FC236}">
                <a16:creationId xmlns:a16="http://schemas.microsoft.com/office/drawing/2014/main" id="{6F688AA8-7C12-404B-977B-0F599E058981}"/>
              </a:ext>
            </a:extLst>
          </p:cNvPr>
          <p:cNvSpPr>
            <a:spLocks noGrp="1" noChangeArrowheads="1"/>
          </p:cNvSpPr>
          <p:nvPr>
            <p:ph type="body" idx="1"/>
          </p:nvPr>
        </p:nvSpPr>
        <p:spPr/>
        <p:txBody>
          <a:bodyPr/>
          <a:lstStyle/>
          <a:p>
            <a:r>
              <a:rPr lang="en-GB" altLang="tr-TR" dirty="0">
                <a:cs typeface="Times" panose="02020603050405020304" pitchFamily="18" charset="0"/>
              </a:rPr>
              <a:t>Refine the architecture</a:t>
            </a:r>
          </a:p>
          <a:p>
            <a:pPr lvl="1"/>
            <a:r>
              <a:rPr lang="en-GB" altLang="tr-TR" dirty="0">
                <a:cs typeface="Times" panose="02020603050405020304" pitchFamily="18" charset="0"/>
              </a:rPr>
              <a:t>Identify the main ways in which the components will interact and the interfaces between them</a:t>
            </a:r>
          </a:p>
          <a:p>
            <a:pPr lvl="1"/>
            <a:r>
              <a:rPr lang="en-GB" altLang="tr-TR" dirty="0">
                <a:cs typeface="Times" panose="02020603050405020304" pitchFamily="18" charset="0"/>
              </a:rPr>
              <a:t>Decide how each piece of data and functionality will be distributed among the various components</a:t>
            </a:r>
          </a:p>
          <a:p>
            <a:pPr lvl="1"/>
            <a:r>
              <a:rPr lang="en-GB" altLang="tr-TR" dirty="0">
                <a:cs typeface="Times" panose="02020603050405020304" pitchFamily="18" charset="0"/>
              </a:rPr>
              <a:t>Determine if you can re-use an existing framework, if you can build a framework</a:t>
            </a:r>
          </a:p>
          <a:p>
            <a:r>
              <a:rPr lang="en-GB" altLang="tr-TR" dirty="0">
                <a:cs typeface="Times" panose="02020603050405020304" pitchFamily="18" charset="0"/>
              </a:rPr>
              <a:t>Consider each use case and adjust the architecture to make it realizable</a:t>
            </a:r>
            <a:r>
              <a:rPr lang="en-US" altLang="tr-TR" dirty="0"/>
              <a:t> </a:t>
            </a:r>
          </a:p>
          <a:p>
            <a:r>
              <a:rPr lang="en-GB" altLang="tr-TR" dirty="0">
                <a:cs typeface="Times" panose="02020603050405020304" pitchFamily="18" charset="0"/>
              </a:rPr>
              <a:t>Mature the architecture</a:t>
            </a:r>
            <a:r>
              <a:rPr lang="en-US" altLang="tr-TR" dirty="0"/>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2">
            <a:extLst>
              <a:ext uri="{FF2B5EF4-FFF2-40B4-BE49-F238E27FC236}">
                <a16:creationId xmlns:a16="http://schemas.microsoft.com/office/drawing/2014/main" id="{7F45CFEA-4AB6-49F6-AC47-718438D046BB}"/>
              </a:ext>
            </a:extLst>
          </p:cNvPr>
          <p:cNvSpPr>
            <a:spLocks noGrp="1" noChangeArrowheads="1"/>
          </p:cNvSpPr>
          <p:nvPr>
            <p:ph type="title"/>
          </p:nvPr>
        </p:nvSpPr>
        <p:spPr/>
        <p:txBody>
          <a:bodyPr/>
          <a:lstStyle/>
          <a:p>
            <a:r>
              <a:rPr lang="en-GB" altLang="tr-TR">
                <a:cs typeface="Times" panose="02020603050405020304" pitchFamily="18" charset="0"/>
              </a:rPr>
              <a:t>Describing an architecture using UML</a:t>
            </a:r>
            <a:r>
              <a:rPr lang="en-US" altLang="tr-TR"/>
              <a:t> </a:t>
            </a:r>
          </a:p>
        </p:txBody>
      </p:sp>
      <p:sp>
        <p:nvSpPr>
          <p:cNvPr id="94214" name="Rectangle 3">
            <a:extLst>
              <a:ext uri="{FF2B5EF4-FFF2-40B4-BE49-F238E27FC236}">
                <a16:creationId xmlns:a16="http://schemas.microsoft.com/office/drawing/2014/main" id="{004F8F27-84E0-40D0-9306-5DE17AE3DDA9}"/>
              </a:ext>
            </a:extLst>
          </p:cNvPr>
          <p:cNvSpPr>
            <a:spLocks noGrp="1" noChangeArrowheads="1"/>
          </p:cNvSpPr>
          <p:nvPr>
            <p:ph type="body" idx="1"/>
          </p:nvPr>
        </p:nvSpPr>
        <p:spPr/>
        <p:txBody>
          <a:bodyPr/>
          <a:lstStyle/>
          <a:p>
            <a:r>
              <a:rPr lang="en-GB" altLang="tr-TR" dirty="0">
                <a:cs typeface="Times" panose="02020603050405020304" pitchFamily="18" charset="0"/>
              </a:rPr>
              <a:t>All UML diagrams can be useful to describe aspects of the architectural model</a:t>
            </a:r>
            <a:r>
              <a:rPr lang="en-US" altLang="tr-TR" dirty="0"/>
              <a:t> </a:t>
            </a:r>
          </a:p>
          <a:p>
            <a:r>
              <a:rPr lang="en-GB" altLang="tr-TR" dirty="0">
                <a:cs typeface="Times" panose="02020603050405020304" pitchFamily="18" charset="0"/>
              </a:rPr>
              <a:t>Four UML diagrams are particularly suitable for architecture modelling: </a:t>
            </a:r>
          </a:p>
          <a:p>
            <a:pPr lvl="1"/>
            <a:r>
              <a:rPr lang="en-GB" altLang="tr-TR" dirty="0">
                <a:cs typeface="Times" panose="02020603050405020304" pitchFamily="18" charset="0"/>
              </a:rPr>
              <a:t>Package diagrams</a:t>
            </a:r>
          </a:p>
          <a:p>
            <a:pPr lvl="1"/>
            <a:r>
              <a:rPr lang="en-GB" altLang="tr-TR" dirty="0">
                <a:cs typeface="Times" panose="02020603050405020304" pitchFamily="18" charset="0"/>
              </a:rPr>
              <a:t>Subsystem diagrams</a:t>
            </a:r>
          </a:p>
          <a:p>
            <a:pPr lvl="1"/>
            <a:r>
              <a:rPr lang="en-GB" altLang="tr-TR" dirty="0">
                <a:cs typeface="Times" panose="02020603050405020304" pitchFamily="18" charset="0"/>
              </a:rPr>
              <a:t>Component diagrams</a:t>
            </a:r>
          </a:p>
          <a:p>
            <a:pPr lvl="1"/>
            <a:r>
              <a:rPr lang="en-GB" altLang="tr-TR" dirty="0">
                <a:cs typeface="Times" panose="02020603050405020304" pitchFamily="18" charset="0"/>
              </a:rPr>
              <a:t>Deployment diagrams</a:t>
            </a:r>
            <a:r>
              <a:rPr lang="en-US" altLang="tr-TR" dirty="0"/>
              <a:t> </a:t>
            </a:r>
          </a:p>
        </p:txBody>
      </p:sp>
      <p:pic>
        <p:nvPicPr>
          <p:cNvPr id="4" name="Picture 10">
            <a:extLst>
              <a:ext uri="{FF2B5EF4-FFF2-40B4-BE49-F238E27FC236}">
                <a16:creationId xmlns:a16="http://schemas.microsoft.com/office/drawing/2014/main" id="{1796A9D5-8B3D-47E2-B670-FB7EC156B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48213" y="3223871"/>
            <a:ext cx="3559472" cy="929999"/>
          </a:xfrm>
          <a:prstGeom prst="rect">
            <a:avLst/>
          </a:prstGeom>
          <a:noFill/>
        </p:spPr>
      </p:pic>
      <p:pic>
        <p:nvPicPr>
          <p:cNvPr id="5" name="Picture 26">
            <a:extLst>
              <a:ext uri="{FF2B5EF4-FFF2-40B4-BE49-F238E27FC236}">
                <a16:creationId xmlns:a16="http://schemas.microsoft.com/office/drawing/2014/main" id="{2AC601E6-2A82-417E-8942-CD2ABA3CE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848214" y="4268170"/>
            <a:ext cx="3559472" cy="670958"/>
          </a:xfrm>
          <a:prstGeom prst="rect">
            <a:avLst/>
          </a:prstGeom>
          <a:noFill/>
        </p:spPr>
      </p:pic>
      <p:pic>
        <p:nvPicPr>
          <p:cNvPr id="6" name="Picture 74">
            <a:extLst>
              <a:ext uri="{FF2B5EF4-FFF2-40B4-BE49-F238E27FC236}">
                <a16:creationId xmlns:a16="http://schemas.microsoft.com/office/drawing/2014/main" id="{CC93A3C2-F8AD-44EB-8E6D-7681E99A1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848214" y="5203528"/>
            <a:ext cx="3559471" cy="635941"/>
          </a:xfrm>
          <a:prstGeom prst="rect">
            <a:avLst/>
          </a:prstGeom>
          <a:noFill/>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120</TotalTime>
  <Words>2336</Words>
  <Application>Microsoft Office PowerPoint</Application>
  <PresentationFormat>Widescreen</PresentationFormat>
  <Paragraphs>271</Paragraphs>
  <Slides>47</Slides>
  <Notes>36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Claire Hand</vt:lpstr>
      <vt:lpstr>Franklin Gothic Book</vt:lpstr>
      <vt:lpstr>Times</vt:lpstr>
      <vt:lpstr>Crop</vt:lpstr>
      <vt:lpstr>Architectural Patterns -I </vt:lpstr>
      <vt:lpstr>Architectural Design Patterns</vt:lpstr>
      <vt:lpstr>Software Architecture</vt:lpstr>
      <vt:lpstr>The importance of software architecture </vt:lpstr>
      <vt:lpstr>Contents of a good architectural model </vt:lpstr>
      <vt:lpstr>Design stable architecture</vt:lpstr>
      <vt:lpstr>Developing an architectural model </vt:lpstr>
      <vt:lpstr>Developing an architectural model</vt:lpstr>
      <vt:lpstr>Describing an architecture using UML </vt:lpstr>
      <vt:lpstr>The Client-Server and other distributed architectural patterns</vt:lpstr>
      <vt:lpstr>Thin and fat clients</vt:lpstr>
      <vt:lpstr>Thin client model</vt:lpstr>
      <vt:lpstr>Fat client model</vt:lpstr>
      <vt:lpstr>Architectural Patterns </vt:lpstr>
      <vt:lpstr>The Broker architectural pattern</vt:lpstr>
      <vt:lpstr>Example of a Broker system</vt:lpstr>
      <vt:lpstr>The Transaction-Processing architectural pattern </vt:lpstr>
      <vt:lpstr>Example of a transaction-processing system</vt:lpstr>
      <vt:lpstr>The Pipe-and-Filter architectural pattern </vt:lpstr>
      <vt:lpstr>Example of a pipe-and-filter system</vt:lpstr>
      <vt:lpstr>The Message-oriented architectural pattern </vt:lpstr>
      <vt:lpstr>Example of a Message-oriented application</vt:lpstr>
      <vt:lpstr>The Multi-Layer architectural pattern </vt:lpstr>
      <vt:lpstr>Example of multi-layer systems</vt:lpstr>
      <vt:lpstr>Three-tier architectures</vt:lpstr>
      <vt:lpstr>Three-tier architectures</vt:lpstr>
      <vt:lpstr>MVC</vt:lpstr>
      <vt:lpstr>The Model-View-Controller (MVC) architectural pattern </vt:lpstr>
      <vt:lpstr>MVC</vt:lpstr>
      <vt:lpstr>Example of the MVC architecture for the UI</vt:lpstr>
      <vt:lpstr>Example of MVC in Web architecture</vt:lpstr>
      <vt:lpstr>The Service-oriented architectural pattern</vt:lpstr>
      <vt:lpstr>Example of a service-oriented application</vt:lpstr>
      <vt:lpstr>Microservices</vt:lpstr>
      <vt:lpstr>Microservices</vt:lpstr>
      <vt:lpstr>Microservices Goals</vt:lpstr>
      <vt:lpstr>Microservices Design Principles </vt:lpstr>
      <vt:lpstr>Microservices Characteristics</vt:lpstr>
      <vt:lpstr>Microservices</vt:lpstr>
      <vt:lpstr>Core Principles of Microservices</vt:lpstr>
      <vt:lpstr>Core Principles of Microservices</vt:lpstr>
      <vt:lpstr>Microservices – Best Practices</vt:lpstr>
      <vt:lpstr>Microservices - Aggregator</vt:lpstr>
      <vt:lpstr>Microservices - Proxy</vt:lpstr>
      <vt:lpstr>Microservices - Chained</vt:lpstr>
      <vt:lpstr>Microservices - Asynchronous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 / 534 Advanced Object oriented progammıng</dc:title>
  <dc:creator>Emre</dc:creator>
  <cp:lastModifiedBy>Emre Kaplan</cp:lastModifiedBy>
  <cp:revision>66</cp:revision>
  <dcterms:created xsi:type="dcterms:W3CDTF">2018-08-27T12:48:54Z</dcterms:created>
  <dcterms:modified xsi:type="dcterms:W3CDTF">2019-12-03T20:24:27Z</dcterms:modified>
</cp:coreProperties>
</file>