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495" r:id="rId3"/>
    <p:sldId id="479" r:id="rId4"/>
    <p:sldId id="481" r:id="rId5"/>
    <p:sldId id="482" r:id="rId6"/>
    <p:sldId id="483" r:id="rId7"/>
    <p:sldId id="485" r:id="rId8"/>
    <p:sldId id="488" r:id="rId9"/>
    <p:sldId id="484" r:id="rId10"/>
    <p:sldId id="486" r:id="rId11"/>
    <p:sldId id="487" r:id="rId12"/>
    <p:sldId id="489" r:id="rId13"/>
    <p:sldId id="493" r:id="rId14"/>
    <p:sldId id="490" r:id="rId15"/>
    <p:sldId id="492" r:id="rId16"/>
    <p:sldId id="494" r:id="rId17"/>
    <p:sldId id="491" r:id="rId18"/>
    <p:sldId id="4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93225" autoAdjust="0"/>
  </p:normalViewPr>
  <p:slideViewPr>
    <p:cSldViewPr snapToGrid="0">
      <p:cViewPr varScale="1">
        <p:scale>
          <a:sx n="80" d="100"/>
          <a:sy n="80" d="100"/>
        </p:scale>
        <p:origin x="6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41ECF-3FE0-4FA1-99D2-86F28268D901}" type="datetimeFigureOut">
              <a:rPr lang="tr-TR" smtClean="0"/>
              <a:t>8.12.2019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156A5-8007-454C-8434-58C591F0A7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5021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Useful when dealing with complex domains.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architectures like event sourcing or task based UI.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156A5-8007-454C-8434-58C591F0A76C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081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situation is even worse if you need to keep track of the objects you've read so you can avoid inconsistent reads.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156A5-8007-454C-8434-58C591F0A76C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134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08/12/2019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08/12/2019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08/12/2019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B77D-2881-420A-BB8D-11B1F9544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Architectural Patterns -II</a:t>
            </a:r>
            <a:br>
              <a:rPr lang="en-US" sz="3600" dirty="0"/>
            </a:br>
            <a:endParaRPr lang="tr-TR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D9F5A-76FA-4A43-8A8F-AF54833C3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Emre Kaplan, Ph.D.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5602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F581-2072-412D-B85A-F792E819F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Applicability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599F4-0D10-41E8-BF9B-6ADCEDCE6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922827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Using CQRS on a domain that doesn't match it will add complexity, thus reducing productivity and increasing risk.</a:t>
            </a:r>
          </a:p>
          <a:p>
            <a:pPr lvl="1" fontAlgn="base"/>
            <a:r>
              <a:rPr lang="en-US" dirty="0"/>
              <a:t>Usually there's enough overlap between the command and query sides that sharing a model is easier.</a:t>
            </a:r>
          </a:p>
          <a:p>
            <a:pPr lvl="1" fontAlgn="base"/>
            <a:endParaRPr lang="en-US" dirty="0"/>
          </a:p>
          <a:p>
            <a:pPr fontAlgn="base"/>
            <a:r>
              <a:rPr lang="en-US" dirty="0"/>
              <a:t>Handling high performance applications. </a:t>
            </a:r>
          </a:p>
          <a:p>
            <a:pPr lvl="1" fontAlgn="base"/>
            <a:r>
              <a:rPr lang="en-US" dirty="0"/>
              <a:t>CQRS allows you to separate the load from reads and writes allowing you to scale each independently. </a:t>
            </a:r>
          </a:p>
          <a:p>
            <a:pPr lvl="2" fontAlgn="base"/>
            <a:r>
              <a:rPr lang="en-US" dirty="0"/>
              <a:t>If your application sees a big disparity between reads and writes this is very handy. </a:t>
            </a:r>
          </a:p>
          <a:p>
            <a:pPr lvl="1" fontAlgn="base"/>
            <a:r>
              <a:rPr lang="en-US" dirty="0"/>
              <a:t>You can apply different optimization strategies to the two sides. </a:t>
            </a:r>
          </a:p>
          <a:p>
            <a:pPr lvl="2" fontAlgn="base"/>
            <a:r>
              <a:rPr lang="en-US" dirty="0"/>
              <a:t>An example of this is using different database access techniques for read and update.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80960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6BEB-0217-40AF-BEB3-2E5851E0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2C7C8-6400-4AFC-9EDB-00312F2E1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Despite these benefits, </a:t>
            </a:r>
            <a:r>
              <a:rPr lang="en-US" b="1" dirty="0"/>
              <a:t>you should be very cautious about using CQRS</a:t>
            </a:r>
            <a:r>
              <a:rPr lang="en-US" dirty="0"/>
              <a:t>. </a:t>
            </a:r>
          </a:p>
          <a:p>
            <a:r>
              <a:rPr lang="en-US" dirty="0"/>
              <a:t>Many information systems fit well with the notion of an information base that is updated in the same way that it's read, adding CQRS to such a system can add significant complexity.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0831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A380E-D565-47F1-9438-F814490F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of Work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44875-B7A6-4666-B7C5-B78C96FDD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Intent</a:t>
            </a:r>
          </a:p>
          <a:p>
            <a:pPr lvl="1"/>
            <a:r>
              <a:rPr lang="en-US" dirty="0"/>
              <a:t>When a business transaction is completed, all the these updates are sent as one big unit of work to be persisted in a database in one go so as to minimize database trips.</a:t>
            </a:r>
          </a:p>
          <a:p>
            <a:r>
              <a:rPr lang="en-US" i="1" dirty="0"/>
              <a:t>Maintains a list of objects affected by a business transaction and coordinates the writing out of changes and the resolution of concurrency problems.</a:t>
            </a:r>
          </a:p>
          <a:p>
            <a:r>
              <a:rPr lang="en-US" dirty="0"/>
              <a:t>Every time you create, change, or delete an object you tell the </a:t>
            </a:r>
            <a:r>
              <a:rPr lang="en-US" i="1" dirty="0"/>
              <a:t>Unit of Work</a:t>
            </a:r>
            <a:r>
              <a:rPr lang="en-US" dirty="0"/>
              <a:t>.</a:t>
            </a:r>
          </a:p>
          <a:p>
            <a:r>
              <a:rPr lang="en-US" dirty="0"/>
              <a:t>The key thing about </a:t>
            </a:r>
            <a:r>
              <a:rPr lang="en-US" i="1" dirty="0"/>
              <a:t>Unit of Work </a:t>
            </a:r>
            <a:r>
              <a:rPr lang="en-US" dirty="0"/>
              <a:t>is that, when it comes time to commit, the </a:t>
            </a:r>
            <a:r>
              <a:rPr lang="en-US" i="1" dirty="0"/>
              <a:t>Unit of Work </a:t>
            </a:r>
            <a:r>
              <a:rPr lang="en-US" dirty="0"/>
              <a:t>decides what to do. It opens a transaction, does any concurrency checking and writes changes out to the database.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00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5A0E-E362-422D-B2F7-6E024F98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of Work</a:t>
            </a:r>
            <a:endParaRPr lang="tr-TR" dirty="0"/>
          </a:p>
        </p:txBody>
      </p:sp>
      <p:pic>
        <p:nvPicPr>
          <p:cNvPr id="4098" name="Picture 2" descr="Image 5 for Unit of Work Design Pattern">
            <a:extLst>
              <a:ext uri="{FF2B5EF4-FFF2-40B4-BE49-F238E27FC236}">
                <a16:creationId xmlns:a16="http://schemas.microsoft.com/office/drawing/2014/main" id="{D76556FC-FCDB-4C96-8C7C-F72390DABE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999" y="2617848"/>
            <a:ext cx="6740811" cy="256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69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1359-1EEB-4F05-A07A-E068B733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of Work</a:t>
            </a:r>
            <a:endParaRPr lang="tr-T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F3190-FD73-4AA6-8D14-5B3C9066F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You can change the database with each change to your object model.</a:t>
            </a:r>
          </a:p>
          <a:p>
            <a:pPr lvl="1" fontAlgn="base"/>
            <a:r>
              <a:rPr lang="en-US" dirty="0"/>
              <a:t>It leads to lots of very small database calls, which ends up being very slow. </a:t>
            </a:r>
          </a:p>
          <a:p>
            <a:pPr lvl="1" fontAlgn="base"/>
            <a:r>
              <a:rPr lang="en-US" dirty="0"/>
              <a:t>It requires you to have a transaction open for the whole interaction, which is impractical if you have a business transaction that spans multiple requests.</a:t>
            </a:r>
          </a:p>
          <a:p>
            <a:pPr lvl="1" fontAlgn="base"/>
            <a:r>
              <a:rPr lang="en-US" dirty="0"/>
              <a:t>It leads to inconsistent reads (what if the objects are read are also tracked?).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A Unit of Work keeps track of everything you do during a business transaction that can affect the database. </a:t>
            </a:r>
          </a:p>
          <a:p>
            <a:pPr lvl="1" fontAlgn="base"/>
            <a:r>
              <a:rPr lang="en-US" dirty="0"/>
              <a:t>When you're done, it figures out everything that needs to be done to alter the database as a result of your work.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0399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6212-1E41-4A26-B178-20BF1A95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of Work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57CB6-4B43-4076-B528-692F95D0F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fundamental problem that </a:t>
            </a:r>
            <a:r>
              <a:rPr lang="en-US" i="1" dirty="0"/>
              <a:t>Unit of Work </a:t>
            </a:r>
            <a:r>
              <a:rPr lang="en-US" dirty="0"/>
              <a:t>deals with is keeping track of the various objects you’ve manipulated so that you know which ones you need to consider to synchronize your in-memory data with the database.</a:t>
            </a:r>
          </a:p>
          <a:p>
            <a:r>
              <a:rPr lang="en-US" dirty="0"/>
              <a:t>To avoid multiple database calls, you can leave all your updates to the end. </a:t>
            </a:r>
          </a:p>
          <a:p>
            <a:pPr lvl="1"/>
            <a:r>
              <a:rPr lang="en-US" dirty="0"/>
              <a:t>To do this you need to keep track of all the objects that have changed.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75655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23A0A-6FE0-472B-AD06-DCA02469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of Work</a:t>
            </a:r>
            <a:endParaRPr lang="tr-TR" dirty="0"/>
          </a:p>
        </p:txBody>
      </p:sp>
      <p:pic>
        <p:nvPicPr>
          <p:cNvPr id="5122" name="Picture 2" descr="alt text">
            <a:extLst>
              <a:ext uri="{FF2B5EF4-FFF2-40B4-BE49-F238E27FC236}">
                <a16:creationId xmlns:a16="http://schemas.microsoft.com/office/drawing/2014/main" id="{DEC53D3B-4A4B-4F3E-9324-AC2349A487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" t="9239" r="1474" b="1892"/>
          <a:stretch/>
        </p:blipFill>
        <p:spPr bwMode="auto">
          <a:xfrm>
            <a:off x="1525685" y="2667421"/>
            <a:ext cx="8456936" cy="318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5E3F61-DA9C-4B04-B79F-B106534FAB37}"/>
              </a:ext>
            </a:extLst>
          </p:cNvPr>
          <p:cNvSpPr/>
          <p:nvPr/>
        </p:nvSpPr>
        <p:spPr>
          <a:xfrm>
            <a:off x="1371600" y="6416949"/>
            <a:ext cx="26292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800" dirty="0"/>
              <a:t>https://java-design-patterns.com/patterns/unit-of-work/</a:t>
            </a:r>
          </a:p>
        </p:txBody>
      </p:sp>
    </p:spTree>
    <p:extLst>
      <p:ext uri="{BB962C8B-B14F-4D97-AF65-F5344CB8AC3E}">
        <p14:creationId xmlns:p14="http://schemas.microsoft.com/office/powerpoint/2010/main" val="1989864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1359-1EEB-4F05-A07A-E068B733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Applicability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0AF72-D119-4839-AC10-ED3BC37C8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Unit Of Work pattern when you want to:</a:t>
            </a:r>
          </a:p>
          <a:p>
            <a:pPr lvl="1"/>
            <a:r>
              <a:rPr lang="en-US" dirty="0"/>
              <a:t>optimize the time taken for database transactions.</a:t>
            </a:r>
          </a:p>
          <a:p>
            <a:pPr lvl="1"/>
            <a:r>
              <a:rPr lang="en-US" dirty="0"/>
              <a:t>reduce number of database calls.</a:t>
            </a:r>
          </a:p>
          <a:p>
            <a:pPr lvl="1"/>
            <a:r>
              <a:rPr lang="en-US" dirty="0"/>
              <a:t>send changes to database as a unit of work which ensures atomicity of the transaction.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7994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174A-E487-4DDC-8E79-793A1803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Applicability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0125B-F64A-48F0-95D7-141EAE75F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Data Transfer Object pattern when:</a:t>
            </a:r>
          </a:p>
          <a:p>
            <a:pPr lvl="1"/>
            <a:r>
              <a:rPr lang="en-US" dirty="0"/>
              <a:t>The client is asking for multiple information and the information is related.</a:t>
            </a:r>
          </a:p>
          <a:p>
            <a:pPr lvl="1"/>
            <a:r>
              <a:rPr lang="en-US" dirty="0"/>
              <a:t>you want to boost the performance to get resources.</a:t>
            </a:r>
          </a:p>
          <a:p>
            <a:pPr lvl="1"/>
            <a:r>
              <a:rPr lang="en-US" dirty="0"/>
              <a:t>You want reduced number of remote calls.</a:t>
            </a:r>
          </a:p>
          <a:p>
            <a:pPr lvl="1"/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6736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AB34-31E3-41A5-B54A-AFE5439B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Design Patterns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8421E-0DDA-4513-8AAE-BFE4F3ACC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4596"/>
            <a:ext cx="9601200" cy="43876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Broker</a:t>
            </a:r>
          </a:p>
          <a:p>
            <a:r>
              <a:rPr lang="en-US" dirty="0"/>
              <a:t>Transaction Processing</a:t>
            </a:r>
          </a:p>
          <a:p>
            <a:r>
              <a:rPr lang="en-US" dirty="0"/>
              <a:t>Pipe and Filter</a:t>
            </a:r>
          </a:p>
          <a:p>
            <a:r>
              <a:rPr lang="en-US" dirty="0"/>
              <a:t>Service oriented Architecture (</a:t>
            </a:r>
            <a:r>
              <a:rPr lang="en-US" dirty="0" err="1"/>
              <a:t>SoA</a:t>
            </a:r>
            <a:r>
              <a:rPr lang="en-US" dirty="0"/>
              <a:t>)</a:t>
            </a:r>
          </a:p>
          <a:p>
            <a:r>
              <a:rPr lang="en-US" dirty="0"/>
              <a:t>Message Oriented Middleware (MoM)</a:t>
            </a:r>
          </a:p>
          <a:p>
            <a:r>
              <a:rPr lang="en-US" dirty="0"/>
              <a:t>Three-Tier Architecture</a:t>
            </a:r>
          </a:p>
          <a:p>
            <a:r>
              <a:rPr lang="en-US" dirty="0"/>
              <a:t>Model-View-Controller (MVC)</a:t>
            </a:r>
          </a:p>
          <a:p>
            <a:r>
              <a:rPr lang="en-US" dirty="0"/>
              <a:t>Microservices</a:t>
            </a:r>
          </a:p>
          <a:p>
            <a:r>
              <a:rPr lang="en-US" b="1" dirty="0"/>
              <a:t>Data Transfer Object</a:t>
            </a:r>
          </a:p>
          <a:p>
            <a:r>
              <a:rPr lang="en-US" b="1" dirty="0"/>
              <a:t>Command Query Responsibility Segregation (CQRS)</a:t>
            </a:r>
          </a:p>
          <a:p>
            <a:r>
              <a:rPr lang="en-US" b="1" dirty="0"/>
              <a:t>Unit of Work</a:t>
            </a:r>
          </a:p>
        </p:txBody>
      </p:sp>
    </p:spTree>
    <p:extLst>
      <p:ext uri="{BB962C8B-B14F-4D97-AF65-F5344CB8AC3E}">
        <p14:creationId xmlns:p14="http://schemas.microsoft.com/office/powerpoint/2010/main" val="344169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E1F8-A13C-4F74-8417-6B1E896D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Object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BB47D-AEE8-4D6B-958D-ECEFBE8F6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Intent</a:t>
            </a:r>
          </a:p>
          <a:p>
            <a:pPr lvl="1"/>
            <a:r>
              <a:rPr lang="en-US" dirty="0"/>
              <a:t>Pass data with multiple attributes in one shot from client to server, to avoid multiple calls to remote server.</a:t>
            </a:r>
          </a:p>
          <a:p>
            <a:r>
              <a:rPr lang="en-US" b="1" dirty="0"/>
              <a:t>Context</a:t>
            </a:r>
          </a:p>
          <a:p>
            <a:pPr lvl="1"/>
            <a:r>
              <a:rPr lang="en-US" dirty="0"/>
              <a:t>You are designing a distributed application, and to satisfy a single client request, you find yourself making multiple calls to a remote interface, which increases the response time beyond acceptable levels.</a:t>
            </a:r>
          </a:p>
          <a:p>
            <a:r>
              <a:rPr lang="en-US" b="1" dirty="0"/>
              <a:t>Problem</a:t>
            </a:r>
          </a:p>
          <a:p>
            <a:pPr lvl="1"/>
            <a:r>
              <a:rPr lang="en-US" dirty="0"/>
              <a:t>How do you preserve the simple semantics of a procedure call interface without being subject to the latency issues inherent in remote communication?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7842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F9D7-BFC7-4639-B194-C028945F1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Object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3FC26-2A09-4D70-A197-1CC5931DD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Solution</a:t>
            </a:r>
          </a:p>
          <a:p>
            <a:pPr lvl="1"/>
            <a:r>
              <a:rPr lang="en-US" dirty="0"/>
              <a:t>Create a data transfer object (DTO) that holds all data that is required for the remote call. </a:t>
            </a:r>
          </a:p>
          <a:p>
            <a:pPr lvl="1"/>
            <a:r>
              <a:rPr lang="en-US" dirty="0"/>
              <a:t>Modify the remote method signature to accept the DTO as the single parameter and to return a single DTO parameter to the client. </a:t>
            </a:r>
          </a:p>
          <a:p>
            <a:pPr lvl="1"/>
            <a:r>
              <a:rPr lang="en-US" dirty="0"/>
              <a:t>After the calling application receives the DTO and stores it as a local object, the application can make a series of individual procedure calls to the DTO without incurring the overhead of remote calls. 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8494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E364-495D-4260-9EB6-D12FD5F9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dirty="0"/>
              <a:t>Data Transfer Object</a:t>
            </a:r>
            <a:endParaRPr lang="tr-TR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9054A-1EB7-4921-8C9A-DB2FF03FD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447965" cy="3581400"/>
          </a:xfrm>
        </p:spPr>
        <p:txBody>
          <a:bodyPr>
            <a:normAutofit/>
          </a:bodyPr>
          <a:lstStyle/>
          <a:p>
            <a:r>
              <a:rPr lang="en-US" sz="1800" dirty="0"/>
              <a:t>Following are the entities of this type of design pattern.</a:t>
            </a:r>
          </a:p>
          <a:p>
            <a:r>
              <a:rPr lang="en-US" sz="1800" b="1" dirty="0"/>
              <a:t>Business Object (</a:t>
            </a:r>
            <a:r>
              <a:rPr lang="en-US" sz="1800" b="1" dirty="0" err="1"/>
              <a:t>StudentBO</a:t>
            </a:r>
            <a:r>
              <a:rPr lang="en-US" sz="1800" b="1" dirty="0"/>
              <a:t>)</a:t>
            </a:r>
            <a:r>
              <a:rPr lang="en-US" sz="1800" dirty="0"/>
              <a:t> - Business Service fills the Transfer Object with data.</a:t>
            </a:r>
          </a:p>
          <a:p>
            <a:r>
              <a:rPr lang="en-US" sz="1800" b="1" dirty="0"/>
              <a:t>Transfer Object (</a:t>
            </a:r>
            <a:r>
              <a:rPr lang="en-US" sz="1800" b="1" dirty="0" err="1"/>
              <a:t>StudentVO</a:t>
            </a:r>
            <a:r>
              <a:rPr lang="en-US" sz="1800" b="1" dirty="0"/>
              <a:t>)</a:t>
            </a:r>
            <a:r>
              <a:rPr lang="en-US" sz="1800" dirty="0"/>
              <a:t> - Simple POJO having methods to set/get attributes only.</a:t>
            </a:r>
          </a:p>
          <a:p>
            <a:r>
              <a:rPr lang="en-US" sz="1800" b="1" dirty="0"/>
              <a:t>Client (</a:t>
            </a:r>
            <a:r>
              <a:rPr lang="en-US" sz="1800" b="1" dirty="0" err="1"/>
              <a:t>TransferPatternDemo</a:t>
            </a:r>
            <a:r>
              <a:rPr lang="en-US" sz="1800" b="1" dirty="0"/>
              <a:t>)</a:t>
            </a:r>
            <a:r>
              <a:rPr lang="en-US" sz="1800" dirty="0"/>
              <a:t> - Client either requests or sends the Transfer Object to Business Object.</a:t>
            </a:r>
          </a:p>
          <a:p>
            <a:endParaRPr lang="tr-TR" sz="1800" dirty="0"/>
          </a:p>
        </p:txBody>
      </p:sp>
      <p:pic>
        <p:nvPicPr>
          <p:cNvPr id="1026" name="Picture 2" descr="Transfer Object Pattern UML Diagram">
            <a:extLst>
              <a:ext uri="{FF2B5EF4-FFF2-40B4-BE49-F238E27FC236}">
                <a16:creationId xmlns:a16="http://schemas.microsoft.com/office/drawing/2014/main" id="{E171D850-6006-4C9A-B6AB-06C3A61F3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8138" y="2350235"/>
            <a:ext cx="3912451" cy="35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26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FA77-345B-48CB-A20A-BC1A7B8C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 Query Responsibility Segregation (CQRS)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AE557-B445-4007-AC24-6F8806420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  <a:p>
            <a:pPr lvl="1"/>
            <a:r>
              <a:rPr lang="en-US" dirty="0"/>
              <a:t>Separate the query side from the command side.</a:t>
            </a:r>
          </a:p>
          <a:p>
            <a:pPr fontAlgn="base"/>
            <a:r>
              <a:rPr lang="en-US" dirty="0"/>
              <a:t>CQRS is simply the creation of two objects where there was previously only one. </a:t>
            </a:r>
          </a:p>
          <a:p>
            <a:pPr lvl="1" fontAlgn="base"/>
            <a:r>
              <a:rPr lang="en-US" dirty="0"/>
              <a:t>The separation occurs based upon whether the methods are a command or a query </a:t>
            </a:r>
          </a:p>
          <a:p>
            <a:pPr lvl="2" fontAlgn="base"/>
            <a:r>
              <a:rPr lang="en-US" dirty="0"/>
              <a:t>a command is any method that mutates state and a query is any method that returns a value.</a:t>
            </a:r>
          </a:p>
          <a:p>
            <a:endParaRPr lang="tr-T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69B602-43D1-4697-BDF3-E4A1B79F6B59}"/>
              </a:ext>
            </a:extLst>
          </p:cNvPr>
          <p:cNvSpPr/>
          <p:nvPr/>
        </p:nvSpPr>
        <p:spPr>
          <a:xfrm>
            <a:off x="1371600" y="6361378"/>
            <a:ext cx="22509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900" dirty="0"/>
              <a:t>https://martinfowler.com/bliki/CQRS.html</a:t>
            </a:r>
          </a:p>
        </p:txBody>
      </p:sp>
    </p:spTree>
    <p:extLst>
      <p:ext uri="{BB962C8B-B14F-4D97-AF65-F5344CB8AC3E}">
        <p14:creationId xmlns:p14="http://schemas.microsoft.com/office/powerpoint/2010/main" val="351783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9B7E-5B5B-4F8A-A6EA-D6DB7998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</a:t>
            </a:r>
            <a:endParaRPr lang="tr-TR" dirty="0"/>
          </a:p>
        </p:txBody>
      </p:sp>
      <p:pic>
        <p:nvPicPr>
          <p:cNvPr id="2050" name="Picture 2" descr="https://martinfowler.com/bliki/images/cqrs/single-model.png">
            <a:extLst>
              <a:ext uri="{FF2B5EF4-FFF2-40B4-BE49-F238E27FC236}">
                <a16:creationId xmlns:a16="http://schemas.microsoft.com/office/drawing/2014/main" id="{D2658ACB-F51E-4538-A61B-D54F2364C8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23795"/>
            <a:ext cx="4699299" cy="315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artinfowler.com/bliki/images/cqrs/cqrs.png">
            <a:extLst>
              <a:ext uri="{FF2B5EF4-FFF2-40B4-BE49-F238E27FC236}">
                <a16:creationId xmlns:a16="http://schemas.microsoft.com/office/drawing/2014/main" id="{1009DD4C-43C8-4345-8D8F-1F0CC30B6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977" y="2431792"/>
            <a:ext cx="4862037" cy="354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A380D54C-5865-4C13-93BC-848D4F55ED11}"/>
              </a:ext>
            </a:extLst>
          </p:cNvPr>
          <p:cNvSpPr/>
          <p:nvPr/>
        </p:nvSpPr>
        <p:spPr>
          <a:xfrm>
            <a:off x="6121103" y="4061755"/>
            <a:ext cx="870773" cy="565816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032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0A02-E6FC-46F3-9F81-C8B4981E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E1A85D-D60A-4405-AFBB-19209202F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028351"/>
            <a:ext cx="4581307" cy="43113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681778-4F29-4D25-88F3-56149E75E01D}"/>
              </a:ext>
            </a:extLst>
          </p:cNvPr>
          <p:cNvSpPr/>
          <p:nvPr/>
        </p:nvSpPr>
        <p:spPr>
          <a:xfrm>
            <a:off x="6096000" y="2346623"/>
            <a:ext cx="52607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 </a:t>
            </a:r>
            <a:r>
              <a:rPr lang="en-US" b="1" dirty="0"/>
              <a:t>Read Model </a:t>
            </a:r>
            <a:r>
              <a:rPr lang="en-US" dirty="0"/>
              <a:t>will know that something changed in </a:t>
            </a:r>
            <a:r>
              <a:rPr lang="en-US" b="1" dirty="0"/>
              <a:t>Write Model</a:t>
            </a:r>
            <a:r>
              <a:rPr lang="en-US" dirty="0"/>
              <a:t>?</a:t>
            </a:r>
            <a:endParaRPr lang="en-US" b="1" dirty="0">
              <a:latin typeface="medium-content-serif-font"/>
            </a:endParaRPr>
          </a:p>
          <a:p>
            <a:endParaRPr lang="en-US" b="1" dirty="0"/>
          </a:p>
          <a:p>
            <a:r>
              <a:rPr lang="en-US" b="1" dirty="0"/>
              <a:t>Database</a:t>
            </a:r>
            <a:r>
              <a:rPr lang="en-US" dirty="0"/>
              <a:t> class, is only a mock of a real database. We delegate model’s dependency to a database. In the world of relational databases </a:t>
            </a:r>
            <a:r>
              <a:rPr lang="en-US" b="1" dirty="0" err="1"/>
              <a:t>WriteModel</a:t>
            </a:r>
            <a:r>
              <a:rPr lang="en-US" dirty="0"/>
              <a:t> would be mapped to TABLE and </a:t>
            </a:r>
            <a:r>
              <a:rPr lang="en-US" b="1" dirty="0" err="1"/>
              <a:t>ReadModel</a:t>
            </a:r>
            <a:r>
              <a:rPr lang="en-US" dirty="0"/>
              <a:t> can be mapped to VIEW.</a:t>
            </a:r>
            <a:endParaRPr lang="tr-T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0FA4B-B655-4A54-89DE-3CBC5309B2FE}"/>
              </a:ext>
            </a:extLst>
          </p:cNvPr>
          <p:cNvSpPr/>
          <p:nvPr/>
        </p:nvSpPr>
        <p:spPr>
          <a:xfrm>
            <a:off x="1371600" y="6514581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900" dirty="0"/>
              <a:t>https://medium.com/applantic/use-cqrs-part-ii-f2d2b112e3a9</a:t>
            </a:r>
          </a:p>
        </p:txBody>
      </p:sp>
    </p:spTree>
    <p:extLst>
      <p:ext uri="{BB962C8B-B14F-4D97-AF65-F5344CB8AC3E}">
        <p14:creationId xmlns:p14="http://schemas.microsoft.com/office/powerpoint/2010/main" val="315916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49032-23D6-4B8A-9EB2-EA3AB611D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Applicability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10F23-56B0-4511-87A5-0D32BECD6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CQRS pattern when you want to:</a:t>
            </a:r>
          </a:p>
          <a:p>
            <a:pPr lvl="1"/>
            <a:r>
              <a:rPr lang="en-US" dirty="0"/>
              <a:t>scale the queries and commands independently.</a:t>
            </a:r>
          </a:p>
          <a:p>
            <a:pPr lvl="1"/>
            <a:r>
              <a:rPr lang="en-US" dirty="0"/>
              <a:t>use different data models for queries and commands. </a:t>
            </a:r>
          </a:p>
          <a:p>
            <a:pPr lvl="1"/>
            <a:r>
              <a:rPr lang="en-US" dirty="0"/>
              <a:t>use different strategies for the sides: reads and writes</a:t>
            </a:r>
          </a:p>
          <a:p>
            <a:endParaRPr lang="en-US" dirty="0"/>
          </a:p>
          <a:p>
            <a:r>
              <a:rPr lang="en-US" dirty="0"/>
              <a:t>Suitable to apply CQRS pattern to the object that represents the service boundary of the application.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708204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946</Words>
  <Application>Microsoft Office PowerPoint</Application>
  <PresentationFormat>Widescreen</PresentationFormat>
  <Paragraphs>99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Franklin Gothic Book</vt:lpstr>
      <vt:lpstr>medium-content-serif-font</vt:lpstr>
      <vt:lpstr>Crop</vt:lpstr>
      <vt:lpstr>Architectural Patterns -II </vt:lpstr>
      <vt:lpstr>Architectural Design Patterns</vt:lpstr>
      <vt:lpstr>Data Transfer Object</vt:lpstr>
      <vt:lpstr>Data Transfer Object</vt:lpstr>
      <vt:lpstr>Data Transfer Object</vt:lpstr>
      <vt:lpstr>Command Query Responsibility Segregation (CQRS)</vt:lpstr>
      <vt:lpstr>CQRS</vt:lpstr>
      <vt:lpstr>CQRS</vt:lpstr>
      <vt:lpstr>Applicability</vt:lpstr>
      <vt:lpstr>Applicability</vt:lpstr>
      <vt:lpstr>Consequences</vt:lpstr>
      <vt:lpstr>Unit of Work</vt:lpstr>
      <vt:lpstr>Unit of Work</vt:lpstr>
      <vt:lpstr>Unit of Work</vt:lpstr>
      <vt:lpstr>Unit of Work</vt:lpstr>
      <vt:lpstr>Unit of Work</vt:lpstr>
      <vt:lpstr>Applicability</vt:lpstr>
      <vt:lpstr>Applicability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Patterns -IIı </dc:title>
  <dc:creator>Emre</dc:creator>
  <cp:lastModifiedBy>Emre Kaplan</cp:lastModifiedBy>
  <cp:revision>37</cp:revision>
  <dcterms:created xsi:type="dcterms:W3CDTF">2019-06-07T00:21:58Z</dcterms:created>
  <dcterms:modified xsi:type="dcterms:W3CDTF">2019-12-08T21:03:18Z</dcterms:modified>
</cp:coreProperties>
</file>