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661" autoAdjust="0"/>
  </p:normalViewPr>
  <p:slideViewPr>
    <p:cSldViewPr snapToGrid="0">
      <p:cViewPr varScale="1">
        <p:scale>
          <a:sx n="82" d="100"/>
          <a:sy n="82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51CD-785A-4F05-ACDE-176AFAF3390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18CFC-9486-4C5B-A0F3-A0FDB22C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Assistance_Markup_Languag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You pass a command into the pipeline (</a:t>
            </a:r>
            <a:r>
              <a:rPr lang="en-US" sz="1400" b="1" i="0" dirty="0">
                <a:effectLst/>
                <a:latin typeface="Calibri" panose="020F0502020204030204" pitchFamily="34" charset="0"/>
              </a:rPr>
              <a:t>Get-Process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). A </a:t>
            </a:r>
            <a:r>
              <a:rPr lang="en-US" sz="1400" b="1" i="0" dirty="0" err="1">
                <a:effectLst/>
                <a:latin typeface="Calibri" panose="020F0502020204030204" pitchFamily="34" charset="0"/>
              </a:rPr>
              <a:t>System.Diagnostics.Process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 object is created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This object will pass down the pipeline until it gets to the end of the pipeline. When an object reached the end of the pipeline PowerShell adds  Out-Default to the pipeline (in the background).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SFMono-Regular"/>
              </a:rPr>
              <a:t>Out-Default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will hand off the object to Out-Host.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Out-Host will interact with the PowerShell formatting engine.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PowerShell formatting system will look up and resolve the object type to see if there is a predefined view associated with that object type. (This is stored in the type table cache)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b="1" i="0" dirty="0">
                <a:effectLst/>
                <a:latin typeface="Calibri" panose="020F0502020204030204" pitchFamily="34" charset="0"/>
              </a:rPr>
              <a:t>IF NOT 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then the PowerShell formatting system will look to see if there is a user defined view with-in the types.ps1xml and format.ps1xml file (depending on being used within a module or a PowerShell session)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b="1" i="0" dirty="0">
                <a:effectLst/>
                <a:latin typeface="Calibri" panose="020F0502020204030204" pitchFamily="34" charset="0"/>
              </a:rPr>
              <a:t>IF NOT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 the formatter will check the object next to see if the </a:t>
            </a:r>
            <a:r>
              <a:rPr lang="en-US" sz="1400" b="0" i="0" dirty="0" err="1">
                <a:effectLst/>
                <a:latin typeface="Calibri" panose="020F0502020204030204" pitchFamily="34" charset="0"/>
              </a:rPr>
              <a:t>DefaultDisplayPropertySet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 is present. If there is no </a:t>
            </a:r>
            <a:r>
              <a:rPr lang="en-US" sz="1400" b="0" i="0" dirty="0" err="1">
                <a:effectLst/>
                <a:latin typeface="Calibri" panose="020F0502020204030204" pitchFamily="34" charset="0"/>
              </a:rPr>
              <a:t>DefaultDisplayPropertySet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NOTE:  For any object in PowerShell, you can access its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PSStandardMembers.DefaultDisplayPropertySet</a:t>
            </a:r>
            <a:r>
              <a:rPr lang="en-US" sz="1400" dirty="0">
                <a:effectLst/>
                <a:latin typeface="Calibri" panose="020F0502020204030204" pitchFamily="34" charset="0"/>
              </a:rPr>
              <a:t> property to see the properties that are default for that object, if they are defined.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 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b="1" i="0" dirty="0">
                <a:effectLst/>
                <a:latin typeface="Calibri" panose="020F0502020204030204" pitchFamily="34" charset="0"/>
              </a:rPr>
              <a:t>IF NOT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 the PowerShell formatting system will do its best to create a format for the output in a table (default option) or list if there are too many properties to display (over 5 everything goes to a list).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18CFC-9486-4C5B-A0F3-A0FDB22C2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MAML is an XML format used for PowerShell Online help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Microsoft Assistance Markup Language - </a:t>
            </a:r>
            <a:r>
              <a:rPr lang="en-US" b="1" u="sng" dirty="0">
                <a:solidFill>
                  <a:srgbClr val="660099"/>
                </a:solidFill>
                <a:effectLst/>
                <a:latin typeface="Roboto"/>
                <a:hlinkClick r:id="rId3"/>
              </a:rPr>
              <a:t>MAML - </a:t>
            </a:r>
            <a:r>
              <a:rPr lang="en-US" dirty="0">
                <a:hlinkClick r:id="rId3"/>
              </a:rPr>
              <a:t>https://en.wikipedia.org/wiki/Microsoft_Assistance_Markup_Language</a:t>
            </a:r>
            <a:endParaRPr lang="en-US" b="1" dirty="0">
              <a:solidFill>
                <a:srgbClr val="666666"/>
              </a:solidFill>
              <a:effectLst/>
              <a:latin typeface="Robot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ELABORATE on this one a little. Types.ps1xml - This file allows you to extend objects with additional properties (aliases, etc.)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</a:rPr>
              <a:t>Format.ps1xml - You have four different views of each object: </a:t>
            </a:r>
            <a:r>
              <a:rPr lang="en-US" sz="1200" b="1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Table, List, Wide, Custom.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The formatting affects only the display output. It doesn't affect which object properties are passed down the pipeline or how they're passed.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accent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WARNING</a:t>
            </a:r>
            <a:r>
              <a:rPr lang="en-US" sz="1200" b="1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sz="12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You never want to update these core files because they are signed and can cause damage. What we can do is use one as a template for our custom object.</a:t>
            </a:r>
            <a:endParaRPr lang="en-US" sz="1000" b="1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NOTE</a:t>
            </a:r>
            <a:r>
              <a:rPr lang="en-US" sz="1200" b="1" dirty="0">
                <a:effectLst/>
                <a:latin typeface="Calibri" panose="020F0502020204030204" pitchFamily="34" charset="0"/>
              </a:rPr>
              <a:t>:</a:t>
            </a:r>
            <a:r>
              <a:rPr lang="en-US" sz="1200" b="1" dirty="0">
                <a:solidFill>
                  <a:srgbClr val="171717"/>
                </a:solidFill>
                <a:effectLst/>
                <a:latin typeface="Calibri" panose="020F0502020204030204" pitchFamily="34" charset="0"/>
              </a:rPr>
              <a:t> Beginning with PowerShell 6, this information is compiled into PowerShell and is no longer shipped in a Types.ps1xml file.</a:t>
            </a:r>
            <a:endParaRPr lang="en-US" sz="1000" b="1" dirty="0"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Calibri" panose="020F0502020204030204" pitchFamily="34" charset="0"/>
              </a:rPr>
              <a:t>DEMO:</a:t>
            </a:r>
            <a:r>
              <a:rPr lang="en-US" sz="1200" dirty="0">
                <a:latin typeface="Calibri" panose="020F0502020204030204" pitchFamily="34" charset="0"/>
              </a:rPr>
              <a:t> Files location: S</a:t>
            </a:r>
            <a:r>
              <a:rPr lang="en-US" sz="1200" dirty="0">
                <a:effectLst/>
                <a:latin typeface="Calibri" panose="020F0502020204030204" pitchFamily="34" charset="0"/>
              </a:rPr>
              <a:t>tored in the following location: </a:t>
            </a:r>
            <a:r>
              <a:rPr lang="en-US" sz="1200" b="1" dirty="0">
                <a:effectLst/>
                <a:latin typeface="Calibri" panose="020F0502020204030204" pitchFamily="34" charset="0"/>
              </a:rPr>
              <a:t>Get-</a:t>
            </a:r>
            <a:r>
              <a:rPr lang="en-US" sz="1200" b="1" dirty="0" err="1">
                <a:effectLst/>
                <a:latin typeface="Calibri" panose="020F0502020204030204" pitchFamily="34" charset="0"/>
              </a:rPr>
              <a:t>ChildItem</a:t>
            </a:r>
            <a:r>
              <a:rPr lang="en-US" sz="1200" b="1" dirty="0">
                <a:effectLst/>
                <a:latin typeface="Calibri" panose="020F0502020204030204" pitchFamily="34" charset="0"/>
              </a:rPr>
              <a:t> $</a:t>
            </a:r>
            <a:r>
              <a:rPr lang="en-US" sz="1200" b="1" dirty="0" err="1">
                <a:effectLst/>
                <a:latin typeface="Calibri" panose="020F0502020204030204" pitchFamily="34" charset="0"/>
              </a:rPr>
              <a:t>PSHome</a:t>
            </a:r>
            <a:r>
              <a:rPr lang="en-US" sz="1200" b="1" dirty="0">
                <a:effectLst/>
                <a:latin typeface="Calibri" panose="020F0502020204030204" pitchFamily="34" charset="0"/>
              </a:rPr>
              <a:t>/*type*.ps1xml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18CFC-9486-4C5B-A0F3-A0FDB22C27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framework.org/" TargetMode="External"/><Relationship Id="rId7" Type="http://schemas.openxmlformats.org/officeDocument/2006/relationships/hyperlink" Target="https://github.com/dgoldman-msft/PSUtilities" TargetMode="External"/><Relationship Id="rId2" Type="http://schemas.openxmlformats.org/officeDocument/2006/relationships/hyperlink" Target="https://www.powershellgallery.com/packages/PSServicePrincipal/1.0.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dgoldman-msft/" TargetMode="External"/><Relationship Id="rId5" Type="http://schemas.openxmlformats.org/officeDocument/2006/relationships/hyperlink" Target="https://twitter.com/matrixsurfer128" TargetMode="External"/><Relationship Id="rId4" Type="http://schemas.openxmlformats.org/officeDocument/2006/relationships/hyperlink" Target="https://github.com/dgoldman-msf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new-event?view=powershell-7.1" TargetMode="External"/><Relationship Id="rId2" Type="http://schemas.openxmlformats.org/officeDocument/2006/relationships/hyperlink" Target="https://docs.microsoft.com/en-us/powershell/module/microsoft.powershell.core/about/about_objects?view=powershell-7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module/microsoft.powershell.utility/get-member?view=powershell-7.1" TargetMode="External"/><Relationship Id="rId5" Type="http://schemas.openxmlformats.org/officeDocument/2006/relationships/hyperlink" Target="https://docs.microsoft.com/en-us/powershell/module/microsoft.powershell.core/about/about_properties?view=powershell-7.1" TargetMode="External"/><Relationship Id="rId4" Type="http://schemas.openxmlformats.org/officeDocument/2006/relationships/hyperlink" Target="https://docs.microsoft.com/en-us/powershell/module/microsoft.powershell.core/about/about_methods?view=powershell-7.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developer/cmdlet/extending-properties-for-objects?view=powershell-7.1" TargetMode="External"/><Relationship Id="rId2" Type="http://schemas.openxmlformats.org/officeDocument/2006/relationships/hyperlink" Target="https://docs.microsoft.com/en-us/dotnet/api/system.management.automation.pstypename?view=powershellsdk-7.0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types.ps1xml?view=powershell-7.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shell/module/microsoft.powershell.core/about/about_format.ps1xml?view=powershell-7.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55BB-F0D3-4287-BA74-1E65F9E9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Custom PowerShell object formatting</a:t>
            </a:r>
            <a:br>
              <a:rPr lang="en-US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E115-6F01-4C77-94A6-185FEAE0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DEMOS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AD41841-DD8E-4818-8577-373EBFCA2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45" y="2016125"/>
            <a:ext cx="6648226" cy="39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09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604B-B715-48D5-8181-1485900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9397-E772-4E6F-99EA-4E04B55B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59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Working at Microsoft for ~20 years (All with the Exchange Product 5.5 - 2019)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FastTrack Sr. Escalation Engineer (M365)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Previous Tools: OABInteg for Offline Address Lists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PowerShell Gallery Module: </a:t>
            </a:r>
            <a:r>
              <a:rPr lang="en-US" sz="2000" dirty="0" err="1">
                <a:hlinkClick r:id="rId2"/>
              </a:rPr>
              <a:t>PSServicePrincipal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Contributor to: </a:t>
            </a:r>
            <a:r>
              <a:rPr lang="en-US" sz="2000" dirty="0" err="1">
                <a:hlinkClick r:id="rId3"/>
              </a:rPr>
              <a:t>PSFramework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https://GitHub.com/dgoldman-msft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Twitter: </a:t>
            </a:r>
            <a:r>
              <a:rPr lang="en-US" sz="2000" b="0" i="0" dirty="0">
                <a:effectLst/>
                <a:latin typeface="system-ui"/>
                <a:hlinkClick r:id="rId5"/>
              </a:rPr>
              <a:t>@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matrixsurfer128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LinkedIn: </a:t>
            </a:r>
            <a:r>
              <a:rPr lang="en-US" sz="2000" dirty="0">
                <a:hlinkClick r:id="rId6"/>
              </a:rPr>
              <a:t>https://www.linkedin.com/in/dgoldman-msft/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Project Files</a:t>
            </a:r>
            <a:r>
              <a:rPr lang="en-US" dirty="0">
                <a:latin typeface="Calibri" panose="020F0502020204030204" pitchFamily="34" charset="0"/>
                <a:hlinkClick r:id="rId7"/>
              </a:rPr>
              <a:t> on</a:t>
            </a: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 GitHub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D46-D9BF-4E1E-9844-66AFD02B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751F-2483-4D2C-8147-930A77111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objects – Brief overview with regards to object formatting</a:t>
            </a:r>
          </a:p>
          <a:p>
            <a:r>
              <a:rPr lang="en-US" dirty="0"/>
              <a:t>The PowerShell Pipeline - how objects pass through the pipeline and formatting engine</a:t>
            </a:r>
          </a:p>
          <a:p>
            <a:r>
              <a:rPr lang="en-US" dirty="0"/>
              <a:t>The formatting criteria selection process</a:t>
            </a:r>
          </a:p>
          <a:p>
            <a:r>
              <a:rPr lang="en-US" dirty="0"/>
              <a:t>Extending and formatting objects in interactive PowerShell sessions and modules</a:t>
            </a:r>
          </a:p>
          <a:p>
            <a:r>
              <a:rPr lang="en-US" dirty="0"/>
              <a:t>Debugging PowerShell core – for those that are interested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8 Demos!!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1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D6BC-2F59-4A89-8D4B-2B40065B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FAAC-4D41-4CB6-911E-7F11A1D6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0" i="0" dirty="0">
                <a:effectLst/>
                <a:latin typeface="Segoe UI" panose="020B0502040204020203" pitchFamily="34" charset="0"/>
                <a:hlinkClick r:id="rId2"/>
              </a:rPr>
              <a:t>Objects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in its simplest form are containers that hold items.</a:t>
            </a:r>
          </a:p>
          <a:p>
            <a:pPr marL="457200" lvl="1" indent="0">
              <a:buNone/>
            </a:pPr>
            <a:r>
              <a:rPr lang="en-US" sz="1600" b="0" i="0" dirty="0">
                <a:effectLst/>
                <a:latin typeface="Segoe UI" panose="020B0502040204020203" pitchFamily="34" charset="0"/>
              </a:rPr>
              <a:t>Each Object originates from a .NET base Object. All actions take place within the context of that object.</a:t>
            </a:r>
          </a:p>
          <a:p>
            <a:pPr marL="457200" lvl="1" indent="0">
              <a:buNone/>
            </a:pPr>
            <a:endParaRPr lang="en-US" sz="1600" dirty="0"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600" b="0" i="0" dirty="0">
                <a:effectLst/>
                <a:latin typeface="Segoe UI" panose="020B0502040204020203" pitchFamily="34" charset="0"/>
              </a:rPr>
              <a:t>Each Object contains the following object items:</a:t>
            </a:r>
          </a:p>
          <a:p>
            <a:pPr marL="914400" lvl="2" indent="0">
              <a:buNone/>
            </a:pPr>
            <a:r>
              <a:rPr lang="en-US" sz="1400" b="0" i="0" dirty="0">
                <a:effectLst/>
                <a:latin typeface="Segoe UI" panose="020B0502040204020203" pitchFamily="34" charset="0"/>
              </a:rPr>
              <a:t>1. Types - that define the object such as a </a:t>
            </a:r>
            <a:r>
              <a:rPr lang="en-US" sz="1400" dirty="0">
                <a:latin typeface="Segoe UI" panose="020B0502040204020203" pitchFamily="34" charset="0"/>
              </a:rPr>
              <a:t>Collection[], 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 [String] and [Int].</a:t>
            </a:r>
          </a:p>
          <a:p>
            <a:pPr marL="914400" lvl="2" indent="0">
              <a:buNone/>
            </a:pPr>
            <a:r>
              <a:rPr lang="en-US" sz="1400" b="0" i="0" dirty="0">
                <a:effectLst/>
                <a:latin typeface="Segoe UI" panose="020B0502040204020203" pitchFamily="34" charset="0"/>
              </a:rPr>
              <a:t>2. </a:t>
            </a:r>
            <a:r>
              <a:rPr lang="en-US" sz="1400" dirty="0">
                <a:latin typeface="Segoe UI" panose="020B0502040204020203" pitchFamily="34" charset="0"/>
                <a:hlinkClick r:id="rId3"/>
              </a:rPr>
              <a:t>Event</a:t>
            </a:r>
            <a:r>
              <a:rPr lang="en-US" sz="1400" dirty="0">
                <a:latin typeface="Segoe UI" panose="020B0502040204020203" pitchFamily="34" charset="0"/>
              </a:rPr>
              <a:t> –raise a notification about state changes based on conditions such as Network Related, Completion. Status, system conditions</a:t>
            </a:r>
            <a:endParaRPr lang="en-US" sz="1400" dirty="0"/>
          </a:p>
          <a:p>
            <a:pPr marL="914400" lvl="2" indent="0">
              <a:buNone/>
            </a:pPr>
            <a:r>
              <a:rPr lang="en-US" sz="1400" b="0" i="0" dirty="0">
                <a:effectLst/>
                <a:latin typeface="Segoe UI" panose="020B0502040204020203" pitchFamily="34" charset="0"/>
              </a:rPr>
              <a:t>3. </a:t>
            </a:r>
            <a:r>
              <a:rPr lang="en-US" sz="1400" b="0" i="0" dirty="0">
                <a:effectLst/>
                <a:latin typeface="Segoe UI" panose="020B0502040204020203" pitchFamily="34" charset="0"/>
                <a:hlinkClick r:id="rId4"/>
              </a:rPr>
              <a:t>Methods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 – allow you to preform actions on that object instance.</a:t>
            </a:r>
          </a:p>
          <a:p>
            <a:pPr marL="914400" lvl="2" indent="0">
              <a:buNone/>
            </a:pPr>
            <a:r>
              <a:rPr lang="en-US" sz="1400" b="0" i="0" dirty="0">
                <a:effectLst/>
                <a:latin typeface="Segoe UI" panose="020B0502040204020203" pitchFamily="34" charset="0"/>
              </a:rPr>
              <a:t>4. </a:t>
            </a:r>
            <a:r>
              <a:rPr lang="en-US" sz="1400" dirty="0">
                <a:latin typeface="Segoe UI" panose="020B0502040204020203" pitchFamily="34" charset="0"/>
                <a:hlinkClick r:id="rId5"/>
              </a:rPr>
              <a:t>P</a:t>
            </a:r>
            <a:r>
              <a:rPr lang="en-US" sz="1400" b="0" i="0" dirty="0">
                <a:effectLst/>
                <a:latin typeface="Segoe UI" panose="020B0502040204020203" pitchFamily="34" charset="0"/>
                <a:hlinkClick r:id="rId5"/>
              </a:rPr>
              <a:t>roperties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 – are structured collections that stores relevant object information such as a Number or a String value, etc.</a:t>
            </a:r>
          </a:p>
          <a:p>
            <a:pPr marL="914400" lvl="2" indent="0">
              <a:buNone/>
            </a:pPr>
            <a:endParaRPr lang="en-US" sz="1400" dirty="0">
              <a:latin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US" sz="1400" b="0" i="0" dirty="0">
                <a:effectLst/>
                <a:latin typeface="Segoe UI" panose="020B0502040204020203" pitchFamily="34" charset="0"/>
                <a:hlinkClick r:id="rId6"/>
              </a:rPr>
              <a:t>Get-Member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 can be used to dump out objects to view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B82C-60B6-45AA-A81E-2969609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used for formatting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8F17-0DE6-414B-B6A2-DB4DBB6D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PSTypeNames</a:t>
            </a:r>
            <a:r>
              <a:rPr lang="en-US" dirty="0"/>
              <a:t> – Defines the object type. The type links a view</a:t>
            </a:r>
          </a:p>
          <a:p>
            <a:r>
              <a:rPr lang="en-US" dirty="0" err="1">
                <a:hlinkClick r:id="rId3"/>
              </a:rPr>
              <a:t>PSStandardMembers</a:t>
            </a:r>
            <a:r>
              <a:rPr lang="en-US" dirty="0"/>
              <a:t> – Is a </a:t>
            </a:r>
            <a:r>
              <a:rPr lang="en-US" dirty="0" err="1"/>
              <a:t>MemberSet</a:t>
            </a:r>
            <a:r>
              <a:rPr lang="en-US" dirty="0"/>
              <a:t>. Within this we can define the </a:t>
            </a:r>
            <a:r>
              <a:rPr lang="en-US" dirty="0" err="1"/>
              <a:t>DefaultDisplayPropertertySet</a:t>
            </a:r>
            <a:r>
              <a:rPr lang="en-US" dirty="0"/>
              <a:t> which is a set of properties that should be displayed if there isn’t a view defined.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BAD225-62A5-481E-A391-88DF430968B0}"/>
              </a:ext>
            </a:extLst>
          </p:cNvPr>
          <p:cNvSpPr txBox="1">
            <a:spLocks/>
          </p:cNvSpPr>
          <p:nvPr/>
        </p:nvSpPr>
        <p:spPr>
          <a:xfrm>
            <a:off x="1148856" y="63534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B5AAA-623D-4BE3-A154-1BF80E5CFDAE}"/>
              </a:ext>
            </a:extLst>
          </p:cNvPr>
          <p:cNvSpPr txBox="1">
            <a:spLocks/>
          </p:cNvSpPr>
          <p:nvPr/>
        </p:nvSpPr>
        <p:spPr>
          <a:xfrm>
            <a:off x="1451580" y="2113912"/>
            <a:ext cx="8776676" cy="426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PS&gt; Get-Process | Where-Object {$_. Handles –</a:t>
            </a:r>
            <a:r>
              <a:rPr lang="en-US" sz="1800" dirty="0" err="1"/>
              <a:t>gt</a:t>
            </a:r>
            <a:r>
              <a:rPr lang="en-US" sz="1800" dirty="0"/>
              <a:t> 50} | Sort-Object Name, Handles | Format-Table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405C-2A2A-4EFE-849C-9E6AB738C676}"/>
              </a:ext>
            </a:extLst>
          </p:cNvPr>
          <p:cNvSpPr/>
          <p:nvPr/>
        </p:nvSpPr>
        <p:spPr>
          <a:xfrm>
            <a:off x="1451579" y="2113912"/>
            <a:ext cx="8776677" cy="4546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1B0F9-8A4A-4EC8-8F3D-882140C709EA}"/>
              </a:ext>
            </a:extLst>
          </p:cNvPr>
          <p:cNvSpPr/>
          <p:nvPr/>
        </p:nvSpPr>
        <p:spPr>
          <a:xfrm>
            <a:off x="1451579" y="2861566"/>
            <a:ext cx="8776676" cy="3999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PowerShell Parser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259F5-7361-41FD-AAF7-DE1376E4EBF8}"/>
              </a:ext>
            </a:extLst>
          </p:cNvPr>
          <p:cNvSpPr/>
          <p:nvPr/>
        </p:nvSpPr>
        <p:spPr>
          <a:xfrm>
            <a:off x="1451579" y="5468054"/>
            <a:ext cx="8776676" cy="3999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PowerShell Pipeline Processor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7F6D3-1344-4A21-A945-6044B67841A8}"/>
              </a:ext>
            </a:extLst>
          </p:cNvPr>
          <p:cNvSpPr/>
          <p:nvPr/>
        </p:nvSpPr>
        <p:spPr>
          <a:xfrm>
            <a:off x="1836252" y="3761969"/>
            <a:ext cx="1177804" cy="11267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Get-Process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AF700-ADB0-42D6-AE85-CFDF415FFBC0}"/>
              </a:ext>
            </a:extLst>
          </p:cNvPr>
          <p:cNvSpPr/>
          <p:nvPr/>
        </p:nvSpPr>
        <p:spPr>
          <a:xfrm>
            <a:off x="3642935" y="3790481"/>
            <a:ext cx="1177804" cy="11267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Where-Object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28B4E-983A-4CDA-9E40-61BE64325D55}"/>
              </a:ext>
            </a:extLst>
          </p:cNvPr>
          <p:cNvSpPr/>
          <p:nvPr/>
        </p:nvSpPr>
        <p:spPr>
          <a:xfrm>
            <a:off x="5608371" y="3787140"/>
            <a:ext cx="1177804" cy="11267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Sort-Object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7CE72-6C9C-4FCC-8AD4-AD56E6F50547}"/>
              </a:ext>
            </a:extLst>
          </p:cNvPr>
          <p:cNvSpPr/>
          <p:nvPr/>
        </p:nvSpPr>
        <p:spPr>
          <a:xfrm>
            <a:off x="7542419" y="3787140"/>
            <a:ext cx="1177804" cy="11267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Out-Default &amp; Out-Host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7DC28-43CF-4B38-9362-C6345718DED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839917" y="2568548"/>
            <a:ext cx="1" cy="29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3E45409-AA75-4CBC-95F2-BC01EFDA065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882299" y="1804350"/>
            <a:ext cx="500475" cy="3414763"/>
          </a:xfrm>
          <a:prstGeom prst="bentConnector3">
            <a:avLst>
              <a:gd name="adj1" fmla="val 52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D1DE2E4-DCAF-4720-B50D-C4290F6069C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771384" y="2721947"/>
            <a:ext cx="528987" cy="1608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F723AA2-24C2-4C2F-B2D2-5FED1B4E5DB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755772" y="3345639"/>
            <a:ext cx="525646" cy="35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3850B9-5BAC-4792-93E6-87C6E3EA46BB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1176754" y="4794019"/>
            <a:ext cx="1128170" cy="190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CB06615-7436-47A7-91CC-B044FBFCA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55838" y="4766421"/>
            <a:ext cx="1128872" cy="245320"/>
          </a:xfrm>
          <a:prstGeom prst="bentConnector3">
            <a:avLst>
              <a:gd name="adj1" fmla="val 997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B63AFAA-E2AF-4FC6-B994-E9E47789E1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41723" y="4793431"/>
            <a:ext cx="1124095" cy="209203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685BA00-5E33-40A5-B18E-CAC81FA806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2767" y="4792452"/>
            <a:ext cx="1118780" cy="200523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297B2C-B558-49FD-B78D-FE743BEF0EB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6722796" y="2378615"/>
            <a:ext cx="525646" cy="229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0E234-2806-416E-BCDD-9F5020A7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867" y="3760929"/>
            <a:ext cx="1942682" cy="1178138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22F25BC-EB9B-4FE3-839F-2C1F30B1101F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8720223" y="4349998"/>
            <a:ext cx="526644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6C8C5BB-0064-4017-AC69-33D3FE63B06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14056" y="4325347"/>
            <a:ext cx="190826" cy="1126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DEE53C-B17B-4A27-BF5F-706D191D6424}"/>
              </a:ext>
            </a:extLst>
          </p:cNvPr>
          <p:cNvCxnSpPr>
            <a:cxnSpLocks/>
          </p:cNvCxnSpPr>
          <p:nvPr/>
        </p:nvCxnSpPr>
        <p:spPr>
          <a:xfrm>
            <a:off x="4832654" y="4333323"/>
            <a:ext cx="190826" cy="1126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DF8B02-C089-484F-B20D-BA98305DE8BE}"/>
              </a:ext>
            </a:extLst>
          </p:cNvPr>
          <p:cNvCxnSpPr>
            <a:cxnSpLocks/>
          </p:cNvCxnSpPr>
          <p:nvPr/>
        </p:nvCxnSpPr>
        <p:spPr>
          <a:xfrm>
            <a:off x="6795874" y="4333323"/>
            <a:ext cx="190826" cy="1126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1E98FE2F-5FA4-4A82-80EE-03525F52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PowerShell pipeline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0313-468E-4708-A0E4-6372FF29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Extending and formatting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79EB-0768-4C27-90EE-0D6624E5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hlinkClick r:id="rId3"/>
              </a:rPr>
              <a:t>TYPES.ps1xml </a:t>
            </a:r>
            <a:r>
              <a:rPr lang="en-US" sz="2000" dirty="0">
                <a:effectLst/>
                <a:latin typeface="Calibri" panose="020F0502020204030204" pitchFamily="34" charset="0"/>
              </a:rPr>
              <a:t>– E</a:t>
            </a:r>
            <a:r>
              <a:rPr lang="en-US" sz="2000" dirty="0">
                <a:latin typeface="Calibri" panose="020F0502020204030204" pitchFamily="34" charset="0"/>
              </a:rPr>
              <a:t>xtend object types.</a:t>
            </a:r>
          </a:p>
          <a:p>
            <a:pPr marL="1143000" lvl="1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</a:rPr>
              <a:t>Properties</a:t>
            </a:r>
          </a:p>
          <a:p>
            <a:pPr marL="1143000" lvl="1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</a:rPr>
              <a:t>Methods</a:t>
            </a:r>
          </a:p>
          <a:p>
            <a:pPr marL="1143000" lvl="1" fontAlgn="ctr">
              <a:spcBef>
                <a:spcPts val="0"/>
              </a:spcBef>
            </a:pPr>
            <a:r>
              <a:rPr lang="en-US" sz="1600" dirty="0" err="1">
                <a:latin typeface="Calibri" panose="020F0502020204030204" pitchFamily="34" charset="0"/>
              </a:rPr>
              <a:t>Scriptblocks</a:t>
            </a:r>
            <a:endParaRPr lang="en-US" sz="1600" dirty="0">
              <a:latin typeface="Calibri" panose="020F0502020204030204" pitchFamily="34" charset="0"/>
            </a:endParaRPr>
          </a:p>
          <a:p>
            <a:pPr marL="1143000" lvl="1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</a:rPr>
              <a:t>…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hlinkClick r:id="rId4"/>
              </a:rPr>
              <a:t>FORMAT.ps1xml </a:t>
            </a:r>
            <a:r>
              <a:rPr lang="en-US" sz="2000" dirty="0">
                <a:effectLst/>
                <a:latin typeface="Calibri" panose="020F0502020204030204" pitchFamily="34" charset="0"/>
              </a:rPr>
              <a:t>– Define how the objects view will be displayed.</a:t>
            </a:r>
          </a:p>
          <a:p>
            <a:pPr marL="1143000" lvl="1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</a:rPr>
              <a:t>Table</a:t>
            </a:r>
          </a:p>
          <a:p>
            <a:pPr marL="1143000" lvl="1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</a:rPr>
              <a:t>List</a:t>
            </a:r>
          </a:p>
          <a:p>
            <a:pPr marL="1143000" lvl="1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</a:rPr>
              <a:t>Wide</a:t>
            </a:r>
          </a:p>
          <a:p>
            <a:pPr marL="1143000" lvl="1" fontAlgn="ctr">
              <a:spcBef>
                <a:spcPts val="0"/>
              </a:spcBef>
            </a:pPr>
            <a:r>
              <a:rPr lang="en-US" sz="1600" dirty="0">
                <a:effectLst/>
                <a:latin typeface="Calibri" panose="020F0502020204030204" pitchFamily="34" charset="0"/>
              </a:rPr>
              <a:t>Custom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2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0143-0EF9-405E-B1AB-C7A4F3D8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extend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EC42-0FAB-4074-B675-21416D3E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Add-Member</a:t>
            </a:r>
          </a:p>
          <a:p>
            <a:r>
              <a:rPr lang="en-US" dirty="0"/>
              <a:t>Update-</a:t>
            </a:r>
            <a:r>
              <a:rPr lang="en-US" dirty="0" err="1"/>
              <a:t>TypeData</a:t>
            </a:r>
            <a:endParaRPr lang="en-US" dirty="0"/>
          </a:p>
          <a:p>
            <a:r>
              <a:rPr lang="en-US" dirty="0"/>
              <a:t>Update-</a:t>
            </a:r>
            <a:r>
              <a:rPr lang="en-US" dirty="0" err="1"/>
              <a:t>FormatData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195F-D22C-43D9-9146-BD609E16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 breakpoints for </a:t>
            </a:r>
            <a:r>
              <a:rPr lang="en-US" dirty="0" err="1"/>
              <a:t>powershell</a:t>
            </a:r>
            <a:r>
              <a:rPr lang="en-US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C111-1443-45C4-8486-1B4831B2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PowerShell GitHub code: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https://github.com/PowerShell/PowerShell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FormatViewManager.cs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</a:rPr>
              <a:t>Lines 108, 117, 136, 416, 432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BaseCommand.cs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</a:rPr>
              <a:t>Line 178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MshObjectUtil.cs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</a:rPr>
              <a:t>Line 389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</a:rPr>
              <a:t>lso do a project search for: 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DefaultDisplayPropertySet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94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5932</TotalTime>
  <Words>874</Words>
  <Application>Microsoft Office PowerPoint</Application>
  <PresentationFormat>Widescreen</PresentationFormat>
  <Paragraphs>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Gill Sans MT</vt:lpstr>
      <vt:lpstr>Linux Libertine</vt:lpstr>
      <vt:lpstr>Roboto</vt:lpstr>
      <vt:lpstr>Segoe UI</vt:lpstr>
      <vt:lpstr>SFMono-Regular</vt:lpstr>
      <vt:lpstr>system-ui</vt:lpstr>
      <vt:lpstr>Gallery</vt:lpstr>
      <vt:lpstr>Custom PowerShell object formatting </vt:lpstr>
      <vt:lpstr>About the speaker</vt:lpstr>
      <vt:lpstr>Presentation topics</vt:lpstr>
      <vt:lpstr>Powershell objects</vt:lpstr>
      <vt:lpstr>Properties used for formatting objects</vt:lpstr>
      <vt:lpstr>The PowerShell pipeline </vt:lpstr>
      <vt:lpstr>Extending and formatting objects</vt:lpstr>
      <vt:lpstr>How to extend objects</vt:lpstr>
      <vt:lpstr>Debug breakpoints for powershell core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Dave G</cp:lastModifiedBy>
  <cp:revision>24</cp:revision>
  <dcterms:created xsi:type="dcterms:W3CDTF">2020-10-05T21:13:15Z</dcterms:created>
  <dcterms:modified xsi:type="dcterms:W3CDTF">2021-03-21T17:50:43Z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