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67" r:id="rId7"/>
    <p:sldId id="271" r:id="rId8"/>
    <p:sldId id="272" r:id="rId9"/>
    <p:sldId id="270" r:id="rId10"/>
    <p:sldId id="273" r:id="rId11"/>
    <p:sldId id="279" r:id="rId12"/>
    <p:sldId id="275" r:id="rId13"/>
    <p:sldId id="274" r:id="rId14"/>
    <p:sldId id="269" r:id="rId15"/>
    <p:sldId id="277" r:id="rId16"/>
    <p:sldId id="280" r:id="rId17"/>
    <p:sldId id="282" r:id="rId18"/>
    <p:sldId id="281" r:id="rId19"/>
    <p:sldId id="262" r:id="rId20"/>
  </p:sldIdLst>
  <p:sldSz cx="9144000" cy="6858000" type="screen4x3"/>
  <p:notesSz cx="6858000" cy="9144000"/>
  <p:custDataLst>
    <p:tags r:id="rId21"/>
  </p:custDataLst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7C"/>
    <a:srgbClr val="004A7B"/>
    <a:srgbClr val="82CDEC"/>
    <a:srgbClr val="185A87"/>
    <a:srgbClr val="377199"/>
    <a:srgbClr val="AAC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 varScale="1">
        <p:scale>
          <a:sx n="150" d="100"/>
          <a:sy n="150" d="100"/>
        </p:scale>
        <p:origin x="21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69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84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766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10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96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95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460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641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201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107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353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398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10D6-DC3D-4D87-BCCC-63B2D7EEC964}" type="datetimeFigureOut">
              <a:rPr lang="hr-HR" smtClean="0"/>
              <a:t>29.1.2021.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641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sktom.oracle.com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blogs.oracle.com/author/tom-kyt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hyperlink" Target="https://www.toptal.com/developers/blog/data-science-and-databases" TargetMode="External"/><Relationship Id="rId5" Type="http://schemas.openxmlformats.org/officeDocument/2006/relationships/hyperlink" Target="https://github.com/dgolner/edukacije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www.dba-orac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hyperlink" Target="mailto:darko.golner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livesql.oracle.com/" TargetMode="External"/><Relationship Id="rId4" Type="http://schemas.openxmlformats.org/officeDocument/2006/relationships/hyperlink" Target="https://github.com/dgolner/edukacij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Picture 2_1"/>
          <p:cNvPicPr/>
          <p:nvPr/>
        </p:nvPicPr>
        <p:blipFill>
          <a:blip r:embed="rId2"/>
          <a:stretch/>
        </p:blipFill>
        <p:spPr>
          <a:xfrm>
            <a:off x="-108360" y="-133920"/>
            <a:ext cx="9360720" cy="712584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0" y="2606040"/>
            <a:ext cx="9143640" cy="4385880"/>
          </a:xfrm>
          <a:prstGeom prst="rect">
            <a:avLst/>
          </a:prstGeom>
          <a:solidFill>
            <a:srgbClr val="82CDEC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r-HR" sz="3600" b="1" strike="noStrike" spc="-1">
                <a:solidFill>
                  <a:srgbClr val="004A7B"/>
                </a:solidFill>
                <a:latin typeface="Arial"/>
              </a:rPr>
              <a:t>Oracle SQL tuning / performanse</a:t>
            </a:r>
            <a:endParaRPr lang="hr-H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hr-HR" sz="2000" b="1" strike="noStrike" spc="-1">
                <a:solidFill>
                  <a:srgbClr val="004A7B"/>
                </a:solidFill>
                <a:latin typeface="Arial"/>
              </a:rPr>
              <a:t>česte greške i kako ih ne ponoviti</a:t>
            </a:r>
            <a:endParaRPr lang="hr-H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r-HR" sz="1800" b="1" strike="noStrike" spc="-1">
                <a:solidFill>
                  <a:srgbClr val="004A7B"/>
                </a:solidFill>
                <a:latin typeface="Arial"/>
              </a:rPr>
              <a:t>Darko Golner</a:t>
            </a:r>
            <a:endParaRPr lang="hr-H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r-H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r-HR" sz="1800" b="0" strike="noStrike" spc="-1">
              <a:latin typeface="Arial"/>
            </a:endParaRPr>
          </a:p>
        </p:txBody>
      </p:sp>
      <p:pic>
        <p:nvPicPr>
          <p:cNvPr id="120" name="Picture 1_1" descr="Edit Note"/>
          <p:cNvPicPr/>
          <p:nvPr/>
        </p:nvPicPr>
        <p:blipFill>
          <a:blip r:embed="rId3"/>
          <a:stretch/>
        </p:blipFill>
        <p:spPr>
          <a:xfrm>
            <a:off x="0" y="0"/>
            <a:ext cx="9000" cy="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(i MIN), ORDER BY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816059"/>
            <a:ext cx="5868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max (vrijedi i za min), subquery, order by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MAX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(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"Najkasniji datum"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"Najkasniji datum"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NULLS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first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/>
          </a:p>
        </p:txBody>
      </p:sp>
      <p:sp>
        <p:nvSpPr>
          <p:cNvPr id="4" name="Rectangle 3"/>
          <p:cNvSpPr/>
          <p:nvPr/>
        </p:nvSpPr>
        <p:spPr>
          <a:xfrm>
            <a:off x="0" y="4361473"/>
            <a:ext cx="6264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bez max, subquery, order by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 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    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DESC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WHERE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ROWNUM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&lt;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2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"Najkasniji datum"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"Najkasniji datum"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NULLS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first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/>
          </a:p>
        </p:txBody>
      </p:sp>
      <p:pic>
        <p:nvPicPr>
          <p:cNvPr id="8" name="Image11">
            <a:extLst>
              <a:ext uri="{FF2B5EF4-FFF2-40B4-BE49-F238E27FC236}">
                <a16:creationId xmlns:a16="http://schemas.microsoft.com/office/drawing/2014/main" id="{7181DB81-1409-4FD8-AFFC-C2DD8BC4EE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594125" y="2204865"/>
            <a:ext cx="6549875" cy="19360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4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ili EXISTS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816059"/>
            <a:ext cx="55081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bez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DISTINCT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oglasi_pojmovi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NOT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'%Java%'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 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in - bolji na malom setu podataka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IN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oglasi_pojmovi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NOT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'%Java%'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);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 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exists - bolji na velikom setu podataka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EXISTS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oglasi_pojmovi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NOT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'%Java%'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pic>
        <p:nvPicPr>
          <p:cNvPr id="11" name="Image12">
            <a:extLst>
              <a:ext uri="{FF2B5EF4-FFF2-40B4-BE49-F238E27FC236}">
                <a16:creationId xmlns:a16="http://schemas.microsoft.com/office/drawing/2014/main" id="{A47042C0-FDEF-4706-B2FC-B6B9A6439D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779912" y="867115"/>
            <a:ext cx="5364088" cy="3469571"/>
          </a:xfrm>
          <a:prstGeom prst="rect">
            <a:avLst/>
          </a:prstGeom>
        </p:spPr>
      </p:pic>
      <p:pic>
        <p:nvPicPr>
          <p:cNvPr id="12" name="Image13">
            <a:extLst>
              <a:ext uri="{FF2B5EF4-FFF2-40B4-BE49-F238E27FC236}">
                <a16:creationId xmlns:a16="http://schemas.microsoft.com/office/drawing/2014/main" id="{527C606C-B67B-42A0-AAD5-38A3835680D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779912" y="2128050"/>
            <a:ext cx="5364088" cy="2601900"/>
          </a:xfrm>
          <a:prstGeom prst="rect">
            <a:avLst/>
          </a:prstGeom>
        </p:spPr>
      </p:pic>
      <p:pic>
        <p:nvPicPr>
          <p:cNvPr id="13" name="Image14">
            <a:extLst>
              <a:ext uri="{FF2B5EF4-FFF2-40B4-BE49-F238E27FC236}">
                <a16:creationId xmlns:a16="http://schemas.microsoft.com/office/drawing/2014/main" id="{3768A5EF-1C9D-4107-BF0E-CCB918DF8B6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3779912" y="4256099"/>
            <a:ext cx="5388294" cy="26019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47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816059"/>
            <a:ext cx="62646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with - oglasi sa svim ključnim pojmovima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WITH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pojmovnik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),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it_oglasi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radno_mjesto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	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),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pretraga_pojmova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oglasi_pojmovi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pojmovnik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ito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*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'Riječ'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it_oglasi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ito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pretraga_pojmova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ito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prp.naziv, ito.radno_mjesto;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41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81605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najpopularniji pojmovi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WITH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pojmovnik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),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pretraga_pojmova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oglasi_pojmovi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pojmovnik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COUNT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(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1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pretraga_pojmova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prp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GROUP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COUNT(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1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DESC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200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Materijali i linkovi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864" y="1196752"/>
            <a:ext cx="4983136" cy="5301208"/>
          </a:xfrm>
          <a:prstGeom prst="rect">
            <a:avLst/>
          </a:prstGeom>
        </p:spPr>
      </p:pic>
      <p:sp>
        <p:nvSpPr>
          <p:cNvPr id="3" name="&quot;No&quot; Symbol 2"/>
          <p:cNvSpPr/>
          <p:nvPr/>
        </p:nvSpPr>
        <p:spPr>
          <a:xfrm>
            <a:off x="4492192" y="1687116"/>
            <a:ext cx="4320480" cy="4320480"/>
          </a:xfrm>
          <a:prstGeom prst="noSmoking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20" y="1220554"/>
            <a:ext cx="41295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materijali predavanja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https://github.com/dgolner/edukacije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Toptal Developers blog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https://www.toptal.com/developers/blog/data-science-and-databases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Kyte blog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https://blogs.oracle.com/author/tom-kyte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TOM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https://asktom.oracle.com/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Burleson Consulting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http://www.dba-oracle.com/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13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34046"/>
            <a:ext cx="9361040" cy="7126091"/>
          </a:xfrm>
          <a:prstGeom prst="rect">
            <a:avLst/>
          </a:prstGeom>
        </p:spPr>
      </p:pic>
      <p:sp>
        <p:nvSpPr>
          <p:cNvPr id="9" name="Title 9"/>
          <p:cNvSpPr txBox="1">
            <a:spLocks/>
          </p:cNvSpPr>
          <p:nvPr/>
        </p:nvSpPr>
        <p:spPr>
          <a:xfrm>
            <a:off x="0" y="2606072"/>
            <a:ext cx="9144000" cy="1645857"/>
          </a:xfrm>
          <a:prstGeom prst="rect">
            <a:avLst/>
          </a:prstGeom>
          <a:solidFill>
            <a:srgbClr val="82CDEC">
              <a:alpha val="80000"/>
            </a:srgb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Pitanja, komentari, prijedlozi, diskusija…</a:t>
            </a:r>
            <a:b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r-HR" sz="1800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hr-HR" sz="1800" b="1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hr-HR" sz="1800" b="1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hr-HR" sz="1600" b="1" spc="-1">
                <a:solidFill>
                  <a:srgbClr val="004A7B"/>
                </a:solidFill>
                <a:latin typeface="Arial"/>
              </a:rPr>
              <a:t>Darko Golner</a:t>
            </a:r>
            <a:r>
              <a:rPr lang="hr-HR" sz="1600" spc="-1">
                <a:solidFill>
                  <a:srgbClr val="004A7B"/>
                </a:solidFill>
                <a:latin typeface="Arial"/>
              </a:rPr>
              <a:t> </a:t>
            </a:r>
            <a:r>
              <a:rPr lang="hr-HR" sz="1600" u="sng" spc="-1">
                <a:solidFill>
                  <a:srgbClr val="0000FF"/>
                </a:solidFill>
                <a:latin typeface="Arial"/>
                <a:hlinkClick r:id="rId4"/>
              </a:rPr>
              <a:t>darko.golner@gmail.com</a:t>
            </a:r>
            <a:endParaRPr lang="hr-HR" sz="1600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800" b="1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800" b="1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Edit No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538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Zašto su bitne performanse?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301208"/>
            <a:ext cx="3046220" cy="46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4831755"/>
            <a:ext cx="3750018" cy="4687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1519" y="931891"/>
            <a:ext cx="5684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količina podataka raste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korisničko iskustvo mora biti pozitivno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servisi moraju biti brzi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obradni programi moraju biti brzi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manji trošak infrastrukture (CPU, RAM, licence, cloud)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manje mrežnog prometa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0190" y="1484784"/>
            <a:ext cx="2" cy="3346971"/>
          </a:xfrm>
          <a:prstGeom prst="straightConnector1">
            <a:avLst/>
          </a:prstGeom>
          <a:ln w="19050">
            <a:solidFill>
              <a:srgbClr val="004A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99792" y="1484784"/>
            <a:ext cx="3600398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11960" y="2204864"/>
            <a:ext cx="2088230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059832" y="2924944"/>
            <a:ext cx="3240358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880" y="5674001"/>
            <a:ext cx="3934655" cy="735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19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čemu ovisi cijena SQL upita?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70" y="816059"/>
            <a:ext cx="2771800" cy="1929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20" y="931891"/>
            <a:ext cx="4964536" cy="438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broj slogova i kolona u tablici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broj povezanih tablica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korišteni indeksi na tablicama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uvjeti (filteri) u upitima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agregacije, sortiranje, funkcije u upitima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 baze (cost model, statistike)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6056" y="3284983"/>
            <a:ext cx="792088" cy="1"/>
          </a:xfrm>
          <a:prstGeom prst="straightConnector1">
            <a:avLst/>
          </a:prstGeom>
          <a:ln w="19050">
            <a:solidFill>
              <a:srgbClr val="004A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67348" y="1458658"/>
            <a:ext cx="8708" cy="366136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8144" y="3090446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(execution) plan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339156" y="1458658"/>
            <a:ext cx="1728192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3788" y="2204864"/>
            <a:ext cx="2482268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47864" y="2934963"/>
            <a:ext cx="1728192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784" y="3645024"/>
            <a:ext cx="2448272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55976" y="4365104"/>
            <a:ext cx="720080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48661" y="5120018"/>
            <a:ext cx="927395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75811" y="3861048"/>
            <a:ext cx="3937379" cy="26657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EXPLAIN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PLAN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statement_id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'ST'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b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ime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prezime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adresa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        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korisnici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adrese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1200">
              <a:solidFill>
                <a:srgbClr val="C0C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b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(dbms_xplan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hr-HR" sz="1200" b="1">
                <a:solidFill>
                  <a:srgbClr val="FF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'ST'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hr-HR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00192" y="3414174"/>
            <a:ext cx="0" cy="432048"/>
          </a:xfrm>
          <a:prstGeom prst="straightConnector1">
            <a:avLst/>
          </a:prstGeom>
          <a:ln w="19050">
            <a:solidFill>
              <a:srgbClr val="004A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61902" y="3902022"/>
            <a:ext cx="3770577" cy="240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9A5C9B-243A-4A7B-81CF-FA13CFE02A89}"/>
              </a:ext>
            </a:extLst>
          </p:cNvPr>
          <p:cNvGrpSpPr/>
          <p:nvPr/>
        </p:nvGrpSpPr>
        <p:grpSpPr>
          <a:xfrm>
            <a:off x="193859" y="5312606"/>
            <a:ext cx="4825442" cy="1424670"/>
            <a:chOff x="193859" y="5312606"/>
            <a:chExt cx="4825442" cy="14246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859" y="5312606"/>
              <a:ext cx="4231055" cy="142467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F3A04D-542B-48A5-9D92-EC69E7CF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8951" y="6096382"/>
              <a:ext cx="2800350" cy="5715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8FB54C6-2EB5-4CF3-878B-3F543E9C1724}"/>
              </a:ext>
            </a:extLst>
          </p:cNvPr>
          <p:cNvSpPr/>
          <p:nvPr/>
        </p:nvSpPr>
        <p:spPr>
          <a:xfrm>
            <a:off x="5194905" y="6041941"/>
            <a:ext cx="3770577" cy="41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6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Praktičan projektni zadatak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20" y="998501"/>
            <a:ext cx="8852968" cy="512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Želimo napraviti istraživanje tržišta vezanog za oglase za posao na jednom portalu.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 na istraživanje ponude IT poslova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pretraga i analiza oglasa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koje se tehnologije najviše traže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Zadatak može biti osnova za slične projekte, npr. analize oglasnika ili portala općenito.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 projekta može nastati web servis i web / mobilna aplikacija – timski projekt.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Priprema za zadatak i SQL upite: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podatkovni model – dijagram i Oracle tablice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oglasi za posao s portala – prikupljeni kroz web scraper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 materijali na </a:t>
            </a: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https://github.com/dgolner/edukacije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alat Oracle Live SQL – Learn and share SQL: </a:t>
            </a: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https://livesql.oracle.com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Database XE 18c, Database 19c, Oracle Cloud Free Tier, … 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SQL Developer, …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  <a:buClr>
                <a:srgbClr val="FF0000"/>
              </a:buClr>
            </a:pPr>
            <a:r>
              <a:rPr lang="hr-HR" sz="1600" b="1" u="sng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UPOZNAJTE SVOJE PODATKE I PROCESE</a:t>
            </a:r>
            <a:r>
              <a:rPr lang="hr-HR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9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podataka zadatka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199255" y="816059"/>
            <a:ext cx="8745490" cy="604194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244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19" y="816059"/>
            <a:ext cx="6859497" cy="6041941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91871" y="6642556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800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Izvor: Toptal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20" y="1043732"/>
            <a:ext cx="88529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Kreirajte indekse po kolonama za: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glavna pretraživanja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sortiranja i grupiranja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 postojati mjera.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Konstantne operacije: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smanjuju performanse jer se nakon njih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moraju ažurirati i sami indeksi.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Ukoliko radite masovni insert u tablicu,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imate ispravne podatke (UK, FK) 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često je zbog brzine bolje odraditi: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indeksa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pustiti batch insert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rekreirati indekse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7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i COUNT(*)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81605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select *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*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'IT, telekomunikacije'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795172"/>
            <a:ext cx="4464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count(*)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COUNT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(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*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</a:p>
          <a:p>
            <a:pPr>
              <a:spcAft>
                <a:spcPts val="0"/>
              </a:spcAft>
            </a:pPr>
            <a:endParaRPr lang="hr-HR" sz="1000" kern="100">
              <a:latin typeface="Consolas" panose="020B0609020204030204" pitchFamily="49" charset="0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count(1) – broj oglasa u kategoriji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COUNT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(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1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"Count"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GROUP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3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DESC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1149" y="816059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select kolone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'IT, telekomunikacije'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pic>
        <p:nvPicPr>
          <p:cNvPr id="12" name="Image1">
            <a:extLst>
              <a:ext uri="{FF2B5EF4-FFF2-40B4-BE49-F238E27FC236}">
                <a16:creationId xmlns:a16="http://schemas.microsoft.com/office/drawing/2014/main" id="{3B9DFCCD-B552-40E8-ABDE-09D5946FDC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455740" y="2554379"/>
            <a:ext cx="5688260" cy="1522693"/>
          </a:xfrm>
          <a:prstGeom prst="rect">
            <a:avLst/>
          </a:prstGeom>
        </p:spPr>
      </p:pic>
      <p:pic>
        <p:nvPicPr>
          <p:cNvPr id="13" name="Image2">
            <a:extLst>
              <a:ext uri="{FF2B5EF4-FFF2-40B4-BE49-F238E27FC236}">
                <a16:creationId xmlns:a16="http://schemas.microsoft.com/office/drawing/2014/main" id="{2BDE24CB-9113-442E-839D-159D6F3BC70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023870" y="5598160"/>
            <a:ext cx="6120130" cy="1259840"/>
          </a:xfrm>
          <a:prstGeom prst="rect">
            <a:avLst/>
          </a:prstGeom>
        </p:spPr>
      </p:pic>
      <p:pic>
        <p:nvPicPr>
          <p:cNvPr id="15" name="Image3">
            <a:extLst>
              <a:ext uri="{FF2B5EF4-FFF2-40B4-BE49-F238E27FC236}">
                <a16:creationId xmlns:a16="http://schemas.microsoft.com/office/drawing/2014/main" id="{D472B835-789E-4FD3-A6A9-6595DA806B1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0" y="1831722"/>
            <a:ext cx="3659133" cy="50262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funkcija(kolona)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816059"/>
            <a:ext cx="5076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where s funkcijom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TO_NUMBER(TO_CHAR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(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‘yyyymmdd'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)) &gt;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20201201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362551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where bez funkcije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&gt;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'01.12.20'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pic>
        <p:nvPicPr>
          <p:cNvPr id="12" name="Image15">
            <a:extLst>
              <a:ext uri="{FF2B5EF4-FFF2-40B4-BE49-F238E27FC236}">
                <a16:creationId xmlns:a16="http://schemas.microsoft.com/office/drawing/2014/main" id="{56A5454B-B798-40D8-B7DB-9BDCE80BFF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0" y="2244462"/>
            <a:ext cx="7330556" cy="613795"/>
          </a:xfrm>
          <a:prstGeom prst="rect">
            <a:avLst/>
          </a:prstGeom>
        </p:spPr>
      </p:pic>
      <p:pic>
        <p:nvPicPr>
          <p:cNvPr id="13" name="Image16">
            <a:extLst>
              <a:ext uri="{FF2B5EF4-FFF2-40B4-BE49-F238E27FC236}">
                <a16:creationId xmlns:a16="http://schemas.microsoft.com/office/drawing/2014/main" id="{0E2E7C09-1CAA-4634-AE12-2ACAD73FFC6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0" y="5068767"/>
            <a:ext cx="7330556" cy="9248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68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ili UNION ALL</a:t>
            </a:r>
          </a:p>
        </p:txBody>
      </p:sp>
      <p:pic>
        <p:nvPicPr>
          <p:cNvPr id="14" name="Picture 2" descr="\\hrs173\Dokumenti\Sektor ljudskih potencijala\Služba selekcije i razvoja\ZAJEDNIČKO\Erste putovanje\logo\putovanje_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436464" cy="5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816059"/>
            <a:ext cx="50040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union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"Kategorija"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'IT%'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UNION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"Kategorija"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</a:t>
            </a:r>
            <a:r>
              <a:rPr lang="hr-HR" sz="10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%HTML%'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</a:t>
            </a:r>
            <a:r>
              <a:rPr lang="hr-HR" sz="10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%HTML%'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);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5266" y="816059"/>
            <a:ext cx="46805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union all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"Kategorija"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'IT%'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UNION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ALL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"Kategorija"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NOT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'IT%'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</a:t>
            </a:r>
            <a:r>
              <a:rPr lang="hr-HR" sz="10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%HTML%'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</a:t>
            </a:r>
            <a:r>
              <a:rPr lang="hr-HR" sz="10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%HTML%'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);</a:t>
            </a:r>
            <a:endParaRPr lang="hr-HR" sz="1000"/>
          </a:p>
        </p:txBody>
      </p:sp>
      <p:cxnSp>
        <p:nvCxnSpPr>
          <p:cNvPr id="7" name="Elbow Connector 6"/>
          <p:cNvCxnSpPr>
            <a:cxnSpLocks/>
          </p:cNvCxnSpPr>
          <p:nvPr/>
        </p:nvCxnSpPr>
        <p:spPr>
          <a:xfrm>
            <a:off x="601776" y="2780928"/>
            <a:ext cx="2470853" cy="432048"/>
          </a:xfrm>
          <a:prstGeom prst="bentConnector3">
            <a:avLst>
              <a:gd name="adj1" fmla="val 99960"/>
            </a:avLst>
          </a:prstGeom>
          <a:ln w="19050">
            <a:solidFill>
              <a:srgbClr val="004A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</p:cNvCxnSpPr>
          <p:nvPr/>
        </p:nvCxnSpPr>
        <p:spPr>
          <a:xfrm>
            <a:off x="5436095" y="2780928"/>
            <a:ext cx="2160243" cy="432048"/>
          </a:xfrm>
          <a:prstGeom prst="bentConnector3">
            <a:avLst>
              <a:gd name="adj1" fmla="val 100089"/>
            </a:avLst>
          </a:prstGeom>
          <a:ln w="19050">
            <a:solidFill>
              <a:srgbClr val="004A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7">
            <a:extLst>
              <a:ext uri="{FF2B5EF4-FFF2-40B4-BE49-F238E27FC236}">
                <a16:creationId xmlns:a16="http://schemas.microsoft.com/office/drawing/2014/main" id="{5B235425-AEE6-434F-8988-A8A38C10303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47839" y="3310300"/>
            <a:ext cx="3708137" cy="3547700"/>
          </a:xfrm>
          <a:prstGeom prst="rect">
            <a:avLst/>
          </a:prstGeom>
        </p:spPr>
      </p:pic>
      <p:pic>
        <p:nvPicPr>
          <p:cNvPr id="13" name="Image8">
            <a:extLst>
              <a:ext uri="{FF2B5EF4-FFF2-40B4-BE49-F238E27FC236}">
                <a16:creationId xmlns:a16="http://schemas.microsoft.com/office/drawing/2014/main" id="{3E87C06B-DFD1-490D-B05C-17A8C1BB380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762079" y="3310301"/>
            <a:ext cx="3554337" cy="3547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767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89A89AE3095A48BC7F0D21D2B5056C" ma:contentTypeVersion="1" ma:contentTypeDescription="Stvaranje novog dokumenta." ma:contentTypeScope="" ma:versionID="f4bdf58d9af7a5d0b02b8d9e3d96042f">
  <xsd:schema xmlns:xsd="http://www.w3.org/2001/XMLSchema" xmlns:xs="http://www.w3.org/2001/XMLSchema" xmlns:p="http://schemas.microsoft.com/office/2006/metadata/properties" xmlns:ns1="http://schemas.microsoft.com/sharepoint/v3" xmlns:ns2="d69fcfd1-3467-457d-9897-0010baebca35" targetNamespace="http://schemas.microsoft.com/office/2006/metadata/properties" ma:root="true" ma:fieldsID="7a0b269335c2703281d22ce8a56acb48" ns1:_="" ns2:_="">
    <xsd:import namespace="http://schemas.microsoft.com/sharepoint/v3"/>
    <xsd:import namespace="d69fcfd1-3467-457d-9897-0010baebca3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laniranje datuma početk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Planiranje datuma završetka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fcfd1-3467-457d-9897-0010baebca3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Vrijednost ID-a dokumenta" ma:description="Vrijednost ID-a dokumenta dodijeljenog ovoj stavci." ma:internalName="_dlc_DocId" ma:readOnly="true">
      <xsd:simpleType>
        <xsd:restriction base="dms:Text"/>
      </xsd:simpleType>
    </xsd:element>
    <xsd:element name="_dlc_DocIdUrl" ma:index="11" nillable="true" ma:displayName="ID dokumenta" ma:description="Trajna veza do ovog dokumenta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d69fcfd1-3467-457d-9897-0010baebca35">22FQUJKTTAX4-50-1060</_dlc_DocId>
    <_dlc_DocIdUrl xmlns="d69fcfd1-3467-457d-9897-0010baebca35">
      <Url>http://intranet/sadržaj/servis/vijesti/_layouts/DocIdRedir.aspx?ID=22FQUJKTTAX4-50-1060</Url>
      <Description>22FQUJKTTAX4-50-1060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2FA0B87-C571-4150-B64C-5836CDE10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69fcfd1-3467-457d-9897-0010baebc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C2712E-2100-4122-8E72-5BCD35612542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69fcfd1-3467-457d-9897-0010baebca3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A3016DA-8ECF-4F14-ACC6-3B7A50F9BC3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FE1C6BE-53A9-459D-9FBB-D3A7C0B54AA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12683</TotalTime>
  <Words>1649</Words>
  <Application>Microsoft Office PowerPoint</Application>
  <PresentationFormat>On-screen Show (4:3)</PresentationFormat>
  <Paragraphs>304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Liberation Serif</vt:lpstr>
      <vt:lpstr>Office Theme</vt:lpstr>
      <vt:lpstr>PowerPoint Presentation</vt:lpstr>
      <vt:lpstr>Zašto su bitne performanse?</vt:lpstr>
      <vt:lpstr> O čemu ovisi cijena SQL upita?</vt:lpstr>
      <vt:lpstr>Praktičan projektni zadatak</vt:lpstr>
      <vt:lpstr>Model podataka zadatka</vt:lpstr>
      <vt:lpstr>INDEX</vt:lpstr>
      <vt:lpstr>SELECT * i COUNT(*)</vt:lpstr>
      <vt:lpstr>WHERE funkcija(kolona)</vt:lpstr>
      <vt:lpstr>UNION ili UNION ALL</vt:lpstr>
      <vt:lpstr>MAX (i MIN), ORDER BY</vt:lpstr>
      <vt:lpstr>IN ili EXISTS</vt:lpstr>
      <vt:lpstr>WITH</vt:lpstr>
      <vt:lpstr>WITH</vt:lpstr>
      <vt:lpstr>Materijali i linkovi</vt:lpstr>
      <vt:lpstr>PowerPoint Presentation</vt:lpstr>
    </vt:vector>
  </TitlesOfParts>
  <Company>Erste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Mandic Ivona ES</dc:creator>
  <cp:lastModifiedBy>Golner Darko ES</cp:lastModifiedBy>
  <cp:revision>349</cp:revision>
  <dcterms:created xsi:type="dcterms:W3CDTF">2015-10-07T08:45:23Z</dcterms:created>
  <dcterms:modified xsi:type="dcterms:W3CDTF">2021-01-29T17:55:06Z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DE91E73E-B0C5-4757-B1C7-2B3163EA28E1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0x010100B189A89AE3095A48BC7F0D21D2B5056C</vt:lpwstr>
  </property>
  <property fmtid="{D5CDD505-2E9C-101B-9397-08002B2CF9AE}" pid="5" name="_dlc_DocIdItemGuid">
    <vt:lpwstr>a3fef576-a2cc-4d69-8bd3-0c984b196a56</vt:lpwstr>
  </property>
  <property fmtid="{D5CDD505-2E9C-101B-9397-08002B2CF9AE}" pid="6" name="MSIP_Label_38939b85-7e40-4a1d-91e1-0e84c3b219d7_Enabled">
    <vt:lpwstr>True</vt:lpwstr>
  </property>
  <property fmtid="{D5CDD505-2E9C-101B-9397-08002B2CF9AE}" pid="7" name="MSIP_Label_38939b85-7e40-4a1d-91e1-0e84c3b219d7_SiteId">
    <vt:lpwstr>3ad0376a-54d3-49a6-9e20-52de0a92fc89</vt:lpwstr>
  </property>
  <property fmtid="{D5CDD505-2E9C-101B-9397-08002B2CF9AE}" pid="8" name="MSIP_Label_38939b85-7e40-4a1d-91e1-0e84c3b219d7_Owner">
    <vt:lpwstr>dgolner@erste.hr</vt:lpwstr>
  </property>
  <property fmtid="{D5CDD505-2E9C-101B-9397-08002B2CF9AE}" pid="9" name="MSIP_Label_38939b85-7e40-4a1d-91e1-0e84c3b219d7_SetDate">
    <vt:lpwstr>2020-06-03T07:15:05.7744446Z</vt:lpwstr>
  </property>
  <property fmtid="{D5CDD505-2E9C-101B-9397-08002B2CF9AE}" pid="10" name="MSIP_Label_38939b85-7e40-4a1d-91e1-0e84c3b219d7_Name">
    <vt:lpwstr>Internal</vt:lpwstr>
  </property>
  <property fmtid="{D5CDD505-2E9C-101B-9397-08002B2CF9AE}" pid="11" name="MSIP_Label_38939b85-7e40-4a1d-91e1-0e84c3b219d7_Application">
    <vt:lpwstr>Microsoft Azure Information Protection</vt:lpwstr>
  </property>
  <property fmtid="{D5CDD505-2E9C-101B-9397-08002B2CF9AE}" pid="12" name="MSIP_Label_38939b85-7e40-4a1d-91e1-0e84c3b219d7_ActionId">
    <vt:lpwstr>11015729-7909-40cb-a405-613ed933bc8a</vt:lpwstr>
  </property>
  <property fmtid="{D5CDD505-2E9C-101B-9397-08002B2CF9AE}" pid="13" name="MSIP_Label_38939b85-7e40-4a1d-91e1-0e84c3b219d7_Extended_MSFT_Method">
    <vt:lpwstr>Automatic</vt:lpwstr>
  </property>
  <property fmtid="{D5CDD505-2E9C-101B-9397-08002B2CF9AE}" pid="14" name="Sensitivity">
    <vt:lpwstr>Internal</vt:lpwstr>
  </property>
</Properties>
</file>