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63" r:id="rId4"/>
    <p:sldId id="262" r:id="rId5"/>
    <p:sldId id="261" r:id="rId6"/>
    <p:sldId id="259" r:id="rId7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B4A"/>
    <a:srgbClr val="19365D"/>
    <a:srgbClr val="FAFEFD"/>
    <a:srgbClr val="EEF6F9"/>
    <a:srgbClr val="0D1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86"/>
  </p:normalViewPr>
  <p:slideViewPr>
    <p:cSldViewPr snapToGrid="0" snapToObjects="1">
      <p:cViewPr>
        <p:scale>
          <a:sx n="59" d="100"/>
          <a:sy n="59" d="100"/>
        </p:scale>
        <p:origin x="760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0587D-00A9-CE44-8F6E-D63D396D62D8}" type="datetimeFigureOut">
              <a:rPr lang="es-US" smtClean="0"/>
              <a:t>5/18/22</a:t>
            </a:fld>
            <a:endParaRPr lang="es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FD1C3-46C8-F748-8A30-F3DC239FCFD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157804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Technical</a:t>
            </a:r>
            <a:r>
              <a:rPr lang="es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es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looks at </a:t>
            </a:r>
            <a:r>
              <a:rPr lang="es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s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</a:t>
            </a:r>
            <a:r>
              <a:rPr lang="es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movement</a:t>
            </a:r>
            <a:r>
              <a:rPr lang="es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es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s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</a:t>
            </a:r>
            <a:r>
              <a:rPr lang="es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uses </a:t>
            </a:r>
            <a:r>
              <a:rPr lang="es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s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s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es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attempt</a:t>
            </a:r>
            <a:r>
              <a:rPr lang="es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es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</a:t>
            </a:r>
            <a:r>
              <a:rPr lang="es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future </a:t>
            </a:r>
            <a:r>
              <a:rPr lang="es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</a:t>
            </a:r>
            <a:r>
              <a:rPr lang="es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movements</a:t>
            </a:r>
            <a:r>
              <a:rPr lang="es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s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s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Fundamental </a:t>
            </a:r>
            <a:r>
              <a:rPr lang="es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es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</a:t>
            </a:r>
            <a:r>
              <a:rPr lang="es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looks at </a:t>
            </a:r>
            <a:r>
              <a:rPr lang="es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economic</a:t>
            </a:r>
            <a:r>
              <a:rPr lang="es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s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financial</a:t>
            </a:r>
            <a:r>
              <a:rPr lang="es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factors</a:t>
            </a:r>
            <a:r>
              <a:rPr lang="es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es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influence</a:t>
            </a:r>
            <a:r>
              <a:rPr lang="es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s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</a:t>
            </a:r>
            <a:r>
              <a:rPr lang="es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s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es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investors</a:t>
            </a:r>
            <a:r>
              <a:rPr lang="es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don't</a:t>
            </a:r>
            <a:r>
              <a:rPr lang="es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believe</a:t>
            </a:r>
            <a:r>
              <a:rPr lang="es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s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s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efficient-market</a:t>
            </a:r>
            <a:r>
              <a:rPr lang="es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hypothesis</a:t>
            </a:r>
            <a:r>
              <a:rPr lang="es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es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says</a:t>
            </a:r>
            <a:r>
              <a:rPr lang="es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es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stock </a:t>
            </a:r>
            <a:r>
              <a:rPr lang="es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prices</a:t>
            </a:r>
            <a:r>
              <a:rPr lang="es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already</a:t>
            </a:r>
            <a:r>
              <a:rPr lang="es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</a:t>
            </a:r>
            <a:r>
              <a:rPr lang="es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es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</a:t>
            </a:r>
            <a:r>
              <a:rPr lang="es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es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s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company</a:t>
            </a:r>
            <a:r>
              <a:rPr lang="es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es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</a:t>
            </a:r>
            <a:r>
              <a:rPr lang="es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 </a:t>
            </a:r>
            <a:r>
              <a:rPr lang="es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es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</a:t>
            </a:r>
            <a:r>
              <a:rPr lang="es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</a:t>
            </a:r>
            <a:r>
              <a:rPr lang="es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reflects</a:t>
            </a:r>
            <a:r>
              <a:rPr lang="es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es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es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s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</a:t>
            </a:r>
            <a:r>
              <a:rPr lang="es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es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investors</a:t>
            </a:r>
            <a:r>
              <a:rPr lang="es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believe</a:t>
            </a:r>
            <a:r>
              <a:rPr lang="es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es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stocks </a:t>
            </a:r>
            <a:r>
              <a:rPr lang="es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</a:t>
            </a:r>
            <a:r>
              <a:rPr lang="es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</a:t>
            </a:r>
            <a:r>
              <a:rPr lang="es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</a:t>
            </a:r>
            <a:r>
              <a:rPr lang="es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s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es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underpriced</a:t>
            </a:r>
            <a:r>
              <a:rPr lang="es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s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s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variety</a:t>
            </a:r>
            <a:r>
              <a:rPr lang="es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es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reasons</a:t>
            </a:r>
            <a:r>
              <a:rPr lang="es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FD1C3-46C8-F748-8A30-F3DC239FCFDD}" type="slidenum">
              <a:rPr lang="es-US" smtClean="0"/>
              <a:t>2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68418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752A8-2AC0-9BE4-6D3F-497B5A481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8A104E-F813-1ACD-D9B5-716F8DEFD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D0F411-4914-79DD-0A09-65AB82BD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8C35-8997-5E47-819D-48B8DB665536}" type="datetimeFigureOut">
              <a:rPr lang="es-US" smtClean="0"/>
              <a:t>5/18/22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D8BE51-6B69-12DF-4F96-2F978687B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6B389C-82BF-A922-0522-C6F230ED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2989-194A-124D-8F2F-2F864ADDA1C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26967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4B115-4D18-52AF-CED0-935F4AC3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AC334F-E8EB-27BC-6C1E-06DDC39CD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3DD4ED-4852-DB3E-4FEE-8ED990C3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8C35-8997-5E47-819D-48B8DB665536}" type="datetimeFigureOut">
              <a:rPr lang="es-US" smtClean="0"/>
              <a:t>5/18/22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820691-8179-7E8E-F56E-427C74DF3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5CA729-C715-8CF0-E728-8D934E65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2989-194A-124D-8F2F-2F864ADDA1C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58605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28B611-806D-C161-6ACD-EA7926609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714674-6694-7C6B-517A-A76A3FA05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0D08FF-7554-B0C3-ED4F-623AC3C1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8C35-8997-5E47-819D-48B8DB665536}" type="datetimeFigureOut">
              <a:rPr lang="es-US" smtClean="0"/>
              <a:t>5/18/22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5D0529-55BB-0BB0-E89F-7F2B6799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CEC345-329E-E5B3-3703-D89665531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2989-194A-124D-8F2F-2F864ADDA1C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81853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07FFC-A43E-7F1E-F9F1-F36E6BA7D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A482C8-4309-4637-1E10-DDF844ED6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B3EDD1-92BB-72AE-F1F9-829B62A8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8C35-8997-5E47-819D-48B8DB665536}" type="datetimeFigureOut">
              <a:rPr lang="es-US" smtClean="0"/>
              <a:t>5/18/22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91FAF5-E79F-B3BB-3333-2A84D296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F1C560-F1FF-BFF6-1C50-2DACDED8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2989-194A-124D-8F2F-2F864ADDA1C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47501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7CE4C-4AA4-FC35-F08D-41D8835FA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E08CD9-9955-7A0B-9AB2-851D6676B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6DC4EA-6C41-6AEF-0D0C-19E034F8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8C35-8997-5E47-819D-48B8DB665536}" type="datetimeFigureOut">
              <a:rPr lang="es-US" smtClean="0"/>
              <a:t>5/18/22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20AB0C-75C2-0CEE-E423-D26F78BD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B7AAF2-7ED3-F604-EE89-BE851EC7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2989-194A-124D-8F2F-2F864ADDA1C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38372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984B3-A77F-09EE-3519-2842CB525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19CB76-3E1B-6A1A-792B-70016F9C0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A75C9B-274A-E7EB-AFBA-CD0D80F2A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DBFDCB-8C6C-1742-90BF-20A813B0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8C35-8997-5E47-819D-48B8DB665536}" type="datetimeFigureOut">
              <a:rPr lang="es-US" smtClean="0"/>
              <a:t>5/18/22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7CA03D-886B-7C33-9C97-DDDC6F23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DFBC68-0D52-FEA8-B969-8E52DC93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2989-194A-124D-8F2F-2F864ADDA1C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21683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CEB41-7345-30D8-AF9B-C5203FC1B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D0F1CA-62D5-E3F4-8185-9679EA068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60EE05-9397-E8BD-F265-1B29BEBF8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9E4AE9E-9603-FCF8-4F2C-EE960687D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C851F30-2970-CBF6-5F10-795F42BF0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3C0C37F-F839-5DDB-7E57-56A11E0D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8C35-8997-5E47-819D-48B8DB665536}" type="datetimeFigureOut">
              <a:rPr lang="es-US" smtClean="0"/>
              <a:t>5/18/22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896BCBA-F6B8-E77C-E2F0-38378F736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E2C7328-DEE9-5FD3-4467-395069E3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2989-194A-124D-8F2F-2F864ADDA1C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07385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002FA-4B5F-720D-73BC-0A99DB93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FD2BA4-155E-7363-1CA8-DB78097F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8C35-8997-5E47-819D-48B8DB665536}" type="datetimeFigureOut">
              <a:rPr lang="es-US" smtClean="0"/>
              <a:t>5/18/22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CEF207C-A03F-B280-95AA-2362BE72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C6A237-7833-D070-836C-9F72BE5E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2989-194A-124D-8F2F-2F864ADDA1C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76672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A4B282F-2D41-901E-976F-F105D2B9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8C35-8997-5E47-819D-48B8DB665536}" type="datetimeFigureOut">
              <a:rPr lang="es-US" smtClean="0"/>
              <a:t>5/18/22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A271E74-5216-A74C-2CE9-75E5AE52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B36786-1D41-FD67-17FF-33251C3F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2989-194A-124D-8F2F-2F864ADDA1C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4673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4B030-E345-3EAA-E3DA-74EEAC57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EB09A4-B9E3-6A68-BBEF-3166A3AE8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35A1BE-C2B0-D654-2F90-5B80DFF91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B0EED2-2BB4-846C-4489-88B7EB25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8C35-8997-5E47-819D-48B8DB665536}" type="datetimeFigureOut">
              <a:rPr lang="es-US" smtClean="0"/>
              <a:t>5/18/22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62F952-4097-B4AA-2C14-D9CA2008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8FA50D-AE17-1BFF-7565-DAB78F8A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2989-194A-124D-8F2F-2F864ADDA1C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57756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7CBE7-B76D-FE98-AA41-0ED2F0B6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30AD801-CE8E-B3F5-ED9D-700B1DDF1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31F6D6-2595-9B5D-5CA6-A74DEBE34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43A0B0-B814-2FCA-5DC2-362D1E9E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8C35-8997-5E47-819D-48B8DB665536}" type="datetimeFigureOut">
              <a:rPr lang="es-US" smtClean="0"/>
              <a:t>5/18/22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20189E-A85E-3814-AF52-E3066121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0497BB-C6AA-2BDC-DD77-80892FFA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2989-194A-124D-8F2F-2F864ADDA1C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5772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78E89B1-5337-BBDF-3B2E-1ADAAEB83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C49C8F-36ED-A9C0-8919-40B26301F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32BFF6-1F52-4812-CEE9-CC4F08C31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98C35-8997-5E47-819D-48B8DB665536}" type="datetimeFigureOut">
              <a:rPr lang="es-US" smtClean="0"/>
              <a:t>5/18/22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5AE5B6-0208-C860-9309-DD224BB0D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EBB141-4DB6-8EFD-EA03-DB3E981C3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42989-194A-124D-8F2F-2F864ADDA1C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17124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4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microsoft.com/office/2007/relationships/hdphoto" Target="../media/hdphoto2.wdp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6.wdp"/><Relationship Id="rId5" Type="http://schemas.openxmlformats.org/officeDocument/2006/relationships/image" Target="../media/image10.png"/><Relationship Id="rId10" Type="http://schemas.openxmlformats.org/officeDocument/2006/relationships/image" Target="../media/image12.png"/><Relationship Id="rId4" Type="http://schemas.openxmlformats.org/officeDocument/2006/relationships/image" Target="../media/image9.jpeg"/><Relationship Id="rId9" Type="http://schemas.microsoft.com/office/2007/relationships/hdphoto" Target="../media/hdphoto8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microsoft.com/office/2007/relationships/hdphoto" Target="../media/hdphoto11.wdp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3.wdp"/><Relationship Id="rId13" Type="http://schemas.microsoft.com/office/2007/relationships/hdphoto" Target="../media/hdphoto15.wdp"/><Relationship Id="rId3" Type="http://schemas.microsoft.com/office/2007/relationships/hdphoto" Target="../media/hdphoto12.wdp"/><Relationship Id="rId7" Type="http://schemas.openxmlformats.org/officeDocument/2006/relationships/image" Target="../media/image16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8.jpeg"/><Relationship Id="rId5" Type="http://schemas.openxmlformats.org/officeDocument/2006/relationships/image" Target="../media/image11.png"/><Relationship Id="rId10" Type="http://schemas.microsoft.com/office/2007/relationships/hdphoto" Target="../media/hdphoto14.wdp"/><Relationship Id="rId4" Type="http://schemas.openxmlformats.org/officeDocument/2006/relationships/image" Target="../media/image9.jpe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4029884-67B4-0850-BA7B-ED6269E6B6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pic>
        <p:nvPicPr>
          <p:cNvPr id="1026" name="Picture 2" descr="Ironhack - Su perfil en Startupxplore">
            <a:extLst>
              <a:ext uri="{FF2B5EF4-FFF2-40B4-BE49-F238E27FC236}">
                <a16:creationId xmlns:a16="http://schemas.microsoft.com/office/drawing/2014/main" id="{C36337D8-7CCE-CEBD-35B8-BF7F59F8C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00" b="97000" l="7500" r="91250">
                        <a14:foregroundMark x1="49500" y1="8750" x2="49500" y2="8750"/>
                        <a14:foregroundMark x1="48250" y1="4500" x2="48250" y2="4500"/>
                        <a14:foregroundMark x1="7500" y1="34500" x2="16500" y2="41500"/>
                        <a14:foregroundMark x1="36250" y1="38500" x2="36250" y2="38500"/>
                        <a14:foregroundMark x1="49250" y1="39250" x2="49250" y2="39250"/>
                        <a14:foregroundMark x1="45500" y1="59500" x2="45500" y2="59500"/>
                        <a14:foregroundMark x1="91250" y1="37750" x2="91250" y2="52000"/>
                        <a14:foregroundMark x1="40750" y1="86000" x2="48250" y2="93250"/>
                        <a14:foregroundMark x1="43750" y1="92500" x2="49250" y2="9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227" y="5829061"/>
            <a:ext cx="795546" cy="79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7C88516-212D-D41F-0D71-85E9DC909D39}"/>
              </a:ext>
            </a:extLst>
          </p:cNvPr>
          <p:cNvSpPr/>
          <p:nvPr/>
        </p:nvSpPr>
        <p:spPr>
          <a:xfrm>
            <a:off x="5488366" y="3070739"/>
            <a:ext cx="3463207" cy="795545"/>
          </a:xfrm>
          <a:prstGeom prst="rect">
            <a:avLst/>
          </a:prstGeom>
          <a:solidFill>
            <a:srgbClr val="FF4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8800" dirty="0">
                <a:solidFill>
                  <a:schemeClr val="bg1"/>
                </a:solidFill>
                <a:latin typeface="Knockout HTF27-JuniorBantamwt" pitchFamily="2" charset="0"/>
              </a:rPr>
              <a:t>CALCULATOR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9735A26-2B79-A721-CFD8-889B8EAA7235}"/>
              </a:ext>
            </a:extLst>
          </p:cNvPr>
          <p:cNvSpPr txBox="1"/>
          <p:nvPr/>
        </p:nvSpPr>
        <p:spPr>
          <a:xfrm>
            <a:off x="1983397" y="1964129"/>
            <a:ext cx="69701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8800" dirty="0">
                <a:solidFill>
                  <a:srgbClr val="FF4B4A"/>
                </a:solidFill>
                <a:latin typeface="Knockout HTF27-JuniorBantamwt" pitchFamily="2" charset="0"/>
              </a:rPr>
              <a:t>DISCOUNTED CASH FLOW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31AE3CB-958A-B7E3-04A4-1DDD6F227DAB}"/>
              </a:ext>
            </a:extLst>
          </p:cNvPr>
          <p:cNvSpPr txBox="1"/>
          <p:nvPr/>
        </p:nvSpPr>
        <p:spPr>
          <a:xfrm>
            <a:off x="2956326" y="3070739"/>
            <a:ext cx="2636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800" dirty="0">
                <a:solidFill>
                  <a:schemeClr val="bg1"/>
                </a:solidFill>
                <a:latin typeface="Ernest and Emily" pitchFamily="2" charset="0"/>
              </a:rPr>
              <a:t>Daniel Gómez-Lechón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EB88BB5-9942-BA9B-4E80-A6F4AF151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69016">
            <a:off x="-431214" y="5078837"/>
            <a:ext cx="2489200" cy="2794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996094B-D6C0-1D5A-8770-6AE633317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576094">
            <a:off x="8244041" y="5289093"/>
            <a:ext cx="4683743" cy="187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4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3269516-F469-83EF-98DB-502D301D52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588C8BB-F88B-4002-FA2E-2CB4258F52C7}"/>
              </a:ext>
            </a:extLst>
          </p:cNvPr>
          <p:cNvSpPr/>
          <p:nvPr/>
        </p:nvSpPr>
        <p:spPr>
          <a:xfrm>
            <a:off x="252761" y="275254"/>
            <a:ext cx="2515839" cy="802888"/>
          </a:xfrm>
          <a:prstGeom prst="rect">
            <a:avLst/>
          </a:prstGeom>
          <a:solidFill>
            <a:srgbClr val="FF4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8000" dirty="0">
                <a:latin typeface="Knockout HTF27-JuniorBantamwt" pitchFamily="2" charset="0"/>
              </a:rPr>
              <a:t>OBJETIVO</a:t>
            </a:r>
            <a:endParaRPr lang="es-US" sz="6000" dirty="0">
              <a:latin typeface="Knockout HTF27-JuniorBantamwt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4C7099E-1446-22CB-CEAC-33D30732286B}"/>
              </a:ext>
            </a:extLst>
          </p:cNvPr>
          <p:cNvSpPr txBox="1"/>
          <p:nvPr/>
        </p:nvSpPr>
        <p:spPr>
          <a:xfrm>
            <a:off x="458675" y="6256892"/>
            <a:ext cx="2764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600" dirty="0">
                <a:solidFill>
                  <a:schemeClr val="bg1"/>
                </a:solidFill>
                <a:latin typeface="Gotham-Medium" panose="02000604040000020004" pitchFamily="2" charset="0"/>
              </a:rPr>
              <a:t>OBJETIVO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5D6DDE5-08EF-7574-3745-FBCC786B7E9D}"/>
              </a:ext>
            </a:extLst>
          </p:cNvPr>
          <p:cNvSpPr txBox="1"/>
          <p:nvPr/>
        </p:nvSpPr>
        <p:spPr>
          <a:xfrm>
            <a:off x="3020531" y="6256892"/>
            <a:ext cx="2764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600" dirty="0">
                <a:solidFill>
                  <a:schemeClr val="bg1"/>
                </a:solidFill>
                <a:latin typeface="Gotham-Medium" panose="02000604040000020004" pitchFamily="2" charset="0"/>
              </a:rPr>
              <a:t>FIN. STATEMENTS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80E0B34-EEEC-467A-720E-FE709B3277BE}"/>
              </a:ext>
            </a:extLst>
          </p:cNvPr>
          <p:cNvSpPr txBox="1"/>
          <p:nvPr/>
        </p:nvSpPr>
        <p:spPr>
          <a:xfrm>
            <a:off x="7622362" y="6278157"/>
            <a:ext cx="1991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600" dirty="0">
                <a:solidFill>
                  <a:schemeClr val="bg1"/>
                </a:solidFill>
                <a:latin typeface="Gotham-Medium" panose="02000604040000020004" pitchFamily="2" charset="0"/>
              </a:rPr>
              <a:t>DFC VALUATION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04420FA-F75A-5D56-DEAF-6C3B49C432CA}"/>
              </a:ext>
            </a:extLst>
          </p:cNvPr>
          <p:cNvSpPr txBox="1"/>
          <p:nvPr/>
        </p:nvSpPr>
        <p:spPr>
          <a:xfrm>
            <a:off x="9917517" y="6252420"/>
            <a:ext cx="2764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600" dirty="0">
                <a:solidFill>
                  <a:schemeClr val="bg1"/>
                </a:solidFill>
                <a:latin typeface="Gotham-Medium" panose="02000604040000020004" pitchFamily="2" charset="0"/>
              </a:rPr>
              <a:t>CALCULATOR</a:t>
            </a:r>
          </a:p>
        </p:txBody>
      </p:sp>
      <p:pic>
        <p:nvPicPr>
          <p:cNvPr id="16" name="Picture 2" descr="Ironhack - Su perfil en Startupxplore">
            <a:extLst>
              <a:ext uri="{FF2B5EF4-FFF2-40B4-BE49-F238E27FC236}">
                <a16:creationId xmlns:a16="http://schemas.microsoft.com/office/drawing/2014/main" id="{27CBC040-39A2-66E2-78C0-BA3B0379D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500" b="97000" l="7500" r="91250">
                        <a14:foregroundMark x1="49500" y1="8750" x2="49500" y2="8750"/>
                        <a14:foregroundMark x1="48250" y1="4500" x2="48250" y2="4500"/>
                        <a14:foregroundMark x1="7500" y1="34500" x2="16500" y2="41500"/>
                        <a14:foregroundMark x1="36250" y1="38500" x2="36250" y2="38500"/>
                        <a14:foregroundMark x1="49250" y1="39250" x2="49250" y2="39250"/>
                        <a14:foregroundMark x1="45500" y1="59500" x2="45500" y2="59500"/>
                        <a14:foregroundMark x1="91250" y1="37750" x2="91250" y2="52000"/>
                        <a14:foregroundMark x1="40750" y1="86000" x2="48250" y2="93250"/>
                        <a14:foregroundMark x1="43750" y1="92500" x2="49250" y2="9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227" y="5829061"/>
            <a:ext cx="795546" cy="79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73F2363-0549-38FB-B5FB-1F401DA5300E}"/>
              </a:ext>
            </a:extLst>
          </p:cNvPr>
          <p:cNvCxnSpPr>
            <a:cxnSpLocks/>
          </p:cNvCxnSpPr>
          <p:nvPr/>
        </p:nvCxnSpPr>
        <p:spPr>
          <a:xfrm>
            <a:off x="82224" y="6452914"/>
            <a:ext cx="2052616" cy="0"/>
          </a:xfrm>
          <a:prstGeom prst="line">
            <a:avLst/>
          </a:prstGeom>
          <a:ln w="15875">
            <a:solidFill>
              <a:srgbClr val="FF4B4A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E0F6DD9-1802-5F92-CF58-D06DB5C8086E}"/>
              </a:ext>
            </a:extLst>
          </p:cNvPr>
          <p:cNvSpPr txBox="1"/>
          <p:nvPr/>
        </p:nvSpPr>
        <p:spPr>
          <a:xfrm>
            <a:off x="143981" y="1012554"/>
            <a:ext cx="575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800" dirty="0">
                <a:solidFill>
                  <a:schemeClr val="bg1"/>
                </a:solidFill>
                <a:latin typeface="Knockout HTF27-JuniorBantamwt" pitchFamily="2" charset="0"/>
              </a:rPr>
              <a:t>MÉTODOS  DE VALORACIÓN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90F44367-95EB-EC61-82D0-6626D8C21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0818" y="-49744"/>
            <a:ext cx="1936806" cy="1627234"/>
          </a:xfrm>
          <a:prstGeom prst="rect">
            <a:avLst/>
          </a:prstGeom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id="{DCF44D76-0C5C-3971-5235-670C5481ADC4}"/>
              </a:ext>
            </a:extLst>
          </p:cNvPr>
          <p:cNvSpPr txBox="1"/>
          <p:nvPr/>
        </p:nvSpPr>
        <p:spPr>
          <a:xfrm>
            <a:off x="9159299" y="1865307"/>
            <a:ext cx="2418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600" dirty="0">
                <a:solidFill>
                  <a:schemeClr val="bg1"/>
                </a:solidFill>
                <a:latin typeface="Gotham-Medium" panose="02000604040000020004" pitchFamily="2" charset="0"/>
              </a:rPr>
              <a:t>ANÁLISIS TÉCNICO</a:t>
            </a: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BF797FE8-438B-EEC3-AF3B-9F5DFD74950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192" t="25560" r="12929" b="32703"/>
          <a:stretch/>
        </p:blipFill>
        <p:spPr>
          <a:xfrm rot="4880233">
            <a:off x="10141482" y="899127"/>
            <a:ext cx="230637" cy="2368349"/>
          </a:xfrm>
          <a:prstGeom prst="rect">
            <a:avLst/>
          </a:prstGeom>
        </p:spPr>
      </p:pic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220D8A05-65E5-916F-1501-AEF42CF5AC58}"/>
              </a:ext>
            </a:extLst>
          </p:cNvPr>
          <p:cNvCxnSpPr>
            <a:cxnSpLocks/>
          </p:cNvCxnSpPr>
          <p:nvPr/>
        </p:nvCxnSpPr>
        <p:spPr>
          <a:xfrm>
            <a:off x="4688513" y="2528061"/>
            <a:ext cx="0" cy="2494779"/>
          </a:xfrm>
          <a:prstGeom prst="line">
            <a:avLst/>
          </a:prstGeom>
          <a:ln w="19050">
            <a:solidFill>
              <a:srgbClr val="FF4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0B9FD391-D8BC-305A-8E2A-6C2D12EC303E}"/>
              </a:ext>
            </a:extLst>
          </p:cNvPr>
          <p:cNvSpPr txBox="1"/>
          <p:nvPr/>
        </p:nvSpPr>
        <p:spPr>
          <a:xfrm>
            <a:off x="1017898" y="-1297559"/>
            <a:ext cx="2903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600" dirty="0">
                <a:solidFill>
                  <a:schemeClr val="bg1"/>
                </a:solidFill>
                <a:latin typeface="Gotham-Medium" panose="02000604040000020004" pitchFamily="2" charset="0"/>
              </a:rPr>
              <a:t>METODOLOGÍAS: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2A8F3EA5-7A89-860A-3F7F-E9E3C40F87BF}"/>
              </a:ext>
            </a:extLst>
          </p:cNvPr>
          <p:cNvSpPr txBox="1"/>
          <p:nvPr/>
        </p:nvSpPr>
        <p:spPr>
          <a:xfrm>
            <a:off x="3412793" y="7237128"/>
            <a:ext cx="2447428" cy="335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600" dirty="0">
                <a:latin typeface="Gotham-Light" panose="02000604040000020004" pitchFamily="2" charset="0"/>
              </a:rPr>
              <a:t>ASSET VALUATION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BEB4CDE1-9479-EB3A-0FED-0C618E15F507}"/>
              </a:ext>
            </a:extLst>
          </p:cNvPr>
          <p:cNvSpPr txBox="1"/>
          <p:nvPr/>
        </p:nvSpPr>
        <p:spPr>
          <a:xfrm>
            <a:off x="6096000" y="7263855"/>
            <a:ext cx="2447428" cy="335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600" dirty="0">
                <a:latin typeface="Gotham-Light" panose="02000604040000020004" pitchFamily="2" charset="0"/>
              </a:rPr>
              <a:t>LIQUIDATION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47086A9F-722B-93A7-2823-12BDF485F0D7}"/>
              </a:ext>
            </a:extLst>
          </p:cNvPr>
          <p:cNvSpPr txBox="1"/>
          <p:nvPr/>
        </p:nvSpPr>
        <p:spPr>
          <a:xfrm>
            <a:off x="8618131" y="7290006"/>
            <a:ext cx="2447428" cy="335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600" dirty="0">
                <a:latin typeface="Gotham-Light" panose="02000604040000020004" pitchFamily="2" charset="0"/>
              </a:rPr>
              <a:t>RESTRUCTURING</a:t>
            </a:r>
          </a:p>
        </p:txBody>
      </p: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F4DB27AD-1631-920D-0F70-450F183F535A}"/>
              </a:ext>
            </a:extLst>
          </p:cNvPr>
          <p:cNvCxnSpPr>
            <a:cxnSpLocks/>
          </p:cNvCxnSpPr>
          <p:nvPr/>
        </p:nvCxnSpPr>
        <p:spPr>
          <a:xfrm>
            <a:off x="5738199" y="-507805"/>
            <a:ext cx="1503163" cy="0"/>
          </a:xfrm>
          <a:prstGeom prst="line">
            <a:avLst/>
          </a:prstGeom>
          <a:ln w="28575">
            <a:solidFill>
              <a:srgbClr val="FF4B4A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8" name="Picture 10" descr="Your Money: Know why value investing has become popular again | The  Financial Express">
            <a:extLst>
              <a:ext uri="{FF2B5EF4-FFF2-40B4-BE49-F238E27FC236}">
                <a16:creationId xmlns:a16="http://schemas.microsoft.com/office/drawing/2014/main" id="{1234B903-A740-6B9F-EC99-67308037E6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500" b="90000" l="10000" r="90000">
                        <a14:foregroundMark x1="68871" y1="8500" x2="68871" y2="8500"/>
                        <a14:foregroundMark x1="82258" y1="8750" x2="82258" y2="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684" r="11796" b="50000"/>
          <a:stretch/>
        </p:blipFill>
        <p:spPr bwMode="auto">
          <a:xfrm>
            <a:off x="-950700" y="-1403352"/>
            <a:ext cx="1492348" cy="128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>
            <a:extLst>
              <a:ext uri="{FF2B5EF4-FFF2-40B4-BE49-F238E27FC236}">
                <a16:creationId xmlns:a16="http://schemas.microsoft.com/office/drawing/2014/main" id="{1972101F-C653-FF1F-E9E7-9D6EF37B7BAB}"/>
              </a:ext>
            </a:extLst>
          </p:cNvPr>
          <p:cNvSpPr txBox="1"/>
          <p:nvPr/>
        </p:nvSpPr>
        <p:spPr>
          <a:xfrm>
            <a:off x="242182" y="2409358"/>
            <a:ext cx="229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3600" dirty="0">
                <a:solidFill>
                  <a:schemeClr val="bg1"/>
                </a:solidFill>
                <a:latin typeface="Knockout HTF27-JuniorBantamwt" pitchFamily="2" charset="0"/>
              </a:rPr>
              <a:t>VALUE INVESTING</a:t>
            </a:r>
          </a:p>
        </p:txBody>
      </p: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8C211C5A-9E58-16B1-175B-04529BB3CBE9}"/>
              </a:ext>
            </a:extLst>
          </p:cNvPr>
          <p:cNvCxnSpPr>
            <a:cxnSpLocks/>
          </p:cNvCxnSpPr>
          <p:nvPr/>
        </p:nvCxnSpPr>
        <p:spPr>
          <a:xfrm>
            <a:off x="325325" y="2959292"/>
            <a:ext cx="1846375" cy="0"/>
          </a:xfrm>
          <a:prstGeom prst="line">
            <a:avLst/>
          </a:prstGeom>
          <a:ln w="28575">
            <a:solidFill>
              <a:srgbClr val="FF4B4A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C2582403-1D42-F86E-A227-6FB872C1FA0E}"/>
              </a:ext>
            </a:extLst>
          </p:cNvPr>
          <p:cNvSpPr txBox="1"/>
          <p:nvPr/>
        </p:nvSpPr>
        <p:spPr>
          <a:xfrm>
            <a:off x="242182" y="3293705"/>
            <a:ext cx="4501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600" dirty="0">
                <a:solidFill>
                  <a:schemeClr val="bg1"/>
                </a:solidFill>
                <a:latin typeface="Gotham-Light" panose="02000604040000020004" pitchFamily="2" charset="0"/>
              </a:rPr>
              <a:t>EFFICIENT MARKET HYPOTHESYS</a:t>
            </a:r>
            <a:endParaRPr lang="es-US" sz="1600" dirty="0">
              <a:solidFill>
                <a:schemeClr val="bg1"/>
              </a:solidFill>
              <a:latin typeface="Gotham-Light" panose="02000604040000020004" pitchFamily="2" charset="0"/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700E07FC-C4CD-EFBB-ACCC-FE0CDB18BC94}"/>
              </a:ext>
            </a:extLst>
          </p:cNvPr>
          <p:cNvSpPr txBox="1"/>
          <p:nvPr/>
        </p:nvSpPr>
        <p:spPr>
          <a:xfrm>
            <a:off x="252761" y="3770587"/>
            <a:ext cx="4501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600" dirty="0">
                <a:solidFill>
                  <a:schemeClr val="bg1"/>
                </a:solidFill>
                <a:latin typeface="Gotham-Light" panose="02000604040000020004" pitchFamily="2" charset="0"/>
              </a:rPr>
              <a:t>INTRINSIC VALUE</a:t>
            </a:r>
            <a:endParaRPr lang="es-US" sz="1600" dirty="0">
              <a:solidFill>
                <a:schemeClr val="bg1"/>
              </a:solidFill>
              <a:latin typeface="Gotham-Light" panose="02000604040000020004" pitchFamily="2" charset="0"/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21607111-FA61-5AF7-AE58-68E549E59FC2}"/>
              </a:ext>
            </a:extLst>
          </p:cNvPr>
          <p:cNvSpPr txBox="1"/>
          <p:nvPr/>
        </p:nvSpPr>
        <p:spPr>
          <a:xfrm>
            <a:off x="252761" y="4276542"/>
            <a:ext cx="4501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600" dirty="0">
                <a:solidFill>
                  <a:schemeClr val="bg1"/>
                </a:solidFill>
                <a:latin typeface="Gotham-Light" panose="02000604040000020004" pitchFamily="2" charset="0"/>
              </a:rPr>
              <a:t>MARGIN OF SAFETY</a:t>
            </a:r>
            <a:endParaRPr lang="es-US" sz="1600" dirty="0">
              <a:solidFill>
                <a:schemeClr val="bg1"/>
              </a:solidFill>
              <a:latin typeface="Gotham-Light" panose="02000604040000020004" pitchFamily="2" charset="0"/>
            </a:endParaRPr>
          </a:p>
        </p:txBody>
      </p:sp>
      <p:pic>
        <p:nvPicPr>
          <p:cNvPr id="74" name="Imagen 73">
            <a:extLst>
              <a:ext uri="{FF2B5EF4-FFF2-40B4-BE49-F238E27FC236}">
                <a16:creationId xmlns:a16="http://schemas.microsoft.com/office/drawing/2014/main" id="{ADA452B9-EA51-C726-38CC-DF95485680F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192" t="25560" r="12929" b="32703"/>
          <a:stretch/>
        </p:blipFill>
        <p:spPr>
          <a:xfrm rot="5550228">
            <a:off x="1992715" y="1244346"/>
            <a:ext cx="131997" cy="4501267"/>
          </a:xfrm>
          <a:prstGeom prst="rect">
            <a:avLst/>
          </a:prstGeom>
        </p:spPr>
      </p:pic>
      <p:pic>
        <p:nvPicPr>
          <p:cNvPr id="76" name="Imagen 75">
            <a:extLst>
              <a:ext uri="{FF2B5EF4-FFF2-40B4-BE49-F238E27FC236}">
                <a16:creationId xmlns:a16="http://schemas.microsoft.com/office/drawing/2014/main" id="{CC346215-8928-1254-83A3-08F0E9BBAB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70326" y="-69788"/>
            <a:ext cx="1927403" cy="1627234"/>
          </a:xfrm>
          <a:prstGeom prst="rect">
            <a:avLst/>
          </a:prstGeom>
        </p:spPr>
      </p:pic>
      <p:sp>
        <p:nvSpPr>
          <p:cNvPr id="77" name="CuadroTexto 76">
            <a:extLst>
              <a:ext uri="{FF2B5EF4-FFF2-40B4-BE49-F238E27FC236}">
                <a16:creationId xmlns:a16="http://schemas.microsoft.com/office/drawing/2014/main" id="{35E0F4D0-CF6A-A5C9-9045-664AF148991F}"/>
              </a:ext>
            </a:extLst>
          </p:cNvPr>
          <p:cNvSpPr txBox="1"/>
          <p:nvPr/>
        </p:nvSpPr>
        <p:spPr>
          <a:xfrm>
            <a:off x="5194664" y="1861733"/>
            <a:ext cx="2903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600" dirty="0">
                <a:solidFill>
                  <a:schemeClr val="bg1"/>
                </a:solidFill>
                <a:latin typeface="Gotham-Medium" panose="02000604040000020004" pitchFamily="2" charset="0"/>
              </a:rPr>
              <a:t>ANÁLISIS FUNDAMENTAL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AB15CF68-AD8A-2C5C-40F6-12037BBD1FA3}"/>
              </a:ext>
            </a:extLst>
          </p:cNvPr>
          <p:cNvSpPr txBox="1"/>
          <p:nvPr/>
        </p:nvSpPr>
        <p:spPr>
          <a:xfrm>
            <a:off x="5570324" y="2750252"/>
            <a:ext cx="2903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600">
                <a:solidFill>
                  <a:schemeClr val="bg1"/>
                </a:solidFill>
                <a:latin typeface="Gotham-Light" panose="02000604040000020004" pitchFamily="2" charset="0"/>
              </a:rPr>
              <a:t>TRADING COMPS</a:t>
            </a:r>
            <a:endParaRPr lang="es-US" sz="1600" dirty="0">
              <a:solidFill>
                <a:schemeClr val="bg1"/>
              </a:solidFill>
              <a:latin typeface="Gotham-Light" panose="02000604040000020004" pitchFamily="2" charset="0"/>
            </a:endParaRP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916E7378-0443-0E32-6436-B557712A22F7}"/>
              </a:ext>
            </a:extLst>
          </p:cNvPr>
          <p:cNvSpPr txBox="1"/>
          <p:nvPr/>
        </p:nvSpPr>
        <p:spPr>
          <a:xfrm>
            <a:off x="5570324" y="3201328"/>
            <a:ext cx="2903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600" dirty="0">
                <a:solidFill>
                  <a:schemeClr val="bg1"/>
                </a:solidFill>
                <a:latin typeface="Gotham-Light" panose="02000604040000020004" pitchFamily="2" charset="0"/>
              </a:rPr>
              <a:t>DEAL COMPS</a:t>
            </a:r>
            <a:endParaRPr lang="es-US" sz="1600" dirty="0">
              <a:solidFill>
                <a:schemeClr val="bg1"/>
              </a:solidFill>
              <a:latin typeface="Gotham-Light" panose="02000604040000020004" pitchFamily="2" charset="0"/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5664E7C7-5D1F-9A4B-5BC3-F2B9AD989D18}"/>
              </a:ext>
            </a:extLst>
          </p:cNvPr>
          <p:cNvSpPr txBox="1"/>
          <p:nvPr/>
        </p:nvSpPr>
        <p:spPr>
          <a:xfrm>
            <a:off x="5570325" y="3704457"/>
            <a:ext cx="2903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600" b="1" dirty="0">
                <a:solidFill>
                  <a:schemeClr val="bg1"/>
                </a:solidFill>
                <a:latin typeface="GOTHAM-MEDIUM" panose="02000604040000020004" pitchFamily="2" charset="0"/>
              </a:rPr>
              <a:t>DCF METHOD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8229E7E2-2CF9-A2F1-2E5F-CF3CC3916CFE}"/>
              </a:ext>
            </a:extLst>
          </p:cNvPr>
          <p:cNvSpPr txBox="1"/>
          <p:nvPr/>
        </p:nvSpPr>
        <p:spPr>
          <a:xfrm>
            <a:off x="5570325" y="4147220"/>
            <a:ext cx="2903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600" dirty="0">
                <a:solidFill>
                  <a:schemeClr val="bg1"/>
                </a:solidFill>
                <a:latin typeface="Gotham-Light" panose="02000604040000020004" pitchFamily="2" charset="0"/>
              </a:rPr>
              <a:t>LBO</a:t>
            </a:r>
            <a:endParaRPr lang="es-US" sz="1600" dirty="0">
              <a:solidFill>
                <a:schemeClr val="bg1"/>
              </a:solidFill>
              <a:latin typeface="Gotham-Light" panose="02000604040000020004" pitchFamily="2" charset="0"/>
            </a:endParaRP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C00517AB-F937-A11C-A93A-1E9849CADBD6}"/>
              </a:ext>
            </a:extLst>
          </p:cNvPr>
          <p:cNvSpPr txBox="1"/>
          <p:nvPr/>
        </p:nvSpPr>
        <p:spPr>
          <a:xfrm>
            <a:off x="5570326" y="4570449"/>
            <a:ext cx="2447428" cy="335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600" dirty="0">
                <a:solidFill>
                  <a:schemeClr val="bg1"/>
                </a:solidFill>
                <a:latin typeface="Gotham-Light" panose="02000604040000020004" pitchFamily="2" charset="0"/>
              </a:rPr>
              <a:t>BREAK-UP ANALYSIS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3087F48-7CBB-10E5-3D4D-0D8A789C1ED3}"/>
              </a:ext>
            </a:extLst>
          </p:cNvPr>
          <p:cNvSpPr txBox="1"/>
          <p:nvPr/>
        </p:nvSpPr>
        <p:spPr>
          <a:xfrm>
            <a:off x="5551274" y="3666357"/>
            <a:ext cx="1706776" cy="391290"/>
          </a:xfrm>
          <a:prstGeom prst="rect">
            <a:avLst/>
          </a:prstGeom>
          <a:noFill/>
          <a:ln w="31750">
            <a:solidFill>
              <a:srgbClr val="FF4B4A"/>
            </a:solidFill>
          </a:ln>
        </p:spPr>
        <p:txBody>
          <a:bodyPr wrap="square" rtlCol="0">
            <a:spAutoFit/>
          </a:bodyPr>
          <a:lstStyle/>
          <a:p>
            <a:endParaRPr lang="es-US" dirty="0"/>
          </a:p>
        </p:txBody>
      </p:sp>
      <p:pic>
        <p:nvPicPr>
          <p:cNvPr id="2060" name="Picture 12" descr="Download Free Report - Warren Buffett Drawing PNG Image | Transparent PNG  Free Download on SeekPNG">
            <a:extLst>
              <a:ext uri="{FF2B5EF4-FFF2-40B4-BE49-F238E27FC236}">
                <a16:creationId xmlns:a16="http://schemas.microsoft.com/office/drawing/2014/main" id="{818B5406-5E89-9893-899B-41AF7030F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45000" y1="70306" x2="50976" y2="65284"/>
                        <a14:foregroundMark x1="50976" y1="65284" x2="53293" y2="685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97875" y="2509635"/>
            <a:ext cx="5074388" cy="283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73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3269516-F469-83EF-98DB-502D301D52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4C7099E-1446-22CB-CEAC-33D30732286B}"/>
              </a:ext>
            </a:extLst>
          </p:cNvPr>
          <p:cNvSpPr txBox="1"/>
          <p:nvPr/>
        </p:nvSpPr>
        <p:spPr>
          <a:xfrm>
            <a:off x="458675" y="6256892"/>
            <a:ext cx="2764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600" dirty="0">
                <a:solidFill>
                  <a:schemeClr val="bg1"/>
                </a:solidFill>
                <a:latin typeface="Gotham-Medium" panose="02000604040000020004" pitchFamily="2" charset="0"/>
              </a:rPr>
              <a:t>OBJETIVO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5D6DDE5-08EF-7574-3745-FBCC786B7E9D}"/>
              </a:ext>
            </a:extLst>
          </p:cNvPr>
          <p:cNvSpPr txBox="1"/>
          <p:nvPr/>
        </p:nvSpPr>
        <p:spPr>
          <a:xfrm>
            <a:off x="3020531" y="6256892"/>
            <a:ext cx="2764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600" dirty="0">
                <a:solidFill>
                  <a:schemeClr val="bg1"/>
                </a:solidFill>
                <a:latin typeface="Gotham-Medium" panose="02000604040000020004" pitchFamily="2" charset="0"/>
              </a:rPr>
              <a:t>FIN. STATEMENTS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80E0B34-EEEC-467A-720E-FE709B3277BE}"/>
              </a:ext>
            </a:extLst>
          </p:cNvPr>
          <p:cNvSpPr txBox="1"/>
          <p:nvPr/>
        </p:nvSpPr>
        <p:spPr>
          <a:xfrm>
            <a:off x="7622362" y="6278157"/>
            <a:ext cx="197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600" dirty="0">
                <a:solidFill>
                  <a:schemeClr val="bg1"/>
                </a:solidFill>
                <a:latin typeface="Gotham-Medium" panose="02000604040000020004" pitchFamily="2" charset="0"/>
              </a:rPr>
              <a:t>DFC VALUATION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04420FA-F75A-5D56-DEAF-6C3B49C432CA}"/>
              </a:ext>
            </a:extLst>
          </p:cNvPr>
          <p:cNvSpPr txBox="1"/>
          <p:nvPr/>
        </p:nvSpPr>
        <p:spPr>
          <a:xfrm>
            <a:off x="9917517" y="6252420"/>
            <a:ext cx="2764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600" dirty="0">
                <a:solidFill>
                  <a:schemeClr val="bg1"/>
                </a:solidFill>
                <a:latin typeface="Gotham-Medium" panose="02000604040000020004" pitchFamily="2" charset="0"/>
              </a:rPr>
              <a:t>CALCULATOR</a:t>
            </a:r>
          </a:p>
        </p:txBody>
      </p:sp>
      <p:pic>
        <p:nvPicPr>
          <p:cNvPr id="16" name="Picture 2" descr="Ironhack - Su perfil en Startupxplore">
            <a:extLst>
              <a:ext uri="{FF2B5EF4-FFF2-40B4-BE49-F238E27FC236}">
                <a16:creationId xmlns:a16="http://schemas.microsoft.com/office/drawing/2014/main" id="{27CBC040-39A2-66E2-78C0-BA3B0379D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00" b="97000" l="7500" r="91250">
                        <a14:foregroundMark x1="49500" y1="8750" x2="49500" y2="8750"/>
                        <a14:foregroundMark x1="48250" y1="4500" x2="48250" y2="4500"/>
                        <a14:foregroundMark x1="7500" y1="34500" x2="16500" y2="41500"/>
                        <a14:foregroundMark x1="36250" y1="38500" x2="36250" y2="38500"/>
                        <a14:foregroundMark x1="49250" y1="39250" x2="49250" y2="39250"/>
                        <a14:foregroundMark x1="45500" y1="59500" x2="45500" y2="59500"/>
                        <a14:foregroundMark x1="91250" y1="37750" x2="91250" y2="52000"/>
                        <a14:foregroundMark x1="40750" y1="86000" x2="48250" y2="93250"/>
                        <a14:foregroundMark x1="43750" y1="92500" x2="49250" y2="9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227" y="5829061"/>
            <a:ext cx="795546" cy="79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73F2363-0549-38FB-B5FB-1F401DA5300E}"/>
              </a:ext>
            </a:extLst>
          </p:cNvPr>
          <p:cNvCxnSpPr>
            <a:cxnSpLocks/>
          </p:cNvCxnSpPr>
          <p:nvPr/>
        </p:nvCxnSpPr>
        <p:spPr>
          <a:xfrm>
            <a:off x="2990524" y="6452914"/>
            <a:ext cx="2052616" cy="0"/>
          </a:xfrm>
          <a:prstGeom prst="line">
            <a:avLst/>
          </a:prstGeom>
          <a:ln w="15875">
            <a:solidFill>
              <a:srgbClr val="FF4B4A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85418BA-03CB-B703-8EE5-C02CF06BAA95}"/>
              </a:ext>
            </a:extLst>
          </p:cNvPr>
          <p:cNvSpPr/>
          <p:nvPr/>
        </p:nvSpPr>
        <p:spPr>
          <a:xfrm>
            <a:off x="252761" y="275254"/>
            <a:ext cx="5843239" cy="802888"/>
          </a:xfrm>
          <a:prstGeom prst="rect">
            <a:avLst/>
          </a:prstGeom>
          <a:solidFill>
            <a:srgbClr val="FF4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8000" dirty="0">
                <a:latin typeface="Knockout HTF27-JuniorBantamwt" pitchFamily="2" charset="0"/>
              </a:rPr>
              <a:t>FINANCIAL STATEMENTS</a:t>
            </a:r>
            <a:endParaRPr lang="es-US" sz="6000" dirty="0">
              <a:latin typeface="Knockout HTF27-JuniorBantamwt" pitchFamily="2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E50B96-4BD6-7A3B-B7AA-A3800A6242A9}"/>
              </a:ext>
            </a:extLst>
          </p:cNvPr>
          <p:cNvSpPr txBox="1"/>
          <p:nvPr/>
        </p:nvSpPr>
        <p:spPr>
          <a:xfrm>
            <a:off x="143981" y="1012554"/>
            <a:ext cx="575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800" dirty="0">
                <a:solidFill>
                  <a:schemeClr val="bg1"/>
                </a:solidFill>
                <a:latin typeface="Knockout HTF27-JuniorBantamwt" pitchFamily="2" charset="0"/>
              </a:rPr>
              <a:t>CUENTAS FINANCIERAS Y COMO SE RELACIONAN</a:t>
            </a:r>
          </a:p>
        </p:txBody>
      </p:sp>
      <p:pic>
        <p:nvPicPr>
          <p:cNvPr id="4098" name="Picture 2" descr="Consolidated income statement">
            <a:extLst>
              <a:ext uri="{FF2B5EF4-FFF2-40B4-BE49-F238E27FC236}">
                <a16:creationId xmlns:a16="http://schemas.microsoft.com/office/drawing/2014/main" id="{730E7D1E-D2D6-8C2B-8183-3B9D83E6A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120" y="7263558"/>
            <a:ext cx="1780752" cy="119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Touch Screen Digitizer for Apple iPad Pro 11 2018 - White by Maxbhi.com">
            <a:extLst>
              <a:ext uri="{FF2B5EF4-FFF2-40B4-BE49-F238E27FC236}">
                <a16:creationId xmlns:a16="http://schemas.microsoft.com/office/drawing/2014/main" id="{D589C6DF-FF35-68B6-86CD-E1A9B7B76E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3333" y1="28287" x2="66458" y2="56441"/>
                        <a14:foregroundMark x1="66458" y1="56441" x2="71354" y2="62815"/>
                        <a14:foregroundMark x1="71354" y1="62815" x2="71458" y2="62815"/>
                        <a14:foregroundMark x1="74375" y1="37716" x2="66875" y2="63745"/>
                        <a14:foregroundMark x1="66875" y1="63745" x2="58438" y2="55644"/>
                        <a14:foregroundMark x1="58438" y1="55644" x2="49792" y2="36521"/>
                        <a14:foregroundMark x1="49792" y1="36521" x2="39479" y2="50863"/>
                        <a14:foregroundMark x1="39479" y1="50863" x2="35000" y2="44887"/>
                        <a14:foregroundMark x1="35000" y1="44887" x2="29792" y2="72908"/>
                        <a14:foregroundMark x1="29792" y1="72908" x2="53646" y2="37450"/>
                        <a14:foregroundMark x1="53646" y1="37450" x2="68646" y2="26029"/>
                        <a14:foregroundMark x1="68646" y1="26029" x2="74896" y2="46082"/>
                        <a14:foregroundMark x1="74896" y1="46082" x2="77917" y2="34794"/>
                        <a14:foregroundMark x1="77917" y1="34794" x2="77292" y2="55113"/>
                        <a14:foregroundMark x1="77292" y1="55113" x2="72396" y2="64011"/>
                        <a14:foregroundMark x1="72396" y1="64011" x2="53542" y2="70518"/>
                        <a14:foregroundMark x1="53542" y1="70518" x2="33125" y2="58167"/>
                        <a14:foregroundMark x1="33125" y1="58167" x2="26458" y2="45950"/>
                        <a14:foregroundMark x1="26458" y1="45950" x2="26354" y2="36521"/>
                        <a14:foregroundMark x1="18333" y1="25100" x2="59583" y2="25365"/>
                        <a14:foregroundMark x1="59583" y1="25365" x2="76979" y2="24701"/>
                        <a14:foregroundMark x1="76979" y1="24701" x2="80104" y2="72377"/>
                        <a14:foregroundMark x1="80104" y1="72377" x2="45833" y2="80611"/>
                        <a14:foregroundMark x1="45833" y1="80611" x2="31563" y2="81142"/>
                        <a14:foregroundMark x1="31563" y1="81142" x2="25521" y2="79150"/>
                        <a14:foregroundMark x1="25521" y1="79150" x2="22396" y2="68260"/>
                        <a14:foregroundMark x1="22396" y1="68260" x2="22396" y2="32005"/>
                        <a14:foregroundMark x1="76146" y1="23240" x2="79688" y2="34396"/>
                        <a14:foregroundMark x1="79688" y1="34396" x2="79479" y2="74369"/>
                        <a14:foregroundMark x1="79479" y1="74369" x2="79167" y2="75299"/>
                        <a14:foregroundMark x1="81146" y1="16202" x2="87188" y2="18327"/>
                        <a14:foregroundMark x1="87188" y1="18327" x2="87604" y2="37185"/>
                        <a14:foregroundMark x1="50208" y1="84462" x2="70000" y2="84728"/>
                        <a14:foregroundMark x1="70000" y1="84728" x2="75521" y2="84462"/>
                        <a14:foregroundMark x1="75521" y1="84462" x2="82604" y2="84462"/>
                        <a14:foregroundMark x1="82604" y1="84462" x2="87396" y2="81009"/>
                        <a14:foregroundMark x1="87396" y1="81009" x2="88333" y2="78353"/>
                        <a14:foregroundMark x1="17083" y1="16467" x2="16563" y2="86720"/>
                        <a14:foregroundMark x1="16563" y1="86720" x2="18333" y2="876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394" t="11509" r="7160" b="3981"/>
          <a:stretch/>
        </p:blipFill>
        <p:spPr bwMode="auto">
          <a:xfrm>
            <a:off x="393401" y="1796808"/>
            <a:ext cx="4702628" cy="387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onsolidated income statement">
            <a:extLst>
              <a:ext uri="{FF2B5EF4-FFF2-40B4-BE49-F238E27FC236}">
                <a16:creationId xmlns:a16="http://schemas.microsoft.com/office/drawing/2014/main" id="{A289D83E-FAD6-3D4F-8AF5-4E7293547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43" y="2286637"/>
            <a:ext cx="4127611" cy="277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Touch Screen Digitizer for Apple iPad Pro 11 2018 - White by Maxbhi.com">
            <a:extLst>
              <a:ext uri="{FF2B5EF4-FFF2-40B4-BE49-F238E27FC236}">
                <a16:creationId xmlns:a16="http://schemas.microsoft.com/office/drawing/2014/main" id="{AEDF0E9C-327B-AB4F-1971-961948C5FD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3333" y1="28287" x2="66458" y2="56441"/>
                        <a14:foregroundMark x1="66458" y1="56441" x2="71354" y2="62815"/>
                        <a14:foregroundMark x1="71354" y1="62815" x2="71458" y2="62815"/>
                        <a14:foregroundMark x1="74375" y1="37716" x2="66875" y2="63745"/>
                        <a14:foregroundMark x1="66875" y1="63745" x2="58438" y2="55644"/>
                        <a14:foregroundMark x1="58438" y1="55644" x2="49792" y2="36521"/>
                        <a14:foregroundMark x1="49792" y1="36521" x2="39479" y2="50863"/>
                        <a14:foregroundMark x1="39479" y1="50863" x2="35000" y2="44887"/>
                        <a14:foregroundMark x1="35000" y1="44887" x2="29792" y2="72908"/>
                        <a14:foregroundMark x1="29792" y1="72908" x2="53646" y2="37450"/>
                        <a14:foregroundMark x1="53646" y1="37450" x2="68646" y2="26029"/>
                        <a14:foregroundMark x1="68646" y1="26029" x2="74896" y2="46082"/>
                        <a14:foregroundMark x1="74896" y1="46082" x2="77917" y2="34794"/>
                        <a14:foregroundMark x1="77917" y1="34794" x2="77292" y2="55113"/>
                        <a14:foregroundMark x1="77292" y1="55113" x2="72396" y2="64011"/>
                        <a14:foregroundMark x1="72396" y1="64011" x2="53542" y2="70518"/>
                        <a14:foregroundMark x1="53542" y1="70518" x2="33125" y2="58167"/>
                        <a14:foregroundMark x1="33125" y1="58167" x2="26458" y2="45950"/>
                        <a14:foregroundMark x1="26458" y1="45950" x2="26354" y2="36521"/>
                        <a14:foregroundMark x1="18333" y1="25100" x2="59583" y2="25365"/>
                        <a14:foregroundMark x1="59583" y1="25365" x2="76979" y2="24701"/>
                        <a14:foregroundMark x1="76979" y1="24701" x2="80104" y2="72377"/>
                        <a14:foregroundMark x1="80104" y1="72377" x2="45833" y2="80611"/>
                        <a14:foregroundMark x1="45833" y1="80611" x2="31563" y2="81142"/>
                        <a14:foregroundMark x1="31563" y1="81142" x2="25521" y2="79150"/>
                        <a14:foregroundMark x1="25521" y1="79150" x2="22396" y2="68260"/>
                        <a14:foregroundMark x1="22396" y1="68260" x2="22396" y2="32005"/>
                        <a14:foregroundMark x1="76146" y1="23240" x2="79688" y2="34396"/>
                        <a14:foregroundMark x1="79688" y1="34396" x2="79479" y2="74369"/>
                        <a14:foregroundMark x1="79479" y1="74369" x2="79167" y2="75299"/>
                        <a14:foregroundMark x1="81146" y1="16202" x2="87188" y2="18327"/>
                        <a14:foregroundMark x1="87188" y1="18327" x2="87604" y2="37185"/>
                        <a14:foregroundMark x1="50208" y1="84462" x2="70000" y2="84728"/>
                        <a14:foregroundMark x1="70000" y1="84728" x2="75521" y2="84462"/>
                        <a14:foregroundMark x1="75521" y1="84462" x2="82604" y2="84462"/>
                        <a14:foregroundMark x1="82604" y1="84462" x2="87396" y2="81009"/>
                        <a14:foregroundMark x1="87396" y1="81009" x2="88333" y2="78353"/>
                        <a14:foregroundMark x1="17083" y1="16467" x2="16563" y2="86720"/>
                        <a14:foregroundMark x1="16563" y1="86720" x2="18333" y2="876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394" t="11509" r="7160" b="3981"/>
          <a:stretch/>
        </p:blipFill>
        <p:spPr bwMode="auto">
          <a:xfrm rot="5400000">
            <a:off x="4605658" y="1767759"/>
            <a:ext cx="4093028" cy="346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Elements of Balance Sheet - Finance Train">
            <a:extLst>
              <a:ext uri="{FF2B5EF4-FFF2-40B4-BE49-F238E27FC236}">
                <a16:creationId xmlns:a16="http://schemas.microsoft.com/office/drawing/2014/main" id="{61AF5CEB-1E08-EF8D-6093-0F6A9DF41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170" y="1617929"/>
            <a:ext cx="2779664" cy="365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Touch Screen Digitizer for Apple iPad Pro 11 2018 - White by Maxbhi.com">
            <a:extLst>
              <a:ext uri="{FF2B5EF4-FFF2-40B4-BE49-F238E27FC236}">
                <a16:creationId xmlns:a16="http://schemas.microsoft.com/office/drawing/2014/main" id="{A5A6687B-F3D6-3D91-78FE-0E0B4D23A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3333" y1="28287" x2="66458" y2="56441"/>
                        <a14:foregroundMark x1="66458" y1="56441" x2="71354" y2="62815"/>
                        <a14:foregroundMark x1="71354" y1="62815" x2="71458" y2="62815"/>
                        <a14:foregroundMark x1="74375" y1="37716" x2="66875" y2="63745"/>
                        <a14:foregroundMark x1="66875" y1="63745" x2="58438" y2="55644"/>
                        <a14:foregroundMark x1="58438" y1="55644" x2="49792" y2="36521"/>
                        <a14:foregroundMark x1="49792" y1="36521" x2="39479" y2="50863"/>
                        <a14:foregroundMark x1="39479" y1="50863" x2="35000" y2="44887"/>
                        <a14:foregroundMark x1="35000" y1="44887" x2="29792" y2="72908"/>
                        <a14:foregroundMark x1="29792" y1="72908" x2="53646" y2="37450"/>
                        <a14:foregroundMark x1="53646" y1="37450" x2="68646" y2="26029"/>
                        <a14:foregroundMark x1="68646" y1="26029" x2="74896" y2="46082"/>
                        <a14:foregroundMark x1="74896" y1="46082" x2="77917" y2="34794"/>
                        <a14:foregroundMark x1="77917" y1="34794" x2="77292" y2="55113"/>
                        <a14:foregroundMark x1="77292" y1="55113" x2="72396" y2="64011"/>
                        <a14:foregroundMark x1="72396" y1="64011" x2="53542" y2="70518"/>
                        <a14:foregroundMark x1="53542" y1="70518" x2="33125" y2="58167"/>
                        <a14:foregroundMark x1="33125" y1="58167" x2="26458" y2="45950"/>
                        <a14:foregroundMark x1="26458" y1="45950" x2="26354" y2="36521"/>
                        <a14:foregroundMark x1="18333" y1="25100" x2="59583" y2="25365"/>
                        <a14:foregroundMark x1="59583" y1="25365" x2="76979" y2="24701"/>
                        <a14:foregroundMark x1="76979" y1="24701" x2="80104" y2="72377"/>
                        <a14:foregroundMark x1="80104" y1="72377" x2="45833" y2="80611"/>
                        <a14:foregroundMark x1="45833" y1="80611" x2="31563" y2="81142"/>
                        <a14:foregroundMark x1="31563" y1="81142" x2="25521" y2="79150"/>
                        <a14:foregroundMark x1="25521" y1="79150" x2="22396" y2="68260"/>
                        <a14:foregroundMark x1="22396" y1="68260" x2="22396" y2="32005"/>
                        <a14:foregroundMark x1="76146" y1="23240" x2="79688" y2="34396"/>
                        <a14:foregroundMark x1="79688" y1="34396" x2="79479" y2="74369"/>
                        <a14:foregroundMark x1="79479" y1="74369" x2="79167" y2="75299"/>
                        <a14:foregroundMark x1="81146" y1="16202" x2="87188" y2="18327"/>
                        <a14:foregroundMark x1="87188" y1="18327" x2="87604" y2="37185"/>
                        <a14:foregroundMark x1="50208" y1="84462" x2="70000" y2="84728"/>
                        <a14:foregroundMark x1="70000" y1="84728" x2="75521" y2="84462"/>
                        <a14:foregroundMark x1="75521" y1="84462" x2="82604" y2="84462"/>
                        <a14:foregroundMark x1="82604" y1="84462" x2="87396" y2="81009"/>
                        <a14:foregroundMark x1="87396" y1="81009" x2="88333" y2="78353"/>
                        <a14:foregroundMark x1="17083" y1="16467" x2="16563" y2="86720"/>
                        <a14:foregroundMark x1="16563" y1="86720" x2="18333" y2="876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394" t="11509" r="7160" b="3981"/>
          <a:stretch/>
        </p:blipFill>
        <p:spPr bwMode="auto">
          <a:xfrm rot="5400000">
            <a:off x="8047234" y="1773293"/>
            <a:ext cx="4081961" cy="346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What is the cash flow statement?">
            <a:extLst>
              <a:ext uri="{FF2B5EF4-FFF2-40B4-BE49-F238E27FC236}">
                <a16:creationId xmlns:a16="http://schemas.microsoft.com/office/drawing/2014/main" id="{1E68D40F-9B3C-63CB-C626-752EF75822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46"/>
          <a:stretch/>
        </p:blipFill>
        <p:spPr bwMode="auto">
          <a:xfrm>
            <a:off x="8790292" y="1712535"/>
            <a:ext cx="2747002" cy="335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32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3269516-F469-83EF-98DB-502D301D52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4C7099E-1446-22CB-CEAC-33D30732286B}"/>
              </a:ext>
            </a:extLst>
          </p:cNvPr>
          <p:cNvSpPr txBox="1"/>
          <p:nvPr/>
        </p:nvSpPr>
        <p:spPr>
          <a:xfrm>
            <a:off x="458675" y="6256892"/>
            <a:ext cx="2764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600" dirty="0">
                <a:solidFill>
                  <a:schemeClr val="bg1"/>
                </a:solidFill>
                <a:latin typeface="Gotham-Medium" panose="02000604040000020004" pitchFamily="2" charset="0"/>
              </a:rPr>
              <a:t>OBJETIVO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15B4B7C-79B7-105C-54B3-83F7D7933151}"/>
              </a:ext>
            </a:extLst>
          </p:cNvPr>
          <p:cNvCxnSpPr>
            <a:cxnSpLocks/>
          </p:cNvCxnSpPr>
          <p:nvPr/>
        </p:nvCxnSpPr>
        <p:spPr>
          <a:xfrm>
            <a:off x="7570440" y="6448557"/>
            <a:ext cx="2052616" cy="0"/>
          </a:xfrm>
          <a:prstGeom prst="line">
            <a:avLst/>
          </a:prstGeom>
          <a:ln w="15875">
            <a:solidFill>
              <a:srgbClr val="FF4B4A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5D6DDE5-08EF-7574-3745-FBCC786B7E9D}"/>
              </a:ext>
            </a:extLst>
          </p:cNvPr>
          <p:cNvSpPr txBox="1"/>
          <p:nvPr/>
        </p:nvSpPr>
        <p:spPr>
          <a:xfrm>
            <a:off x="3020531" y="6256892"/>
            <a:ext cx="2764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600" dirty="0">
                <a:solidFill>
                  <a:schemeClr val="bg1"/>
                </a:solidFill>
                <a:latin typeface="Gotham-Medium" panose="02000604040000020004" pitchFamily="2" charset="0"/>
              </a:rPr>
              <a:t>FIN. STATEMENTS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80E0B34-EEEC-467A-720E-FE709B3277BE}"/>
              </a:ext>
            </a:extLst>
          </p:cNvPr>
          <p:cNvSpPr txBox="1"/>
          <p:nvPr/>
        </p:nvSpPr>
        <p:spPr>
          <a:xfrm>
            <a:off x="7622362" y="6278157"/>
            <a:ext cx="2000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600" dirty="0">
                <a:solidFill>
                  <a:schemeClr val="bg1"/>
                </a:solidFill>
                <a:latin typeface="Gotham-Medium" panose="02000604040000020004" pitchFamily="2" charset="0"/>
              </a:rPr>
              <a:t>DFC VALUATION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04420FA-F75A-5D56-DEAF-6C3B49C432CA}"/>
              </a:ext>
            </a:extLst>
          </p:cNvPr>
          <p:cNvSpPr txBox="1"/>
          <p:nvPr/>
        </p:nvSpPr>
        <p:spPr>
          <a:xfrm>
            <a:off x="9917517" y="6252420"/>
            <a:ext cx="2764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600" dirty="0">
                <a:solidFill>
                  <a:schemeClr val="bg1"/>
                </a:solidFill>
                <a:latin typeface="Gotham-Medium" panose="02000604040000020004" pitchFamily="2" charset="0"/>
              </a:rPr>
              <a:t>CALCULATOR</a:t>
            </a:r>
          </a:p>
        </p:txBody>
      </p:sp>
      <p:pic>
        <p:nvPicPr>
          <p:cNvPr id="16" name="Picture 2" descr="Ironhack - Su perfil en Startupxplore">
            <a:extLst>
              <a:ext uri="{FF2B5EF4-FFF2-40B4-BE49-F238E27FC236}">
                <a16:creationId xmlns:a16="http://schemas.microsoft.com/office/drawing/2014/main" id="{27CBC040-39A2-66E2-78C0-BA3B0379D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00" b="97000" l="7500" r="91250">
                        <a14:foregroundMark x1="49500" y1="8750" x2="49500" y2="8750"/>
                        <a14:foregroundMark x1="48250" y1="4500" x2="48250" y2="4500"/>
                        <a14:foregroundMark x1="7500" y1="34500" x2="16500" y2="41500"/>
                        <a14:foregroundMark x1="36250" y1="38500" x2="36250" y2="38500"/>
                        <a14:foregroundMark x1="49250" y1="39250" x2="49250" y2="39250"/>
                        <a14:foregroundMark x1="45500" y1="59500" x2="45500" y2="59500"/>
                        <a14:foregroundMark x1="91250" y1="37750" x2="91250" y2="52000"/>
                        <a14:foregroundMark x1="40750" y1="86000" x2="48250" y2="93250"/>
                        <a14:foregroundMark x1="43750" y1="92500" x2="49250" y2="9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227" y="5829061"/>
            <a:ext cx="795546" cy="79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ángulo 36">
            <a:extLst>
              <a:ext uri="{FF2B5EF4-FFF2-40B4-BE49-F238E27FC236}">
                <a16:creationId xmlns:a16="http://schemas.microsoft.com/office/drawing/2014/main" id="{30C0B209-78A6-A683-8634-BF6765CC2B66}"/>
              </a:ext>
            </a:extLst>
          </p:cNvPr>
          <p:cNvSpPr/>
          <p:nvPr/>
        </p:nvSpPr>
        <p:spPr>
          <a:xfrm>
            <a:off x="252761" y="275254"/>
            <a:ext cx="2970379" cy="802888"/>
          </a:xfrm>
          <a:prstGeom prst="rect">
            <a:avLst/>
          </a:prstGeom>
          <a:solidFill>
            <a:srgbClr val="FF4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6000" dirty="0">
                <a:latin typeface="Knockout HTF27-JuniorBantamwt" pitchFamily="2" charset="0"/>
              </a:rPr>
              <a:t>DCF VALUATION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9BB827F-DA08-A032-B9FD-28EAF61F5614}"/>
              </a:ext>
            </a:extLst>
          </p:cNvPr>
          <p:cNvSpPr txBox="1"/>
          <p:nvPr/>
        </p:nvSpPr>
        <p:spPr>
          <a:xfrm>
            <a:off x="143981" y="1012553"/>
            <a:ext cx="390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800" dirty="0">
                <a:solidFill>
                  <a:schemeClr val="bg1"/>
                </a:solidFill>
                <a:latin typeface="Knockout HTF27-JuniorBantamwt" pitchFamily="2" charset="0"/>
              </a:rPr>
              <a:t>PROCESO Y CALCULOS PARA VALORACIÓN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5C8CB37-6FDD-DC5A-11EA-14C7F2159DC1}"/>
              </a:ext>
            </a:extLst>
          </p:cNvPr>
          <p:cNvSpPr txBox="1"/>
          <p:nvPr/>
        </p:nvSpPr>
        <p:spPr>
          <a:xfrm>
            <a:off x="581323" y="2325214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400" dirty="0">
                <a:solidFill>
                  <a:schemeClr val="bg1"/>
                </a:solidFill>
                <a:latin typeface="MEAT_BOLD" pitchFamily="2" charset="0"/>
              </a:rPr>
              <a:t>1)</a:t>
            </a:r>
            <a:endParaRPr lang="es-US" sz="1200" dirty="0">
              <a:solidFill>
                <a:schemeClr val="bg1"/>
              </a:solidFill>
              <a:latin typeface="MEAT_BOLD" pitchFamily="2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DD7FF0DC-DB2F-713A-0F33-0750CFAB7C38}"/>
              </a:ext>
            </a:extLst>
          </p:cNvPr>
          <p:cNvSpPr txBox="1"/>
          <p:nvPr/>
        </p:nvSpPr>
        <p:spPr>
          <a:xfrm>
            <a:off x="839675" y="2437440"/>
            <a:ext cx="344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400" dirty="0">
                <a:solidFill>
                  <a:schemeClr val="bg1"/>
                </a:solidFill>
                <a:latin typeface="Gotham-Medium" panose="02000604040000020004" pitchFamily="2" charset="0"/>
              </a:rPr>
              <a:t>SELECCIÓN DE PARÁMETROS</a:t>
            </a:r>
          </a:p>
        </p:txBody>
      </p:sp>
      <p:cxnSp>
        <p:nvCxnSpPr>
          <p:cNvPr id="40" name="Conector curvado 39">
            <a:extLst>
              <a:ext uri="{FF2B5EF4-FFF2-40B4-BE49-F238E27FC236}">
                <a16:creationId xmlns:a16="http://schemas.microsoft.com/office/drawing/2014/main" id="{A9184810-8B9D-8751-B1B2-8614A6D37018}"/>
              </a:ext>
            </a:extLst>
          </p:cNvPr>
          <p:cNvCxnSpPr>
            <a:cxnSpLocks/>
          </p:cNvCxnSpPr>
          <p:nvPr/>
        </p:nvCxnSpPr>
        <p:spPr>
          <a:xfrm>
            <a:off x="0" y="1943435"/>
            <a:ext cx="4801780" cy="1988485"/>
          </a:xfrm>
          <a:prstGeom prst="curvedConnector3">
            <a:avLst>
              <a:gd name="adj1" fmla="val 55713"/>
            </a:avLst>
          </a:prstGeom>
          <a:ln>
            <a:solidFill>
              <a:srgbClr val="FF4B4A"/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Conector curvado 40">
            <a:extLst>
              <a:ext uri="{FF2B5EF4-FFF2-40B4-BE49-F238E27FC236}">
                <a16:creationId xmlns:a16="http://schemas.microsoft.com/office/drawing/2014/main" id="{518CC6B0-8344-4F5D-3468-B176E0068E3F}"/>
              </a:ext>
            </a:extLst>
          </p:cNvPr>
          <p:cNvCxnSpPr>
            <a:cxnSpLocks/>
          </p:cNvCxnSpPr>
          <p:nvPr/>
        </p:nvCxnSpPr>
        <p:spPr>
          <a:xfrm flipV="1">
            <a:off x="4801780" y="2401102"/>
            <a:ext cx="3633560" cy="1530818"/>
          </a:xfrm>
          <a:prstGeom prst="curvedConnector3">
            <a:avLst>
              <a:gd name="adj1" fmla="val 50000"/>
            </a:avLst>
          </a:prstGeom>
          <a:ln>
            <a:solidFill>
              <a:srgbClr val="FF4B4A"/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Conector curvado 41">
            <a:extLst>
              <a:ext uri="{FF2B5EF4-FFF2-40B4-BE49-F238E27FC236}">
                <a16:creationId xmlns:a16="http://schemas.microsoft.com/office/drawing/2014/main" id="{E05AFBF8-DF1F-D1E8-42D3-05CA54C44D85}"/>
              </a:ext>
            </a:extLst>
          </p:cNvPr>
          <p:cNvCxnSpPr>
            <a:cxnSpLocks/>
          </p:cNvCxnSpPr>
          <p:nvPr/>
        </p:nvCxnSpPr>
        <p:spPr>
          <a:xfrm rot="10800000">
            <a:off x="8394893" y="2393942"/>
            <a:ext cx="4531271" cy="1766540"/>
          </a:xfrm>
          <a:prstGeom prst="curvedConnector3">
            <a:avLst>
              <a:gd name="adj1" fmla="val 50000"/>
            </a:avLst>
          </a:prstGeom>
          <a:ln>
            <a:solidFill>
              <a:srgbClr val="FF4B4A"/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F68B796C-A026-CDB5-2F67-B2003520D881}"/>
              </a:ext>
            </a:extLst>
          </p:cNvPr>
          <p:cNvSpPr/>
          <p:nvPr/>
        </p:nvSpPr>
        <p:spPr>
          <a:xfrm>
            <a:off x="1302222" y="2037551"/>
            <a:ext cx="160020" cy="161754"/>
          </a:xfrm>
          <a:prstGeom prst="ellipse">
            <a:avLst/>
          </a:prstGeom>
          <a:solidFill>
            <a:srgbClr val="FF4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5CA96A5C-8288-61F1-9DF9-3554EADEEC0D}"/>
              </a:ext>
            </a:extLst>
          </p:cNvPr>
          <p:cNvSpPr/>
          <p:nvPr/>
        </p:nvSpPr>
        <p:spPr>
          <a:xfrm>
            <a:off x="4445184" y="3839493"/>
            <a:ext cx="160020" cy="161754"/>
          </a:xfrm>
          <a:prstGeom prst="ellipse">
            <a:avLst/>
          </a:prstGeom>
          <a:solidFill>
            <a:srgbClr val="FF4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176354FB-48F2-D82B-A24F-4775A52DAEF8}"/>
              </a:ext>
            </a:extLst>
          </p:cNvPr>
          <p:cNvSpPr/>
          <p:nvPr/>
        </p:nvSpPr>
        <p:spPr>
          <a:xfrm>
            <a:off x="8586214" y="2341489"/>
            <a:ext cx="160020" cy="161754"/>
          </a:xfrm>
          <a:prstGeom prst="ellipse">
            <a:avLst/>
          </a:prstGeom>
          <a:solidFill>
            <a:srgbClr val="FF4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BD8C2887-338B-D304-1430-1107869DDEBB}"/>
              </a:ext>
            </a:extLst>
          </p:cNvPr>
          <p:cNvSpPr txBox="1"/>
          <p:nvPr/>
        </p:nvSpPr>
        <p:spPr>
          <a:xfrm>
            <a:off x="3086540" y="3984017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400" dirty="0">
                <a:solidFill>
                  <a:schemeClr val="bg1"/>
                </a:solidFill>
                <a:latin typeface="MEAT_BOLD" pitchFamily="2" charset="0"/>
              </a:rPr>
              <a:t>2)</a:t>
            </a:r>
            <a:endParaRPr lang="es-US" sz="1200" dirty="0">
              <a:solidFill>
                <a:schemeClr val="bg1"/>
              </a:solidFill>
              <a:latin typeface="MEAT_BOLD" pitchFamily="2" charset="0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AE38AB9E-F466-8850-CF17-1B76AB743B09}"/>
              </a:ext>
            </a:extLst>
          </p:cNvPr>
          <p:cNvSpPr txBox="1"/>
          <p:nvPr/>
        </p:nvSpPr>
        <p:spPr>
          <a:xfrm>
            <a:off x="3467540" y="4042855"/>
            <a:ext cx="344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400" dirty="0">
                <a:solidFill>
                  <a:schemeClr val="bg1"/>
                </a:solidFill>
                <a:latin typeface="Gotham-Medium" panose="02000604040000020004" pitchFamily="2" charset="0"/>
              </a:rPr>
              <a:t>PROYECCIÓN DE CASH FLOWS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D816B1D7-BB83-34B9-CFCD-E7D9F6B2EADA}"/>
              </a:ext>
            </a:extLst>
          </p:cNvPr>
          <p:cNvSpPr txBox="1"/>
          <p:nvPr/>
        </p:nvSpPr>
        <p:spPr>
          <a:xfrm>
            <a:off x="7428322" y="1775148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400" dirty="0">
                <a:solidFill>
                  <a:schemeClr val="bg1"/>
                </a:solidFill>
                <a:latin typeface="MEAT_BOLD" pitchFamily="2" charset="0"/>
              </a:rPr>
              <a:t>3)</a:t>
            </a:r>
            <a:endParaRPr lang="es-US" sz="1200" dirty="0">
              <a:solidFill>
                <a:schemeClr val="bg1"/>
              </a:solidFill>
              <a:latin typeface="MEAT_BOLD" pitchFamily="2" charset="0"/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486382ED-950C-AA4D-0C7D-BF2F5F541B94}"/>
              </a:ext>
            </a:extLst>
          </p:cNvPr>
          <p:cNvSpPr txBox="1"/>
          <p:nvPr/>
        </p:nvSpPr>
        <p:spPr>
          <a:xfrm>
            <a:off x="7809322" y="1833986"/>
            <a:ext cx="344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400" dirty="0">
                <a:solidFill>
                  <a:schemeClr val="bg1"/>
                </a:solidFill>
                <a:latin typeface="Gotham-Medium" panose="02000604040000020004" pitchFamily="2" charset="0"/>
              </a:rPr>
              <a:t>VALOR PRESENTE DE CF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2415E9FA-F0BE-C0E9-2CE6-C6506CF6D23D}"/>
              </a:ext>
            </a:extLst>
          </p:cNvPr>
          <p:cNvSpPr txBox="1"/>
          <p:nvPr/>
        </p:nvSpPr>
        <p:spPr>
          <a:xfrm>
            <a:off x="8914851" y="2939813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400" dirty="0">
                <a:solidFill>
                  <a:schemeClr val="bg1"/>
                </a:solidFill>
                <a:latin typeface="MEAT_BOLD" pitchFamily="2" charset="0"/>
              </a:rPr>
              <a:t>4)</a:t>
            </a:r>
            <a:endParaRPr lang="es-US" sz="1200" dirty="0">
              <a:solidFill>
                <a:schemeClr val="bg1"/>
              </a:solidFill>
              <a:latin typeface="MEAT_BOLD" pitchFamily="2" charset="0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788CAC09-5D51-656F-631B-C7516603490F}"/>
              </a:ext>
            </a:extLst>
          </p:cNvPr>
          <p:cNvSpPr txBox="1"/>
          <p:nvPr/>
        </p:nvSpPr>
        <p:spPr>
          <a:xfrm>
            <a:off x="9238701" y="2998651"/>
            <a:ext cx="344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400" dirty="0">
                <a:solidFill>
                  <a:schemeClr val="bg1"/>
                </a:solidFill>
                <a:latin typeface="Gotham-Medium" panose="02000604040000020004" pitchFamily="2" charset="0"/>
              </a:rPr>
              <a:t>VALORACIÓN DE LA EMPRESA</a:t>
            </a: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A92F9063-B4B6-85BC-7595-42C2A983EA7F}"/>
              </a:ext>
            </a:extLst>
          </p:cNvPr>
          <p:cNvSpPr/>
          <p:nvPr/>
        </p:nvSpPr>
        <p:spPr>
          <a:xfrm>
            <a:off x="10708091" y="3456383"/>
            <a:ext cx="160020" cy="161754"/>
          </a:xfrm>
          <a:prstGeom prst="ellipse">
            <a:avLst/>
          </a:prstGeom>
          <a:solidFill>
            <a:srgbClr val="FF4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41405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3269516-F469-83EF-98DB-502D301D5293}"/>
              </a:ext>
            </a:extLst>
          </p:cNvPr>
          <p:cNvSpPr/>
          <p:nvPr/>
        </p:nvSpPr>
        <p:spPr>
          <a:xfrm>
            <a:off x="-500743" y="0"/>
            <a:ext cx="12679361" cy="6858000"/>
          </a:xfrm>
          <a:prstGeom prst="rect">
            <a:avLst/>
          </a:prstGeom>
          <a:solidFill>
            <a:srgbClr val="0D1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4C7099E-1446-22CB-CEAC-33D30732286B}"/>
              </a:ext>
            </a:extLst>
          </p:cNvPr>
          <p:cNvSpPr txBox="1"/>
          <p:nvPr/>
        </p:nvSpPr>
        <p:spPr>
          <a:xfrm>
            <a:off x="458675" y="6256892"/>
            <a:ext cx="2764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600" dirty="0">
                <a:solidFill>
                  <a:schemeClr val="bg1"/>
                </a:solidFill>
                <a:latin typeface="Gotham-Medium" panose="02000604040000020004" pitchFamily="2" charset="0"/>
              </a:rPr>
              <a:t>OBJETIVO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15B4B7C-79B7-105C-54B3-83F7D7933151}"/>
              </a:ext>
            </a:extLst>
          </p:cNvPr>
          <p:cNvCxnSpPr>
            <a:cxnSpLocks/>
          </p:cNvCxnSpPr>
          <p:nvPr/>
        </p:nvCxnSpPr>
        <p:spPr>
          <a:xfrm>
            <a:off x="9691340" y="6448557"/>
            <a:ext cx="2052616" cy="0"/>
          </a:xfrm>
          <a:prstGeom prst="line">
            <a:avLst/>
          </a:prstGeom>
          <a:ln w="15875">
            <a:solidFill>
              <a:srgbClr val="FF4B4A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5D6DDE5-08EF-7574-3745-FBCC786B7E9D}"/>
              </a:ext>
            </a:extLst>
          </p:cNvPr>
          <p:cNvSpPr txBox="1"/>
          <p:nvPr/>
        </p:nvSpPr>
        <p:spPr>
          <a:xfrm>
            <a:off x="3020531" y="6256892"/>
            <a:ext cx="2764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600" dirty="0">
                <a:solidFill>
                  <a:schemeClr val="bg1"/>
                </a:solidFill>
                <a:latin typeface="Gotham-Medium" panose="02000604040000020004" pitchFamily="2" charset="0"/>
              </a:rPr>
              <a:t>FIN. STATEMENTS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80E0B34-EEEC-467A-720E-FE709B3277BE}"/>
              </a:ext>
            </a:extLst>
          </p:cNvPr>
          <p:cNvSpPr txBox="1"/>
          <p:nvPr/>
        </p:nvSpPr>
        <p:spPr>
          <a:xfrm>
            <a:off x="7622362" y="6278157"/>
            <a:ext cx="2052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600" dirty="0">
                <a:solidFill>
                  <a:schemeClr val="bg1"/>
                </a:solidFill>
                <a:latin typeface="Gotham-Medium" panose="02000604040000020004" pitchFamily="2" charset="0"/>
              </a:rPr>
              <a:t>DFC VALUATION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04420FA-F75A-5D56-DEAF-6C3B49C432CA}"/>
              </a:ext>
            </a:extLst>
          </p:cNvPr>
          <p:cNvSpPr txBox="1"/>
          <p:nvPr/>
        </p:nvSpPr>
        <p:spPr>
          <a:xfrm>
            <a:off x="9917517" y="6252420"/>
            <a:ext cx="2764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600" dirty="0">
                <a:solidFill>
                  <a:schemeClr val="bg1"/>
                </a:solidFill>
                <a:latin typeface="Gotham-Medium" panose="02000604040000020004" pitchFamily="2" charset="0"/>
              </a:rPr>
              <a:t>CALCULATOR</a:t>
            </a:r>
          </a:p>
        </p:txBody>
      </p:sp>
      <p:pic>
        <p:nvPicPr>
          <p:cNvPr id="16" name="Picture 2" descr="Ironhack - Su perfil en Startupxplore">
            <a:extLst>
              <a:ext uri="{FF2B5EF4-FFF2-40B4-BE49-F238E27FC236}">
                <a16:creationId xmlns:a16="http://schemas.microsoft.com/office/drawing/2014/main" id="{27CBC040-39A2-66E2-78C0-BA3B0379D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00" b="97000" l="7500" r="91250">
                        <a14:foregroundMark x1="49500" y1="8750" x2="49500" y2="8750"/>
                        <a14:foregroundMark x1="48250" y1="4500" x2="48250" y2="4500"/>
                        <a14:foregroundMark x1="7500" y1="34500" x2="16500" y2="41500"/>
                        <a14:foregroundMark x1="36250" y1="38500" x2="36250" y2="38500"/>
                        <a14:foregroundMark x1="49250" y1="39250" x2="49250" y2="39250"/>
                        <a14:foregroundMark x1="45500" y1="59500" x2="45500" y2="59500"/>
                        <a14:foregroundMark x1="91250" y1="37750" x2="91250" y2="52000"/>
                        <a14:foregroundMark x1="40750" y1="86000" x2="48250" y2="93250"/>
                        <a14:foregroundMark x1="43750" y1="92500" x2="49250" y2="9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227" y="5829061"/>
            <a:ext cx="795546" cy="79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ágenes de Mano Con Celular | Vectores, fotos de stock y PSD gratuitos">
            <a:extLst>
              <a:ext uri="{FF2B5EF4-FFF2-40B4-BE49-F238E27FC236}">
                <a16:creationId xmlns:a16="http://schemas.microsoft.com/office/drawing/2014/main" id="{7572285A-6E7F-C356-A3AD-4B173C9FB5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3700" l="280" r="89923">
                        <a14:foregroundMark x1="4689" y1="79650" x2="16095" y2="75350"/>
                        <a14:foregroundMark x1="280" y1="93700" x2="2869" y2="93150"/>
                        <a14:foregroundMark x1="38628" y1="26300" x2="48635" y2="55150"/>
                        <a14:foregroundMark x1="48635" y1="55150" x2="55703" y2="64650"/>
                        <a14:foregroundMark x1="39118" y1="65550" x2="60042" y2="35200"/>
                        <a14:foregroundMark x1="60042" y1="35200" x2="62141" y2="26500"/>
                        <a14:foregroundMark x1="62141" y1="26500" x2="59482" y2="60150"/>
                        <a14:foregroundMark x1="59482" y1="60150" x2="48146" y2="31950"/>
                        <a14:foregroundMark x1="48146" y1="31950" x2="40658" y2="27350"/>
                        <a14:foregroundMark x1="40658" y1="27350" x2="52624" y2="23550"/>
                        <a14:foregroundMark x1="52624" y1="23550" x2="65080" y2="23700"/>
                        <a14:foregroundMark x1="65080" y1="23700" x2="65290" y2="23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290" r="19806" b="3405"/>
          <a:stretch/>
        </p:blipFill>
        <p:spPr bwMode="auto">
          <a:xfrm flipH="1">
            <a:off x="7622361" y="267026"/>
            <a:ext cx="4569638" cy="632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5AB9F50B-DFE7-FFB3-A13D-2A936028A1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523" y="1283897"/>
            <a:ext cx="1151909" cy="11519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B6E33DAD-5D58-1FDF-8C6C-52836961EABC}"/>
              </a:ext>
            </a:extLst>
          </p:cNvPr>
          <p:cNvSpPr/>
          <p:nvPr/>
        </p:nvSpPr>
        <p:spPr>
          <a:xfrm>
            <a:off x="8467440" y="1089188"/>
            <a:ext cx="1450077" cy="1541329"/>
          </a:xfrm>
          <a:prstGeom prst="roundRect">
            <a:avLst/>
          </a:prstGeom>
          <a:noFill/>
          <a:ln w="0">
            <a:solidFill>
              <a:srgbClr val="FF4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A2DE023-0D99-3FDE-9A34-20963250FE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983065" y="-4334586"/>
            <a:ext cx="2357225" cy="2924276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90B45C98-819F-6448-8C9C-99AE33C8A4AF}"/>
              </a:ext>
            </a:extLst>
          </p:cNvPr>
          <p:cNvSpPr txBox="1"/>
          <p:nvPr/>
        </p:nvSpPr>
        <p:spPr>
          <a:xfrm>
            <a:off x="8097205" y="2825226"/>
            <a:ext cx="2190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000" dirty="0">
                <a:solidFill>
                  <a:srgbClr val="FF4B4A"/>
                </a:solidFill>
                <a:latin typeface="Knockout HTF27-JuniorBantamwt" pitchFamily="2" charset="0"/>
              </a:rPr>
              <a:t>DISCOUNTED CASH FLOW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FEDED42-C151-F9E6-AE6A-60FB6C62CB24}"/>
              </a:ext>
            </a:extLst>
          </p:cNvPr>
          <p:cNvSpPr/>
          <p:nvPr/>
        </p:nvSpPr>
        <p:spPr>
          <a:xfrm>
            <a:off x="8338527" y="3195381"/>
            <a:ext cx="1765052" cy="437284"/>
          </a:xfrm>
          <a:prstGeom prst="rect">
            <a:avLst/>
          </a:prstGeom>
          <a:solidFill>
            <a:srgbClr val="FF4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4000" dirty="0">
                <a:solidFill>
                  <a:schemeClr val="bg1"/>
                </a:solidFill>
                <a:latin typeface="Knockout HTF27-JuniorBantamwt" pitchFamily="2" charset="0"/>
              </a:rPr>
              <a:t>CALCULATOR</a:t>
            </a:r>
          </a:p>
        </p:txBody>
      </p:sp>
      <p:sp>
        <p:nvSpPr>
          <p:cNvPr id="7" name="Flecha abajo 6">
            <a:extLst>
              <a:ext uri="{FF2B5EF4-FFF2-40B4-BE49-F238E27FC236}">
                <a16:creationId xmlns:a16="http://schemas.microsoft.com/office/drawing/2014/main" id="{40A258D5-D803-2EF7-209A-5B3B6A1D0E8F}"/>
              </a:ext>
            </a:extLst>
          </p:cNvPr>
          <p:cNvSpPr/>
          <p:nvPr/>
        </p:nvSpPr>
        <p:spPr>
          <a:xfrm rot="10800000">
            <a:off x="8894820" y="3771040"/>
            <a:ext cx="592079" cy="578701"/>
          </a:xfrm>
          <a:prstGeom prst="downArrow">
            <a:avLst/>
          </a:prstGeom>
          <a:noFill/>
          <a:ln>
            <a:solidFill>
              <a:srgbClr val="FF4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46A7D66-10B9-4FB5-487A-E4879FCFF2CF}"/>
              </a:ext>
            </a:extLst>
          </p:cNvPr>
          <p:cNvSpPr/>
          <p:nvPr/>
        </p:nvSpPr>
        <p:spPr>
          <a:xfrm>
            <a:off x="2579561" y="2229073"/>
            <a:ext cx="3544638" cy="802888"/>
          </a:xfrm>
          <a:prstGeom prst="rect">
            <a:avLst/>
          </a:prstGeom>
          <a:solidFill>
            <a:srgbClr val="FF4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6000" dirty="0">
                <a:latin typeface="Knockout HTF27-JuniorBantamwt" pitchFamily="2" charset="0"/>
              </a:rPr>
              <a:t>DCF CALCULATOR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48F117B-FE1B-502A-56FE-B0E1DFF4A737}"/>
              </a:ext>
            </a:extLst>
          </p:cNvPr>
          <p:cNvSpPr txBox="1"/>
          <p:nvPr/>
        </p:nvSpPr>
        <p:spPr>
          <a:xfrm>
            <a:off x="1777819" y="3170185"/>
            <a:ext cx="1237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800" dirty="0">
                <a:solidFill>
                  <a:schemeClr val="bg1"/>
                </a:solidFill>
                <a:latin typeface="Knockout HTF27-JuniorBantamwt" pitchFamily="2" charset="0"/>
              </a:rPr>
              <a:t>DCF_VALUE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C2D0342-A4E5-7536-5913-A520A42E461B}"/>
              </a:ext>
            </a:extLst>
          </p:cNvPr>
          <p:cNvSpPr/>
          <p:nvPr/>
        </p:nvSpPr>
        <p:spPr>
          <a:xfrm>
            <a:off x="2953464" y="3369818"/>
            <a:ext cx="124451" cy="135085"/>
          </a:xfrm>
          <a:prstGeom prst="ellipse">
            <a:avLst/>
          </a:prstGeom>
          <a:solidFill>
            <a:srgbClr val="FF4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1AFACFF-A9B2-DBB8-2718-2B98AB6F565B}"/>
              </a:ext>
            </a:extLst>
          </p:cNvPr>
          <p:cNvSpPr txBox="1"/>
          <p:nvPr/>
        </p:nvSpPr>
        <p:spPr>
          <a:xfrm>
            <a:off x="3207222" y="3170185"/>
            <a:ext cx="1585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800" dirty="0">
                <a:solidFill>
                  <a:schemeClr val="bg1"/>
                </a:solidFill>
                <a:latin typeface="Knockout HTF27-JuniorBantamwt" pitchFamily="2" charset="0"/>
              </a:rPr>
              <a:t>DCF_EVOLUTION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54BC5241-C6A7-91EE-A657-41D34D8F2E6E}"/>
              </a:ext>
            </a:extLst>
          </p:cNvPr>
          <p:cNvSpPr/>
          <p:nvPr/>
        </p:nvSpPr>
        <p:spPr>
          <a:xfrm>
            <a:off x="4738936" y="3369818"/>
            <a:ext cx="124451" cy="135085"/>
          </a:xfrm>
          <a:prstGeom prst="ellipse">
            <a:avLst/>
          </a:prstGeom>
          <a:solidFill>
            <a:srgbClr val="FF4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320DD39-FAF5-E18D-CDC2-F452BA5D7FDE}"/>
              </a:ext>
            </a:extLst>
          </p:cNvPr>
          <p:cNvSpPr txBox="1"/>
          <p:nvPr/>
        </p:nvSpPr>
        <p:spPr>
          <a:xfrm>
            <a:off x="4988962" y="3170185"/>
            <a:ext cx="2286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800" dirty="0">
                <a:solidFill>
                  <a:schemeClr val="bg1"/>
                </a:solidFill>
                <a:latin typeface="Knockout HTF27-JuniorBantamwt" pitchFamily="2" charset="0"/>
              </a:rPr>
              <a:t>INVESTING STRATEGY</a:t>
            </a:r>
          </a:p>
        </p:txBody>
      </p:sp>
    </p:spTree>
    <p:extLst>
      <p:ext uri="{BB962C8B-B14F-4D97-AF65-F5344CB8AC3E}">
        <p14:creationId xmlns:p14="http://schemas.microsoft.com/office/powerpoint/2010/main" val="4002300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3269516-F469-83EF-98DB-502D301D52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4C7099E-1446-22CB-CEAC-33D30732286B}"/>
              </a:ext>
            </a:extLst>
          </p:cNvPr>
          <p:cNvSpPr txBox="1"/>
          <p:nvPr/>
        </p:nvSpPr>
        <p:spPr>
          <a:xfrm>
            <a:off x="458675" y="6256892"/>
            <a:ext cx="2764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600" dirty="0">
                <a:solidFill>
                  <a:schemeClr val="bg1"/>
                </a:solidFill>
                <a:latin typeface="Gotham-Medium" panose="02000604040000020004" pitchFamily="2" charset="0"/>
              </a:rPr>
              <a:t>OBJETIVO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5D6DDE5-08EF-7574-3745-FBCC786B7E9D}"/>
              </a:ext>
            </a:extLst>
          </p:cNvPr>
          <p:cNvSpPr txBox="1"/>
          <p:nvPr/>
        </p:nvSpPr>
        <p:spPr>
          <a:xfrm>
            <a:off x="3020531" y="6256892"/>
            <a:ext cx="2764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600" dirty="0">
                <a:solidFill>
                  <a:schemeClr val="bg1"/>
                </a:solidFill>
                <a:latin typeface="Gotham-Medium" panose="02000604040000020004" pitchFamily="2" charset="0"/>
              </a:rPr>
              <a:t>FIN. STATEMENTS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80E0B34-EEEC-467A-720E-FE709B3277BE}"/>
              </a:ext>
            </a:extLst>
          </p:cNvPr>
          <p:cNvSpPr txBox="1"/>
          <p:nvPr/>
        </p:nvSpPr>
        <p:spPr>
          <a:xfrm>
            <a:off x="7622362" y="6278157"/>
            <a:ext cx="197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600" dirty="0">
                <a:solidFill>
                  <a:schemeClr val="bg1"/>
                </a:solidFill>
                <a:latin typeface="Gotham-Medium" panose="02000604040000020004" pitchFamily="2" charset="0"/>
              </a:rPr>
              <a:t>DFC VALUATION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04420FA-F75A-5D56-DEAF-6C3B49C432CA}"/>
              </a:ext>
            </a:extLst>
          </p:cNvPr>
          <p:cNvSpPr txBox="1"/>
          <p:nvPr/>
        </p:nvSpPr>
        <p:spPr>
          <a:xfrm>
            <a:off x="9917517" y="6252420"/>
            <a:ext cx="2764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600" dirty="0">
                <a:solidFill>
                  <a:schemeClr val="bg1"/>
                </a:solidFill>
                <a:latin typeface="Gotham-Medium" panose="02000604040000020004" pitchFamily="2" charset="0"/>
              </a:rPr>
              <a:t>CALCULATOR</a:t>
            </a:r>
          </a:p>
        </p:txBody>
      </p:sp>
      <p:pic>
        <p:nvPicPr>
          <p:cNvPr id="16" name="Picture 2" descr="Ironhack - Su perfil en Startupxplore">
            <a:extLst>
              <a:ext uri="{FF2B5EF4-FFF2-40B4-BE49-F238E27FC236}">
                <a16:creationId xmlns:a16="http://schemas.microsoft.com/office/drawing/2014/main" id="{27CBC040-39A2-66E2-78C0-BA3B0379D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00" b="97000" l="7500" r="91250">
                        <a14:foregroundMark x1="49500" y1="8750" x2="49500" y2="8750"/>
                        <a14:foregroundMark x1="48250" y1="4500" x2="48250" y2="4500"/>
                        <a14:foregroundMark x1="7500" y1="34500" x2="16500" y2="41500"/>
                        <a14:foregroundMark x1="36250" y1="38500" x2="36250" y2="38500"/>
                        <a14:foregroundMark x1="49250" y1="39250" x2="49250" y2="39250"/>
                        <a14:foregroundMark x1="45500" y1="59500" x2="45500" y2="59500"/>
                        <a14:foregroundMark x1="91250" y1="37750" x2="91250" y2="52000"/>
                        <a14:foregroundMark x1="40750" y1="86000" x2="48250" y2="93250"/>
                        <a14:foregroundMark x1="43750" y1="92500" x2="49250" y2="9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227" y="5829061"/>
            <a:ext cx="795546" cy="79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73F2363-0549-38FB-B5FB-1F401DA5300E}"/>
              </a:ext>
            </a:extLst>
          </p:cNvPr>
          <p:cNvCxnSpPr>
            <a:cxnSpLocks/>
          </p:cNvCxnSpPr>
          <p:nvPr/>
        </p:nvCxnSpPr>
        <p:spPr>
          <a:xfrm>
            <a:off x="2990524" y="6452914"/>
            <a:ext cx="2052616" cy="0"/>
          </a:xfrm>
          <a:prstGeom prst="line">
            <a:avLst/>
          </a:prstGeom>
          <a:ln w="15875">
            <a:solidFill>
              <a:srgbClr val="FF4B4A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85418BA-03CB-B703-8EE5-C02CF06BAA95}"/>
              </a:ext>
            </a:extLst>
          </p:cNvPr>
          <p:cNvSpPr/>
          <p:nvPr/>
        </p:nvSpPr>
        <p:spPr>
          <a:xfrm>
            <a:off x="252761" y="275254"/>
            <a:ext cx="5843239" cy="802888"/>
          </a:xfrm>
          <a:prstGeom prst="rect">
            <a:avLst/>
          </a:prstGeom>
          <a:solidFill>
            <a:srgbClr val="FF4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8000" dirty="0">
                <a:latin typeface="Knockout HTF27-JuniorBantamwt" pitchFamily="2" charset="0"/>
              </a:rPr>
              <a:t>FINANCIAL STATEMENTS</a:t>
            </a:r>
            <a:endParaRPr lang="es-US" sz="6000" dirty="0">
              <a:latin typeface="Knockout HTF27-JuniorBantamwt" pitchFamily="2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E50B96-4BD6-7A3B-B7AA-A3800A6242A9}"/>
              </a:ext>
            </a:extLst>
          </p:cNvPr>
          <p:cNvSpPr txBox="1"/>
          <p:nvPr/>
        </p:nvSpPr>
        <p:spPr>
          <a:xfrm>
            <a:off x="143981" y="1012554"/>
            <a:ext cx="575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800" dirty="0">
                <a:solidFill>
                  <a:schemeClr val="bg1"/>
                </a:solidFill>
                <a:latin typeface="Knockout HTF27-JuniorBantamwt" pitchFamily="2" charset="0"/>
              </a:rPr>
              <a:t>CUENTAS FINANCIERAS Y COMO SE RELACIONAN</a:t>
            </a:r>
          </a:p>
        </p:txBody>
      </p:sp>
      <p:pic>
        <p:nvPicPr>
          <p:cNvPr id="4098" name="Picture 2" descr="Consolidated income statement">
            <a:extLst>
              <a:ext uri="{FF2B5EF4-FFF2-40B4-BE49-F238E27FC236}">
                <a16:creationId xmlns:a16="http://schemas.microsoft.com/office/drawing/2014/main" id="{730E7D1E-D2D6-8C2B-8183-3B9D83E6A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71062"/>
            <a:ext cx="4127611" cy="277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lements of Balance Sheet - Finance Train">
            <a:extLst>
              <a:ext uri="{FF2B5EF4-FFF2-40B4-BE49-F238E27FC236}">
                <a16:creationId xmlns:a16="http://schemas.microsoft.com/office/drawing/2014/main" id="{7F2FFC99-285B-B17C-C4A5-46B360A29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727" y="7188042"/>
            <a:ext cx="2779664" cy="365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What is the cash flow statement?">
            <a:extLst>
              <a:ext uri="{FF2B5EF4-FFF2-40B4-BE49-F238E27FC236}">
                <a16:creationId xmlns:a16="http://schemas.microsoft.com/office/drawing/2014/main" id="{84DADF87-A089-468F-9F63-C1C583C10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46"/>
          <a:stretch/>
        </p:blipFill>
        <p:spPr bwMode="auto">
          <a:xfrm>
            <a:off x="8423898" y="7188042"/>
            <a:ext cx="2995984" cy="365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ncome statement Images, Stock Photos &amp; Vectors | Shutterstock">
            <a:extLst>
              <a:ext uri="{FF2B5EF4-FFF2-40B4-BE49-F238E27FC236}">
                <a16:creationId xmlns:a16="http://schemas.microsoft.com/office/drawing/2014/main" id="{E4AF43C6-8E54-E4C1-01A6-ECF5F9924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7265" r="93803">
                        <a14:foregroundMark x1="7265" y1="20000" x2="26068" y2="63929"/>
                        <a14:foregroundMark x1="26068" y1="63929" x2="29060" y2="76071"/>
                        <a14:foregroundMark x1="29060" y1="76071" x2="31197" y2="76429"/>
                        <a14:foregroundMark x1="7479" y1="19643" x2="14530" y2="19643"/>
                        <a14:foregroundMark x1="14530" y1="19643" x2="24145" y2="18214"/>
                        <a14:foregroundMark x1="24145" y1="18214" x2="29060" y2="20000"/>
                        <a14:foregroundMark x1="67308" y1="20000" x2="89957" y2="58571"/>
                        <a14:foregroundMark x1="89957" y1="58571" x2="92735" y2="78929"/>
                        <a14:foregroundMark x1="92735" y1="78929" x2="93803" y2="78571"/>
                        <a14:foregroundMark x1="76496" y1="19643" x2="88675" y2="20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705" y="-3709538"/>
            <a:ext cx="6194426" cy="370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Infographic: A Visual Guide to Understanding Your Financial Statement">
            <a:extLst>
              <a:ext uri="{FF2B5EF4-FFF2-40B4-BE49-F238E27FC236}">
                <a16:creationId xmlns:a16="http://schemas.microsoft.com/office/drawing/2014/main" id="{10510FF1-324D-230B-2E95-0025F8C0F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9087" b="71644" l="13781" r="334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326" t="35017" r="64123" b="24286"/>
          <a:stretch/>
        </p:blipFill>
        <p:spPr bwMode="auto">
          <a:xfrm>
            <a:off x="1005494" y="2191204"/>
            <a:ext cx="2217646" cy="191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Infographic: A Visual Guide to Understanding Your Financial Statement">
            <a:extLst>
              <a:ext uri="{FF2B5EF4-FFF2-40B4-BE49-F238E27FC236}">
                <a16:creationId xmlns:a16="http://schemas.microsoft.com/office/drawing/2014/main" id="{D0CE67A4-660D-CA87-5D07-8C9959767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65909" y="-5305011"/>
            <a:ext cx="10020300" cy="52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Infographic: A Visual Guide to Understanding Your Financial Statement">
            <a:extLst>
              <a:ext uri="{FF2B5EF4-FFF2-40B4-BE49-F238E27FC236}">
                <a16:creationId xmlns:a16="http://schemas.microsoft.com/office/drawing/2014/main" id="{6366F215-F1D3-F0D0-457D-4827663966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42210" b="71558" l="42178" r="59884">
                        <a14:backgroundMark x1="41698" y1="52439" x2="51204" y2="458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965" t="38541" r="37903" b="24773"/>
          <a:stretch/>
        </p:blipFill>
        <p:spPr bwMode="auto">
          <a:xfrm>
            <a:off x="6096000" y="2191204"/>
            <a:ext cx="2217646" cy="191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0772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221</Words>
  <Application>Microsoft Macintosh PowerPoint</Application>
  <PresentationFormat>Panorámica</PresentationFormat>
  <Paragraphs>65</Paragraphs>
  <Slides>6</Slides>
  <Notes>1</Notes>
  <HiddenSlides>1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7" baseType="lpstr">
      <vt:lpstr>Arial</vt:lpstr>
      <vt:lpstr>Calibri</vt:lpstr>
      <vt:lpstr>Calibri Light</vt:lpstr>
      <vt:lpstr>Ernest and Emily</vt:lpstr>
      <vt:lpstr>GOTHAM-LIGHT</vt:lpstr>
      <vt:lpstr>GOTHAM-LIGHT</vt:lpstr>
      <vt:lpstr>GOTHAM-MEDIUM</vt:lpstr>
      <vt:lpstr>GOTHAM-MEDIUM</vt:lpstr>
      <vt:lpstr>Knockout HTF27-JuniorBantamwt</vt:lpstr>
      <vt:lpstr>MEAT_BOLD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GOMEZ-LECHON BARRACHINA</dc:creator>
  <cp:lastModifiedBy>DANIEL GOMEZ-LECHON BARRACHINA</cp:lastModifiedBy>
  <cp:revision>26</cp:revision>
  <dcterms:created xsi:type="dcterms:W3CDTF">2022-05-18T08:41:14Z</dcterms:created>
  <dcterms:modified xsi:type="dcterms:W3CDTF">2022-05-19T07:58:05Z</dcterms:modified>
</cp:coreProperties>
</file>