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7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" Type="http://schemas.openxmlformats.org/officeDocument/2006/relationships/slide" Target="slides/slide4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28B689E-36DB-4FFE-AE09-3B9B35474164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52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2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EFD9C0-4707-419B-B74B-D48DC1F761E2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F2F2CA7-6B8B-4B7B-9EEE-7A1F44773CE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D92628C-4074-4E78-8851-2C3DA29B5CA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B598060-2C5E-4217-945E-0200B462435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475F773-2ADA-4E27-ABF6-13DCB4A1837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0F99927D-C327-47C2-96A8-CB24F246401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F16A2EB-E00B-4E93-9E9F-3FDB441B19D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BC967310-4E1C-4D77-9D0D-E9D53D6814D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9360062-7FF5-4B68-AF36-9E0FAF084C1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2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1F45C2C-EC1D-4DEB-AE40-DA2AA9063F1A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75B3FA0-82C1-46BA-AFBE-A1E87978626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46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B9DFB7E-70F5-4B4D-8B80-A8A8C90B024A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50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28C7F7B-6302-4E5E-839E-3DF3CB84D45F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6BB0070-7270-494E-8C29-AC72E99C893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C733A05-FD61-4E2B-822F-A0364CFD495F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8FA32F99-31CA-4244-BB11-D9D8BEBDCC0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3DA2FE7-6F98-46B3-9C93-EF5DC45CB26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55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28ED5AF-EF40-48AC-811E-8A021E56542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56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BA3D440-59D6-47EF-A0A5-94A967D2822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B365C84-A794-465F-A8D7-E001AF6F8AE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37A7800-D5F9-4AF1-9AAB-586937CE5728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58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2765F21-E472-4FC2-95D4-6F7CB91094CB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59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C6D194E-8E9E-473A-8231-4042DEC9BB6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60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B1BCA22-B058-4353-B799-8945951D761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62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9AD45F9-C15C-4D8F-99E8-D206A3DABFB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65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72D15D5E-127D-454D-A136-E1CE1F7EE8A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0D2B2686-059A-4BF0-8479-A0267EBB724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095F2394-8254-4536-A53B-623C251EA79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933440D-8AF1-442A-A932-E77246B2BC3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3EC3A067-E4FA-45C6-8DB0-01D944D822A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C0D2CA4-89A2-4486-B629-605BB0B5B93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The Coding Bootcamp |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strike="noStrike">
                <a:solidFill>
                  <a:srgbClr val="FFFFFF"/>
                </a:solidFill>
                <a:latin typeface="Arial"/>
              </a:rPr>
              <a:t>Lesson Title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370320" y="4034880"/>
            <a:ext cx="22698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LevelMonth, Day, Year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97080" y="2504160"/>
            <a:ext cx="27000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LevelDay X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4" name="Line 4"/>
          <p:cNvSpPr/>
          <p:nvPr/>
        </p:nvSpPr>
        <p:spPr>
          <a:xfrm>
            <a:off x="0" y="653760"/>
            <a:ext cx="9144000" cy="0"/>
          </a:xfrm>
          <a:prstGeom prst="line">
            <a:avLst/>
          </a:prstGeom>
          <a:ln w="41400">
            <a:solidFill>
              <a:srgbClr val="C83232"/>
            </a:solidFill>
          </a:ln>
        </p:spPr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Section Title</a:t>
            </a:r>
            <a:endParaRPr/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8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8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4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F-Coding-Boot-Camp/01-17-LM-Class-Content/tree/master/homework-assignments/01-html-cs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heroku.com/" TargetMode="External"/><Relationship Id="rId5" Type="http://schemas.openxmlformats.org/officeDocument/2006/relationships/hyperlink" Target="http://www.github.com/" TargetMode="External"/><Relationship Id="rId4" Type="http://schemas.openxmlformats.org/officeDocument/2006/relationships/hyperlink" Target="http://www.bootcampspot.com/homework/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F-Coding-Boot-Camp/01-17-LM-Class-Content/blob/master/README.md" TargetMode="External"/><Relationship Id="rId2" Type="http://schemas.openxmlformats.org/officeDocument/2006/relationships/hyperlink" Target="https://github.com/UCF-Coding-Boot-Camp/01-17-LM-Class-Content/tree/master/Tu-Th-Sat-In-Class-Content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Going Live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366046" y="4034880"/>
            <a:ext cx="2729953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 smtClean="0">
                <a:solidFill>
                  <a:srgbClr val="FFFFFF"/>
                </a:solidFill>
                <a:latin typeface="Arial"/>
              </a:rPr>
              <a:t>January 24</a:t>
            </a:r>
            <a:r>
              <a:rPr lang="en-US" sz="2000" b="1" baseline="30000" dirty="0" smtClean="0">
                <a:solidFill>
                  <a:srgbClr val="FFFFFF"/>
                </a:solidFill>
                <a:latin typeface="Arial"/>
              </a:rPr>
              <a:t>th</a:t>
            </a:r>
            <a:r>
              <a:rPr lang="en-US" sz="2000" b="1" dirty="0" smtClean="0">
                <a:solidFill>
                  <a:srgbClr val="FFFFFF"/>
                </a:solidFill>
                <a:latin typeface="Arial"/>
              </a:rPr>
              <a:t>, 2017</a:t>
            </a:r>
            <a:endParaRPr dirty="0"/>
          </a:p>
        </p:txBody>
      </p:sp>
      <p:sp>
        <p:nvSpPr>
          <p:cNvPr id="127" name="TextShape 3"/>
          <p:cNvSpPr txBox="1"/>
          <p:nvPr/>
        </p:nvSpPr>
        <p:spPr>
          <a:xfrm>
            <a:off x="397080" y="2504160"/>
            <a:ext cx="27000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Day 4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/>
          <p:cNvPicPr/>
          <p:nvPr/>
        </p:nvPicPr>
        <p:blipFill>
          <a:blip r:embed="rId2"/>
          <a:stretch/>
        </p:blipFill>
        <p:spPr>
          <a:xfrm>
            <a:off x="1600200" y="990720"/>
            <a:ext cx="6400440" cy="517716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Full-Stack Development?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Intro to Console</a:t>
            </a:r>
            <a:endParaRPr/>
          </a:p>
        </p:txBody>
      </p:sp>
      <p:pic>
        <p:nvPicPr>
          <p:cNvPr id="150" name="Picture 4"/>
          <p:cNvPicPr/>
          <p:nvPr/>
        </p:nvPicPr>
        <p:blipFill>
          <a:blip r:embed="rId2"/>
          <a:stretch/>
        </p:blipFill>
        <p:spPr>
          <a:xfrm>
            <a:off x="990720" y="847080"/>
            <a:ext cx="7619760" cy="546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&lt;title&gt; Intro to HTML &lt;/title&gt;</a:t>
            </a:r>
            <a:endParaRPr/>
          </a:p>
        </p:txBody>
      </p:sp>
      <p:pic>
        <p:nvPicPr>
          <p:cNvPr id="152" name="Picture 2"/>
          <p:cNvPicPr/>
          <p:nvPr/>
        </p:nvPicPr>
        <p:blipFill>
          <a:blip r:embed="rId2"/>
          <a:stretch/>
        </p:blipFill>
        <p:spPr>
          <a:xfrm>
            <a:off x="0" y="911520"/>
            <a:ext cx="4101480" cy="4101480"/>
          </a:xfrm>
          <a:prstGeom prst="rect">
            <a:avLst/>
          </a:prstGeom>
          <a:ln>
            <a:noFill/>
          </a:ln>
        </p:spPr>
      </p:pic>
      <p:pic>
        <p:nvPicPr>
          <p:cNvPr id="153" name="Picture 4"/>
          <p:cNvPicPr/>
          <p:nvPr/>
        </p:nvPicPr>
        <p:blipFill>
          <a:blip r:embed="rId3"/>
          <a:stretch/>
        </p:blipFill>
        <p:spPr>
          <a:xfrm>
            <a:off x="4127400" y="940680"/>
            <a:ext cx="4775760" cy="414108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0" y="5293440"/>
            <a:ext cx="9155520" cy="1055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173880" y="533412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HTML 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is one of the three base languages behind </a:t>
            </a:r>
            <a:r>
              <a:rPr lang="en-US" sz="2000" u="sng" strike="noStrike">
                <a:solidFill>
                  <a:srgbClr val="FFFFFF"/>
                </a:solidFill>
                <a:latin typeface="Arial"/>
                <a:ea typeface="Roboto"/>
              </a:rPr>
              <a:t>every single website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It defines all of the basic content and a </a:t>
            </a:r>
            <a:r>
              <a:rPr lang="en-US" sz="2000" i="1" strike="noStrike">
                <a:solidFill>
                  <a:srgbClr val="FFFFFF"/>
                </a:solidFill>
                <a:latin typeface="Arial"/>
                <a:ea typeface="Roboto"/>
              </a:rPr>
              <a:t>bit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 of formatting.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Pushing and Pulling to GitHub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0" y="865080"/>
            <a:ext cx="9143640" cy="1520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" name="Picture 10"/>
          <p:cNvPicPr/>
          <p:nvPr/>
        </p:nvPicPr>
        <p:blipFill>
          <a:blip r:embed="rId2"/>
          <a:stretch/>
        </p:blipFill>
        <p:spPr>
          <a:xfrm>
            <a:off x="2133720" y="12308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59" name="Picture 10"/>
          <p:cNvPicPr/>
          <p:nvPr/>
        </p:nvPicPr>
        <p:blipFill>
          <a:blip r:embed="rId2"/>
          <a:stretch/>
        </p:blipFill>
        <p:spPr>
          <a:xfrm>
            <a:off x="3269160" y="12232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0" name="Picture 35"/>
          <p:cNvPicPr/>
          <p:nvPr/>
        </p:nvPicPr>
        <p:blipFill>
          <a:blip r:embed="rId2"/>
          <a:stretch/>
        </p:blipFill>
        <p:spPr>
          <a:xfrm>
            <a:off x="44049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1" name="Picture 10"/>
          <p:cNvPicPr/>
          <p:nvPr/>
        </p:nvPicPr>
        <p:blipFill>
          <a:blip r:embed="rId2"/>
          <a:stretch/>
        </p:blipFill>
        <p:spPr>
          <a:xfrm>
            <a:off x="55407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2" name="Picture 2"/>
          <p:cNvPicPr/>
          <p:nvPr/>
        </p:nvPicPr>
        <p:blipFill>
          <a:blip r:embed="rId3"/>
          <a:stretch/>
        </p:blipFill>
        <p:spPr>
          <a:xfrm>
            <a:off x="235080" y="855360"/>
            <a:ext cx="1511280" cy="151128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 rot="5400000">
            <a:off x="1596600" y="2007360"/>
            <a:ext cx="87300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420640" y="8676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65" name="CustomShape 5"/>
          <p:cNvSpPr/>
          <p:nvPr/>
        </p:nvSpPr>
        <p:spPr>
          <a:xfrm>
            <a:off x="3540240" y="86508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66" name="CustomShape 6"/>
          <p:cNvSpPr/>
          <p:nvPr/>
        </p:nvSpPr>
        <p:spPr>
          <a:xfrm>
            <a:off x="462096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167" name="CustomShape 7"/>
          <p:cNvSpPr/>
          <p:nvPr/>
        </p:nvSpPr>
        <p:spPr>
          <a:xfrm>
            <a:off x="587628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168" name="CustomShape 8"/>
          <p:cNvSpPr/>
          <p:nvPr/>
        </p:nvSpPr>
        <p:spPr>
          <a:xfrm flipV="1">
            <a:off x="1492200" y="2104200"/>
            <a:ext cx="2217240" cy="123768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9"/>
          <p:cNvSpPr/>
          <p:nvPr/>
        </p:nvSpPr>
        <p:spPr>
          <a:xfrm>
            <a:off x="1567440" y="254628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0" name="CustomShape 10"/>
          <p:cNvSpPr/>
          <p:nvPr/>
        </p:nvSpPr>
        <p:spPr>
          <a:xfrm>
            <a:off x="2592720" y="296208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1" name="CustomShape 11"/>
          <p:cNvSpPr/>
          <p:nvPr/>
        </p:nvSpPr>
        <p:spPr>
          <a:xfrm rot="5400000">
            <a:off x="843480" y="27489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2"/>
          <p:cNvSpPr/>
          <p:nvPr/>
        </p:nvSpPr>
        <p:spPr>
          <a:xfrm flipV="1">
            <a:off x="1563840" y="2086560"/>
            <a:ext cx="3151800" cy="2602080"/>
          </a:xfrm>
          <a:prstGeom prst="bentConnector3">
            <a:avLst>
              <a:gd name="adj1" fmla="val 100361"/>
            </a:avLst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3"/>
          <p:cNvSpPr/>
          <p:nvPr/>
        </p:nvSpPr>
        <p:spPr>
          <a:xfrm>
            <a:off x="3747240" y="481824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4" name="CustomShape 14"/>
          <p:cNvSpPr/>
          <p:nvPr/>
        </p:nvSpPr>
        <p:spPr>
          <a:xfrm>
            <a:off x="156744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5" name="CustomShape 15"/>
          <p:cNvSpPr/>
          <p:nvPr/>
        </p:nvSpPr>
        <p:spPr>
          <a:xfrm rot="10800000" flipV="1">
            <a:off x="1685961" y="2209563"/>
            <a:ext cx="3653640" cy="3479040"/>
          </a:xfrm>
          <a:prstGeom prst="bentConnector3">
            <a:avLst>
              <a:gd name="adj1" fmla="val 1707"/>
            </a:avLst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6"/>
          <p:cNvSpPr/>
          <p:nvPr/>
        </p:nvSpPr>
        <p:spPr>
          <a:xfrm>
            <a:off x="4140720" y="532584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7" name="CustomShape 17"/>
          <p:cNvSpPr/>
          <p:nvPr/>
        </p:nvSpPr>
        <p:spPr>
          <a:xfrm flipV="1">
            <a:off x="1563840" y="2102040"/>
            <a:ext cx="4416840" cy="393480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8"/>
          <p:cNvSpPr/>
          <p:nvPr/>
        </p:nvSpPr>
        <p:spPr>
          <a:xfrm>
            <a:off x="4866480" y="574452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9" name="CustomShape 19"/>
          <p:cNvSpPr/>
          <p:nvPr/>
        </p:nvSpPr>
        <p:spPr>
          <a:xfrm>
            <a:off x="6576840" y="1442880"/>
            <a:ext cx="14367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GitHub Branch</a:t>
            </a:r>
            <a:endParaRPr/>
          </a:p>
        </p:txBody>
      </p:sp>
      <p:pic>
        <p:nvPicPr>
          <p:cNvPr id="180" name="Picture 2"/>
          <p:cNvPicPr/>
          <p:nvPr/>
        </p:nvPicPr>
        <p:blipFill>
          <a:blip r:embed="rId4"/>
          <a:stretch/>
        </p:blipFill>
        <p:spPr>
          <a:xfrm>
            <a:off x="218520" y="2605320"/>
            <a:ext cx="1271160" cy="1052640"/>
          </a:xfrm>
          <a:prstGeom prst="rect">
            <a:avLst/>
          </a:prstGeom>
          <a:ln>
            <a:noFill/>
          </a:ln>
        </p:spPr>
      </p:pic>
      <p:pic>
        <p:nvPicPr>
          <p:cNvPr id="181" name="Picture 2"/>
          <p:cNvPicPr/>
          <p:nvPr/>
        </p:nvPicPr>
        <p:blipFill>
          <a:blip r:embed="rId5"/>
          <a:stretch/>
        </p:blipFill>
        <p:spPr>
          <a:xfrm>
            <a:off x="453960" y="3793680"/>
            <a:ext cx="904320" cy="1109520"/>
          </a:xfrm>
          <a:prstGeom prst="rect">
            <a:avLst/>
          </a:prstGeom>
          <a:ln>
            <a:noFill/>
          </a:ln>
        </p:spPr>
      </p:pic>
      <p:pic>
        <p:nvPicPr>
          <p:cNvPr id="182" name="Picture 57"/>
          <p:cNvPicPr/>
          <p:nvPr/>
        </p:nvPicPr>
        <p:blipFill>
          <a:blip r:embed="rId6"/>
          <a:srcRect l="31594" r="27624"/>
          <a:stretch/>
        </p:blipFill>
        <p:spPr>
          <a:xfrm>
            <a:off x="441000" y="5134680"/>
            <a:ext cx="897480" cy="1119240"/>
          </a:xfrm>
          <a:prstGeom prst="rect">
            <a:avLst/>
          </a:prstGeom>
          <a:ln>
            <a:noFill/>
          </a:ln>
        </p:spPr>
      </p:pic>
      <p:sp>
        <p:nvSpPr>
          <p:cNvPr id="183" name="CustomShape 20"/>
          <p:cNvSpPr/>
          <p:nvPr/>
        </p:nvSpPr>
        <p:spPr>
          <a:xfrm rot="5400000">
            <a:off x="2201400" y="27723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1"/>
          <p:cNvSpPr/>
          <p:nvPr/>
        </p:nvSpPr>
        <p:spPr>
          <a:xfrm>
            <a:off x="292536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Syntax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457200" y="828000"/>
            <a:ext cx="81529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CSS works by hooking onto </a:t>
            </a: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selectors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 added into HTML using “</a:t>
            </a: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classes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identifiers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”.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Once hooked, we apply </a:t>
            </a: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styles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to those HTML elements using CSS.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8" name="Picture 2"/>
          <p:cNvPicPr/>
          <p:nvPr/>
        </p:nvPicPr>
        <p:blipFill>
          <a:blip r:embed="rId2"/>
          <a:stretch/>
        </p:blipFill>
        <p:spPr>
          <a:xfrm>
            <a:off x="361440" y="2629800"/>
            <a:ext cx="8409240" cy="28828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Concept of “Flow”</a:t>
            </a:r>
            <a:endParaRPr/>
          </a:p>
        </p:txBody>
      </p:sp>
      <p:pic>
        <p:nvPicPr>
          <p:cNvPr id="191" name="Picture 2"/>
          <p:cNvPicPr/>
          <p:nvPr/>
        </p:nvPicPr>
        <p:blipFill>
          <a:blip r:embed="rId2"/>
          <a:stretch/>
        </p:blipFill>
        <p:spPr>
          <a:xfrm>
            <a:off x="914400" y="726480"/>
            <a:ext cx="7386120" cy="369288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304920" y="4419720"/>
            <a:ext cx="8610120" cy="198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In HTML/CSS, (by default) every element displayed is governed by a concept called “</a:t>
            </a: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flow.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This means that HTML elements force their adjacent elements to </a:t>
            </a: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flow around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 them.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Box Model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304920" y="5356080"/>
            <a:ext cx="8610120" cy="10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The Box Model wraps every CSS element in </a:t>
            </a: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padding, border and margin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 – allowing developers to modify spacing styles.</a:t>
            </a:r>
            <a:endParaRPr/>
          </a:p>
        </p:txBody>
      </p:sp>
      <p:pic>
        <p:nvPicPr>
          <p:cNvPr id="196" name="Picture 2"/>
          <p:cNvPicPr/>
          <p:nvPr/>
        </p:nvPicPr>
        <p:blipFill>
          <a:blip r:embed="rId2"/>
          <a:stretch/>
        </p:blipFill>
        <p:spPr>
          <a:xfrm>
            <a:off x="2013120" y="783720"/>
            <a:ext cx="5339880" cy="450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Positioning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304920" y="5549760"/>
            <a:ext cx="8610120" cy="8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We can orient our HTML elements in relation to space with CSS positioning </a:t>
            </a: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(static, relative, fixed, absolute)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.</a:t>
            </a:r>
            <a:endParaRPr/>
          </a:p>
        </p:txBody>
      </p:sp>
      <p:pic>
        <p:nvPicPr>
          <p:cNvPr id="200" name="Picture 9"/>
          <p:cNvPicPr/>
          <p:nvPr/>
        </p:nvPicPr>
        <p:blipFill>
          <a:blip r:embed="rId2"/>
          <a:stretch/>
        </p:blipFill>
        <p:spPr>
          <a:xfrm>
            <a:off x="1978200" y="783720"/>
            <a:ext cx="5695560" cy="463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How to Learn…</a:t>
            </a:r>
            <a:endParaRPr/>
          </a:p>
        </p:txBody>
      </p:sp>
      <p:pic>
        <p:nvPicPr>
          <p:cNvPr id="202" name="Picture 8"/>
          <p:cNvPicPr/>
          <p:nvPr/>
        </p:nvPicPr>
        <p:blipFill>
          <a:blip r:embed="rId2"/>
          <a:stretch/>
        </p:blipFill>
        <p:spPr>
          <a:xfrm>
            <a:off x="304920" y="3270600"/>
            <a:ext cx="4562280" cy="1285560"/>
          </a:xfrm>
          <a:prstGeom prst="rect">
            <a:avLst/>
          </a:prstGeom>
          <a:ln>
            <a:noFill/>
          </a:ln>
        </p:spPr>
      </p:pic>
      <p:pic>
        <p:nvPicPr>
          <p:cNvPr id="203" name="Picture 4"/>
          <p:cNvPicPr/>
          <p:nvPr/>
        </p:nvPicPr>
        <p:blipFill>
          <a:blip r:embed="rId3"/>
          <a:srcRect l="15997"/>
          <a:stretch/>
        </p:blipFill>
        <p:spPr>
          <a:xfrm>
            <a:off x="0" y="701640"/>
            <a:ext cx="4400280" cy="1047240"/>
          </a:xfrm>
          <a:prstGeom prst="rect">
            <a:avLst/>
          </a:prstGeom>
          <a:ln>
            <a:noFill/>
          </a:ln>
        </p:spPr>
      </p:pic>
      <p:pic>
        <p:nvPicPr>
          <p:cNvPr id="204" name="Picture 6"/>
          <p:cNvPicPr/>
          <p:nvPr/>
        </p:nvPicPr>
        <p:blipFill>
          <a:blip r:embed="rId4"/>
          <a:stretch/>
        </p:blipFill>
        <p:spPr>
          <a:xfrm>
            <a:off x="3570480" y="4827240"/>
            <a:ext cx="5565240" cy="1391040"/>
          </a:xfrm>
          <a:prstGeom prst="rect">
            <a:avLst/>
          </a:prstGeom>
          <a:ln>
            <a:noFill/>
          </a:ln>
        </p:spPr>
      </p:pic>
      <p:pic>
        <p:nvPicPr>
          <p:cNvPr id="205" name="Picture 2"/>
          <p:cNvPicPr/>
          <p:nvPr/>
        </p:nvPicPr>
        <p:blipFill>
          <a:blip r:embed="rId5"/>
          <a:stretch/>
        </p:blipFill>
        <p:spPr>
          <a:xfrm>
            <a:off x="3421440" y="1425600"/>
            <a:ext cx="5714640" cy="1702800"/>
          </a:xfrm>
          <a:prstGeom prst="rect">
            <a:avLst/>
          </a:prstGeom>
          <a:ln>
            <a:noFill/>
          </a:ln>
        </p:spPr>
      </p:pic>
      <p:pic>
        <p:nvPicPr>
          <p:cNvPr id="206" name="Picture 12"/>
          <p:cNvPicPr/>
          <p:nvPr/>
        </p:nvPicPr>
        <p:blipFill>
          <a:blip r:embed="rId6"/>
          <a:stretch/>
        </p:blipFill>
        <p:spPr>
          <a:xfrm>
            <a:off x="5261760" y="3908160"/>
            <a:ext cx="1971360" cy="428400"/>
          </a:xfrm>
          <a:prstGeom prst="rect">
            <a:avLst/>
          </a:prstGeom>
          <a:ln>
            <a:noFill/>
          </a:ln>
        </p:spPr>
      </p:pic>
      <p:pic>
        <p:nvPicPr>
          <p:cNvPr id="207" name="Picture 13"/>
          <p:cNvPicPr/>
          <p:nvPr/>
        </p:nvPicPr>
        <p:blipFill>
          <a:blip r:embed="rId7"/>
          <a:stretch/>
        </p:blipFill>
        <p:spPr>
          <a:xfrm>
            <a:off x="1956240" y="2479320"/>
            <a:ext cx="1437840" cy="504360"/>
          </a:xfrm>
          <a:prstGeom prst="rect">
            <a:avLst/>
          </a:prstGeom>
          <a:ln>
            <a:noFill/>
          </a:ln>
        </p:spPr>
      </p:pic>
      <p:pic>
        <p:nvPicPr>
          <p:cNvPr id="208" name="Picture 14"/>
          <p:cNvPicPr/>
          <p:nvPr/>
        </p:nvPicPr>
        <p:blipFill>
          <a:blip r:embed="rId8"/>
          <a:srcRect t="5647"/>
          <a:stretch/>
        </p:blipFill>
        <p:spPr>
          <a:xfrm>
            <a:off x="7467480" y="914400"/>
            <a:ext cx="1342800" cy="799200"/>
          </a:xfrm>
          <a:prstGeom prst="rect">
            <a:avLst/>
          </a:prstGeom>
          <a:ln>
            <a:noFill/>
          </a:ln>
        </p:spPr>
      </p:pic>
      <p:pic>
        <p:nvPicPr>
          <p:cNvPr id="209" name="Picture 15"/>
          <p:cNvPicPr/>
          <p:nvPr/>
        </p:nvPicPr>
        <p:blipFill>
          <a:blip r:embed="rId9"/>
          <a:stretch/>
        </p:blipFill>
        <p:spPr>
          <a:xfrm>
            <a:off x="4172040" y="857880"/>
            <a:ext cx="2781000" cy="628200"/>
          </a:xfrm>
          <a:prstGeom prst="rect">
            <a:avLst/>
          </a:prstGeom>
          <a:ln>
            <a:noFill/>
          </a:ln>
        </p:spPr>
      </p:pic>
      <p:pic>
        <p:nvPicPr>
          <p:cNvPr id="210" name="Picture 8"/>
          <p:cNvPicPr/>
          <p:nvPr/>
        </p:nvPicPr>
        <p:blipFill>
          <a:blip r:embed="rId10"/>
          <a:stretch/>
        </p:blipFill>
        <p:spPr>
          <a:xfrm>
            <a:off x="1228680" y="4635360"/>
            <a:ext cx="1942920" cy="166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Questions / Issues?</a:t>
            </a:r>
            <a:endParaRPr/>
          </a:p>
        </p:txBody>
      </p:sp>
      <p:pic>
        <p:nvPicPr>
          <p:cNvPr id="212" name="Picture 4"/>
          <p:cNvPicPr/>
          <p:nvPr/>
        </p:nvPicPr>
        <p:blipFill>
          <a:blip r:embed="rId2"/>
          <a:stretch/>
        </p:blipFill>
        <p:spPr>
          <a:xfrm>
            <a:off x="325440" y="1017360"/>
            <a:ext cx="8465400" cy="484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Check-Up Session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304920" y="16765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How’s it going?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287280" y="304812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After 1 week of Bootcamp, how are you holding up?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258840" y="365760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What feedback do you have so far?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Double Take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16" name="Picture 6"/>
          <p:cNvPicPr/>
          <p:nvPr/>
        </p:nvPicPr>
        <p:blipFill>
          <a:blip r:embed="rId2"/>
          <a:srcRect t="17160" b="67440"/>
          <a:stretch/>
        </p:blipFill>
        <p:spPr>
          <a:xfrm>
            <a:off x="216000" y="2956680"/>
            <a:ext cx="8305560" cy="818280"/>
          </a:xfrm>
          <a:prstGeom prst="rect">
            <a:avLst/>
          </a:prstGeom>
          <a:ln>
            <a:noFill/>
          </a:ln>
        </p:spPr>
      </p:pic>
      <p:pic>
        <p:nvPicPr>
          <p:cNvPr id="217" name="Picture 10"/>
          <p:cNvPicPr/>
          <p:nvPr/>
        </p:nvPicPr>
        <p:blipFill>
          <a:blip r:embed="rId3"/>
          <a:srcRect l="-727" t="-2821" r="24818" b="78208"/>
          <a:stretch/>
        </p:blipFill>
        <p:spPr>
          <a:xfrm>
            <a:off x="762120" y="2169720"/>
            <a:ext cx="7924320" cy="860400"/>
          </a:xfrm>
          <a:prstGeom prst="rect">
            <a:avLst/>
          </a:prstGeom>
          <a:ln>
            <a:noFill/>
          </a:ln>
        </p:spPr>
      </p:pic>
      <p:pic>
        <p:nvPicPr>
          <p:cNvPr id="218" name="Picture 11"/>
          <p:cNvPicPr/>
          <p:nvPr/>
        </p:nvPicPr>
        <p:blipFill>
          <a:blip r:embed="rId4"/>
          <a:stretch/>
        </p:blipFill>
        <p:spPr>
          <a:xfrm>
            <a:off x="243000" y="817560"/>
            <a:ext cx="5838480" cy="1314000"/>
          </a:xfrm>
          <a:prstGeom prst="rect">
            <a:avLst/>
          </a:prstGeom>
          <a:ln>
            <a:noFill/>
          </a:ln>
        </p:spPr>
      </p:pic>
      <p:pic>
        <p:nvPicPr>
          <p:cNvPr id="219" name="Picture 12"/>
          <p:cNvPicPr/>
          <p:nvPr/>
        </p:nvPicPr>
        <p:blipFill>
          <a:blip r:embed="rId5"/>
          <a:stretch/>
        </p:blipFill>
        <p:spPr>
          <a:xfrm>
            <a:off x="2747160" y="5644800"/>
            <a:ext cx="6324120" cy="671040"/>
          </a:xfrm>
          <a:prstGeom prst="rect">
            <a:avLst/>
          </a:prstGeom>
          <a:ln>
            <a:noFill/>
          </a:ln>
        </p:spPr>
      </p:pic>
      <p:pic>
        <p:nvPicPr>
          <p:cNvPr id="220" name="Picture 13"/>
          <p:cNvPicPr/>
          <p:nvPr/>
        </p:nvPicPr>
        <p:blipFill>
          <a:blip r:embed="rId6"/>
          <a:stretch/>
        </p:blipFill>
        <p:spPr>
          <a:xfrm>
            <a:off x="4510800" y="3857040"/>
            <a:ext cx="4524120" cy="818640"/>
          </a:xfrm>
          <a:prstGeom prst="rect">
            <a:avLst/>
          </a:prstGeom>
          <a:ln>
            <a:noFill/>
          </a:ln>
        </p:spPr>
      </p:pic>
      <p:pic>
        <p:nvPicPr>
          <p:cNvPr id="221" name="Picture 14"/>
          <p:cNvPicPr/>
          <p:nvPr/>
        </p:nvPicPr>
        <p:blipFill>
          <a:blip r:embed="rId7"/>
          <a:stretch/>
        </p:blipFill>
        <p:spPr>
          <a:xfrm>
            <a:off x="304920" y="4637880"/>
            <a:ext cx="8838720" cy="96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23" name="Picture 4"/>
          <p:cNvPicPr/>
          <p:nvPr/>
        </p:nvPicPr>
        <p:blipFill>
          <a:blip r:embed="rId2"/>
          <a:stretch/>
        </p:blipFill>
        <p:spPr>
          <a:xfrm>
            <a:off x="1752480" y="786960"/>
            <a:ext cx="5943240" cy="446040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304920" y="5313960"/>
            <a:ext cx="8610120" cy="10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All web layouts are inherently composed of containers, traditionally called “</a:t>
            </a: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26" name="Picture 5"/>
          <p:cNvPicPr/>
          <p:nvPr/>
        </p:nvPicPr>
        <p:blipFill>
          <a:blip r:embed="rId2"/>
          <a:stretch/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7" name="CustomShape 2"/>
          <p:cNvSpPr/>
          <p:nvPr/>
        </p:nvSpPr>
        <p:spPr>
          <a:xfrm>
            <a:off x="304920" y="4787640"/>
            <a:ext cx="861012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HTML5 introduced the concept of </a:t>
            </a: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“semantic layouts,”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meaning “divs” could be given more meaningful names.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In theory, this helps with organization and search engine optimization.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6262560" y="748080"/>
            <a:ext cx="2772000" cy="54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That said… many (if not most) websites, seem to still be using basic </a:t>
            </a: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divs.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There are reasons for this that we’ll showcase in later sections.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Additionally, it’s possible to include “semantics” by using id names and classes. </a:t>
            </a:r>
            <a:endParaRPr/>
          </a:p>
        </p:txBody>
      </p:sp>
      <p:pic>
        <p:nvPicPr>
          <p:cNvPr id="230" name="Picture 9"/>
          <p:cNvPicPr/>
          <p:nvPr/>
        </p:nvPicPr>
        <p:blipFill>
          <a:blip r:embed="rId2"/>
          <a:stretch/>
        </p:blipFill>
        <p:spPr>
          <a:xfrm>
            <a:off x="304920" y="734400"/>
            <a:ext cx="5790960" cy="550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304920" y="5029200"/>
            <a:ext cx="8730000" cy="12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Bottom line: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
Follow your homework’s instructions. But when you get out in the “real world,” follow the convention of where you work!</a:t>
            </a: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4"/>
          <p:cNvSpPr/>
          <p:nvPr/>
        </p:nvSpPr>
        <p:spPr>
          <a:xfrm>
            <a:off x="48769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5"/>
          <p:cNvSpPr/>
          <p:nvPr/>
        </p:nvSpPr>
        <p:spPr>
          <a:xfrm>
            <a:off x="2018520" y="2186280"/>
            <a:ext cx="14324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div?</a:t>
            </a:r>
            <a:endParaRPr/>
          </a:p>
        </p:txBody>
      </p:sp>
      <p:sp>
        <p:nvSpPr>
          <p:cNvPr id="236" name="CustomShape 6"/>
          <p:cNvSpPr/>
          <p:nvPr/>
        </p:nvSpPr>
        <p:spPr>
          <a:xfrm>
            <a:off x="5656320" y="2191320"/>
            <a:ext cx="27522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Section?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Classes vs. IDs</a:t>
            </a:r>
            <a:endParaRPr/>
          </a:p>
        </p:txBody>
      </p:sp>
      <p:pic>
        <p:nvPicPr>
          <p:cNvPr id="238" name="Picture 2"/>
          <p:cNvPicPr/>
          <p:nvPr/>
        </p:nvPicPr>
        <p:blipFill>
          <a:blip r:embed="rId2"/>
          <a:stretch/>
        </p:blipFill>
        <p:spPr>
          <a:xfrm>
            <a:off x="457200" y="1395360"/>
            <a:ext cx="8397000" cy="2209320"/>
          </a:xfrm>
          <a:prstGeom prst="rect">
            <a:avLst/>
          </a:prstGeom>
          <a:ln>
            <a:noFill/>
          </a:ln>
        </p:spPr>
      </p:pic>
      <p:sp>
        <p:nvSpPr>
          <p:cNvPr id="239" name="CustomShape 2"/>
          <p:cNvSpPr/>
          <p:nvPr/>
        </p:nvSpPr>
        <p:spPr>
          <a:xfrm>
            <a:off x="304920" y="3845880"/>
            <a:ext cx="8610120" cy="25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When choosing between a CSS ID and a CSS Class follow the convention: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Classes (.classname)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are to be used if the same style will be used on multiple HTML elements.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IDs (#idname)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are to be used if a style is </a:t>
            </a:r>
            <a:r>
              <a:rPr lang="en-US" sz="2000" i="1" strike="noStrike">
                <a:solidFill>
                  <a:srgbClr val="000000"/>
                </a:solidFill>
                <a:latin typeface="Arial"/>
              </a:rPr>
              <a:t>unique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to that HTML element.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0" name="CustomShape 3"/>
          <p:cNvSpPr/>
          <p:nvPr/>
        </p:nvSpPr>
        <p:spPr>
          <a:xfrm>
            <a:off x="855000" y="964800"/>
            <a:ext cx="324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Classes = Barcode (all iPod)</a:t>
            </a:r>
            <a:endParaRPr/>
          </a:p>
        </p:txBody>
      </p:sp>
      <p:sp>
        <p:nvSpPr>
          <p:cNvPr id="241" name="CustomShape 4"/>
          <p:cNvSpPr/>
          <p:nvPr/>
        </p:nvSpPr>
        <p:spPr>
          <a:xfrm>
            <a:off x="4887720" y="984960"/>
            <a:ext cx="387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IDs = Serial Number (unique iPod)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Google Developer Tools (Inspector)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457200" y="828000"/>
            <a:ext cx="335232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GDT 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is one of the most frequent tools you will use in web dev.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It allows you to truly, debug your web designs.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u="sng" strike="noStrike">
                <a:solidFill>
                  <a:srgbClr val="000000"/>
                </a:solidFill>
                <a:latin typeface="Arial"/>
              </a:rPr>
              <a:t>Start using it!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44" name="Picture 13"/>
          <p:cNvPicPr/>
          <p:nvPr/>
        </p:nvPicPr>
        <p:blipFill>
          <a:blip r:embed="rId2"/>
          <a:stretch/>
        </p:blipFill>
        <p:spPr>
          <a:xfrm>
            <a:off x="3942000" y="954360"/>
            <a:ext cx="4961520" cy="4966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4"/>
          <p:cNvPicPr/>
          <p:nvPr/>
        </p:nvPicPr>
        <p:blipFill>
          <a:blip r:embed="rId2"/>
          <a:stretch/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You can edit any web page’s HTML and CSS with Chrome Inspector.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Plus, you’ll see your results instantly. 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Modifying Sites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INSTRUCTOR DEMO!</a:t>
            </a:r>
            <a:endParaRPr dirty="0"/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You’ve got this.. Student led</a:t>
            </a:r>
          </a:p>
          <a:p>
            <a:pPr algn="ctr">
              <a:lnSpc>
                <a:spcPct val="100000"/>
              </a:lnSpc>
            </a:pPr>
            <a:r>
              <a:rPr lang="en-US" sz="3600" b="1" i="1" strike="dblStrike" dirty="0" smtClean="0">
                <a:solidFill>
                  <a:srgbClr val="000000"/>
                </a:solidFill>
                <a:latin typeface="Arial"/>
                <a:ea typeface="Roboto"/>
              </a:rPr>
              <a:t>Instructor</a:t>
            </a: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>
                <a:solidFill>
                  <a:srgbClr val="000000"/>
                </a:solidFill>
                <a:latin typeface="Arial"/>
                <a:ea typeface="Roboto"/>
              </a:rPr>
              <a:t>(Google Developer Tools)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pic>
        <p:nvPicPr>
          <p:cNvPr id="133" name="Picture 2"/>
          <p:cNvPicPr/>
          <p:nvPr/>
        </p:nvPicPr>
        <p:blipFill>
          <a:blip r:embed="rId3"/>
          <a:stretch/>
        </p:blipFill>
        <p:spPr>
          <a:xfrm>
            <a:off x="897480" y="783720"/>
            <a:ext cx="7425000" cy="494280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304920" y="5821200"/>
            <a:ext cx="86101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Seriously, mind-blown.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For the next 15 minutes, take a website you commonly use (Amazon, Google, Huff Po, etc.) and heavily modify it using the Google Developer Tools.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Content (Change words)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Colors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Spacing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Send a screenshot to the class’s slack profile when you’re done.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2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53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10 minutes, edit any site that you’ve been working on in-class or for homework with Google’s dev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5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CSS Resets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Loading Multiple CSS Files ***(Very Important!!!)***</a:t>
            </a:r>
            <a:endParaRPr/>
          </a:p>
        </p:txBody>
      </p:sp>
      <p:pic>
        <p:nvPicPr>
          <p:cNvPr id="260" name="Picture 3"/>
          <p:cNvPicPr/>
          <p:nvPr/>
        </p:nvPicPr>
        <p:blipFill>
          <a:blip r:embed="rId3"/>
          <a:stretch/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An incredibly powerful technique: deploying multiple CSS files simultaneously.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This lets developers to create complex designs made up of abounding design elements.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Just remember: the loading </a:t>
            </a:r>
            <a:r>
              <a:rPr lang="en-US" b="1" i="1" u="sng" strike="noStrike">
                <a:solidFill>
                  <a:srgbClr val="000000"/>
                </a:solidFill>
                <a:latin typeface="Arial"/>
              </a:rPr>
              <a:t>order matters!!!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i="1" strike="noStrike">
                <a:solidFill>
                  <a:srgbClr val="000000"/>
                </a:solidFill>
                <a:latin typeface="Arial"/>
                <a:ea typeface="Roboto"/>
              </a:rPr>
              <a:t>(1-3_CSSFiles.html | 1-MultipleCSS)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What Browser?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/>
                <a:ea typeface="Roboto"/>
              </a:rPr>
              <a:t>By a show of hands…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/>
                <a:ea typeface="Roboto"/>
              </a:rPr>
              <a:t>Which browser do you use?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Battle of the Browsers</a:t>
            </a:r>
            <a:endParaRPr/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Under the hood, web browsers often </a:t>
            </a:r>
            <a:r>
              <a:rPr lang="en-US" sz="2200" b="1" u="sng" strike="noStrike">
                <a:solidFill>
                  <a:srgbClr val="000000"/>
                </a:solidFill>
                <a:latin typeface="Arial"/>
              </a:rPr>
              <a:t>render web pages differently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 than their competition.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These disparities could mean HTML/CSS displaying differently  in each web client.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Because of these potential divergences, web developers need to make their websites </a:t>
            </a:r>
            <a:r>
              <a:rPr lang="en-US" sz="2200" b="1" u="sng" strike="noStrike">
                <a:solidFill>
                  <a:srgbClr val="000000"/>
                </a:solidFill>
                <a:latin typeface="Arial"/>
              </a:rPr>
              <a:t>cross-browser compatible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Reset.css (or Normalize.css)</a:t>
            </a:r>
            <a:endParaRPr/>
          </a:p>
        </p:txBody>
      </p:sp>
      <p:pic>
        <p:nvPicPr>
          <p:cNvPr id="270" name="Picture 4"/>
          <p:cNvPicPr/>
          <p:nvPr/>
        </p:nvPicPr>
        <p:blipFill>
          <a:blip r:embed="rId3"/>
          <a:stretch/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1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Reset.css will “reset” all browser-specific CSS. This means your site will appear the same in all browsers.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However, you will have to re-style everything yourself.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i="1" strike="noStrike">
                <a:solidFill>
                  <a:srgbClr val="000000"/>
                </a:solidFill>
                <a:latin typeface="Arial"/>
                <a:ea typeface="Roboto"/>
              </a:rPr>
              <a:t>(Example.html | 2-ResetCSS)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4495680" y="1307880"/>
            <a:ext cx="454932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important for creating browser-compatible websites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an example of using someone else’s CSS in </a:t>
            </a:r>
            <a:r>
              <a:rPr lang="en-US" sz="2200" i="1" u="sng" strike="noStrike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website!!!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a common Front-End Developer Interview question.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76" name="Picture 2"/>
          <p:cNvPicPr/>
          <p:nvPr/>
        </p:nvPicPr>
        <p:blipFill>
          <a:blip r:embed="rId3"/>
          <a:stretch/>
        </p:blipFill>
        <p:spPr>
          <a:xfrm>
            <a:off x="304920" y="1261080"/>
            <a:ext cx="3856320" cy="38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Things I’ve noticed people doing </a:t>
            </a:r>
            <a:r>
              <a:rPr lang="en-US" sz="2200" b="1" i="1" u="sng" strike="noStrike" dirty="0">
                <a:solidFill>
                  <a:srgbClr val="000000"/>
                </a:solidFill>
                <a:latin typeface="Arial"/>
              </a:rPr>
              <a:t>incredibly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well: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All of you are handling an enormous volume of information.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All of you are asking 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exceptional questions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You notice the right details.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You all help each other 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out – best I’ve seen in over a decade!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And, most importantly, you are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figuring out things on your own.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4495680" y="1307880"/>
            <a:ext cx="454932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important for creating browser-compatible websites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an example of using someone else’s CSS in </a:t>
            </a:r>
            <a:r>
              <a:rPr lang="en-US" sz="2200" i="1" u="sng" strike="noStrike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website!!!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a common Front-End Developer Interview question.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79" name="Picture 2"/>
          <p:cNvPicPr/>
          <p:nvPr/>
        </p:nvPicPr>
        <p:blipFill>
          <a:blip r:embed="rId3"/>
          <a:stretch/>
        </p:blipFill>
        <p:spPr>
          <a:xfrm>
            <a:off x="304920" y="1261080"/>
            <a:ext cx="3856320" cy="3856320"/>
          </a:xfrm>
          <a:prstGeom prst="rect">
            <a:avLst/>
          </a:prstGeom>
          <a:ln>
            <a:noFill/>
          </a:ln>
        </p:spPr>
      </p:pic>
      <p:sp>
        <p:nvSpPr>
          <p:cNvPr id="280" name="CustomShape 3"/>
          <p:cNvSpPr/>
          <p:nvPr/>
        </p:nvSpPr>
        <p:spPr>
          <a:xfrm>
            <a:off x="4495680" y="2438280"/>
            <a:ext cx="4419360" cy="12189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Follow the instructions given via slack to incorporate a reset.css file into a basic HTML file.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Note the impact the reset file makes after its inclusion.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4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To the Web with Heroku!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Internet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A deep and complex diagram above on how the internet works.</a:t>
            </a:r>
            <a:endParaRPr/>
          </a:p>
        </p:txBody>
      </p:sp>
      <p:pic>
        <p:nvPicPr>
          <p:cNvPr id="288" name="Picture 2"/>
          <p:cNvPicPr/>
          <p:nvPr/>
        </p:nvPicPr>
        <p:blipFill>
          <a:blip r:embed="rId3"/>
          <a:stretch/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World Will See Our Greatness!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409320" y="52336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Heroku provides a cloud application hosting platform –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which means we can </a:t>
            </a:r>
            <a:r>
              <a:rPr lang="en-US" sz="2000" u="sng" strike="noStrike">
                <a:solidFill>
                  <a:srgbClr val="000000"/>
                </a:solidFill>
                <a:latin typeface="Arial"/>
              </a:rPr>
              <a:t>deploy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 our websites and applications onto their servers for the world to see. </a:t>
            </a:r>
            <a:endParaRPr/>
          </a:p>
        </p:txBody>
      </p:sp>
      <p:pic>
        <p:nvPicPr>
          <p:cNvPr id="291" name="Picture 4"/>
          <p:cNvPicPr/>
          <p:nvPr/>
        </p:nvPicPr>
        <p:blipFill>
          <a:blip r:embed="rId3"/>
          <a:stretch/>
        </p:blipFill>
        <p:spPr>
          <a:xfrm>
            <a:off x="432720" y="857160"/>
            <a:ext cx="8088480" cy="424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Together Now…</a:t>
            </a:r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Let’s all login to Heroku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i="1" strike="noStrike">
                <a:solidFill>
                  <a:srgbClr val="000000"/>
                </a:solidFill>
                <a:latin typeface="Arial"/>
                <a:ea typeface="Roboto"/>
              </a:rPr>
              <a:t>(Heroku Deployment)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6095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Deploying Static Websites to Heroku</a:t>
            </a:r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  <a:endParaRPr dirty="0"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Go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folder you want to host (must be .git enabled).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Add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 file called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</a:rPr>
              <a:t>composer.json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and include an empty bracket {}.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Add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 file called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</a:rPr>
              <a:t>index.php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with the following inside: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Run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Heroku login (for windows users, remember the workaround</a:t>
            </a: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!). </a:t>
            </a:r>
            <a:endParaRPr dirty="0"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Run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git remote –v. </a:t>
            </a:r>
            <a:endParaRPr dirty="0"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Run </a:t>
            </a:r>
            <a:r>
              <a:rPr lang="en-US" sz="2000" strike="noStrike" dirty="0" err="1" smtClean="0">
                <a:solidFill>
                  <a:srgbClr val="000000"/>
                </a:solidFill>
                <a:latin typeface="Arial"/>
              </a:rPr>
              <a:t>heroku</a:t>
            </a: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create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 (random and named)</a:t>
            </a:r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dirty="0" smtClean="0"/>
              <a:t> </a:t>
            </a: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Run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git remote –v.</a:t>
            </a:r>
            <a:endParaRPr dirty="0"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Run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git push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</a:rPr>
              <a:t>heroku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master.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98" name="Picture 7"/>
          <p:cNvPicPr/>
          <p:nvPr/>
        </p:nvPicPr>
        <p:blipFill>
          <a:blip r:embed="rId2"/>
          <a:stretch/>
        </p:blipFill>
        <p:spPr>
          <a:xfrm>
            <a:off x="428760" y="2743200"/>
            <a:ext cx="8286480" cy="7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Follow our Guide!</a:t>
            </a:r>
            <a:endParaRPr/>
          </a:p>
        </p:txBody>
      </p:sp>
      <p:sp>
        <p:nvSpPr>
          <p:cNvPr id="300" name="CustomShape 2"/>
          <p:cNvSpPr/>
          <p:nvPr/>
        </p:nvSpPr>
        <p:spPr>
          <a:xfrm>
            <a:off x="4876920" y="2819520"/>
            <a:ext cx="424260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Step-by-Step Guide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on Creating Heroku Deployments</a:t>
            </a:r>
            <a:endParaRPr/>
          </a:p>
        </p:txBody>
      </p:sp>
      <p:pic>
        <p:nvPicPr>
          <p:cNvPr id="301" name="Picture 4"/>
          <p:cNvPicPr/>
          <p:nvPr/>
        </p:nvPicPr>
        <p:blipFill>
          <a:blip r:embed="rId2"/>
          <a:stretch/>
        </p:blipFill>
        <p:spPr>
          <a:xfrm>
            <a:off x="304920" y="990720"/>
            <a:ext cx="4595760" cy="510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Time to take your newfangled website and deploy it to the cloud. Setup your own instance of Heroku and deploy one of your HTML creations to Heroku.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30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 Few Admin Things…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Through Frustration</a:t>
            </a:r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Keep Practicing!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 i="1" strike="noStrike">
                <a:solidFill>
                  <a:srgbClr val="000000"/>
                </a:solidFill>
                <a:latin typeface="Arial"/>
                <a:ea typeface="Roboto"/>
              </a:rPr>
              <a:t>It gets better.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Questions?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Homework 1 - Help?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EXTRA MATERIAL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And Back to Git…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2553840" y="1152720"/>
            <a:ext cx="4919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OMG. I HAZ THE GREATEST HTML IDEA!!!!!</a:t>
            </a:r>
            <a:endParaRPr/>
          </a:p>
        </p:txBody>
      </p:sp>
      <p:sp>
        <p:nvSpPr>
          <p:cNvPr id="314" name="Line 3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1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6" name="CustomShape 4"/>
          <p:cNvSpPr/>
          <p:nvPr/>
        </p:nvSpPr>
        <p:spPr>
          <a:xfrm>
            <a:off x="2534400" y="1642320"/>
            <a:ext cx="3760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SpongeSite.com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18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9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0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22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23" name="CustomShape 4"/>
          <p:cNvSpPr/>
          <p:nvPr/>
        </p:nvSpPr>
        <p:spPr>
          <a:xfrm>
            <a:off x="2564640" y="4516920"/>
            <a:ext cx="524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Spongebob’s idea is dumb. We should call it…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2563560" y="5074920"/>
            <a:ext cx="4169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PrincezzzSite.com</a:t>
            </a:r>
            <a:endParaRPr/>
          </a:p>
        </p:txBody>
      </p:sp>
      <p:sp>
        <p:nvSpPr>
          <p:cNvPr id="325" name="Line 6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27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28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9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0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1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32" name="Line 4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sp>
        <p:nvSpPr>
          <p:cNvPr id="333" name="CustomShape 5"/>
          <p:cNvSpPr/>
          <p:nvPr/>
        </p:nvSpPr>
        <p:spPr>
          <a:xfrm>
            <a:off x="2674440" y="444168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4" name="Picture 10"/>
          <p:cNvPicPr/>
          <p:nvPr/>
        </p:nvPicPr>
        <p:blipFill>
          <a:blip r:embed="rId4"/>
          <a:stretch/>
        </p:blipFill>
        <p:spPr>
          <a:xfrm>
            <a:off x="6334200" y="370008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5" name="CustomShape 6"/>
          <p:cNvSpPr/>
          <p:nvPr/>
        </p:nvSpPr>
        <p:spPr>
          <a:xfrm flipV="1">
            <a:off x="4209120" y="2154240"/>
            <a:ext cx="2124720" cy="111528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7"/>
          <p:cNvSpPr/>
          <p:nvPr/>
        </p:nvSpPr>
        <p:spPr>
          <a:xfrm>
            <a:off x="4209120" y="3315600"/>
            <a:ext cx="2124720" cy="164160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8"/>
          <p:cNvSpPr/>
          <p:nvPr/>
        </p:nvSpPr>
        <p:spPr>
          <a:xfrm>
            <a:off x="2057400" y="2925720"/>
            <a:ext cx="3962160" cy="774360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9"/>
          <p:cNvSpPr/>
          <p:nvPr/>
        </p:nvSpPr>
        <p:spPr>
          <a:xfrm>
            <a:off x="2286000" y="2925720"/>
            <a:ext cx="3733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FFFFFF"/>
                </a:solidFill>
                <a:latin typeface="Arial"/>
              </a:rPr>
              <a:t>Now they have two completely </a:t>
            </a:r>
            <a:r>
              <a:rPr lang="en-US" b="1" i="1" u="sng" strike="noStrike">
                <a:solidFill>
                  <a:srgbClr val="FFFFFF"/>
                </a:solidFill>
                <a:latin typeface="Arial"/>
              </a:rPr>
              <a:t>different</a:t>
            </a:r>
            <a:r>
              <a:rPr lang="en-US" b="1" strike="noStrike">
                <a:solidFill>
                  <a:srgbClr val="FFFFFF"/>
                </a:solidFill>
                <a:latin typeface="Arial"/>
              </a:rPr>
              <a:t> versions.</a:t>
            </a:r>
            <a:endParaRPr/>
          </a:p>
        </p:txBody>
      </p:sp>
      <p:sp>
        <p:nvSpPr>
          <p:cNvPr id="339" name="CustomShape 10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Tragedy #1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41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42" name="CustomShape 1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44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5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6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7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8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50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51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52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53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pic>
        <p:nvPicPr>
          <p:cNvPr id="35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55" name="CustomShape 8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9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0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1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2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3"/>
          <p:cNvSpPr/>
          <p:nvPr/>
        </p:nvSpPr>
        <p:spPr>
          <a:xfrm>
            <a:off x="5311080" y="3231360"/>
            <a:ext cx="3832560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Prince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pushes 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his code changes into the main branch.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If Prince is allowed to push his code, it could seriously ruin Spongebob’s vision and working code.</a:t>
            </a:r>
            <a:endParaRPr/>
          </a:p>
        </p:txBody>
      </p:sp>
      <p:sp>
        <p:nvSpPr>
          <p:cNvPr id="361" name="CustomShape 14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62" name="CustomShape 15"/>
          <p:cNvSpPr/>
          <p:nvPr/>
        </p:nvSpPr>
        <p:spPr>
          <a:xfrm>
            <a:off x="5411880" y="2895480"/>
            <a:ext cx="362304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NON-IDEAL</a:t>
            </a:r>
            <a:endParaRPr/>
          </a:p>
        </p:txBody>
      </p:sp>
      <p:sp>
        <p:nvSpPr>
          <p:cNvPr id="363" name="TextShape 16"/>
          <p:cNvSpPr txBox="1"/>
          <p:nvPr/>
        </p:nvSpPr>
        <p:spPr>
          <a:xfrm>
            <a:off x="304920" y="0"/>
            <a:ext cx="64580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6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66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67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68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69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0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1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2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73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74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75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76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77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78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83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8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 Remember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, Homework #1 is due </a:t>
            </a:r>
            <a:r>
              <a:rPr lang="en-US" sz="2200" b="1" dirty="0" smtClean="0">
                <a:solidFill>
                  <a:srgbClr val="000000"/>
                </a:solidFill>
                <a:latin typeface="Arial"/>
              </a:rPr>
              <a:t>this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1" u="sng" strike="noStrike" dirty="0" smtClean="0">
                <a:solidFill>
                  <a:srgbClr val="000000"/>
                </a:solidFill>
                <a:latin typeface="Arial"/>
              </a:rPr>
              <a:t>Wednesday before midnight!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 smtClean="0">
                <a:solidFill>
                  <a:srgbClr val="000000"/>
                </a:solidFill>
                <a:latin typeface="Arial"/>
              </a:rPr>
              <a:t> Homework Link: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  <a:hlinkClick r:id="rId3"/>
              </a:rPr>
              <a:t>https</a:t>
            </a:r>
            <a:r>
              <a:rPr lang="en-US" sz="2200" dirty="0">
                <a:solidFill>
                  <a:srgbClr val="000000"/>
                </a:solidFill>
                <a:hlinkClick r:id="rId3"/>
              </a:rPr>
              <a:t>://</a:t>
            </a:r>
            <a:r>
              <a:rPr lang="en-US" sz="2200" dirty="0" smtClean="0">
                <a:solidFill>
                  <a:srgbClr val="000000"/>
                </a:solidFill>
                <a:hlinkClick r:id="rId3"/>
              </a:rPr>
              <a:t>github.com/UCF-Coding-Boot-Camp/01-17-LM-Class-Content/tree/master/homework-assignments/01-html-css</a:t>
            </a:r>
            <a:endParaRPr lang="en-US" sz="2200" dirty="0">
              <a:solidFill>
                <a:srgbClr val="000000"/>
              </a:solidFill>
            </a:endParaRPr>
          </a:p>
          <a:p>
            <a:pPr lvl="1"/>
            <a:endParaRPr lang="en-US" sz="2200" dirty="0" smtClean="0">
              <a:solidFill>
                <a:srgbClr val="000000"/>
              </a:solidFill>
            </a:endParaRPr>
          </a:p>
          <a:p>
            <a:pPr lvl="1"/>
            <a:r>
              <a:rPr lang="en-US" sz="2200" dirty="0" smtClean="0">
                <a:solidFill>
                  <a:srgbClr val="000000"/>
                </a:solidFill>
              </a:rPr>
              <a:t>And </a:t>
            </a:r>
            <a:r>
              <a:rPr lang="en-US" sz="2200" dirty="0" smtClean="0">
                <a:solidFill>
                  <a:srgbClr val="000000"/>
                </a:solidFill>
                <a:hlinkClick r:id="rId4"/>
              </a:rPr>
              <a:t>http://www.bootcampspot.com/homework/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endParaRPr lang="en-US" sz="22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 Remember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to submit Homework via GitHub (and Heroku):
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  <a:hlinkClick r:id="rId5"/>
              </a:rPr>
              <a:t>www.github.com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 || 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  <a:hlinkClick r:id="rId6"/>
              </a:rPr>
              <a:t>www.heroku.com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0" name="CustomShape 3"/>
          <p:cNvSpPr/>
          <p:nvPr/>
        </p:nvSpPr>
        <p:spPr>
          <a:xfrm>
            <a:off x="152400" y="4800600"/>
            <a:ext cx="8892960" cy="143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3200" b="1" u="sng" strike="noStrike" dirty="0">
                <a:solidFill>
                  <a:srgbClr val="000000"/>
                </a:solidFill>
                <a:latin typeface="Arial"/>
              </a:rPr>
              <a:t>seriously</a:t>
            </a:r>
            <a:r>
              <a:rPr lang="en-US" sz="3200" b="1" strike="noStrike" dirty="0">
                <a:solidFill>
                  <a:srgbClr val="000000"/>
                </a:solidFill>
                <a:latin typeface="Arial"/>
              </a:rPr>
              <a:t>!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b="1" strike="noStrike" dirty="0">
                <a:solidFill>
                  <a:srgbClr val="000000"/>
                </a:solidFill>
                <a:latin typeface="Arial"/>
              </a:rPr>
              <a:t>Submit whatever you have! Don’t get a </a:t>
            </a:r>
            <a:r>
              <a:rPr lang="en-US" sz="3200" b="1" strike="noStrike" dirty="0" smtClean="0">
                <a:solidFill>
                  <a:srgbClr val="000000"/>
                </a:solidFill>
                <a:latin typeface="Arial"/>
              </a:rPr>
              <a:t>zero!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(Even if you don’t like what you’ve made.)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86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87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88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89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0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1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2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3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94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95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96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97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98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99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404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405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406" name="CustomShape 14"/>
          <p:cNvSpPr/>
          <p:nvPr/>
        </p:nvSpPr>
        <p:spPr>
          <a:xfrm>
            <a:off x="5340960" y="3380400"/>
            <a:ext cx="552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407" name="CustomShape 15"/>
          <p:cNvSpPr/>
          <p:nvPr/>
        </p:nvSpPr>
        <p:spPr>
          <a:xfrm>
            <a:off x="152280" y="3444840"/>
            <a:ext cx="50396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Because Spongebob controls the “master branch” he must elect to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pull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 Prince’s Code. All Prince can do is submit a </a:t>
            </a: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“pull request”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the ideal way to maintain code in version control.</a:t>
            </a:r>
            <a:endParaRPr/>
          </a:p>
        </p:txBody>
      </p:sp>
      <p:sp>
        <p:nvSpPr>
          <p:cNvPr id="408" name="CustomShape 16"/>
          <p:cNvSpPr/>
          <p:nvPr/>
        </p:nvSpPr>
        <p:spPr>
          <a:xfrm>
            <a:off x="221040" y="3107880"/>
            <a:ext cx="480780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Ideal Approach – Using Pull Requests</a:t>
            </a:r>
            <a:endParaRPr/>
          </a:p>
        </p:txBody>
      </p:sp>
      <p:sp>
        <p:nvSpPr>
          <p:cNvPr id="409" name="CustomShape 17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04920" y="97920"/>
            <a:ext cx="6095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Steps for Git Pull Requests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409320" y="783720"/>
            <a:ext cx="86101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Create a new branch of on your local computer 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branch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Checkout that branch (locally) on your machine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checkout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Add / Commit your changes (will automatically save to this branch)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add –A
	git commit –m “Comment”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Push your branch to GitHub</a:t>
            </a: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push origin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Submit a Pull Request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Other user must accept these changes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
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413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Git Pull Request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"/>
          <p:cNvSpPr/>
          <p:nvPr/>
        </p:nvSpPr>
        <p:spPr>
          <a:xfrm>
            <a:off x="304920" y="914400"/>
            <a:ext cx="868644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Time to take your newfound collaborative git skills to the real-world. Find a partner and follow the steps sent via slack to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Share each other’s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Make modifications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Submit a Pull Request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Accept the Pull Changes</a:t>
            </a: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Follow our Guide!</a:t>
            </a:r>
            <a:endParaRPr/>
          </a:p>
        </p:txBody>
      </p:sp>
      <p:pic>
        <p:nvPicPr>
          <p:cNvPr id="418" name="Picture 2"/>
          <p:cNvPicPr/>
          <p:nvPr/>
        </p:nvPicPr>
        <p:blipFill>
          <a:blip r:embed="rId2"/>
          <a:stretch/>
        </p:blipFill>
        <p:spPr>
          <a:xfrm>
            <a:off x="304920" y="838080"/>
            <a:ext cx="3805920" cy="5060880"/>
          </a:xfrm>
          <a:prstGeom prst="rect">
            <a:avLst/>
          </a:prstGeom>
          <a:ln>
            <a:noFill/>
          </a:ln>
        </p:spPr>
      </p:pic>
      <p:sp>
        <p:nvSpPr>
          <p:cNvPr id="419" name="CustomShape 2"/>
          <p:cNvSpPr/>
          <p:nvPr/>
        </p:nvSpPr>
        <p:spPr>
          <a:xfrm>
            <a:off x="4343400" y="2819520"/>
            <a:ext cx="46760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Step-by-step guide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on creating Git Pull Requests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Don’t Worry!</a:t>
            </a:r>
            <a:endParaRPr/>
          </a:p>
        </p:txBody>
      </p:sp>
      <p:sp>
        <p:nvSpPr>
          <p:cNvPr id="421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We’ll be coming back to this.</a:t>
            </a:r>
            <a:endParaRPr/>
          </a:p>
        </p:txBody>
      </p:sp>
      <p:sp>
        <p:nvSpPr>
          <p:cNvPr id="422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won’t need this fully until Week 8.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At Home</a:t>
            </a:r>
            <a:endParaRPr/>
          </a:p>
        </p:txBody>
      </p:sp>
      <p:sp>
        <p:nvSpPr>
          <p:cNvPr id="424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But practice when you can!</a:t>
            </a:r>
            <a:endParaRPr/>
          </a:p>
        </p:txBody>
      </p:sp>
      <p:sp>
        <p:nvSpPr>
          <p:cNvPr id="425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don’t need a partner to submit pull requests!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04920" y="762120"/>
            <a:ext cx="8740440" cy="55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Also, remember….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In Class Office Hours: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45 minutes before class, 30 minutes after.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Review In Class Material (Exercises and Slides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):</a:t>
            </a:r>
            <a:endParaRPr lang="en-US" sz="2200" b="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US" dirty="0" smtClean="0">
                <a:hlinkClick r:id="rId2"/>
              </a:rPr>
              <a:t>https://github.com/UCF-Coding-Boot-Camp/01-17-LM-Class-Content/tree/master/Tu-Th-Sat-In-Class-Content</a:t>
            </a:r>
            <a:endParaRPr lang="en-US" dirty="0" smtClean="0"/>
          </a:p>
          <a:p>
            <a:pPr lvl="1"/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Re-Watch Class Videos: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hlinkClick r:id="rId3"/>
              </a:rPr>
              <a:t>https</a:t>
            </a:r>
            <a:r>
              <a:rPr lang="en-US" sz="2200" dirty="0">
                <a:solidFill>
                  <a:srgbClr val="000000"/>
                </a:solidFill>
                <a:hlinkClick r:id="rId3"/>
              </a:rPr>
              <a:t>://</a:t>
            </a:r>
            <a:r>
              <a:rPr lang="en-US" sz="2200" dirty="0" smtClean="0">
                <a:solidFill>
                  <a:srgbClr val="000000"/>
                </a:solidFill>
                <a:hlinkClick r:id="rId3"/>
              </a:rPr>
              <a:t>github.com/UCF-Coding-Boot-Camp/01-17-LM-Class-Content/blob/master/README.md</a:t>
            </a:r>
            <a:r>
              <a:rPr lang="en-US" sz="2200" dirty="0" smtClean="0">
                <a:solidFill>
                  <a:srgbClr val="000000"/>
                </a:solidFill>
              </a:rPr>
              <a:t> - Scroll down until you see the `Recordings` column.  Each class has a Video link associated with it.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2" name="CustomShape 2"/>
          <p:cNvSpPr/>
          <p:nvPr/>
        </p:nvSpPr>
        <p:spPr>
          <a:xfrm>
            <a:off x="304920" y="97920"/>
            <a:ext cx="5562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Office Hours + Additional Help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Recapping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04920" y="97920"/>
            <a:ext cx="4076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Recap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In just one whirlwind week we’ve covered: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Full-Stack Development Conceptually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Terminal / Git Bash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HTML Syntax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Git Concepts and Commands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CSS Purpose, Syntax, and Styles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Floating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Positioning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Box Model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Google Dev Tools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b="1" u="sng" strike="noStrike" dirty="0">
                <a:solidFill>
                  <a:srgbClr val="000000"/>
                </a:solidFill>
                <a:latin typeface="Arial"/>
              </a:rPr>
              <a:t>How to learn on Your own!!</a:t>
            </a:r>
            <a:endParaRPr sz="2400" dirty="0"/>
          </a:p>
        </p:txBody>
      </p:sp>
      <p:pic>
        <p:nvPicPr>
          <p:cNvPr id="146" name="Picture 2"/>
          <p:cNvPicPr/>
          <p:nvPr/>
        </p:nvPicPr>
        <p:blipFill>
          <a:blip r:embed="rId2"/>
          <a:srcRect b="4166"/>
          <a:stretch/>
        </p:blipFill>
        <p:spPr>
          <a:xfrm>
            <a:off x="5257800" y="2568240"/>
            <a:ext cx="3885840" cy="3723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1698</Words>
  <Application>Microsoft Office PowerPoint</Application>
  <PresentationFormat>On-screen Show (4:3)</PresentationFormat>
  <Paragraphs>369</Paragraphs>
  <Slides>66</Slides>
  <Notes>35</Notes>
  <HiddenSlides>14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Dan Kaltenbaugh</cp:lastModifiedBy>
  <cp:revision>1470</cp:revision>
  <cp:lastPrinted>2016-01-30T16:23:56Z</cp:lastPrinted>
  <dcterms:created xsi:type="dcterms:W3CDTF">2015-01-20T17:19:00Z</dcterms:created>
  <dcterms:modified xsi:type="dcterms:W3CDTF">2017-01-24T03:19:03Z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14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66</vt:i4>
  </property>
</Properties>
</file>