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tags/tag24.xml" ContentType="application/vnd.openxmlformats-officedocument.presentationml.tags+xml"/>
  <Override PartName="/ppt/notesSlides/notesSlide25.xml" ContentType="application/vnd.openxmlformats-officedocument.presentationml.notesSlide+xml"/>
  <Override PartName="/ppt/tags/tag25.xml" ContentType="application/vnd.openxmlformats-officedocument.presentationml.tags+xml"/>
  <Override PartName="/ppt/notesSlides/notesSlide26.xml" ContentType="application/vnd.openxmlformats-officedocument.presentationml.notesSlide+xml"/>
  <Override PartName="/ppt/tags/tag26.xml" ContentType="application/vnd.openxmlformats-officedocument.presentationml.tags+xml"/>
  <Override PartName="/ppt/notesSlides/notesSlide27.xml" ContentType="application/vnd.openxmlformats-officedocument.presentationml.notesSlide+xml"/>
  <Override PartName="/ppt/tags/tag27.xml" ContentType="application/vnd.openxmlformats-officedocument.presentationml.tags+xml"/>
  <Override PartName="/ppt/notesSlides/notesSlide28.xml" ContentType="application/vnd.openxmlformats-officedocument.presentationml.notesSlide+xml"/>
  <Override PartName="/ppt/tags/tag28.xml" ContentType="application/vnd.openxmlformats-officedocument.presentationml.tags+xml"/>
  <Override PartName="/ppt/notesSlides/notesSlide29.xml" ContentType="application/vnd.openxmlformats-officedocument.presentationml.notesSlide+xml"/>
  <Override PartName="/ppt/tags/tag29.xml" ContentType="application/vnd.openxmlformats-officedocument.presentationml.tags+xml"/>
  <Override PartName="/ppt/notesSlides/notesSlide30.xml" ContentType="application/vnd.openxmlformats-officedocument.presentationml.notesSlide+xml"/>
  <Override PartName="/ppt/tags/tag30.xml" ContentType="application/vnd.openxmlformats-officedocument.presentationml.tags+xml"/>
  <Override PartName="/ppt/notesSlides/notesSlide31.xml" ContentType="application/vnd.openxmlformats-officedocument.presentationml.notesSlide+xml"/>
  <Override PartName="/ppt/tags/tag31.xml" ContentType="application/vnd.openxmlformats-officedocument.presentationml.tags+xml"/>
  <Override PartName="/ppt/notesSlides/notesSlide32.xml" ContentType="application/vnd.openxmlformats-officedocument.presentationml.notesSlide+xml"/>
  <Override PartName="/ppt/tags/tag32.xml" ContentType="application/vnd.openxmlformats-officedocument.presentationml.tags+xml"/>
  <Override PartName="/ppt/notesSlides/notesSlide33.xml" ContentType="application/vnd.openxmlformats-officedocument.presentationml.notesSlide+xml"/>
  <Override PartName="/ppt/tags/tag33.xml" ContentType="application/vnd.openxmlformats-officedocument.presentationml.tags+xml"/>
  <Override PartName="/ppt/notesSlides/notesSlide34.xml" ContentType="application/vnd.openxmlformats-officedocument.presentationml.notesSlide+xml"/>
  <Override PartName="/ppt/tags/tag34.xml" ContentType="application/vnd.openxmlformats-officedocument.presentationml.tags+xml"/>
  <Override PartName="/ppt/notesSlides/notesSlide35.xml" ContentType="application/vnd.openxmlformats-officedocument.presentationml.notesSlide+xml"/>
  <Override PartName="/ppt/tags/tag35.xml" ContentType="application/vnd.openxmlformats-officedocument.presentationml.tags+xml"/>
  <Override PartName="/ppt/notesSlides/notesSlide36.xml" ContentType="application/vnd.openxmlformats-officedocument.presentationml.notesSlide+xml"/>
  <Override PartName="/ppt/tags/tag36.xml" ContentType="application/vnd.openxmlformats-officedocument.presentationml.tags+xml"/>
  <Override PartName="/ppt/notesSlides/notesSlide37.xml" ContentType="application/vnd.openxmlformats-officedocument.presentationml.notesSlide+xml"/>
  <Override PartName="/ppt/tags/tag37.xml" ContentType="application/vnd.openxmlformats-officedocument.presentationml.tags+xml"/>
  <Override PartName="/ppt/notesSlides/notesSlide38.xml" ContentType="application/vnd.openxmlformats-officedocument.presentationml.notesSlide+xml"/>
  <Override PartName="/ppt/tags/tag38.xml" ContentType="application/vnd.openxmlformats-officedocument.presentationml.tags+xml"/>
  <Override PartName="/ppt/notesSlides/notesSlide39.xml" ContentType="application/vnd.openxmlformats-officedocument.presentationml.notesSlide+xml"/>
  <Override PartName="/ppt/tags/tag39.xml" ContentType="application/vnd.openxmlformats-officedocument.presentationml.tags+xml"/>
  <Override PartName="/ppt/notesSlides/notesSlide40.xml" ContentType="application/vnd.openxmlformats-officedocument.presentationml.notesSlide+xml"/>
  <Override PartName="/ppt/tags/tag40.xml" ContentType="application/vnd.openxmlformats-officedocument.presentationml.tags+xml"/>
  <Override PartName="/ppt/notesSlides/notesSlide41.xml" ContentType="application/vnd.openxmlformats-officedocument.presentationml.notesSlide+xml"/>
  <Override PartName="/ppt/tags/tag41.xml" ContentType="application/vnd.openxmlformats-officedocument.presentationml.tags+xml"/>
  <Override PartName="/ppt/notesSlides/notesSlide42.xml" ContentType="application/vnd.openxmlformats-officedocument.presentationml.notesSlide+xml"/>
  <Override PartName="/ppt/tags/tag42.xml" ContentType="application/vnd.openxmlformats-officedocument.presentationml.tags+xml"/>
  <Override PartName="/ppt/notesSlides/notesSlide43.xml" ContentType="application/vnd.openxmlformats-officedocument.presentationml.notesSlide+xml"/>
  <Override PartName="/ppt/tags/tag43.xml" ContentType="application/vnd.openxmlformats-officedocument.presentationml.tags+xml"/>
  <Override PartName="/ppt/notesSlides/notesSlide44.xml" ContentType="application/vnd.openxmlformats-officedocument.presentationml.notesSlide+xml"/>
  <Override PartName="/ppt/tags/tag44.xml" ContentType="application/vnd.openxmlformats-officedocument.presentationml.tags+xml"/>
  <Override PartName="/ppt/notesSlides/notesSlide45.xml" ContentType="application/vnd.openxmlformats-officedocument.presentationml.notesSlide+xml"/>
  <Override PartName="/ppt/tags/tag45.xml" ContentType="application/vnd.openxmlformats-officedocument.presentationml.tags+xml"/>
  <Override PartName="/ppt/notesSlides/notesSlide46.xml" ContentType="application/vnd.openxmlformats-officedocument.presentationml.notesSlide+xml"/>
  <Override PartName="/ppt/tags/tag46.xml" ContentType="application/vnd.openxmlformats-officedocument.presentationml.tags+xml"/>
  <Override PartName="/ppt/notesSlides/notesSlide47.xml" ContentType="application/vnd.openxmlformats-officedocument.presentationml.notesSlide+xml"/>
  <Override PartName="/ppt/tags/tag47.xml" ContentType="application/vnd.openxmlformats-officedocument.presentationml.tags+xml"/>
  <Override PartName="/ppt/notesSlides/notesSlide48.xml" ContentType="application/vnd.openxmlformats-officedocument.presentationml.notesSlide+xml"/>
  <Override PartName="/ppt/tags/tag4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  <p:sldMasterId id="2147483657" r:id="rId2"/>
    <p:sldMasterId id="2147483661" r:id="rId3"/>
    <p:sldMasterId id="2147483665" r:id="rId4"/>
  </p:sldMasterIdLst>
  <p:notesMasterIdLst>
    <p:notesMasterId r:id="rId54"/>
  </p:notesMasterIdLst>
  <p:handoutMasterIdLst>
    <p:handoutMasterId r:id="rId55"/>
  </p:handoutMasterIdLst>
  <p:sldIdLst>
    <p:sldId id="265" r:id="rId5"/>
    <p:sldId id="611" r:id="rId6"/>
    <p:sldId id="617" r:id="rId7"/>
    <p:sldId id="612" r:id="rId8"/>
    <p:sldId id="619" r:id="rId9"/>
    <p:sldId id="621" r:id="rId10"/>
    <p:sldId id="622" r:id="rId11"/>
    <p:sldId id="623" r:id="rId12"/>
    <p:sldId id="624" r:id="rId13"/>
    <p:sldId id="626" r:id="rId14"/>
    <p:sldId id="627" r:id="rId15"/>
    <p:sldId id="628" r:id="rId16"/>
    <p:sldId id="680" r:id="rId17"/>
    <p:sldId id="630" r:id="rId18"/>
    <p:sldId id="631" r:id="rId19"/>
    <p:sldId id="632" r:id="rId20"/>
    <p:sldId id="633" r:id="rId21"/>
    <p:sldId id="634" r:id="rId22"/>
    <p:sldId id="635" r:id="rId23"/>
    <p:sldId id="636" r:id="rId24"/>
    <p:sldId id="615" r:id="rId25"/>
    <p:sldId id="638" r:id="rId26"/>
    <p:sldId id="639" r:id="rId27"/>
    <p:sldId id="640" r:id="rId28"/>
    <p:sldId id="641" r:id="rId29"/>
    <p:sldId id="642" r:id="rId30"/>
    <p:sldId id="662" r:id="rId31"/>
    <p:sldId id="678" r:id="rId32"/>
    <p:sldId id="679" r:id="rId33"/>
    <p:sldId id="677" r:id="rId34"/>
    <p:sldId id="673" r:id="rId35"/>
    <p:sldId id="674" r:id="rId36"/>
    <p:sldId id="675" r:id="rId37"/>
    <p:sldId id="676" r:id="rId38"/>
    <p:sldId id="647" r:id="rId39"/>
    <p:sldId id="649" r:id="rId40"/>
    <p:sldId id="650" r:id="rId41"/>
    <p:sldId id="681" r:id="rId42"/>
    <p:sldId id="651" r:id="rId43"/>
    <p:sldId id="652" r:id="rId44"/>
    <p:sldId id="653" r:id="rId45"/>
    <p:sldId id="654" r:id="rId46"/>
    <p:sldId id="656" r:id="rId47"/>
    <p:sldId id="657" r:id="rId48"/>
    <p:sldId id="659" r:id="rId49"/>
    <p:sldId id="658" r:id="rId50"/>
    <p:sldId id="660" r:id="rId51"/>
    <p:sldId id="661" r:id="rId52"/>
    <p:sldId id="616" r:id="rId53"/>
  </p:sldIdLst>
  <p:sldSz cx="9144000" cy="6858000" type="screen4x3"/>
  <p:notesSz cx="7315200" cy="9601200"/>
  <p:embeddedFontLst>
    <p:embeddedFont>
      <p:font typeface="Calibri Light" panose="020B0604020202020204" charset="0"/>
      <p:regular r:id="rId56"/>
      <p:italic r:id="rId57"/>
    </p:embeddedFont>
    <p:embeddedFont>
      <p:font typeface="Calibri" panose="020F0502020204030204" pitchFamily="34" charset="0"/>
      <p:regular r:id="rId58"/>
      <p:bold r:id="rId59"/>
      <p:italic r:id="rId60"/>
      <p:boldItalic r:id="rId6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023" autoAdjust="0"/>
    <p:restoredTop sz="84255" autoAdjust="0"/>
  </p:normalViewPr>
  <p:slideViewPr>
    <p:cSldViewPr>
      <p:cViewPr varScale="1">
        <p:scale>
          <a:sx n="86" d="100"/>
          <a:sy n="86" d="100"/>
        </p:scale>
        <p:origin x="-90" y="-312"/>
      </p:cViewPr>
      <p:guideLst>
        <p:guide orient="horz" pos="2160"/>
        <p:guide pos="2880"/>
      </p:guideLst>
    </p:cSldViewPr>
  </p:slideViewPr>
  <p:notesTextViewPr>
    <p:cViewPr>
      <p:scale>
        <a:sx n="33" d="100"/>
        <a:sy n="33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handoutMaster" Target="handoutMasters/handoutMaster1.xml"/><Relationship Id="rId63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notesMaster" Target="notesMasters/notesMaster1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font" Target="fonts/font3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font" Target="fonts/font2.fntdata"/><Relationship Id="rId61" Type="http://schemas.openxmlformats.org/officeDocument/2006/relationships/font" Target="fonts/font6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font" Target="fonts/font5.fntdata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font" Target="fonts/font1.fntdata"/><Relationship Id="rId64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font" Target="fonts/font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3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4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5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6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7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8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9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0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2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3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4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5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6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7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8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9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0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2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3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4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5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6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7.xml"/></Relationships>
</file>

<file path=ppt/notesSlides/_rels/notesSlide3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8.xml"/></Relationships>
</file>

<file path=ppt/notesSlides/_rels/notesSlide3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9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4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0.xml"/></Relationships>
</file>

<file path=ppt/notesSlides/_rels/notesSlide4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1.xml"/></Relationships>
</file>

<file path=ppt/notesSlides/_rels/notesSlide4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2.xml"/></Relationships>
</file>

<file path=ppt/notesSlides/_rels/notesSlide4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3.xml"/></Relationships>
</file>

<file path=ppt/notesSlides/_rels/notesSlide4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4.xml"/></Relationships>
</file>

<file path=ppt/notesSlides/_rels/notesSlide4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5.xml"/></Relationships>
</file>

<file path=ppt/notesSlides/_rels/notesSlide4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6.xml"/></Relationships>
</file>

<file path=ppt/notesSlides/_rels/notesSlide4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7.xml"/></Relationships>
</file>

<file path=ppt/notesSlides/_rels/notesSlide4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8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49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392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200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8025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8609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649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780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495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666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642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83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590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949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2109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714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9245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9252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4489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450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1111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753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803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524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7866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80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7173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5903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1888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6850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674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8745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998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620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89889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60450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8125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0352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7321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2426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9112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1228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5927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7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70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84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554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8690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73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6888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1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9568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0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6186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11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21420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5929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UCFB - 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20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38565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777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3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Jumping for JS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370402" y="4034789"/>
            <a:ext cx="2573198" cy="381000"/>
          </a:xfrm>
        </p:spPr>
        <p:txBody>
          <a:bodyPr/>
          <a:lstStyle/>
          <a:p>
            <a:r>
              <a:rPr lang="en-US" dirty="0" smtClean="0"/>
              <a:t>February 2</a:t>
            </a:r>
            <a:r>
              <a:rPr lang="en-US" baseline="30000" dirty="0" smtClean="0"/>
              <a:t>nd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Day 8</a:t>
            </a:r>
          </a:p>
        </p:txBody>
      </p:sp>
    </p:spTree>
    <p:extLst>
      <p:ext uri="{BB962C8B-B14F-4D97-AF65-F5344CB8AC3E}">
        <p14:creationId xmlns:p14="http://schemas.microsoft.com/office/powerpoint/2010/main" val="42554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Variables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1" y="990600"/>
            <a:ext cx="3558002" cy="158642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2832609"/>
            <a:ext cx="3558002" cy="121277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" name="Content Placeholder 2"/>
          <p:cNvSpPr txBox="1">
            <a:spLocks/>
          </p:cNvSpPr>
          <p:nvPr/>
        </p:nvSpPr>
        <p:spPr>
          <a:xfrm>
            <a:off x="331586" y="4300962"/>
            <a:ext cx="8736214" cy="1414038"/>
          </a:xfrm>
          <a:prstGeom prst="rect">
            <a:avLst/>
          </a:prstGeom>
        </p:spPr>
        <p:txBody>
          <a:bodyPr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</a:pPr>
            <a:r>
              <a:rPr lang="en-US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Console.log</a:t>
            </a: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displays discreetly to the debugger.</a:t>
            </a:r>
          </a:p>
          <a:p>
            <a:pPr marL="685800" indent="-457200">
              <a:spcBef>
                <a:spcPts val="0"/>
              </a:spcBef>
            </a:pPr>
            <a:endParaRPr lang="en-US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-US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Alert</a:t>
            </a: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displays a pop-up message to the user.</a:t>
            </a:r>
          </a:p>
        </p:txBody>
      </p:sp>
      <p:pic>
        <p:nvPicPr>
          <p:cNvPr id="2051" name="Picture 3" descr="C:\Users\Kevin\Desktop\werock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52" y="2972776"/>
            <a:ext cx="4195491" cy="93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Kevin\Desktop\ary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14" y="1524000"/>
            <a:ext cx="4305300" cy="62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692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Variables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31586" y="4727136"/>
            <a:ext cx="8736214" cy="1414038"/>
          </a:xfrm>
          <a:prstGeom prst="rect">
            <a:avLst/>
          </a:prstGeom>
        </p:spPr>
        <p:txBody>
          <a:bodyPr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</a:pPr>
            <a:r>
              <a:rPr lang="en-US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Confirm </a:t>
            </a: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displays a True/False popup.</a:t>
            </a:r>
          </a:p>
          <a:p>
            <a:pPr marL="685800" indent="-457200">
              <a:spcBef>
                <a:spcPts val="0"/>
              </a:spcBef>
            </a:pPr>
            <a:endParaRPr lang="en-US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-US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Alert </a:t>
            </a: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displays a prompt with a text-box input.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891938"/>
            <a:ext cx="3610119" cy="145056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0" y="2450448"/>
            <a:ext cx="3712740" cy="176797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074" name="Picture 2" descr="C:\Users\Kevin\Desktop\conf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10" y="1290166"/>
            <a:ext cx="4111549" cy="654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Kevin\Desktop\pro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86" y="3047135"/>
            <a:ext cx="4545214" cy="627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92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Please… Don’t Pick Me.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25908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How do we “write” text to the HTML itself?</a:t>
            </a:r>
            <a:endParaRPr lang="en-US" sz="34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615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Kevin\Desktop\wr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93" y="2791318"/>
            <a:ext cx="6561807" cy="3533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to HTML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3793" y="636805"/>
            <a:ext cx="8774782" cy="2743748"/>
          </a:xfrm>
          <a:prstGeom prst="rect">
            <a:avLst/>
          </a:prstGeom>
        </p:spPr>
        <p:txBody>
          <a:bodyPr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</a:pPr>
            <a:endParaRPr lang="en-US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We can use </a:t>
            </a:r>
            <a:r>
              <a:rPr lang="en-US" sz="20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</a:t>
            </a: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to directly write to the HTML page itself using </a:t>
            </a:r>
            <a:r>
              <a:rPr lang="en-US" sz="20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document.write</a:t>
            </a:r>
            <a:r>
              <a:rPr lang="en-US" sz="20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 ).</a:t>
            </a:r>
          </a:p>
          <a:p>
            <a:pPr marL="685800" indent="-457200">
              <a:spcBef>
                <a:spcPts val="0"/>
              </a:spcBef>
            </a:pPr>
            <a:endParaRPr lang="en-US" sz="20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Later we will go over </a:t>
            </a:r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much</a:t>
            </a: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more advanced approaches for writing HTML using </a:t>
            </a:r>
            <a:r>
              <a:rPr lang="en-US" sz="20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</a:t>
            </a: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and jQuery.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477000" y="5360126"/>
            <a:ext cx="1671637" cy="428899"/>
          </a:xfrm>
          <a:prstGeom prst="rect">
            <a:avLst/>
          </a:prstGeom>
        </p:spPr>
        <p:txBody>
          <a:bodyPr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r>
              <a:rPr lang="en-US" sz="20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Test.html </a:t>
            </a:r>
          </a:p>
          <a:p>
            <a:pPr marL="228600" indent="0">
              <a:spcBef>
                <a:spcPts val="0"/>
              </a:spcBef>
              <a:buNone/>
            </a:pPr>
            <a:r>
              <a:rPr lang="en-US" sz="20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(sublime)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3429000"/>
            <a:ext cx="4105275" cy="7143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" name="Content Placeholder 2"/>
          <p:cNvSpPr txBox="1">
            <a:spLocks/>
          </p:cNvSpPr>
          <p:nvPr/>
        </p:nvSpPr>
        <p:spPr>
          <a:xfrm>
            <a:off x="6477000" y="3024051"/>
            <a:ext cx="3124200" cy="428899"/>
          </a:xfrm>
          <a:prstGeom prst="rect">
            <a:avLst/>
          </a:prstGeom>
        </p:spPr>
        <p:txBody>
          <a:bodyPr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r>
              <a:rPr lang="en-US" sz="20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Test.html (chrome)</a:t>
            </a:r>
          </a:p>
        </p:txBody>
      </p:sp>
    </p:spTree>
    <p:extLst>
      <p:ext uri="{BB962C8B-B14F-4D97-AF65-F5344CB8AC3E}">
        <p14:creationId xmlns:p14="http://schemas.microsoft.com/office/powerpoint/2010/main" val="189468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Please… Don’t Pick Me.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25908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How do we check conditions?</a:t>
            </a:r>
            <a:endParaRPr lang="en-US" sz="34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216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If/Else Statements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838200"/>
            <a:ext cx="8765935" cy="127772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</a:pP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If/Else statements are </a:t>
            </a:r>
            <a:r>
              <a:rPr lang="en-US" sz="2400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critical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. </a:t>
            </a:r>
          </a:p>
          <a:p>
            <a:pPr marL="685800" indent="-457200">
              <a:spcBef>
                <a:spcPts val="0"/>
              </a:spcBef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Each statement is composed of an </a:t>
            </a:r>
            <a:r>
              <a:rPr lang="en-US" sz="2400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if, else-if, or else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(keyword), a </a:t>
            </a:r>
            <a:r>
              <a:rPr lang="en-US" sz="2400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condition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 and the resulting code in { } </a:t>
            </a:r>
            <a:r>
              <a:rPr lang="en-US" sz="2400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curly brackets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6" name="Picture 5" descr="C:\Users\Kevin\Desktop\ifel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3200400"/>
            <a:ext cx="8648700" cy="250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5088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Please… Don’t Pick Me.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25908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is an array?</a:t>
            </a:r>
            <a:endParaRPr lang="en-US" sz="34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99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Arrays 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451329" y="866677"/>
            <a:ext cx="8583814" cy="2743748"/>
          </a:xfrm>
          <a:prstGeom prst="rect">
            <a:avLst/>
          </a:prstGeom>
        </p:spPr>
        <p:txBody>
          <a:bodyPr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</a:pP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Arrays are a type of variable that are </a:t>
            </a:r>
            <a:r>
              <a:rPr lang="en-US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collections</a:t>
            </a: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. </a:t>
            </a:r>
          </a:p>
          <a:p>
            <a:pPr marL="685800" indent="-457200">
              <a:spcBef>
                <a:spcPts val="0"/>
              </a:spcBef>
            </a:pPr>
            <a:endParaRPr lang="en-US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These collections can be made up of </a:t>
            </a:r>
            <a:r>
              <a:rPr lang="en-US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strings</a:t>
            </a: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 </a:t>
            </a:r>
            <a:r>
              <a:rPr lang="en-US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numbers</a:t>
            </a: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 </a:t>
            </a:r>
            <a:r>
              <a:rPr lang="en-US" u="sng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booleans</a:t>
            </a: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 other </a:t>
            </a:r>
            <a:r>
              <a:rPr lang="en-US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arrays</a:t>
            </a: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 </a:t>
            </a:r>
            <a:r>
              <a:rPr lang="en-US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objects</a:t>
            </a: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 anything. </a:t>
            </a:r>
          </a:p>
          <a:p>
            <a:pPr marL="685800" indent="-457200">
              <a:spcBef>
                <a:spcPts val="0"/>
              </a:spcBef>
            </a:pPr>
            <a:endParaRPr lang="en-US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Each </a:t>
            </a:r>
            <a:r>
              <a:rPr lang="en-US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element</a:t>
            </a: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of the array is marked by an </a:t>
            </a:r>
            <a:r>
              <a:rPr lang="en-US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index</a:t>
            </a: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. Indexes always start with 0.</a:t>
            </a:r>
          </a:p>
          <a:p>
            <a:pPr marL="685800" indent="-457200">
              <a:spcBef>
                <a:spcPts val="0"/>
              </a:spcBef>
            </a:pPr>
            <a:endParaRPr lang="en-US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endParaRPr lang="en-US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5" name="Picture 4" descr="C:\Users\Kevin\Desktop\mixedarra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02" y="3886200"/>
            <a:ext cx="8857797" cy="2063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757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Dissection: Basic JS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Re-examine the file sent to you during yesterday’s class.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See if you can better understand how it works – after having gone through today’s class. </a:t>
            </a:r>
            <a:endParaRPr lang="en-US" sz="2400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Prepare to share once the time is up</a:t>
            </a:r>
            <a:r>
              <a:rPr lang="en-US" sz="2400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u="sng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File is located in the class repo</a:t>
            </a:r>
          </a:p>
          <a:p>
            <a:endParaRPr lang="en-US" sz="2400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In-class-activities/01-JSDisset/js-dissect-unsolved.html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57600" y="124825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1-JS Dissect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3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818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Array Logging (If Needed)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Student led, instructor coded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Instructions are in the file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algn="ctr"/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in-class-activities/01-JSDisset/array-logs-unsolved.html</a:t>
            </a: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2-CoolPeopleArray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5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74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Class</a:t>
            </a:r>
          </a:p>
        </p:txBody>
      </p:sp>
    </p:spTree>
    <p:extLst>
      <p:ext uri="{BB962C8B-B14F-4D97-AF65-F5344CB8AC3E}">
        <p14:creationId xmlns:p14="http://schemas.microsoft.com/office/powerpoint/2010/main" val="302776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Array </a:t>
            </a:r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Setting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Individual Effort – 7 Minutes</a:t>
            </a: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endParaRPr lang="en-US" sz="24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03-ArraySetting/</a:t>
            </a:r>
            <a:r>
              <a:rPr lang="en-US" sz="2400" b="1" i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array-setting-unsolved.html</a:t>
            </a:r>
            <a:endParaRPr lang="en-US" sz="2400" b="1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3-ArraySetting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7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19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</a:t>
            </a:r>
          </a:p>
        </p:txBody>
      </p:sp>
    </p:spTree>
    <p:extLst>
      <p:ext uri="{BB962C8B-B14F-4D97-AF65-F5344CB8AC3E}">
        <p14:creationId xmlns:p14="http://schemas.microsoft.com/office/powerpoint/2010/main" val="2953836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79400" y="1524000"/>
            <a:ext cx="8522140" cy="1905000"/>
          </a:xfrm>
          <a:prstGeom prst="rect">
            <a:avLst/>
          </a:prstGeom>
          <a:solidFill>
            <a:schemeClr val="tx1">
              <a:lumMod val="85000"/>
              <a:lumOff val="1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The Zoo Pen</a:t>
            </a:r>
          </a:p>
        </p:txBody>
      </p:sp>
      <p:sp>
        <p:nvSpPr>
          <p:cNvPr id="5" name="Rectangle 4"/>
          <p:cNvSpPr/>
          <p:nvPr/>
        </p:nvSpPr>
        <p:spPr>
          <a:xfrm>
            <a:off x="535034" y="1752601"/>
            <a:ext cx="1845619" cy="15171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98187" y="1752600"/>
            <a:ext cx="1845619" cy="15171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86740" y="1752600"/>
            <a:ext cx="1845619" cy="15171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775293" y="1727200"/>
            <a:ext cx="1845619" cy="15171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55141" y="3657601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Index 0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18294" y="3657601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Index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17327" y="3657601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Index 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227460" y="3657601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Index 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9400" y="995417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Array Name: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zooAnimals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94016" y="229183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Zebra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27400" y="2291834"/>
            <a:ext cx="872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Giraffe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95237" y="229183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Rhino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295747" y="2291834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Owl</a:t>
            </a:r>
          </a:p>
        </p:txBody>
      </p:sp>
      <p:pic>
        <p:nvPicPr>
          <p:cNvPr id="19" name="Picture 18" descr="C:\Users\Kevin\Desktop\zo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4" y="4724400"/>
            <a:ext cx="8096251" cy="102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54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Kevin\Desktop\zoolo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37" y="4267200"/>
            <a:ext cx="6094947" cy="185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279400" y="1366783"/>
            <a:ext cx="8522140" cy="1905000"/>
          </a:xfrm>
          <a:prstGeom prst="rect">
            <a:avLst/>
          </a:prstGeom>
          <a:solidFill>
            <a:schemeClr val="tx1">
              <a:lumMod val="85000"/>
              <a:lumOff val="1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The Zoo Pen (Logging)</a:t>
            </a:r>
          </a:p>
        </p:txBody>
      </p:sp>
      <p:sp>
        <p:nvSpPr>
          <p:cNvPr id="5" name="Rectangle 4"/>
          <p:cNvSpPr/>
          <p:nvPr/>
        </p:nvSpPr>
        <p:spPr>
          <a:xfrm>
            <a:off x="535034" y="1595384"/>
            <a:ext cx="1845619" cy="15171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98187" y="1595383"/>
            <a:ext cx="1845619" cy="15171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86740" y="1595383"/>
            <a:ext cx="1845619" cy="15171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775293" y="1569983"/>
            <a:ext cx="1845619" cy="15171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55141" y="3500384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Index 0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18294" y="350038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Index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17327" y="350038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Index 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227460" y="350038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Index 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9400" y="838200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Array Name: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zooAnimals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94016" y="2134617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Zebra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27400" y="2134617"/>
            <a:ext cx="872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Giraffe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95237" y="2134617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Rhino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295747" y="2134617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Owl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4342" y="4267200"/>
            <a:ext cx="1914641" cy="1974241"/>
          </a:xfrm>
          <a:prstGeom prst="rect">
            <a:avLst/>
          </a:prstGeom>
          <a:ln>
            <a:noFill/>
          </a:ln>
        </p:spPr>
      </p:pic>
      <p:cxnSp>
        <p:nvCxnSpPr>
          <p:cNvPr id="20" name="Straight Arrow Connector 19"/>
          <p:cNvCxnSpPr/>
          <p:nvPr/>
        </p:nvCxnSpPr>
        <p:spPr>
          <a:xfrm>
            <a:off x="5925069" y="5334000"/>
            <a:ext cx="975590" cy="0"/>
          </a:xfrm>
          <a:prstGeom prst="straightConnector1">
            <a:avLst/>
          </a:prstGeom>
          <a:ln w="698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976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23" y="2050413"/>
            <a:ext cx="5806439" cy="1766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Please… Don’t Pick Me.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47244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What’s wrong here?</a:t>
            </a:r>
            <a:endParaRPr lang="en-US" sz="34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4342" y="1946579"/>
            <a:ext cx="1914641" cy="1974241"/>
          </a:xfrm>
          <a:prstGeom prst="rect">
            <a:avLst/>
          </a:prstGeom>
          <a:ln>
            <a:noFill/>
          </a:ln>
        </p:spPr>
      </p:pic>
      <p:cxnSp>
        <p:nvCxnSpPr>
          <p:cNvPr id="6" name="Straight Arrow Connector 5"/>
          <p:cNvCxnSpPr/>
          <p:nvPr/>
        </p:nvCxnSpPr>
        <p:spPr>
          <a:xfrm>
            <a:off x="5925069" y="3013379"/>
            <a:ext cx="975590" cy="0"/>
          </a:xfrm>
          <a:prstGeom prst="straightConnector1">
            <a:avLst/>
          </a:prstGeom>
          <a:ln w="698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5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23" y="2050413"/>
            <a:ext cx="5806439" cy="1766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Repeat Yourself (DRY)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47244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Repeated Code! </a:t>
            </a:r>
          </a:p>
          <a:p>
            <a:r>
              <a:rPr lang="en-US" sz="38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Let’s be more efficient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4342" y="1946579"/>
            <a:ext cx="1914641" cy="1974241"/>
          </a:xfrm>
          <a:prstGeom prst="rect">
            <a:avLst/>
          </a:prstGeom>
          <a:ln>
            <a:noFill/>
          </a:ln>
        </p:spPr>
      </p:pic>
      <p:cxnSp>
        <p:nvCxnSpPr>
          <p:cNvPr id="6" name="Straight Arrow Connector 5"/>
          <p:cNvCxnSpPr/>
          <p:nvPr/>
        </p:nvCxnSpPr>
        <p:spPr>
          <a:xfrm>
            <a:off x="5925069" y="3013379"/>
            <a:ext cx="975590" cy="0"/>
          </a:xfrm>
          <a:prstGeom prst="straightConnector1">
            <a:avLst/>
          </a:prstGeom>
          <a:ln w="698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58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For Loop Dissection</a:t>
            </a:r>
          </a:p>
          <a:p>
            <a:endParaRPr lang="en-US" sz="24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Partner Activity – 5 Minutes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04-MyFirstLoop/my-first-loop.html</a:t>
            </a: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00400" y="124825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4-MyFirstLoop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5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278" y="3352800"/>
            <a:ext cx="4219575" cy="2807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062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76200" y="817611"/>
            <a:ext cx="8842135" cy="2704491"/>
          </a:xfrm>
          <a:prstGeom prst="rect">
            <a:avLst/>
          </a:prstGeom>
        </p:spPr>
        <p:txBody>
          <a:bodyPr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For loops are </a:t>
            </a:r>
            <a:r>
              <a:rPr lang="en-US" sz="2000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critical</a:t>
            </a: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in programming. </a:t>
            </a:r>
          </a:p>
          <a:p>
            <a:pPr marL="685800" indent="-457200">
              <a:spcBef>
                <a:spcPts val="0"/>
              </a:spcBef>
            </a:pPr>
            <a:endParaRPr lang="en-US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We use for loops to run </a:t>
            </a:r>
            <a:r>
              <a:rPr lang="en-US" sz="2000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repeated blocks of code</a:t>
            </a: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over a set period.</a:t>
            </a:r>
          </a:p>
          <a:p>
            <a:pPr marL="685800" indent="-457200">
              <a:spcBef>
                <a:spcPts val="0"/>
              </a:spcBef>
            </a:pPr>
            <a:endParaRPr lang="en-US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Each for loop is composed of a:</a:t>
            </a:r>
          </a:p>
          <a:p>
            <a:pPr marL="985838" lvl="1" indent="-457200">
              <a:spcBef>
                <a:spcPts val="0"/>
              </a:spcBef>
            </a:pPr>
            <a:r>
              <a:rPr lang="en-US" sz="17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Variable declaration or counter (iterator)</a:t>
            </a:r>
          </a:p>
          <a:p>
            <a:pPr marL="985838" lvl="1" indent="-457200">
              <a:spcBef>
                <a:spcPts val="0"/>
              </a:spcBef>
            </a:pPr>
            <a:r>
              <a:rPr lang="en-US" sz="17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 loop condition</a:t>
            </a:r>
          </a:p>
          <a:p>
            <a:pPr marL="985838" lvl="1" indent="-457200">
              <a:spcBef>
                <a:spcPts val="0"/>
              </a:spcBef>
            </a:pPr>
            <a:r>
              <a:rPr lang="en-US" sz="17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An iteration (addition)</a:t>
            </a:r>
          </a:p>
          <a:p>
            <a:pPr marL="685800" indent="-457200">
              <a:spcBef>
                <a:spcPts val="0"/>
              </a:spcBef>
            </a:pPr>
            <a:endParaRPr lang="en-US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Enter the For-Loop</a:t>
            </a:r>
          </a:p>
        </p:txBody>
      </p:sp>
      <p:pic>
        <p:nvPicPr>
          <p:cNvPr id="6146" name="Picture 2" descr="C:\Users\Kevin\Desktop\a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65" y="3810000"/>
            <a:ext cx="8800735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855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Kevin\Desktop\a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" y="1069698"/>
            <a:ext cx="8785860" cy="4132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Enter the For-Loop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04800" y="47244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Iterator.      Condition.     Increment.</a:t>
            </a:r>
            <a:endParaRPr lang="en-US" sz="24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1828800" y="2590800"/>
            <a:ext cx="609601" cy="2698946"/>
          </a:xfrm>
          <a:prstGeom prst="straightConnector1">
            <a:avLst/>
          </a:prstGeom>
          <a:ln w="698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3124200" y="2667000"/>
            <a:ext cx="1285636" cy="2622746"/>
          </a:xfrm>
          <a:prstGeom prst="straightConnector1">
            <a:avLst/>
          </a:prstGeom>
          <a:ln w="698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6019800" y="2667000"/>
            <a:ext cx="457762" cy="2622746"/>
          </a:xfrm>
          <a:prstGeom prst="straightConnector1">
            <a:avLst/>
          </a:prstGeom>
          <a:ln w="698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20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Kevin\Desktop\a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" y="1069698"/>
            <a:ext cx="8785860" cy="4132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Enter the For-Loop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04800" y="48768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Code between the { } gets repeated each time the iterator is smaller than the condition. </a:t>
            </a:r>
            <a:r>
              <a:rPr lang="en-US" sz="24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(i.e. in this case </a:t>
            </a:r>
            <a:r>
              <a:rPr lang="en-US" sz="2400" i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</a:t>
            </a:r>
            <a:r>
              <a:rPr lang="en-US" sz="24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&lt; 4)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2667000"/>
            <a:ext cx="7086600" cy="30480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580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Shape 70"/>
          <p:cNvSpPr txBox="1">
            <a:spLocks/>
          </p:cNvSpPr>
          <p:nvPr/>
        </p:nvSpPr>
        <p:spPr>
          <a:xfrm>
            <a:off x="304799" y="761999"/>
            <a:ext cx="8740775" cy="5545777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In today’s class we’ll be covering:</a:t>
            </a:r>
          </a:p>
          <a:p>
            <a:pPr marL="0" indent="0">
              <a:buNone/>
            </a:pP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Array Assignments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 Concept of For-Loops</a:t>
            </a:r>
          </a:p>
          <a:p>
            <a:pPr marL="0" indent="0"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 Art of Pseudo-Coding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Building Rock-Paper Scissors</a:t>
            </a:r>
          </a:p>
        </p:txBody>
      </p:sp>
    </p:spTree>
    <p:extLst>
      <p:ext uri="{BB962C8B-B14F-4D97-AF65-F5344CB8AC3E}">
        <p14:creationId xmlns:p14="http://schemas.microsoft.com/office/powerpoint/2010/main" val="200190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Kevin\Desktop\a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" y="1069698"/>
            <a:ext cx="8785860" cy="4132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Enter the For-Loop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04800" y="48768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Running the code “loops” through and prints each element in the array.</a:t>
            </a:r>
            <a:endParaRPr lang="en-US" sz="24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8600" y="3467100"/>
            <a:ext cx="8229600" cy="163830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39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Run That Loop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335370" y="4876800"/>
            <a:ext cx="6483626" cy="1524000"/>
            <a:chOff x="-5742034" y="1600199"/>
            <a:chExt cx="8522140" cy="2402189"/>
          </a:xfrm>
        </p:grpSpPr>
        <p:sp>
          <p:nvSpPr>
            <p:cNvPr id="7" name="Rectangle 6"/>
            <p:cNvSpPr/>
            <p:nvPr/>
          </p:nvSpPr>
          <p:spPr>
            <a:xfrm>
              <a:off x="-5742034" y="1600199"/>
              <a:ext cx="8522140" cy="190500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9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-5486400" y="1828800"/>
              <a:ext cx="1845619" cy="151714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-3423247" y="1828799"/>
              <a:ext cx="1845619" cy="151714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334694" y="1828799"/>
              <a:ext cx="1845619" cy="151714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53859" y="1803399"/>
              <a:ext cx="1845619" cy="151714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-5066293" y="3517258"/>
              <a:ext cx="1079208" cy="485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Index 0 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3003140" y="3517258"/>
              <a:ext cx="1013890" cy="485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Index 1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1004107" y="3517258"/>
              <a:ext cx="1013890" cy="485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Index 2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06026" y="3517258"/>
              <a:ext cx="1013890" cy="485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Index 3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791266" y="5331023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Carrots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20459" y="5329297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Peas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19835" y="5329297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Lettuce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552249" y="5329297"/>
            <a:ext cx="959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Tomatoes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304800" y="3345429"/>
            <a:ext cx="6477000" cy="52487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When </a:t>
            </a:r>
            <a:r>
              <a:rPr lang="en-US" sz="2400" b="1" i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</a:t>
            </a:r>
            <a:r>
              <a:rPr lang="en-US" sz="24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= 0 … console.log(“I love Carrots”)</a:t>
            </a:r>
            <a:endParaRPr lang="en-US" sz="24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" name="Down Arrow 1"/>
          <p:cNvSpPr/>
          <p:nvPr/>
        </p:nvSpPr>
        <p:spPr>
          <a:xfrm>
            <a:off x="1849472" y="4114800"/>
            <a:ext cx="713159" cy="6609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" descr="C:\Users\Kevin\Desktop\a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65" y="914400"/>
            <a:ext cx="8800735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9562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Run That Loop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335370" y="4876800"/>
            <a:ext cx="6483626" cy="1524000"/>
            <a:chOff x="-5742034" y="1600199"/>
            <a:chExt cx="8522140" cy="2402189"/>
          </a:xfrm>
        </p:grpSpPr>
        <p:sp>
          <p:nvSpPr>
            <p:cNvPr id="7" name="Rectangle 6"/>
            <p:cNvSpPr/>
            <p:nvPr/>
          </p:nvSpPr>
          <p:spPr>
            <a:xfrm>
              <a:off x="-5742034" y="1600199"/>
              <a:ext cx="8522140" cy="190500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9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-5486400" y="1828800"/>
              <a:ext cx="1845619" cy="151714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-3423247" y="1828799"/>
              <a:ext cx="1845619" cy="151714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334694" y="1828799"/>
              <a:ext cx="1845619" cy="151714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53859" y="1803399"/>
              <a:ext cx="1845619" cy="151714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-5066293" y="3517258"/>
              <a:ext cx="1079208" cy="485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Index 0 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3003140" y="3517258"/>
              <a:ext cx="1013890" cy="485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Index 1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1004107" y="3517258"/>
              <a:ext cx="1013890" cy="485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Index 2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06026" y="3517258"/>
              <a:ext cx="1013890" cy="485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Index 3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791266" y="5331023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Carrots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20459" y="5329297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Peas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19835" y="5329297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Lettuce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552249" y="5329297"/>
            <a:ext cx="959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Tomatoes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304800" y="3345429"/>
            <a:ext cx="6477000" cy="52487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When </a:t>
            </a:r>
            <a:r>
              <a:rPr lang="en-US" sz="2400" b="1" i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</a:t>
            </a:r>
            <a:r>
              <a:rPr lang="en-US" sz="24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= 1 … console.log(“I love Peas”)</a:t>
            </a:r>
            <a:endParaRPr lang="en-US" sz="24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" name="Down Arrow 1"/>
          <p:cNvSpPr/>
          <p:nvPr/>
        </p:nvSpPr>
        <p:spPr>
          <a:xfrm>
            <a:off x="3460595" y="4114800"/>
            <a:ext cx="713159" cy="6609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" descr="C:\Users\Kevin\Desktop\a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65" y="914400"/>
            <a:ext cx="8800735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632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Run That Loop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335370" y="4876800"/>
            <a:ext cx="6483626" cy="1524000"/>
            <a:chOff x="-5742034" y="1600199"/>
            <a:chExt cx="8522140" cy="2402189"/>
          </a:xfrm>
        </p:grpSpPr>
        <p:sp>
          <p:nvSpPr>
            <p:cNvPr id="7" name="Rectangle 6"/>
            <p:cNvSpPr/>
            <p:nvPr/>
          </p:nvSpPr>
          <p:spPr>
            <a:xfrm>
              <a:off x="-5742034" y="1600199"/>
              <a:ext cx="8522140" cy="190500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9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-5486400" y="1828800"/>
              <a:ext cx="1845619" cy="151714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-3423247" y="1828799"/>
              <a:ext cx="1845619" cy="151714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334694" y="1828799"/>
              <a:ext cx="1845619" cy="151714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53859" y="1803399"/>
              <a:ext cx="1845619" cy="151714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-5066293" y="3517258"/>
              <a:ext cx="1079208" cy="485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Index 0 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3003140" y="3517258"/>
              <a:ext cx="1013890" cy="485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Index 1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1004107" y="3517258"/>
              <a:ext cx="1013890" cy="485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Index 2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06026" y="3517258"/>
              <a:ext cx="1013890" cy="485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Index 3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791266" y="5331023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Carrots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20459" y="5329297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Peas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19835" y="5329297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Lettuce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552249" y="5329297"/>
            <a:ext cx="959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Tomatoes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304800" y="3345429"/>
            <a:ext cx="6477000" cy="52487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When </a:t>
            </a:r>
            <a:r>
              <a:rPr lang="en-US" sz="2400" b="1" i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</a:t>
            </a:r>
            <a:r>
              <a:rPr lang="en-US" sz="24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= 2 … console.log(“I love Lettuce”)</a:t>
            </a:r>
            <a:endParaRPr lang="en-US" sz="24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" name="Down Arrow 1"/>
          <p:cNvSpPr/>
          <p:nvPr/>
        </p:nvSpPr>
        <p:spPr>
          <a:xfrm>
            <a:off x="5078041" y="4114800"/>
            <a:ext cx="713159" cy="6609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" descr="C:\Users\Kevin\Desktop\a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65" y="914400"/>
            <a:ext cx="8800735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72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Run That Loop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335370" y="4876800"/>
            <a:ext cx="6483626" cy="1524000"/>
            <a:chOff x="-5742034" y="1600199"/>
            <a:chExt cx="8522140" cy="2402189"/>
          </a:xfrm>
        </p:grpSpPr>
        <p:sp>
          <p:nvSpPr>
            <p:cNvPr id="7" name="Rectangle 6"/>
            <p:cNvSpPr/>
            <p:nvPr/>
          </p:nvSpPr>
          <p:spPr>
            <a:xfrm>
              <a:off x="-5742034" y="1600199"/>
              <a:ext cx="8522140" cy="190500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9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-5486400" y="1828800"/>
              <a:ext cx="1845619" cy="151714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-3423247" y="1828799"/>
              <a:ext cx="1845619" cy="151714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334694" y="1828799"/>
              <a:ext cx="1845619" cy="151714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53859" y="1803399"/>
              <a:ext cx="1845619" cy="151714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-5066293" y="3517258"/>
              <a:ext cx="1079208" cy="485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Index 0 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3003140" y="3517258"/>
              <a:ext cx="1013890" cy="485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Index 1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1004107" y="3517258"/>
              <a:ext cx="1013890" cy="485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Index 2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06026" y="3517258"/>
              <a:ext cx="1013890" cy="485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Index 3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791266" y="5331023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Carrots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20459" y="5329297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Peas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19835" y="5329297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Lettuce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552249" y="5329297"/>
            <a:ext cx="959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Tomatoes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304800" y="3345429"/>
            <a:ext cx="6934200" cy="52487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When </a:t>
            </a:r>
            <a:r>
              <a:rPr lang="en-US" sz="2400" b="1" i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</a:t>
            </a:r>
            <a:r>
              <a:rPr lang="en-US" sz="24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= 3 … console.log(“I love Tomatoes”)</a:t>
            </a:r>
            <a:endParaRPr lang="en-US" sz="24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" name="Down Arrow 1"/>
          <p:cNvSpPr/>
          <p:nvPr/>
        </p:nvSpPr>
        <p:spPr>
          <a:xfrm>
            <a:off x="6646839" y="4114800"/>
            <a:ext cx="713159" cy="6609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" descr="C:\Users\Kevin\Desktop\a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65" y="914400"/>
            <a:ext cx="8800735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169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8798" y="761999"/>
            <a:ext cx="8686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For-Loop Zoo</a:t>
            </a:r>
          </a:p>
          <a:p>
            <a:endParaRPr lang="en-US" sz="24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Individual effort – 15 Minutes</a:t>
            </a:r>
          </a:p>
          <a:p>
            <a:endParaRPr lang="en-US" sz="24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05-ZooLoop/zoo-loop-unsolved.html</a:t>
            </a: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81400" y="124825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5-ZooLoop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15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pic>
        <p:nvPicPr>
          <p:cNvPr id="11" name="Picture 2" descr="C:\Users\Kevin\Desktop\zoolo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267200"/>
            <a:ext cx="6094947" cy="185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814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Another Loop (Time Permitting)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Individual effort – 8 Minutes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06-AnotherLoop/another-loop-solved.html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0" y="124825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6-AnotherLoop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8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267200"/>
            <a:ext cx="24669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0197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Hard Loop (Time Permitting</a:t>
            </a:r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)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Individual Effort – Until 8:05 pm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07-HardLoop/hard-loop.html</a:t>
            </a: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0" y="124825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7-HardLoop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30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391930"/>
            <a:ext cx="3533775" cy="2646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9346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&amp; DOM Manipulation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36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(EventsExample.html </a:t>
            </a:r>
            <a:r>
              <a:rPr lang="en-US" sz="3600" i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| 11-Events) </a:t>
            </a:r>
            <a:endParaRPr lang="en-US" sz="36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Rock Paper Scissors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90606" y="3787302"/>
            <a:ext cx="8229600" cy="8718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4100" b="1" i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2400" dirty="0"/>
              <a:t>Rest of Class!</a:t>
            </a:r>
          </a:p>
        </p:txBody>
      </p:sp>
    </p:spTree>
    <p:extLst>
      <p:ext uri="{BB962C8B-B14F-4D97-AF65-F5344CB8AC3E}">
        <p14:creationId xmlns:p14="http://schemas.microsoft.com/office/powerpoint/2010/main" val="143193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Recap</a:t>
            </a:r>
          </a:p>
        </p:txBody>
      </p:sp>
    </p:spTree>
    <p:extLst>
      <p:ext uri="{BB962C8B-B14F-4D97-AF65-F5344CB8AC3E}">
        <p14:creationId xmlns:p14="http://schemas.microsoft.com/office/powerpoint/2010/main" val="25098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I’ma</a:t>
            </a:r>
            <a:r>
              <a:rPr lang="en-US" dirty="0"/>
              <a:t> Beat You…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3963105"/>
            <a:ext cx="8534400" cy="2209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Play Rock Paper Scissors with the Person Next to You!</a:t>
            </a:r>
            <a:b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/>
            </a:r>
            <a:b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r>
              <a:rPr lang="en-US" sz="24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Play 5 Rounds</a:t>
            </a:r>
          </a:p>
        </p:txBody>
      </p:sp>
      <p:pic>
        <p:nvPicPr>
          <p:cNvPr id="1026" name="Picture 2" descr="http://www.stickycomics.com/wp-content/uploads/rock_paper_scissors_olympic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838200"/>
            <a:ext cx="4324350" cy="2940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511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09600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Pseudocode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With a partner, spend a few moments outlining all the steps and conditions that go into a single game of rock paper scissors.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Try to break it down into steps that you could “code out”.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Think of basic elements like loops, if-then statements, arrays, alerts, etc.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Be prepared to share your outlined approach.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0400" y="124825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8-PseudoCode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8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11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Basically a Coder!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You just </a:t>
            </a:r>
            <a:r>
              <a:rPr lang="en-US" sz="3600" b="1" i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pseudocoded</a:t>
            </a:r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!</a:t>
            </a:r>
            <a:endParaRPr lang="en-US" sz="36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32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Basically a Coder!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Now… for the rest of the class YOU will be coding it out. </a:t>
            </a:r>
            <a:endParaRPr lang="en-US" sz="36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062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Basically a Coder!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Don’t worry. We’ll be here to help you along the way.</a:t>
            </a:r>
            <a:endParaRPr lang="en-US" sz="36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20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Final Solution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36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(rps-9.html | 9-RPS-Coded) </a:t>
            </a:r>
          </a:p>
        </p:txBody>
      </p:sp>
    </p:spTree>
    <p:extLst>
      <p:ext uri="{BB962C8B-B14F-4D97-AF65-F5344CB8AC3E}">
        <p14:creationId xmlns:p14="http://schemas.microsoft.com/office/powerpoint/2010/main" val="2047454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Coding out RPS</a:t>
            </a:r>
          </a:p>
          <a:p>
            <a:endParaRPr lang="en-US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				GROUPS of 4 – I know, </a:t>
            </a:r>
            <a:r>
              <a:rPr lang="en-US" b="1" dirty="0" err="1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INsAnE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RIGHT!</a:t>
            </a:r>
          </a:p>
          <a:p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09-RPS-Coded/rps-1.html</a:t>
            </a:r>
          </a:p>
          <a:p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67000" y="124825"/>
            <a:ext cx="632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9-RPS-Coded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 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hour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662" y="2895600"/>
            <a:ext cx="2505075" cy="1819275"/>
          </a:xfrm>
          <a:prstGeom prst="rect">
            <a:avLst/>
          </a:prstGeom>
          <a:noFill/>
          <a:ln w="25400" cmpd="tri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44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Activity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90606" y="3787302"/>
            <a:ext cx="8229600" cy="8718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4100" b="1" i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2400" dirty="0"/>
              <a:t>Time Permitting</a:t>
            </a:r>
          </a:p>
        </p:txBody>
      </p:sp>
    </p:spTree>
    <p:extLst>
      <p:ext uri="{BB962C8B-B14F-4D97-AF65-F5344CB8AC3E}">
        <p14:creationId xmlns:p14="http://schemas.microsoft.com/office/powerpoint/2010/main" val="2879073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Questions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Let’s fill in the Missing Code (Together)</a:t>
            </a:r>
          </a:p>
          <a:p>
            <a:r>
              <a:rPr lang="en-US" sz="24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</a:t>
            </a:r>
            <a:r>
              <a:rPr lang="en-US" sz="2400" i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Recap_UNSOLVED</a:t>
            </a:r>
            <a:r>
              <a:rPr lang="en-US" sz="24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| 10-Recap) </a:t>
            </a:r>
          </a:p>
        </p:txBody>
      </p:sp>
    </p:spTree>
    <p:extLst>
      <p:ext uri="{BB962C8B-B14F-4D97-AF65-F5344CB8AC3E}">
        <p14:creationId xmlns:p14="http://schemas.microsoft.com/office/powerpoint/2010/main" val="363560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31588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Philosophy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25908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is </a:t>
            </a:r>
            <a:r>
              <a:rPr lang="en-US" sz="6000" b="1" i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</a:t>
            </a:r>
            <a:r>
              <a:rPr lang="en-US" sz="6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?</a:t>
            </a:r>
          </a:p>
          <a:p>
            <a:r>
              <a:rPr lang="en-US" sz="47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(And what is it used for?)</a:t>
            </a:r>
          </a:p>
        </p:txBody>
      </p:sp>
    </p:spTree>
    <p:extLst>
      <p:ext uri="{BB962C8B-B14F-4D97-AF65-F5344CB8AC3E}">
        <p14:creationId xmlns:p14="http://schemas.microsoft.com/office/powerpoint/2010/main" val="1049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Definitions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1586" y="838200"/>
            <a:ext cx="8736214" cy="4876800"/>
          </a:xfrm>
          <a:prstGeom prst="rect">
            <a:avLst/>
          </a:prstGeom>
        </p:spPr>
        <p:txBody>
          <a:bodyPr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</a:pPr>
            <a:r>
              <a:rPr lang="en-US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</a:t>
            </a: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is the third of the three fundamental programming languages of the modern web (along with HTML, CSS)</a:t>
            </a:r>
          </a:p>
          <a:p>
            <a:pPr marL="685800" indent="-457200">
              <a:spcBef>
                <a:spcPts val="0"/>
              </a:spcBef>
            </a:pPr>
            <a:endParaRPr lang="en-US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-US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</a:t>
            </a: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allows developers to create </a:t>
            </a:r>
            <a:r>
              <a:rPr lang="en-US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dynamic </a:t>
            </a: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web applications capable of taking in user inputs, changing what’s displayed to users, animating elements, and much more.</a:t>
            </a:r>
          </a:p>
        </p:txBody>
      </p:sp>
      <p:pic>
        <p:nvPicPr>
          <p:cNvPr id="5124" name="Picture 4" descr="http://www.w3devcampus.com/wp-content/uploads/logoAndOther/logo_JavaScrip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800671"/>
            <a:ext cx="2098675" cy="209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0612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Please… Don’t Pick Me.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25908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is a Variable?</a:t>
            </a:r>
          </a:p>
          <a:p>
            <a:r>
              <a:rPr lang="en-US" sz="47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(And how do we declare one?)</a:t>
            </a:r>
          </a:p>
        </p:txBody>
      </p:sp>
    </p:spTree>
    <p:extLst>
      <p:ext uri="{BB962C8B-B14F-4D97-AF65-F5344CB8AC3E}">
        <p14:creationId xmlns:p14="http://schemas.microsoft.com/office/powerpoint/2010/main" val="2559342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Variables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1329" y="1066801"/>
            <a:ext cx="8583814" cy="4876800"/>
          </a:xfrm>
          <a:prstGeom prst="rect">
            <a:avLst/>
          </a:prstGeom>
        </p:spPr>
        <p:txBody>
          <a:bodyPr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</a:pP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Variables are the </a:t>
            </a:r>
            <a:r>
              <a:rPr lang="en-US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nouns</a:t>
            </a: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of programming.</a:t>
            </a:r>
            <a:endParaRPr lang="en-US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endParaRPr lang="en-US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They are “things” (Numbers, Strings, Booleans, etc.)</a:t>
            </a:r>
          </a:p>
          <a:p>
            <a:pPr marL="685800" indent="-457200">
              <a:spcBef>
                <a:spcPts val="0"/>
              </a:spcBef>
            </a:pPr>
            <a:endParaRPr lang="en-US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They are composed of </a:t>
            </a:r>
            <a:r>
              <a:rPr lang="en-US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variable names</a:t>
            </a: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and </a:t>
            </a:r>
            <a:r>
              <a:rPr lang="en-US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values</a:t>
            </a:r>
            <a:endParaRPr lang="en-US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C:\Users\Kevin\Desktop\sno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586" y="3505201"/>
            <a:ext cx="7861300" cy="221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203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Please… Don’t Pick Me.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25908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is meant by console.log?</a:t>
            </a:r>
          </a:p>
          <a:p>
            <a:r>
              <a:rPr lang="en-US" sz="34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(And how does it differ from an alert, prompt, or confirm?)</a:t>
            </a:r>
          </a:p>
        </p:txBody>
      </p:sp>
    </p:spTree>
    <p:extLst>
      <p:ext uri="{BB962C8B-B14F-4D97-AF65-F5344CB8AC3E}">
        <p14:creationId xmlns:p14="http://schemas.microsoft.com/office/powerpoint/2010/main" val="418288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11317</TotalTime>
  <Words>1142</Words>
  <Application>Microsoft Office PowerPoint</Application>
  <PresentationFormat>On-screen Show (4:3)</PresentationFormat>
  <Paragraphs>295</Paragraphs>
  <Slides>49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Arial</vt:lpstr>
      <vt:lpstr>Calibri Light</vt:lpstr>
      <vt:lpstr>Calibri</vt:lpstr>
      <vt:lpstr>Roboto</vt:lpstr>
      <vt:lpstr>UCF - Theme</vt:lpstr>
      <vt:lpstr>Rutgers - Theme</vt:lpstr>
      <vt:lpstr>Unbranded</vt:lpstr>
      <vt:lpstr>UTAustin</vt:lpstr>
      <vt:lpstr>Jumping for JS</vt:lpstr>
      <vt:lpstr>Today’s Class</vt:lpstr>
      <vt:lpstr>Objectives</vt:lpstr>
      <vt:lpstr>Basics Recap</vt:lpstr>
      <vt:lpstr>Deep Philosophy</vt:lpstr>
      <vt:lpstr>Javascript Definitions</vt:lpstr>
      <vt:lpstr>Please… Don’t Pick Me.</vt:lpstr>
      <vt:lpstr>Basic Variables</vt:lpstr>
      <vt:lpstr>Please… Don’t Pick Me.</vt:lpstr>
      <vt:lpstr>Basic Variables</vt:lpstr>
      <vt:lpstr>Basic Variables</vt:lpstr>
      <vt:lpstr>Please… Don’t Pick Me.</vt:lpstr>
      <vt:lpstr>Writing to HTML</vt:lpstr>
      <vt:lpstr>Please… Don’t Pick Me.</vt:lpstr>
      <vt:lpstr>If/Else Statements</vt:lpstr>
      <vt:lpstr>Please… Don’t Pick Me.</vt:lpstr>
      <vt:lpstr>Basic Arrays </vt:lpstr>
      <vt:lpstr>PowerPoint Presentation</vt:lpstr>
      <vt:lpstr>PowerPoint Presentation</vt:lpstr>
      <vt:lpstr>PowerPoint Presentation</vt:lpstr>
      <vt:lpstr>For Loops</vt:lpstr>
      <vt:lpstr>Back to The Zoo Pen</vt:lpstr>
      <vt:lpstr>Back to The Zoo Pen (Logging)</vt:lpstr>
      <vt:lpstr>Please… Don’t Pick Me.</vt:lpstr>
      <vt:lpstr>Don’t Repeat Yourself (DRY)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Events &amp; DOM Manipulation</vt:lpstr>
      <vt:lpstr>Rock Paper Scissors</vt:lpstr>
      <vt:lpstr>I’ma Beat You…</vt:lpstr>
      <vt:lpstr>PowerPoint Presentation</vt:lpstr>
      <vt:lpstr>Basically a Coder!</vt:lpstr>
      <vt:lpstr>Basically a Coder!</vt:lpstr>
      <vt:lpstr>Basically a Coder!</vt:lpstr>
      <vt:lpstr>Demo Final Solution</vt:lpstr>
      <vt:lpstr>PowerPoint Presentation</vt:lpstr>
      <vt:lpstr>Recap Activity</vt:lpstr>
      <vt:lpstr>Demo Questions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Dan Kaltenbaugh</cp:lastModifiedBy>
  <cp:revision>1523</cp:revision>
  <cp:lastPrinted>2016-01-30T16:23:56Z</cp:lastPrinted>
  <dcterms:created xsi:type="dcterms:W3CDTF">2015-01-20T17:19:00Z</dcterms:created>
  <dcterms:modified xsi:type="dcterms:W3CDTF">2017-02-02T02:49:07Z</dcterms:modified>
</cp:coreProperties>
</file>