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484" autoAdjust="0"/>
  </p:normalViewPr>
  <p:slideViewPr>
    <p:cSldViewPr snapToGrid="0">
      <p:cViewPr varScale="1">
        <p:scale>
          <a:sx n="90" d="100"/>
          <a:sy n="90" d="100"/>
        </p:scale>
        <p:origin x="1234" y="5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3cfe64da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3cfe64da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is an overview of how much our system will cost to design and when we can expect to see profit. Taking in all of these factors ________ will tell us that we can expect to see profit in approximately 1 year and 20 days after the system is released.</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53cfe64da8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353cfe64da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54008cff16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354008cff16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is a general and simplified overview of the steps that will be taken while building the system.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will first meet with sales, users and the developers to gain a general understanding of the perspectives from each party.</a:t>
            </a:r>
          </a:p>
          <a:p>
            <a:pPr marL="0" lvl="0" indent="0" algn="l" rtl="0">
              <a:spcBef>
                <a:spcPts val="0"/>
              </a:spcBef>
              <a:spcAft>
                <a:spcPts val="0"/>
              </a:spcAft>
              <a:buNone/>
            </a:pPr>
            <a:r>
              <a:rPr lang="en-US" dirty="0"/>
              <a:t>We will identify classes and the user environment to ensure that the system runs smoothly.</a:t>
            </a:r>
          </a:p>
          <a:p>
            <a:pPr marL="0" lvl="0" indent="0" algn="l" rtl="0">
              <a:spcBef>
                <a:spcPts val="0"/>
              </a:spcBef>
              <a:spcAft>
                <a:spcPts val="0"/>
              </a:spcAft>
              <a:buNone/>
            </a:pPr>
            <a:r>
              <a:rPr lang="en-US" dirty="0"/>
              <a:t>We will design the screen layouts and start with programming.</a:t>
            </a:r>
          </a:p>
          <a:p>
            <a:pPr marL="0" lvl="0" indent="0" algn="l" rtl="0">
              <a:spcBef>
                <a:spcPts val="0"/>
              </a:spcBef>
              <a:spcAft>
                <a:spcPts val="0"/>
              </a:spcAft>
              <a:buNone/>
            </a:pPr>
            <a:r>
              <a:rPr lang="en-US" dirty="0"/>
              <a:t>We will take give out tasks; as well as test and deploy our system to determine its functionality.</a:t>
            </a:r>
          </a:p>
          <a:p>
            <a:pPr marL="0" lvl="0" indent="0" algn="l" rtl="0">
              <a:spcBef>
                <a:spcPts val="0"/>
              </a:spcBef>
              <a:spcAft>
                <a:spcPts val="0"/>
              </a:spcAft>
              <a:buNone/>
            </a:pPr>
            <a:r>
              <a:rPr lang="en-US" dirty="0"/>
              <a:t>After all of these steps, we will finally build the data using the information we have gathered which will lead to a performance test and eventually the program’s release.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354008cff16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354008cff16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54008cff16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354008cff16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354b3e0c010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354b3e0c010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4e54bbaca8_8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4e54bbaca8_8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1"/>
                </a:solidFill>
                <a:latin typeface="Times New Roman"/>
                <a:ea typeface="Times New Roman"/>
                <a:cs typeface="Times New Roman"/>
                <a:sym typeface="Times New Roman"/>
              </a:rPr>
              <a:t>Most salons use personal apps to schedule appointments or none at all. Customers struggle to efficiently tell if the salon is good because generally there are no reviews or service photos on the salon being used.  Our program will focus on:</a:t>
            </a:r>
          </a:p>
          <a:p>
            <a:pPr marL="457200" lvl="0" indent="-330200" algn="l" rtl="0">
              <a:spcBef>
                <a:spcPts val="0"/>
              </a:spcBef>
              <a:spcAft>
                <a:spcPts val="0"/>
              </a:spcAft>
              <a:buClr>
                <a:schemeClr val="dk1"/>
              </a:buClr>
              <a:buSzPts val="1600"/>
              <a:buFont typeface="Times New Roman"/>
              <a:buChar char="●"/>
            </a:pPr>
            <a:r>
              <a:rPr lang="en-US" sz="1100" dirty="0">
                <a:solidFill>
                  <a:schemeClr val="dk1"/>
                </a:solidFill>
                <a:latin typeface="Times New Roman"/>
                <a:ea typeface="Times New Roman"/>
                <a:cs typeface="Times New Roman"/>
                <a:sym typeface="Times New Roman"/>
              </a:rPr>
              <a:t>Verifying the email/phone number improves sign-up security.</a:t>
            </a:r>
          </a:p>
          <a:p>
            <a:pPr marL="457200" lvl="0" indent="-330200" algn="l" rtl="0">
              <a:spcBef>
                <a:spcPts val="0"/>
              </a:spcBef>
              <a:spcAft>
                <a:spcPts val="0"/>
              </a:spcAft>
              <a:buClr>
                <a:schemeClr val="dk1"/>
              </a:buClr>
              <a:buSzPts val="1600"/>
              <a:buFont typeface="Times New Roman"/>
              <a:buChar char="●"/>
            </a:pPr>
            <a:r>
              <a:rPr lang="en-US" sz="1100" dirty="0">
                <a:solidFill>
                  <a:schemeClr val="dk1"/>
                </a:solidFill>
                <a:latin typeface="Times New Roman"/>
                <a:ea typeface="Times New Roman"/>
                <a:cs typeface="Times New Roman"/>
                <a:sym typeface="Times New Roman"/>
              </a:rPr>
              <a:t>The ability to schedule/cancel appointments effortlessly will allow busy days to run smoothly without too much error.</a:t>
            </a:r>
          </a:p>
          <a:p>
            <a:pPr marL="457200" lvl="0" indent="-330200" algn="l" rtl="0">
              <a:spcBef>
                <a:spcPts val="0"/>
              </a:spcBef>
              <a:spcAft>
                <a:spcPts val="0"/>
              </a:spcAft>
              <a:buClr>
                <a:schemeClr val="dk1"/>
              </a:buClr>
              <a:buSzPts val="1600"/>
              <a:buFont typeface="Times New Roman"/>
              <a:buChar char="●"/>
            </a:pPr>
            <a:r>
              <a:rPr lang="en-US" sz="1100" dirty="0">
                <a:solidFill>
                  <a:schemeClr val="dk1"/>
                </a:solidFill>
                <a:latin typeface="Times New Roman"/>
                <a:ea typeface="Times New Roman"/>
                <a:cs typeface="Times New Roman"/>
                <a:sym typeface="Times New Roman"/>
              </a:rPr>
              <a:t>Using customer data effectively will allow the system to know popular scheduling times, available employees, and the salon schedule. Which will help prevent busy and down times.</a:t>
            </a:r>
            <a:endParaRPr lang="en" sz="1100" dirty="0">
              <a:solidFill>
                <a:schemeClr val="dk1"/>
              </a:solidFill>
              <a:latin typeface="Times New Roman"/>
              <a:cs typeface="Times New Roman"/>
              <a:sym typeface="Times New Roman"/>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We can expect to see profit from the system after approximately 1 year and 20 days after its release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And that is our </a:t>
            </a:r>
            <a:r>
              <a:rPr lang="en-US" dirty="0" err="1"/>
              <a:t>ciSalon</a:t>
            </a:r>
            <a:r>
              <a:rPr lang="en-US" dirty="0"/>
              <a:t> App</a:t>
            </a:r>
          </a:p>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4e54bbaca8_8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4e54bbaca8_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Clr>
                <a:schemeClr val="dk1"/>
              </a:buClr>
              <a:buSzPts val="1100"/>
              <a:buFont typeface="Arial"/>
              <a:buNone/>
            </a:pPr>
            <a:r>
              <a:rPr lang="en" sz="1200" dirty="0">
                <a:solidFill>
                  <a:schemeClr val="dk1"/>
                </a:solidFill>
                <a:latin typeface="Times New Roman"/>
                <a:ea typeface="Times New Roman"/>
                <a:cs typeface="Times New Roman"/>
                <a:sym typeface="Times New Roman"/>
              </a:rPr>
              <a:t>Most salons use personal apps to schedule appointments or none at all. Customers struggle to efficiently tell if the salon is good because generally there are no reviews or service photos on the salon being used. Booking for beginning salons can use word-of-mouth or paper booking, which can be frustrating, inefficient, and unreliable. Most local salons struggle to make appointments with consumers with a scheduling system that has an affordable cost. Local salons in our area face challenges with scheduling due to the high cost and limited functionality of existing scheduling platforms, which fail to meet their specific business needs. This creates inefficiencies and frustrations for salon owners and their clients.</a:t>
            </a:r>
            <a:endParaRPr sz="1200" dirty="0">
              <a:solidFill>
                <a:srgbClr val="595959"/>
              </a:solidFill>
            </a:endParaRPr>
          </a:p>
          <a:p>
            <a:pPr marL="0" lvl="0" indent="0" algn="l" rtl="0">
              <a:spcBef>
                <a:spcPts val="0"/>
              </a:spcBef>
              <a:spcAft>
                <a:spcPts val="0"/>
              </a:spcAft>
              <a:buNone/>
            </a:pPr>
            <a:endParaRPr sz="8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4e54bbaca8_8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34e54bbaca8_8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chemeClr val="dk1"/>
              </a:buClr>
              <a:buSzPts val="1600"/>
              <a:buFont typeface="Times New Roman"/>
              <a:buChar char="●"/>
            </a:pPr>
            <a:r>
              <a:rPr lang="en" sz="1600" dirty="0">
                <a:solidFill>
                  <a:schemeClr val="dk1"/>
                </a:solidFill>
                <a:latin typeface="Times New Roman"/>
                <a:ea typeface="Times New Roman"/>
                <a:cs typeface="Times New Roman"/>
                <a:sym typeface="Times New Roman"/>
              </a:rPr>
              <a:t>Verifying the email/phone number improves sign-up security.</a:t>
            </a:r>
            <a:endParaRPr sz="1600" dirty="0">
              <a:solidFill>
                <a:schemeClr val="dk1"/>
              </a:solidFill>
              <a:latin typeface="Times New Roman"/>
              <a:ea typeface="Times New Roman"/>
              <a:cs typeface="Times New Roman"/>
              <a:sym typeface="Times New Roman"/>
            </a:endParaRPr>
          </a:p>
          <a:p>
            <a:pPr marL="457200" lvl="0" indent="-330200" algn="l" rtl="0">
              <a:spcBef>
                <a:spcPts val="0"/>
              </a:spcBef>
              <a:spcAft>
                <a:spcPts val="0"/>
              </a:spcAft>
              <a:buClr>
                <a:schemeClr val="dk1"/>
              </a:buClr>
              <a:buSzPts val="1600"/>
              <a:buFont typeface="Times New Roman"/>
              <a:buChar char="●"/>
            </a:pPr>
            <a:r>
              <a:rPr lang="en" sz="1600" dirty="0">
                <a:solidFill>
                  <a:schemeClr val="dk1"/>
                </a:solidFill>
                <a:latin typeface="Times New Roman"/>
                <a:ea typeface="Times New Roman"/>
                <a:cs typeface="Times New Roman"/>
                <a:sym typeface="Times New Roman"/>
              </a:rPr>
              <a:t>The ability to schedule/cancel appointments effortlessly will allow busy days to run smoothly without too much error.</a:t>
            </a:r>
            <a:endParaRPr sz="1600" dirty="0">
              <a:solidFill>
                <a:schemeClr val="dk1"/>
              </a:solidFill>
              <a:latin typeface="Times New Roman"/>
              <a:ea typeface="Times New Roman"/>
              <a:cs typeface="Times New Roman"/>
              <a:sym typeface="Times New Roman"/>
            </a:endParaRPr>
          </a:p>
          <a:p>
            <a:pPr marL="457200" lvl="0" indent="-330200" algn="l" rtl="0">
              <a:spcBef>
                <a:spcPts val="0"/>
              </a:spcBef>
              <a:spcAft>
                <a:spcPts val="0"/>
              </a:spcAft>
              <a:buClr>
                <a:schemeClr val="dk1"/>
              </a:buClr>
              <a:buSzPts val="1600"/>
              <a:buFont typeface="Times New Roman"/>
              <a:buChar char="●"/>
            </a:pPr>
            <a:r>
              <a:rPr lang="en" sz="1600" dirty="0">
                <a:solidFill>
                  <a:schemeClr val="dk1"/>
                </a:solidFill>
                <a:latin typeface="Times New Roman"/>
                <a:ea typeface="Times New Roman"/>
                <a:cs typeface="Times New Roman"/>
                <a:sym typeface="Times New Roman"/>
              </a:rPr>
              <a:t>Using customer data effectively will allow the system to know popular scheduling times, available employees, and the salon schedule. Which will help prevent busy and down times.</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53cfe64da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353cfe64da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4008cff1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4008cff1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53cfe64da8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53cfe64da8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53cfe64da8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53cfe64da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54008cff16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354008cff1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53cfe64da8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353cfe64da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7.jpg"/><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latin typeface="Georgia"/>
                <a:ea typeface="Georgia"/>
                <a:cs typeface="Georgia"/>
                <a:sym typeface="Georgia"/>
              </a:rPr>
              <a:t>ciSalon App</a:t>
            </a:r>
            <a:endParaRPr>
              <a:latin typeface="Georgia"/>
              <a:ea typeface="Georgia"/>
              <a:cs typeface="Georgia"/>
              <a:sym typeface="Georgia"/>
            </a:endParaRPr>
          </a:p>
        </p:txBody>
      </p:sp>
      <p:sp>
        <p:nvSpPr>
          <p:cNvPr id="55" name="Google Shape;55;p13"/>
          <p:cNvSpPr txBox="1">
            <a:spLocks noGrp="1"/>
          </p:cNvSpPr>
          <p:nvPr>
            <p:ph type="subTitle" idx="1"/>
          </p:nvPr>
        </p:nvSpPr>
        <p:spPr>
          <a:xfrm>
            <a:off x="311700" y="2834125"/>
            <a:ext cx="8520600" cy="1282500"/>
          </a:xfrm>
          <a:prstGeom prst="rect">
            <a:avLst/>
          </a:prstGeom>
        </p:spPr>
        <p:txBody>
          <a:bodyPr spcFirstLastPara="1" wrap="square" lIns="91425" tIns="91425" rIns="91425" bIns="91425" anchor="t" anchorCtr="0">
            <a:normAutofit fontScale="77500" lnSpcReduction="20000"/>
          </a:bodyPr>
          <a:lstStyle/>
          <a:p>
            <a:pPr marL="0" lvl="0" indent="0" algn="ctr" rtl="0">
              <a:spcBef>
                <a:spcPts val="0"/>
              </a:spcBef>
              <a:spcAft>
                <a:spcPts val="0"/>
              </a:spcAft>
              <a:buNone/>
            </a:pPr>
            <a:r>
              <a:rPr lang="en">
                <a:latin typeface="Georgia"/>
                <a:ea typeface="Georgia"/>
                <a:cs typeface="Georgia"/>
                <a:sym typeface="Georgia"/>
              </a:rPr>
              <a:t>Jasmine Morgan, Bryce Pittman, Van Hamlin, Dylan Goodwin</a:t>
            </a:r>
            <a:endParaRPr>
              <a:latin typeface="Georgia"/>
              <a:ea typeface="Georgia"/>
              <a:cs typeface="Georgia"/>
              <a:sym typeface="Georgia"/>
            </a:endParaRPr>
          </a:p>
          <a:p>
            <a:pPr marL="0" lvl="0" indent="0" algn="ctr" rtl="0">
              <a:spcBef>
                <a:spcPts val="0"/>
              </a:spcBef>
              <a:spcAft>
                <a:spcPts val="0"/>
              </a:spcAft>
              <a:buNone/>
            </a:pPr>
            <a:r>
              <a:rPr lang="en">
                <a:latin typeface="Georgia"/>
                <a:ea typeface="Georgia"/>
                <a:cs typeface="Georgia"/>
                <a:sym typeface="Georgia"/>
              </a:rPr>
              <a:t>CIS 330:  System Analysis and Design</a:t>
            </a:r>
            <a:endParaRPr>
              <a:latin typeface="Georgia"/>
              <a:ea typeface="Georgia"/>
              <a:cs typeface="Georgia"/>
              <a:sym typeface="Georgia"/>
            </a:endParaRPr>
          </a:p>
          <a:p>
            <a:pPr marL="0" lvl="0" indent="0" algn="ctr" rtl="0">
              <a:spcBef>
                <a:spcPts val="0"/>
              </a:spcBef>
              <a:spcAft>
                <a:spcPts val="0"/>
              </a:spcAft>
              <a:buNone/>
            </a:pPr>
            <a:r>
              <a:rPr lang="en">
                <a:latin typeface="Georgia"/>
                <a:ea typeface="Georgia"/>
                <a:cs typeface="Georgia"/>
                <a:sym typeface="Georgia"/>
              </a:rPr>
              <a:t>Dr. Davis</a:t>
            </a:r>
            <a:endParaRPr>
              <a:latin typeface="Georgia"/>
              <a:ea typeface="Georgia"/>
              <a:cs typeface="Georgia"/>
              <a:sym typeface="Georgia"/>
            </a:endParaRPr>
          </a:p>
          <a:p>
            <a:pPr marL="0" lvl="0" indent="0" algn="ctr" rtl="0">
              <a:spcBef>
                <a:spcPts val="0"/>
              </a:spcBef>
              <a:spcAft>
                <a:spcPts val="0"/>
              </a:spcAft>
              <a:buNone/>
            </a:pPr>
            <a:r>
              <a:rPr lang="en">
                <a:latin typeface="Georgia"/>
                <a:ea typeface="Georgia"/>
                <a:cs typeface="Georgia"/>
                <a:sym typeface="Georgia"/>
              </a:rPr>
              <a:t>22 Apr. 2025</a:t>
            </a:r>
            <a:endParaRPr>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500"/>
              <a:t>Project Management</a:t>
            </a:r>
            <a:endParaRPr sz="2500"/>
          </a:p>
        </p:txBody>
      </p:sp>
      <p:pic>
        <p:nvPicPr>
          <p:cNvPr id="141" name="Google Shape;141;p23" title="Screenshot 2025-05-03 140455.png"/>
          <p:cNvPicPr preferRelativeResize="0"/>
          <p:nvPr/>
        </p:nvPicPr>
        <p:blipFill>
          <a:blip r:embed="rId3">
            <a:alphaModFix/>
          </a:blip>
          <a:stretch>
            <a:fillRect/>
          </a:stretch>
        </p:blipFill>
        <p:spPr>
          <a:xfrm>
            <a:off x="475090" y="1134200"/>
            <a:ext cx="8193800" cy="3343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500"/>
              <a:t>Working Prototype</a:t>
            </a:r>
            <a:endParaRPr sz="2500"/>
          </a:p>
        </p:txBody>
      </p:sp>
      <p:pic>
        <p:nvPicPr>
          <p:cNvPr id="147" name="Google Shape;147;p24"/>
          <p:cNvPicPr preferRelativeResize="0"/>
          <p:nvPr/>
        </p:nvPicPr>
        <p:blipFill rotWithShape="1">
          <a:blip r:embed="rId3">
            <a:alphaModFix/>
          </a:blip>
          <a:srcRect t="9739"/>
          <a:stretch/>
        </p:blipFill>
        <p:spPr>
          <a:xfrm>
            <a:off x="0" y="1370475"/>
            <a:ext cx="3042399" cy="3773026"/>
          </a:xfrm>
          <a:prstGeom prst="rect">
            <a:avLst/>
          </a:prstGeom>
          <a:noFill/>
          <a:ln w="12700" cap="flat" cmpd="sng">
            <a:solidFill>
              <a:srgbClr val="000000"/>
            </a:solidFill>
            <a:prstDash val="solid"/>
            <a:miter lim="8000"/>
            <a:headEnd type="none" w="sm" len="sm"/>
            <a:tailEnd type="none" w="sm" len="sm"/>
          </a:ln>
        </p:spPr>
      </p:pic>
      <p:pic>
        <p:nvPicPr>
          <p:cNvPr id="148" name="Google Shape;148;p24"/>
          <p:cNvPicPr preferRelativeResize="0"/>
          <p:nvPr/>
        </p:nvPicPr>
        <p:blipFill rotWithShape="1">
          <a:blip r:embed="rId4">
            <a:alphaModFix/>
          </a:blip>
          <a:srcRect t="3603" r="803" b="1321"/>
          <a:stretch/>
        </p:blipFill>
        <p:spPr>
          <a:xfrm>
            <a:off x="6101600" y="1370475"/>
            <a:ext cx="3042400" cy="3773025"/>
          </a:xfrm>
          <a:prstGeom prst="rect">
            <a:avLst/>
          </a:prstGeom>
          <a:noFill/>
          <a:ln w="12700" cap="flat" cmpd="sng">
            <a:solidFill>
              <a:srgbClr val="000000"/>
            </a:solidFill>
            <a:prstDash val="solid"/>
            <a:miter lim="8000"/>
            <a:headEnd type="none" w="sm" len="sm"/>
            <a:tailEnd type="none" w="sm" len="sm"/>
          </a:ln>
        </p:spPr>
      </p:pic>
      <p:pic>
        <p:nvPicPr>
          <p:cNvPr id="149" name="Google Shape;149;p24"/>
          <p:cNvPicPr preferRelativeResize="0"/>
          <p:nvPr/>
        </p:nvPicPr>
        <p:blipFill rotWithShape="1">
          <a:blip r:embed="rId5">
            <a:alphaModFix/>
          </a:blip>
          <a:srcRect t="4085" r="803"/>
          <a:stretch/>
        </p:blipFill>
        <p:spPr>
          <a:xfrm>
            <a:off x="3042400" y="1370475"/>
            <a:ext cx="3059175" cy="3773026"/>
          </a:xfrm>
          <a:prstGeom prst="rect">
            <a:avLst/>
          </a:prstGeom>
          <a:noFill/>
          <a:ln w="12700" cap="flat" cmpd="sng">
            <a:solidFill>
              <a:srgbClr val="000000"/>
            </a:solidFill>
            <a:prstDash val="solid"/>
            <a:miter lim="8000"/>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PERT Chart</a:t>
            </a:r>
            <a:endParaRPr/>
          </a:p>
        </p:txBody>
      </p:sp>
      <p:pic>
        <p:nvPicPr>
          <p:cNvPr id="155" name="Google Shape;155;p25" title="FinalProject.png"/>
          <p:cNvPicPr preferRelativeResize="0"/>
          <p:nvPr/>
        </p:nvPicPr>
        <p:blipFill>
          <a:blip r:embed="rId3">
            <a:alphaModFix/>
          </a:blip>
          <a:stretch>
            <a:fillRect/>
          </a:stretch>
        </p:blipFill>
        <p:spPr>
          <a:xfrm>
            <a:off x="1086075" y="1017725"/>
            <a:ext cx="6971825" cy="4058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CPM Chart</a:t>
            </a:r>
            <a:endParaRPr/>
          </a:p>
        </p:txBody>
      </p:sp>
      <p:pic>
        <p:nvPicPr>
          <p:cNvPr id="161" name="Google Shape;161;p26" title="CPM2 (2).png"/>
          <p:cNvPicPr preferRelativeResize="0"/>
          <p:nvPr/>
        </p:nvPicPr>
        <p:blipFill>
          <a:blip r:embed="rId3">
            <a:alphaModFix/>
          </a:blip>
          <a:stretch>
            <a:fillRect/>
          </a:stretch>
        </p:blipFill>
        <p:spPr>
          <a:xfrm>
            <a:off x="0" y="1674316"/>
            <a:ext cx="9144003" cy="179486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Mockup </a:t>
            </a:r>
            <a:endParaRPr/>
          </a:p>
        </p:txBody>
      </p:sp>
      <p:pic>
        <p:nvPicPr>
          <p:cNvPr id="167" name="Google Shape;167;p27" title="Screenshot 2025-05-04 184141.png"/>
          <p:cNvPicPr preferRelativeResize="0"/>
          <p:nvPr/>
        </p:nvPicPr>
        <p:blipFill rotWithShape="1">
          <a:blip r:embed="rId3">
            <a:alphaModFix/>
          </a:blip>
          <a:srcRect r="12633" b="12633"/>
          <a:stretch/>
        </p:blipFill>
        <p:spPr>
          <a:xfrm>
            <a:off x="311700" y="3253025"/>
            <a:ext cx="3252884" cy="1694374"/>
          </a:xfrm>
          <a:prstGeom prst="rect">
            <a:avLst/>
          </a:prstGeom>
          <a:noFill/>
          <a:ln>
            <a:noFill/>
          </a:ln>
        </p:spPr>
      </p:pic>
      <p:pic>
        <p:nvPicPr>
          <p:cNvPr id="168" name="Google Shape;168;p27" title="Screenshot 2025-05-04 184310.png"/>
          <p:cNvPicPr preferRelativeResize="0"/>
          <p:nvPr/>
        </p:nvPicPr>
        <p:blipFill>
          <a:blip r:embed="rId4">
            <a:alphaModFix/>
          </a:blip>
          <a:stretch>
            <a:fillRect/>
          </a:stretch>
        </p:blipFill>
        <p:spPr>
          <a:xfrm>
            <a:off x="4399099" y="1118749"/>
            <a:ext cx="3223319" cy="1694375"/>
          </a:xfrm>
          <a:prstGeom prst="rect">
            <a:avLst/>
          </a:prstGeom>
          <a:noFill/>
          <a:ln>
            <a:noFill/>
          </a:ln>
        </p:spPr>
      </p:pic>
      <p:pic>
        <p:nvPicPr>
          <p:cNvPr id="169" name="Google Shape;169;p27" title="Screenshot 2025-05-04 184333.png"/>
          <p:cNvPicPr preferRelativeResize="0"/>
          <p:nvPr/>
        </p:nvPicPr>
        <p:blipFill>
          <a:blip r:embed="rId5">
            <a:alphaModFix/>
          </a:blip>
          <a:stretch>
            <a:fillRect/>
          </a:stretch>
        </p:blipFill>
        <p:spPr>
          <a:xfrm>
            <a:off x="4064026" y="3253025"/>
            <a:ext cx="3893463" cy="1694375"/>
          </a:xfrm>
          <a:prstGeom prst="rect">
            <a:avLst/>
          </a:prstGeom>
          <a:noFill/>
          <a:ln>
            <a:noFill/>
          </a:ln>
        </p:spPr>
      </p:pic>
      <p:pic>
        <p:nvPicPr>
          <p:cNvPr id="170" name="Google Shape;170;p27" title="Screenshot 2025-05-04 184432.png"/>
          <p:cNvPicPr preferRelativeResize="0"/>
          <p:nvPr/>
        </p:nvPicPr>
        <p:blipFill>
          <a:blip r:embed="rId6">
            <a:alphaModFix/>
          </a:blip>
          <a:stretch>
            <a:fillRect/>
          </a:stretch>
        </p:blipFill>
        <p:spPr>
          <a:xfrm>
            <a:off x="311700" y="1017725"/>
            <a:ext cx="2776685" cy="1896425"/>
          </a:xfrm>
          <a:prstGeom prst="rect">
            <a:avLst/>
          </a:prstGeom>
          <a:noFill/>
          <a:ln>
            <a:noFill/>
          </a:ln>
        </p:spPr>
      </p:pic>
      <p:cxnSp>
        <p:nvCxnSpPr>
          <p:cNvPr id="171" name="Google Shape;171;p27"/>
          <p:cNvCxnSpPr>
            <a:stCxn id="170" idx="3"/>
            <a:endCxn id="168" idx="1"/>
          </p:cNvCxnSpPr>
          <p:nvPr/>
        </p:nvCxnSpPr>
        <p:spPr>
          <a:xfrm>
            <a:off x="3088385" y="1965937"/>
            <a:ext cx="1310700" cy="0"/>
          </a:xfrm>
          <a:prstGeom prst="straightConnector1">
            <a:avLst/>
          </a:prstGeom>
          <a:noFill/>
          <a:ln w="9525" cap="flat" cmpd="sng">
            <a:solidFill>
              <a:schemeClr val="dk2"/>
            </a:solidFill>
            <a:prstDash val="solid"/>
            <a:round/>
            <a:headEnd type="none" w="med" len="med"/>
            <a:tailEnd type="triangle" w="med" len="med"/>
          </a:ln>
        </p:spPr>
      </p:cxnSp>
      <p:cxnSp>
        <p:nvCxnSpPr>
          <p:cNvPr id="172" name="Google Shape;172;p27"/>
          <p:cNvCxnSpPr>
            <a:stCxn id="168" idx="2"/>
            <a:endCxn id="169" idx="0"/>
          </p:cNvCxnSpPr>
          <p:nvPr/>
        </p:nvCxnSpPr>
        <p:spPr>
          <a:xfrm>
            <a:off x="6010758" y="2813124"/>
            <a:ext cx="0" cy="439800"/>
          </a:xfrm>
          <a:prstGeom prst="straightConnector1">
            <a:avLst/>
          </a:prstGeom>
          <a:noFill/>
          <a:ln w="9525" cap="flat" cmpd="sng">
            <a:solidFill>
              <a:schemeClr val="dk2"/>
            </a:solidFill>
            <a:prstDash val="solid"/>
            <a:round/>
            <a:headEnd type="none" w="med" len="med"/>
            <a:tailEnd type="triangle" w="med" len="med"/>
          </a:ln>
        </p:spPr>
      </p:cxnSp>
      <p:cxnSp>
        <p:nvCxnSpPr>
          <p:cNvPr id="173" name="Google Shape;173;p27"/>
          <p:cNvCxnSpPr>
            <a:stCxn id="169" idx="1"/>
            <a:endCxn id="167" idx="3"/>
          </p:cNvCxnSpPr>
          <p:nvPr/>
        </p:nvCxnSpPr>
        <p:spPr>
          <a:xfrm rot="10800000">
            <a:off x="3564526" y="4100212"/>
            <a:ext cx="4995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Mockup (continued)</a:t>
            </a:r>
            <a:endParaRPr/>
          </a:p>
        </p:txBody>
      </p:sp>
      <p:pic>
        <p:nvPicPr>
          <p:cNvPr id="179" name="Google Shape;179;p28" title="Screenshot 2025-05-04 184358.png"/>
          <p:cNvPicPr preferRelativeResize="0"/>
          <p:nvPr/>
        </p:nvPicPr>
        <p:blipFill>
          <a:blip r:embed="rId3">
            <a:alphaModFix/>
          </a:blip>
          <a:stretch>
            <a:fillRect/>
          </a:stretch>
        </p:blipFill>
        <p:spPr>
          <a:xfrm>
            <a:off x="386025" y="2053988"/>
            <a:ext cx="4596800" cy="2750700"/>
          </a:xfrm>
          <a:prstGeom prst="rect">
            <a:avLst/>
          </a:prstGeom>
          <a:noFill/>
          <a:ln>
            <a:noFill/>
          </a:ln>
        </p:spPr>
      </p:pic>
      <p:pic>
        <p:nvPicPr>
          <p:cNvPr id="180" name="Google Shape;180;p28" title="Screenshot 2025-05-04 184307.png"/>
          <p:cNvPicPr preferRelativeResize="0"/>
          <p:nvPr/>
        </p:nvPicPr>
        <p:blipFill>
          <a:blip r:embed="rId4">
            <a:alphaModFix/>
          </a:blip>
          <a:stretch>
            <a:fillRect/>
          </a:stretch>
        </p:blipFill>
        <p:spPr>
          <a:xfrm>
            <a:off x="5384400" y="1759525"/>
            <a:ext cx="3359550" cy="3339624"/>
          </a:xfrm>
          <a:prstGeom prst="rect">
            <a:avLst/>
          </a:prstGeom>
          <a:noFill/>
          <a:ln>
            <a:noFill/>
          </a:ln>
        </p:spPr>
      </p:pic>
      <p:pic>
        <p:nvPicPr>
          <p:cNvPr id="181" name="Google Shape;181;p28" title="Screenshot 2025-05-04 184749.png"/>
          <p:cNvPicPr preferRelativeResize="0"/>
          <p:nvPr/>
        </p:nvPicPr>
        <p:blipFill>
          <a:blip r:embed="rId5">
            <a:alphaModFix/>
          </a:blip>
          <a:stretch>
            <a:fillRect/>
          </a:stretch>
        </p:blipFill>
        <p:spPr>
          <a:xfrm>
            <a:off x="311700" y="1167401"/>
            <a:ext cx="8839199" cy="442441"/>
          </a:xfrm>
          <a:prstGeom prst="rect">
            <a:avLst/>
          </a:prstGeom>
          <a:noFill/>
          <a:ln>
            <a:noFill/>
          </a:ln>
        </p:spPr>
      </p:pic>
      <p:cxnSp>
        <p:nvCxnSpPr>
          <p:cNvPr id="182" name="Google Shape;182;p28"/>
          <p:cNvCxnSpPr>
            <a:stCxn id="179" idx="3"/>
            <a:endCxn id="180" idx="1"/>
          </p:cNvCxnSpPr>
          <p:nvPr/>
        </p:nvCxnSpPr>
        <p:spPr>
          <a:xfrm>
            <a:off x="4982825" y="3429338"/>
            <a:ext cx="4017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9"/>
          <p:cNvSpPr txBox="1">
            <a:spLocks noGrp="1"/>
          </p:cNvSpPr>
          <p:nvPr>
            <p:ph type="title"/>
          </p:nvPr>
        </p:nvSpPr>
        <p:spPr>
          <a:xfrm>
            <a:off x="311700" y="228540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Conclusion/Wrap Up</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Statement</a:t>
            </a:r>
            <a:endParaRPr/>
          </a:p>
        </p:txBody>
      </p:sp>
      <p:sp>
        <p:nvSpPr>
          <p:cNvPr id="61" name="Google Shape;61;p14"/>
          <p:cNvSpPr txBox="1">
            <a:spLocks noGrp="1"/>
          </p:cNvSpPr>
          <p:nvPr>
            <p:ph type="body" idx="1"/>
          </p:nvPr>
        </p:nvSpPr>
        <p:spPr>
          <a:xfrm>
            <a:off x="232150" y="1139225"/>
            <a:ext cx="8520600" cy="3416400"/>
          </a:xfrm>
          <a:prstGeom prst="rect">
            <a:avLst/>
          </a:prstGeom>
        </p:spPr>
        <p:txBody>
          <a:bodyPr spcFirstLastPara="1" wrap="square" lIns="91425" tIns="91425" rIns="91425" bIns="91425" anchor="t" anchorCtr="0">
            <a:normAutofit/>
          </a:bodyPr>
          <a:lstStyle/>
          <a:p>
            <a:pPr marL="457200" lvl="0" indent="-349250" algn="l" rtl="0">
              <a:lnSpc>
                <a:spcPct val="200000"/>
              </a:lnSpc>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Most salons use personal apps to schedule appointments or none at all. </a:t>
            </a:r>
            <a:endParaRPr sz="1900">
              <a:solidFill>
                <a:schemeClr val="dk1"/>
              </a:solidFill>
              <a:latin typeface="Times New Roman"/>
              <a:ea typeface="Times New Roman"/>
              <a:cs typeface="Times New Roman"/>
              <a:sym typeface="Times New Roman"/>
            </a:endParaRPr>
          </a:p>
          <a:p>
            <a:pPr marL="457200" lvl="0" indent="-349250" algn="l" rtl="0">
              <a:lnSpc>
                <a:spcPct val="200000"/>
              </a:lnSpc>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Customers struggle to tell if the salon is good.</a:t>
            </a:r>
            <a:endParaRPr sz="1900">
              <a:solidFill>
                <a:schemeClr val="dk1"/>
              </a:solidFill>
              <a:latin typeface="Times New Roman"/>
              <a:ea typeface="Times New Roman"/>
              <a:cs typeface="Times New Roman"/>
              <a:sym typeface="Times New Roman"/>
            </a:endParaRPr>
          </a:p>
          <a:p>
            <a:pPr marL="457200" lvl="0" indent="-349250" algn="l" rtl="0">
              <a:lnSpc>
                <a:spcPct val="200000"/>
              </a:lnSpc>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Booking for beginning salons can be frustrating, inefficient, and unreliable. </a:t>
            </a:r>
            <a:endParaRPr sz="1900">
              <a:solidFill>
                <a:schemeClr val="dk1"/>
              </a:solidFill>
              <a:latin typeface="Times New Roman"/>
              <a:ea typeface="Times New Roman"/>
              <a:cs typeface="Times New Roman"/>
              <a:sym typeface="Times New Roman"/>
            </a:endParaRPr>
          </a:p>
          <a:p>
            <a:pPr marL="457200" lvl="0" indent="-349250" algn="l" rtl="0">
              <a:lnSpc>
                <a:spcPct val="200000"/>
              </a:lnSpc>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Many scheduling systems are expensive. </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500"/>
              <a:t>Feasibility Study</a:t>
            </a:r>
            <a:endParaRPr sz="2500"/>
          </a:p>
        </p:txBody>
      </p:sp>
      <p:sp>
        <p:nvSpPr>
          <p:cNvPr id="67" name="Google Shape;67;p15"/>
          <p:cNvSpPr txBox="1">
            <a:spLocks noGrp="1"/>
          </p:cNvSpPr>
          <p:nvPr>
            <p:ph type="body" idx="1"/>
          </p:nvPr>
        </p:nvSpPr>
        <p:spPr>
          <a:xfrm>
            <a:off x="311700" y="1152475"/>
            <a:ext cx="3911700" cy="37620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 sz="1600">
                <a:solidFill>
                  <a:schemeClr val="dk1"/>
                </a:solidFill>
                <a:latin typeface="Times New Roman"/>
                <a:ea typeface="Times New Roman"/>
                <a:cs typeface="Times New Roman"/>
                <a:sym typeface="Times New Roman"/>
              </a:rPr>
              <a:t>The final product will be successful for the following reasons:</a:t>
            </a:r>
            <a:endParaRPr sz="1600">
              <a:solidFill>
                <a:schemeClr val="dk1"/>
              </a:solidFill>
              <a:latin typeface="Times New Roman"/>
              <a:ea typeface="Times New Roman"/>
              <a:cs typeface="Times New Roman"/>
              <a:sym typeface="Times New Roman"/>
            </a:endParaRPr>
          </a:p>
          <a:p>
            <a:pPr marL="457200" lvl="0" indent="-336550" algn="l" rtl="0">
              <a:lnSpc>
                <a:spcPct val="150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Verification improves sign-up security.</a:t>
            </a:r>
            <a:endParaRPr sz="1700">
              <a:solidFill>
                <a:schemeClr val="dk1"/>
              </a:solidFill>
              <a:latin typeface="Times New Roman"/>
              <a:ea typeface="Times New Roman"/>
              <a:cs typeface="Times New Roman"/>
              <a:sym typeface="Times New Roman"/>
            </a:endParaRPr>
          </a:p>
          <a:p>
            <a:pPr marL="457200" lvl="0" indent="-336550" algn="l" rtl="0">
              <a:lnSpc>
                <a:spcPct val="150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Scheduling/canceling appointments help things run smoothly.</a:t>
            </a:r>
            <a:endParaRPr sz="1700">
              <a:solidFill>
                <a:schemeClr val="dk1"/>
              </a:solidFill>
              <a:latin typeface="Times New Roman"/>
              <a:ea typeface="Times New Roman"/>
              <a:cs typeface="Times New Roman"/>
              <a:sym typeface="Times New Roman"/>
            </a:endParaRPr>
          </a:p>
          <a:p>
            <a:pPr marL="457200" lvl="0" indent="-336550" algn="l" rtl="0">
              <a:lnSpc>
                <a:spcPct val="150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Using customer data will help prevent busy/down times</a:t>
            </a:r>
            <a:endParaRPr sz="1700">
              <a:solidFill>
                <a:schemeClr val="dk1"/>
              </a:solidFill>
              <a:latin typeface="Times New Roman"/>
              <a:ea typeface="Times New Roman"/>
              <a:cs typeface="Times New Roman"/>
              <a:sym typeface="Times New Roman"/>
            </a:endParaRPr>
          </a:p>
        </p:txBody>
      </p:sp>
      <p:pic>
        <p:nvPicPr>
          <p:cNvPr id="68" name="Google Shape;68;p15" descr="A screenshot of a customer account&#10;&#10;AI-generated content may be incorrect."/>
          <p:cNvPicPr preferRelativeResize="0"/>
          <p:nvPr/>
        </p:nvPicPr>
        <p:blipFill>
          <a:blip r:embed="rId3">
            <a:alphaModFix/>
          </a:blip>
          <a:stretch>
            <a:fillRect/>
          </a:stretch>
        </p:blipFill>
        <p:spPr>
          <a:xfrm>
            <a:off x="4029650" y="241825"/>
            <a:ext cx="5247050" cy="4659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500"/>
              <a:t>Requirements Analysis &amp; Specification</a:t>
            </a:r>
            <a:endParaRPr sz="2500"/>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ctr" rtl="0">
              <a:lnSpc>
                <a:spcPct val="100000"/>
              </a:lnSpc>
              <a:spcBef>
                <a:spcPts val="1200"/>
              </a:spcBef>
              <a:spcAft>
                <a:spcPts val="0"/>
              </a:spcAft>
              <a:buClr>
                <a:schemeClr val="dk1"/>
              </a:buClr>
              <a:buSzPts val="1100"/>
              <a:buFont typeface="Arial"/>
              <a:buNone/>
            </a:pPr>
            <a:r>
              <a:rPr lang="en" sz="1700" b="1">
                <a:solidFill>
                  <a:schemeClr val="dk1"/>
                </a:solidFill>
                <a:latin typeface="Times"/>
                <a:ea typeface="Times"/>
                <a:cs typeface="Times"/>
                <a:sym typeface="Times"/>
              </a:rPr>
              <a:t>System Requirements </a:t>
            </a:r>
            <a:endParaRPr sz="1500">
              <a:solidFill>
                <a:schemeClr val="dk1"/>
              </a:solidFill>
              <a:latin typeface="Times"/>
              <a:ea typeface="Times"/>
              <a:cs typeface="Times"/>
              <a:sym typeface="Times"/>
            </a:endParaRPr>
          </a:p>
          <a:p>
            <a:pPr marL="457200" lvl="0" indent="-323850" algn="l" rtl="0">
              <a:lnSpc>
                <a:spcPct val="100000"/>
              </a:lnSpc>
              <a:spcBef>
                <a:spcPts val="1200"/>
              </a:spcBef>
              <a:spcAft>
                <a:spcPts val="0"/>
              </a:spcAft>
              <a:buClr>
                <a:schemeClr val="dk1"/>
              </a:buClr>
              <a:buSzPts val="1500"/>
              <a:buFont typeface="Times"/>
              <a:buAutoNum type="arabicPeriod"/>
            </a:pPr>
            <a:r>
              <a:rPr lang="en" sz="1500">
                <a:solidFill>
                  <a:schemeClr val="dk1"/>
                </a:solidFill>
                <a:latin typeface="Times"/>
                <a:ea typeface="Times"/>
                <a:cs typeface="Times"/>
                <a:sym typeface="Times"/>
              </a:rPr>
              <a:t>The subsystem </a:t>
            </a:r>
            <a:r>
              <a:rPr lang="en" sz="1500" b="1">
                <a:solidFill>
                  <a:schemeClr val="dk1"/>
                </a:solidFill>
                <a:latin typeface="Times"/>
                <a:ea typeface="Times"/>
                <a:cs typeface="Times"/>
                <a:sym typeface="Times"/>
              </a:rPr>
              <a:t>shall </a:t>
            </a:r>
            <a:r>
              <a:rPr lang="en" sz="1500">
                <a:solidFill>
                  <a:schemeClr val="dk1"/>
                </a:solidFill>
                <a:latin typeface="Times"/>
                <a:ea typeface="Times"/>
                <a:cs typeface="Times"/>
                <a:sym typeface="Times"/>
              </a:rPr>
              <a:t>make bookings to allow customers to make an appointment.</a:t>
            </a:r>
            <a:endParaRPr sz="1500">
              <a:solidFill>
                <a:schemeClr val="dk1"/>
              </a:solidFill>
              <a:latin typeface="Times"/>
              <a:ea typeface="Times"/>
              <a:cs typeface="Times"/>
              <a:sym typeface="Times"/>
            </a:endParaRPr>
          </a:p>
          <a:p>
            <a:pPr marL="457200" lvl="0" indent="-323850" algn="l" rtl="0">
              <a:lnSpc>
                <a:spcPct val="100000"/>
              </a:lnSpc>
              <a:spcBef>
                <a:spcPts val="0"/>
              </a:spcBef>
              <a:spcAft>
                <a:spcPts val="0"/>
              </a:spcAft>
              <a:buClr>
                <a:schemeClr val="dk1"/>
              </a:buClr>
              <a:buSzPts val="1500"/>
              <a:buFont typeface="Times"/>
              <a:buAutoNum type="arabicPeriod"/>
            </a:pPr>
            <a:r>
              <a:rPr lang="en" sz="1500">
                <a:solidFill>
                  <a:schemeClr val="dk1"/>
                </a:solidFill>
                <a:latin typeface="Times"/>
                <a:ea typeface="Times"/>
                <a:cs typeface="Times"/>
                <a:sym typeface="Times"/>
              </a:rPr>
              <a:t>The subsystem </a:t>
            </a:r>
            <a:r>
              <a:rPr lang="en" sz="1500" b="1">
                <a:solidFill>
                  <a:schemeClr val="dk1"/>
                </a:solidFill>
                <a:latin typeface="Times"/>
                <a:ea typeface="Times"/>
                <a:cs typeface="Times"/>
                <a:sym typeface="Times"/>
              </a:rPr>
              <a:t>shall </a:t>
            </a:r>
            <a:r>
              <a:rPr lang="en" sz="1500">
                <a:solidFill>
                  <a:schemeClr val="dk1"/>
                </a:solidFill>
                <a:latin typeface="Times"/>
                <a:ea typeface="Times"/>
                <a:cs typeface="Times"/>
                <a:sym typeface="Times"/>
              </a:rPr>
              <a:t>allow scaling with the number of clients.</a:t>
            </a:r>
            <a:endParaRPr sz="1500">
              <a:solidFill>
                <a:schemeClr val="dk1"/>
              </a:solidFill>
              <a:latin typeface="Times"/>
              <a:ea typeface="Times"/>
              <a:cs typeface="Times"/>
              <a:sym typeface="Times"/>
            </a:endParaRPr>
          </a:p>
          <a:p>
            <a:pPr marL="457200" lvl="0" indent="-323850" algn="l" rtl="0">
              <a:lnSpc>
                <a:spcPct val="100000"/>
              </a:lnSpc>
              <a:spcBef>
                <a:spcPts val="0"/>
              </a:spcBef>
              <a:spcAft>
                <a:spcPts val="0"/>
              </a:spcAft>
              <a:buClr>
                <a:schemeClr val="dk1"/>
              </a:buClr>
              <a:buSzPts val="1500"/>
              <a:buFont typeface="Times"/>
              <a:buAutoNum type="arabicPeriod"/>
            </a:pPr>
            <a:r>
              <a:rPr lang="en" sz="1500">
                <a:solidFill>
                  <a:schemeClr val="dk1"/>
                </a:solidFill>
                <a:latin typeface="Times"/>
                <a:ea typeface="Times"/>
                <a:cs typeface="Times"/>
                <a:sym typeface="Times"/>
              </a:rPr>
              <a:t>The subsystem </a:t>
            </a:r>
            <a:r>
              <a:rPr lang="en" sz="1500" b="1">
                <a:solidFill>
                  <a:schemeClr val="dk1"/>
                </a:solidFill>
                <a:latin typeface="Times"/>
                <a:ea typeface="Times"/>
                <a:cs typeface="Times"/>
                <a:sym typeface="Times"/>
              </a:rPr>
              <a:t>shall </a:t>
            </a:r>
            <a:r>
              <a:rPr lang="en" sz="1500">
                <a:solidFill>
                  <a:schemeClr val="dk1"/>
                </a:solidFill>
                <a:latin typeface="Times"/>
                <a:ea typeface="Times"/>
                <a:cs typeface="Times"/>
                <a:sym typeface="Times"/>
              </a:rPr>
              <a:t>allow bonuses if the barber gets good reviews based on customers.</a:t>
            </a:r>
            <a:endParaRPr sz="1500">
              <a:solidFill>
                <a:schemeClr val="dk1"/>
              </a:solidFill>
              <a:latin typeface="Times"/>
              <a:ea typeface="Times"/>
              <a:cs typeface="Times"/>
              <a:sym typeface="Times"/>
            </a:endParaRPr>
          </a:p>
          <a:p>
            <a:pPr marL="457200" lvl="0" indent="-323850" algn="l" rtl="0">
              <a:lnSpc>
                <a:spcPct val="100000"/>
              </a:lnSpc>
              <a:spcBef>
                <a:spcPts val="0"/>
              </a:spcBef>
              <a:spcAft>
                <a:spcPts val="0"/>
              </a:spcAft>
              <a:buClr>
                <a:schemeClr val="dk1"/>
              </a:buClr>
              <a:buSzPts val="1500"/>
              <a:buFont typeface="Times"/>
              <a:buAutoNum type="arabicPeriod"/>
            </a:pPr>
            <a:r>
              <a:rPr lang="en" sz="1500">
                <a:solidFill>
                  <a:schemeClr val="dk1"/>
                </a:solidFill>
                <a:latin typeface="Times"/>
                <a:ea typeface="Times"/>
                <a:cs typeface="Times"/>
                <a:sym typeface="Times"/>
              </a:rPr>
              <a:t>The subsystem </a:t>
            </a:r>
            <a:r>
              <a:rPr lang="en" sz="1500" b="1">
                <a:solidFill>
                  <a:schemeClr val="dk1"/>
                </a:solidFill>
                <a:latin typeface="Times"/>
                <a:ea typeface="Times"/>
                <a:cs typeface="Times"/>
                <a:sym typeface="Times"/>
              </a:rPr>
              <a:t>shall </a:t>
            </a:r>
            <a:r>
              <a:rPr lang="en" sz="1500">
                <a:solidFill>
                  <a:schemeClr val="dk1"/>
                </a:solidFill>
                <a:latin typeface="Times"/>
                <a:ea typeface="Times"/>
                <a:cs typeface="Times"/>
                <a:sym typeface="Times"/>
              </a:rPr>
              <a:t>be able to segment between cancellations bookings and missed appointments.</a:t>
            </a:r>
            <a:endParaRPr sz="1500">
              <a:solidFill>
                <a:schemeClr val="dk1"/>
              </a:solidFill>
              <a:latin typeface="Times"/>
              <a:ea typeface="Times"/>
              <a:cs typeface="Times"/>
              <a:sym typeface="Times"/>
            </a:endParaRPr>
          </a:p>
          <a:p>
            <a:pPr marL="457200" lvl="0" indent="-323850" algn="l" rtl="0">
              <a:lnSpc>
                <a:spcPct val="100000"/>
              </a:lnSpc>
              <a:spcBef>
                <a:spcPts val="0"/>
              </a:spcBef>
              <a:spcAft>
                <a:spcPts val="0"/>
              </a:spcAft>
              <a:buClr>
                <a:schemeClr val="dk1"/>
              </a:buClr>
              <a:buSzPts val="1500"/>
              <a:buFont typeface="Times"/>
              <a:buAutoNum type="arabicPeriod"/>
            </a:pPr>
            <a:r>
              <a:rPr lang="en" sz="1500">
                <a:solidFill>
                  <a:schemeClr val="dk1"/>
                </a:solidFill>
                <a:latin typeface="Times"/>
                <a:ea typeface="Times"/>
                <a:cs typeface="Times"/>
                <a:sym typeface="Times"/>
              </a:rPr>
              <a:t>The subsystem </a:t>
            </a:r>
            <a:r>
              <a:rPr lang="en" sz="1500" b="1">
                <a:solidFill>
                  <a:schemeClr val="dk1"/>
                </a:solidFill>
                <a:latin typeface="Times"/>
                <a:ea typeface="Times"/>
                <a:cs typeface="Times"/>
                <a:sym typeface="Times"/>
              </a:rPr>
              <a:t>shall </a:t>
            </a:r>
            <a:r>
              <a:rPr lang="en" sz="1500">
                <a:solidFill>
                  <a:schemeClr val="dk1"/>
                </a:solidFill>
                <a:latin typeface="Times"/>
                <a:ea typeface="Times"/>
                <a:cs typeface="Times"/>
                <a:sym typeface="Times"/>
              </a:rPr>
              <a:t>allow users to reschedule appointments.</a:t>
            </a:r>
            <a:endParaRPr sz="1500">
              <a:solidFill>
                <a:schemeClr val="dk1"/>
              </a:solidFill>
              <a:latin typeface="Times"/>
              <a:ea typeface="Times"/>
              <a:cs typeface="Times"/>
              <a:sym typeface="Times"/>
            </a:endParaRPr>
          </a:p>
          <a:p>
            <a:pPr marL="457200" lvl="0" indent="-323850" algn="l" rtl="0">
              <a:lnSpc>
                <a:spcPct val="100000"/>
              </a:lnSpc>
              <a:spcBef>
                <a:spcPts val="0"/>
              </a:spcBef>
              <a:spcAft>
                <a:spcPts val="0"/>
              </a:spcAft>
              <a:buClr>
                <a:schemeClr val="dk1"/>
              </a:buClr>
              <a:buSzPts val="1500"/>
              <a:buFont typeface="Times"/>
              <a:buAutoNum type="arabicPeriod"/>
            </a:pPr>
            <a:r>
              <a:rPr lang="en" sz="1500">
                <a:solidFill>
                  <a:schemeClr val="dk1"/>
                </a:solidFill>
                <a:latin typeface="Times"/>
                <a:ea typeface="Times"/>
                <a:cs typeface="Times"/>
                <a:sym typeface="Times"/>
              </a:rPr>
              <a:t>The subsystem </a:t>
            </a:r>
            <a:r>
              <a:rPr lang="en" sz="1500" b="1">
                <a:solidFill>
                  <a:schemeClr val="dk1"/>
                </a:solidFill>
                <a:latin typeface="Times"/>
                <a:ea typeface="Times"/>
                <a:cs typeface="Times"/>
                <a:sym typeface="Times"/>
              </a:rPr>
              <a:t>should </a:t>
            </a:r>
            <a:r>
              <a:rPr lang="en" sz="1500">
                <a:solidFill>
                  <a:schemeClr val="dk1"/>
                </a:solidFill>
                <a:latin typeface="Times"/>
                <a:ea typeface="Times"/>
                <a:cs typeface="Times"/>
                <a:sym typeface="Times"/>
              </a:rPr>
              <a:t>allow a chat within the app to allow customers to talk directly to their stylists and vice versa making it easier to be all in one.</a:t>
            </a:r>
            <a:endParaRPr sz="1500">
              <a:solidFill>
                <a:schemeClr val="dk1"/>
              </a:solidFill>
              <a:latin typeface="Times"/>
              <a:ea typeface="Times"/>
              <a:cs typeface="Times"/>
              <a:sym typeface="Times"/>
            </a:endParaRPr>
          </a:p>
          <a:p>
            <a:pPr marL="457200" lvl="0" indent="-323850" algn="l" rtl="0">
              <a:lnSpc>
                <a:spcPct val="100000"/>
              </a:lnSpc>
              <a:spcBef>
                <a:spcPts val="0"/>
              </a:spcBef>
              <a:spcAft>
                <a:spcPts val="0"/>
              </a:spcAft>
              <a:buClr>
                <a:schemeClr val="dk1"/>
              </a:buClr>
              <a:buSzPts val="1500"/>
              <a:buFont typeface="Times"/>
              <a:buAutoNum type="arabicPeriod"/>
            </a:pPr>
            <a:r>
              <a:rPr lang="en" sz="1500">
                <a:solidFill>
                  <a:schemeClr val="dk1"/>
                </a:solidFill>
                <a:latin typeface="Times"/>
                <a:ea typeface="Times"/>
                <a:cs typeface="Times"/>
                <a:sym typeface="Times"/>
              </a:rPr>
              <a:t>The subsystem </a:t>
            </a:r>
            <a:r>
              <a:rPr lang="en" sz="1500" b="1">
                <a:solidFill>
                  <a:schemeClr val="dk1"/>
                </a:solidFill>
                <a:latin typeface="Times"/>
                <a:ea typeface="Times"/>
                <a:cs typeface="Times"/>
                <a:sym typeface="Times"/>
              </a:rPr>
              <a:t>shall not </a:t>
            </a:r>
            <a:r>
              <a:rPr lang="en" sz="1500">
                <a:solidFill>
                  <a:schemeClr val="dk1"/>
                </a:solidFill>
                <a:latin typeface="Times"/>
                <a:ea typeface="Times"/>
                <a:cs typeface="Times"/>
                <a:sym typeface="Times"/>
              </a:rPr>
              <a:t>allow a full refund within 30 minutes of the appointment time.</a:t>
            </a:r>
            <a:endParaRPr sz="1500">
              <a:solidFill>
                <a:schemeClr val="dk1"/>
              </a:solidFill>
              <a:latin typeface="Times"/>
              <a:ea typeface="Times"/>
              <a:cs typeface="Times"/>
              <a:sym typeface="Times"/>
            </a:endParaRPr>
          </a:p>
          <a:p>
            <a:pPr marL="457200" lvl="0" indent="-323850" algn="l" rtl="0">
              <a:lnSpc>
                <a:spcPct val="100000"/>
              </a:lnSpc>
              <a:spcBef>
                <a:spcPts val="0"/>
              </a:spcBef>
              <a:spcAft>
                <a:spcPts val="0"/>
              </a:spcAft>
              <a:buClr>
                <a:schemeClr val="dk1"/>
              </a:buClr>
              <a:buSzPts val="1500"/>
              <a:buFont typeface="Times"/>
              <a:buAutoNum type="arabicPeriod"/>
            </a:pPr>
            <a:r>
              <a:rPr lang="en" sz="1500">
                <a:solidFill>
                  <a:schemeClr val="dk1"/>
                </a:solidFill>
                <a:latin typeface="Times"/>
                <a:ea typeface="Times"/>
                <a:cs typeface="Times"/>
                <a:sym typeface="Times"/>
              </a:rPr>
              <a:t>The subsystem </a:t>
            </a:r>
            <a:r>
              <a:rPr lang="en" sz="1500" b="1">
                <a:solidFill>
                  <a:schemeClr val="dk1"/>
                </a:solidFill>
                <a:latin typeface="Times"/>
                <a:ea typeface="Times"/>
                <a:cs typeface="Times"/>
                <a:sym typeface="Times"/>
              </a:rPr>
              <a:t>should </a:t>
            </a:r>
            <a:r>
              <a:rPr lang="en" sz="1500">
                <a:solidFill>
                  <a:schemeClr val="dk1"/>
                </a:solidFill>
                <a:latin typeface="Times"/>
                <a:ea typeface="Times"/>
                <a:cs typeface="Times"/>
                <a:sym typeface="Times"/>
              </a:rPr>
              <a:t>allow a tier loyalty list to allow customers to get prizes, free haircuts, and 10% off of products.</a:t>
            </a:r>
            <a:endParaRPr sz="1500">
              <a:solidFill>
                <a:schemeClr val="dk1"/>
              </a:solidFill>
              <a:latin typeface="Times"/>
              <a:ea typeface="Times"/>
              <a:cs typeface="Times"/>
              <a:sym typeface="Times"/>
            </a:endParaRPr>
          </a:p>
          <a:p>
            <a:pPr marL="457200" lvl="0" indent="-323850" algn="l" rtl="0">
              <a:lnSpc>
                <a:spcPct val="100000"/>
              </a:lnSpc>
              <a:spcBef>
                <a:spcPts val="0"/>
              </a:spcBef>
              <a:spcAft>
                <a:spcPts val="0"/>
              </a:spcAft>
              <a:buClr>
                <a:schemeClr val="dk1"/>
              </a:buClr>
              <a:buSzPts val="1500"/>
              <a:buFont typeface="Times"/>
              <a:buAutoNum type="arabicPeriod"/>
            </a:pPr>
            <a:r>
              <a:rPr lang="en" sz="1500">
                <a:solidFill>
                  <a:schemeClr val="dk1"/>
                </a:solidFill>
                <a:latin typeface="Times"/>
                <a:ea typeface="Times"/>
                <a:cs typeface="Times"/>
                <a:sym typeface="Times"/>
              </a:rPr>
              <a:t>The subsystem </a:t>
            </a:r>
            <a:r>
              <a:rPr lang="en" sz="1500" b="1">
                <a:solidFill>
                  <a:schemeClr val="dk1"/>
                </a:solidFill>
                <a:latin typeface="Times"/>
                <a:ea typeface="Times"/>
                <a:cs typeface="Times"/>
                <a:sym typeface="Times"/>
              </a:rPr>
              <a:t>shall </a:t>
            </a:r>
            <a:r>
              <a:rPr lang="en" sz="1500">
                <a:solidFill>
                  <a:schemeClr val="dk1"/>
                </a:solidFill>
                <a:latin typeface="Times"/>
                <a:ea typeface="Times"/>
                <a:cs typeface="Times"/>
                <a:sym typeface="Times"/>
              </a:rPr>
              <a:t>allow customers to sign up with a phone number and email which can be optional.</a:t>
            </a:r>
            <a:endParaRPr sz="1500">
              <a:solidFill>
                <a:schemeClr val="dk1"/>
              </a:solidFill>
              <a:latin typeface="Times"/>
              <a:ea typeface="Times"/>
              <a:cs typeface="Times"/>
              <a:sym typeface="Times"/>
            </a:endParaRPr>
          </a:p>
          <a:p>
            <a:pPr marL="457200" lvl="0" indent="-323850" algn="l" rtl="0">
              <a:lnSpc>
                <a:spcPct val="100000"/>
              </a:lnSpc>
              <a:spcBef>
                <a:spcPts val="0"/>
              </a:spcBef>
              <a:spcAft>
                <a:spcPts val="0"/>
              </a:spcAft>
              <a:buClr>
                <a:schemeClr val="dk1"/>
              </a:buClr>
              <a:buSzPts val="1500"/>
              <a:buFont typeface="Times"/>
              <a:buAutoNum type="arabicPeriod"/>
            </a:pPr>
            <a:r>
              <a:rPr lang="en" sz="1500">
                <a:solidFill>
                  <a:schemeClr val="dk1"/>
                </a:solidFill>
                <a:latin typeface="Times"/>
                <a:ea typeface="Times"/>
                <a:cs typeface="Times"/>
                <a:sym typeface="Times"/>
              </a:rPr>
              <a:t>The subsystem </a:t>
            </a:r>
            <a:r>
              <a:rPr lang="en" sz="1500" b="1">
                <a:solidFill>
                  <a:schemeClr val="dk1"/>
                </a:solidFill>
                <a:latin typeface="Times"/>
                <a:ea typeface="Times"/>
                <a:cs typeface="Times"/>
                <a:sym typeface="Times"/>
              </a:rPr>
              <a:t>shall </a:t>
            </a:r>
            <a:r>
              <a:rPr lang="en" sz="1500">
                <a:solidFill>
                  <a:schemeClr val="dk1"/>
                </a:solidFill>
                <a:latin typeface="Times"/>
                <a:ea typeface="Times"/>
                <a:cs typeface="Times"/>
                <a:sym typeface="Times"/>
              </a:rPr>
              <a:t>send a confirmation via text/email to the user.</a:t>
            </a:r>
            <a:endParaRPr sz="1500">
              <a:solidFill>
                <a:schemeClr val="dk1"/>
              </a:solidFill>
              <a:latin typeface="Times"/>
              <a:ea typeface="Times"/>
              <a:cs typeface="Times"/>
              <a:sym typeface="Times"/>
            </a:endParaRPr>
          </a:p>
          <a:p>
            <a:pPr marL="457200" lvl="0" indent="-323850" algn="l" rtl="0">
              <a:lnSpc>
                <a:spcPct val="100000"/>
              </a:lnSpc>
              <a:spcBef>
                <a:spcPts val="0"/>
              </a:spcBef>
              <a:spcAft>
                <a:spcPts val="0"/>
              </a:spcAft>
              <a:buClr>
                <a:schemeClr val="dk1"/>
              </a:buClr>
              <a:buSzPts val="1500"/>
              <a:buFont typeface="Times"/>
              <a:buAutoNum type="arabicPeriod"/>
            </a:pPr>
            <a:r>
              <a:rPr lang="en" sz="1500">
                <a:solidFill>
                  <a:schemeClr val="dk1"/>
                </a:solidFill>
                <a:latin typeface="Times"/>
                <a:ea typeface="Times"/>
                <a:cs typeface="Times"/>
                <a:sym typeface="Times"/>
              </a:rPr>
              <a:t>The subsystem </a:t>
            </a:r>
            <a:r>
              <a:rPr lang="en" sz="1500" b="1">
                <a:solidFill>
                  <a:schemeClr val="dk1"/>
                </a:solidFill>
                <a:latin typeface="Times"/>
                <a:ea typeface="Times"/>
                <a:cs typeface="Times"/>
                <a:sym typeface="Times"/>
              </a:rPr>
              <a:t>shall </a:t>
            </a:r>
            <a:r>
              <a:rPr lang="en" sz="1500">
                <a:solidFill>
                  <a:schemeClr val="dk1"/>
                </a:solidFill>
                <a:latin typeface="Times"/>
                <a:ea typeface="Times"/>
                <a:cs typeface="Times"/>
                <a:sym typeface="Times"/>
              </a:rPr>
              <a:t>allow booking with the intended stylist.</a:t>
            </a:r>
            <a:endParaRPr sz="1500">
              <a:solidFill>
                <a:schemeClr val="dk1"/>
              </a:solidFill>
              <a:latin typeface="Times"/>
              <a:ea typeface="Times"/>
              <a:cs typeface="Times"/>
              <a:sym typeface="Time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500"/>
              <a:t>Requirements Analysis &amp; Specification</a:t>
            </a:r>
            <a:endParaRPr sz="2500"/>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ctr" rtl="0">
              <a:lnSpc>
                <a:spcPct val="100000"/>
              </a:lnSpc>
              <a:spcBef>
                <a:spcPts val="1200"/>
              </a:spcBef>
              <a:spcAft>
                <a:spcPts val="0"/>
              </a:spcAft>
              <a:buNone/>
            </a:pPr>
            <a:r>
              <a:rPr lang="en" sz="1700" b="1">
                <a:solidFill>
                  <a:schemeClr val="dk1"/>
                </a:solidFill>
                <a:latin typeface="Times"/>
                <a:ea typeface="Times"/>
                <a:cs typeface="Times"/>
                <a:sym typeface="Times"/>
              </a:rPr>
              <a:t>Technical Requirements</a:t>
            </a:r>
            <a:endParaRPr sz="1700" b="1">
              <a:solidFill>
                <a:schemeClr val="dk1"/>
              </a:solidFill>
              <a:latin typeface="Times"/>
              <a:ea typeface="Times"/>
              <a:cs typeface="Times"/>
              <a:sym typeface="Times"/>
            </a:endParaRPr>
          </a:p>
          <a:p>
            <a:pPr marL="457200" lvl="0" indent="-336550" algn="l" rtl="0">
              <a:lnSpc>
                <a:spcPct val="100000"/>
              </a:lnSpc>
              <a:spcBef>
                <a:spcPts val="1200"/>
              </a:spcBef>
              <a:spcAft>
                <a:spcPts val="0"/>
              </a:spcAft>
              <a:buClr>
                <a:schemeClr val="dk1"/>
              </a:buClr>
              <a:buSzPts val="1700"/>
              <a:buFont typeface="Times"/>
              <a:buAutoNum type="arabicPeriod"/>
            </a:pPr>
            <a:r>
              <a:rPr lang="en" sz="1700">
                <a:solidFill>
                  <a:schemeClr val="dk1"/>
                </a:solidFill>
                <a:latin typeface="Times"/>
                <a:ea typeface="Times"/>
                <a:cs typeface="Times"/>
                <a:sym typeface="Times"/>
              </a:rPr>
              <a:t>The subsystem </a:t>
            </a:r>
            <a:r>
              <a:rPr lang="en" sz="1700" b="1">
                <a:solidFill>
                  <a:schemeClr val="dk1"/>
                </a:solidFill>
                <a:latin typeface="Times"/>
                <a:ea typeface="Times"/>
                <a:cs typeface="Times"/>
                <a:sym typeface="Times"/>
              </a:rPr>
              <a:t>shall </a:t>
            </a:r>
            <a:r>
              <a:rPr lang="en" sz="1700">
                <a:solidFill>
                  <a:schemeClr val="dk1"/>
                </a:solidFill>
                <a:latin typeface="Times"/>
                <a:ea typeface="Times"/>
                <a:cs typeface="Times"/>
                <a:sym typeface="Times"/>
              </a:rPr>
              <a:t>allow customer reviews for the salon and stylists to gain more credibility.</a:t>
            </a:r>
            <a:endParaRPr sz="1700">
              <a:solidFill>
                <a:schemeClr val="dk1"/>
              </a:solidFill>
              <a:latin typeface="Times"/>
              <a:ea typeface="Times"/>
              <a:cs typeface="Times"/>
              <a:sym typeface="Times"/>
            </a:endParaRPr>
          </a:p>
          <a:p>
            <a:pPr marL="457200" lvl="0" indent="-336550" algn="l" rtl="0">
              <a:lnSpc>
                <a:spcPct val="100000"/>
              </a:lnSpc>
              <a:spcBef>
                <a:spcPts val="0"/>
              </a:spcBef>
              <a:spcAft>
                <a:spcPts val="0"/>
              </a:spcAft>
              <a:buClr>
                <a:schemeClr val="dk1"/>
              </a:buClr>
              <a:buSzPts val="1700"/>
              <a:buFont typeface="Times"/>
              <a:buAutoNum type="arabicPeriod"/>
            </a:pPr>
            <a:r>
              <a:rPr lang="en" sz="1700">
                <a:solidFill>
                  <a:schemeClr val="dk1"/>
                </a:solidFill>
                <a:latin typeface="Times"/>
                <a:ea typeface="Times"/>
                <a:cs typeface="Times"/>
                <a:sym typeface="Times"/>
              </a:rPr>
              <a:t>The subsystem </a:t>
            </a:r>
            <a:r>
              <a:rPr lang="en" sz="1700" b="1">
                <a:solidFill>
                  <a:schemeClr val="dk1"/>
                </a:solidFill>
                <a:latin typeface="Times"/>
                <a:ea typeface="Times"/>
                <a:cs typeface="Times"/>
                <a:sym typeface="Times"/>
              </a:rPr>
              <a:t>shall </a:t>
            </a:r>
            <a:r>
              <a:rPr lang="en" sz="1700">
                <a:solidFill>
                  <a:schemeClr val="dk1"/>
                </a:solidFill>
                <a:latin typeface="Times"/>
                <a:ea typeface="Times"/>
                <a:cs typeface="Times"/>
                <a:sym typeface="Times"/>
              </a:rPr>
              <a:t>verify customer reviews and their authenticity.</a:t>
            </a:r>
            <a:endParaRPr sz="1700">
              <a:solidFill>
                <a:schemeClr val="dk1"/>
              </a:solidFill>
              <a:latin typeface="Times"/>
              <a:ea typeface="Times"/>
              <a:cs typeface="Times"/>
              <a:sym typeface="Times"/>
            </a:endParaRPr>
          </a:p>
          <a:p>
            <a:pPr marL="457200" lvl="0" indent="-336550" algn="l" rtl="0">
              <a:lnSpc>
                <a:spcPct val="100000"/>
              </a:lnSpc>
              <a:spcBef>
                <a:spcPts val="0"/>
              </a:spcBef>
              <a:spcAft>
                <a:spcPts val="0"/>
              </a:spcAft>
              <a:buClr>
                <a:schemeClr val="dk1"/>
              </a:buClr>
              <a:buSzPts val="1700"/>
              <a:buFont typeface="Times"/>
              <a:buAutoNum type="arabicPeriod"/>
            </a:pPr>
            <a:r>
              <a:rPr lang="en" sz="1700">
                <a:solidFill>
                  <a:schemeClr val="dk1"/>
                </a:solidFill>
                <a:latin typeface="Times"/>
                <a:ea typeface="Times"/>
                <a:cs typeface="Times"/>
                <a:sym typeface="Times"/>
              </a:rPr>
              <a:t>The subsystem </a:t>
            </a:r>
            <a:r>
              <a:rPr lang="en" sz="1700" b="1">
                <a:solidFill>
                  <a:schemeClr val="dk1"/>
                </a:solidFill>
                <a:latin typeface="Times"/>
                <a:ea typeface="Times"/>
                <a:cs typeface="Times"/>
                <a:sym typeface="Times"/>
              </a:rPr>
              <a:t>should not </a:t>
            </a:r>
            <a:r>
              <a:rPr lang="en" sz="1700">
                <a:solidFill>
                  <a:schemeClr val="dk1"/>
                </a:solidFill>
                <a:latin typeface="Times"/>
                <a:ea typeface="Times"/>
                <a:cs typeface="Times"/>
                <a:sym typeface="Times"/>
              </a:rPr>
              <a:t>allow fake or fraudulent reviews to be submitted. It should allow measures to detect and flag suspicious activity, it should also prevent reviews before an appointment has been concluded.</a:t>
            </a:r>
            <a:endParaRPr sz="1700">
              <a:solidFill>
                <a:schemeClr val="dk1"/>
              </a:solidFill>
              <a:latin typeface="Times"/>
              <a:ea typeface="Times"/>
              <a:cs typeface="Times"/>
              <a:sym typeface="Times"/>
            </a:endParaRPr>
          </a:p>
          <a:p>
            <a:pPr marL="457200" lvl="0" indent="-336550" algn="l" rtl="0">
              <a:lnSpc>
                <a:spcPct val="100000"/>
              </a:lnSpc>
              <a:spcBef>
                <a:spcPts val="0"/>
              </a:spcBef>
              <a:spcAft>
                <a:spcPts val="0"/>
              </a:spcAft>
              <a:buClr>
                <a:schemeClr val="dk1"/>
              </a:buClr>
              <a:buSzPts val="1700"/>
              <a:buFont typeface="Times"/>
              <a:buAutoNum type="arabicPeriod"/>
            </a:pPr>
            <a:r>
              <a:rPr lang="en" sz="1700">
                <a:solidFill>
                  <a:schemeClr val="dk1"/>
                </a:solidFill>
                <a:latin typeface="Times"/>
                <a:ea typeface="Times"/>
                <a:cs typeface="Times"/>
                <a:sym typeface="Times"/>
              </a:rPr>
              <a:t>The subsystem </a:t>
            </a:r>
            <a:r>
              <a:rPr lang="en" sz="1700" b="1">
                <a:solidFill>
                  <a:schemeClr val="dk1"/>
                </a:solidFill>
                <a:latin typeface="Times"/>
                <a:ea typeface="Times"/>
                <a:cs typeface="Times"/>
                <a:sym typeface="Times"/>
              </a:rPr>
              <a:t>should </a:t>
            </a:r>
            <a:r>
              <a:rPr lang="en" sz="1700">
                <a:solidFill>
                  <a:schemeClr val="dk1"/>
                </a:solidFill>
                <a:latin typeface="Times"/>
                <a:ea typeface="Times"/>
                <a:cs typeface="Times"/>
                <a:sym typeface="Times"/>
              </a:rPr>
              <a:t>allow salon owners to respond to customer reviews, creating a more dynamic feedback loop that includes communication and improvement.</a:t>
            </a:r>
            <a:endParaRPr sz="1700">
              <a:solidFill>
                <a:schemeClr val="dk1"/>
              </a:solidFill>
              <a:latin typeface="Times"/>
              <a:ea typeface="Times"/>
              <a:cs typeface="Times"/>
              <a:sym typeface="Times"/>
            </a:endParaRPr>
          </a:p>
          <a:p>
            <a:pPr marL="457200" lvl="0" indent="-336550" algn="l" rtl="0">
              <a:lnSpc>
                <a:spcPct val="100000"/>
              </a:lnSpc>
              <a:spcBef>
                <a:spcPts val="0"/>
              </a:spcBef>
              <a:spcAft>
                <a:spcPts val="0"/>
              </a:spcAft>
              <a:buClr>
                <a:schemeClr val="dk1"/>
              </a:buClr>
              <a:buSzPts val="1700"/>
              <a:buFont typeface="Times"/>
              <a:buAutoNum type="arabicPeriod"/>
            </a:pPr>
            <a:r>
              <a:rPr lang="en" sz="1700">
                <a:solidFill>
                  <a:schemeClr val="dk1"/>
                </a:solidFill>
                <a:latin typeface="Times"/>
                <a:ea typeface="Times"/>
                <a:cs typeface="Times"/>
                <a:sym typeface="Times"/>
              </a:rPr>
              <a:t>The subsystem </a:t>
            </a:r>
            <a:r>
              <a:rPr lang="en" sz="1700" b="1">
                <a:solidFill>
                  <a:schemeClr val="dk1"/>
                </a:solidFill>
                <a:latin typeface="Times"/>
                <a:ea typeface="Times"/>
                <a:cs typeface="Times"/>
                <a:sym typeface="Times"/>
              </a:rPr>
              <a:t>shall </a:t>
            </a:r>
            <a:r>
              <a:rPr lang="en" sz="1700">
                <a:solidFill>
                  <a:schemeClr val="dk1"/>
                </a:solidFill>
                <a:latin typeface="Times"/>
                <a:ea typeface="Times"/>
                <a:cs typeface="Times"/>
                <a:sym typeface="Times"/>
              </a:rPr>
              <a:t>create an average review based on the total reviews from the users.</a:t>
            </a:r>
            <a:endParaRPr sz="1700">
              <a:solidFill>
                <a:schemeClr val="dk1"/>
              </a:solidFill>
              <a:latin typeface="Times"/>
              <a:ea typeface="Times"/>
              <a:cs typeface="Times"/>
              <a:sym typeface="Times"/>
            </a:endParaRPr>
          </a:p>
          <a:p>
            <a:pPr marL="457200" lvl="0" indent="-336550" algn="l" rtl="0">
              <a:lnSpc>
                <a:spcPct val="100000"/>
              </a:lnSpc>
              <a:spcBef>
                <a:spcPts val="0"/>
              </a:spcBef>
              <a:spcAft>
                <a:spcPts val="0"/>
              </a:spcAft>
              <a:buClr>
                <a:schemeClr val="dk1"/>
              </a:buClr>
              <a:buSzPts val="1700"/>
              <a:buFont typeface="Times"/>
              <a:buAutoNum type="arabicPeriod"/>
            </a:pPr>
            <a:r>
              <a:rPr lang="en" sz="1700">
                <a:solidFill>
                  <a:schemeClr val="dk1"/>
                </a:solidFill>
                <a:latin typeface="Times"/>
                <a:ea typeface="Times"/>
                <a:cs typeface="Times"/>
                <a:sym typeface="Times"/>
              </a:rPr>
              <a:t>The subsystem </a:t>
            </a:r>
            <a:r>
              <a:rPr lang="en" sz="1700" b="1">
                <a:solidFill>
                  <a:schemeClr val="dk1"/>
                </a:solidFill>
                <a:latin typeface="Times"/>
                <a:ea typeface="Times"/>
                <a:cs typeface="Times"/>
                <a:sym typeface="Times"/>
              </a:rPr>
              <a:t>should </a:t>
            </a:r>
            <a:r>
              <a:rPr lang="en" sz="1700">
                <a:solidFill>
                  <a:schemeClr val="dk1"/>
                </a:solidFill>
                <a:latin typeface="Times"/>
                <a:ea typeface="Times"/>
                <a:cs typeface="Times"/>
                <a:sym typeface="Times"/>
              </a:rPr>
              <a:t>prompt customers to leave a review after their appointment via notification.</a:t>
            </a:r>
            <a:endParaRPr sz="1700" b="1">
              <a:solidFill>
                <a:schemeClr val="dk1"/>
              </a:solidFill>
              <a:latin typeface="Times"/>
              <a:ea typeface="Times"/>
              <a:cs typeface="Times"/>
              <a:sym typeface="Time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500"/>
              <a:t>Requirements Analysis &amp; Specification</a:t>
            </a:r>
            <a:endParaRPr sz="2500"/>
          </a:p>
        </p:txBody>
      </p:sp>
      <p:sp>
        <p:nvSpPr>
          <p:cNvPr id="86" name="Google Shape;86;p18"/>
          <p:cNvSpPr txBox="1">
            <a:spLocks noGrp="1"/>
          </p:cNvSpPr>
          <p:nvPr>
            <p:ph type="body" idx="1"/>
          </p:nvPr>
        </p:nvSpPr>
        <p:spPr>
          <a:xfrm>
            <a:off x="311700" y="1357250"/>
            <a:ext cx="8520600" cy="1063200"/>
          </a:xfrm>
          <a:prstGeom prst="rect">
            <a:avLst/>
          </a:prstGeom>
        </p:spPr>
        <p:txBody>
          <a:bodyPr spcFirstLastPara="1" wrap="square" lIns="91425" tIns="91425" rIns="91425" bIns="91425" anchor="t" anchorCtr="0">
            <a:noAutofit/>
          </a:bodyPr>
          <a:lstStyle/>
          <a:p>
            <a:pPr marL="0" lvl="0" indent="0" algn="ctr" rtl="0">
              <a:lnSpc>
                <a:spcPct val="100000"/>
              </a:lnSpc>
              <a:spcBef>
                <a:spcPts val="1200"/>
              </a:spcBef>
              <a:spcAft>
                <a:spcPts val="0"/>
              </a:spcAft>
              <a:buNone/>
            </a:pPr>
            <a:r>
              <a:rPr lang="en" b="1">
                <a:solidFill>
                  <a:schemeClr val="dk1"/>
                </a:solidFill>
                <a:latin typeface="Times"/>
                <a:ea typeface="Times"/>
                <a:cs typeface="Times"/>
                <a:sym typeface="Times"/>
              </a:rPr>
              <a:t>Legal Requirements</a:t>
            </a:r>
            <a:endParaRPr b="1">
              <a:solidFill>
                <a:schemeClr val="dk1"/>
              </a:solidFill>
              <a:latin typeface="Times"/>
              <a:ea typeface="Times"/>
              <a:cs typeface="Times"/>
              <a:sym typeface="Times"/>
            </a:endParaRPr>
          </a:p>
          <a:p>
            <a:pPr marL="457200" lvl="0" indent="-317500" algn="l" rtl="0">
              <a:lnSpc>
                <a:spcPct val="100000"/>
              </a:lnSpc>
              <a:spcBef>
                <a:spcPts val="1200"/>
              </a:spcBef>
              <a:spcAft>
                <a:spcPts val="0"/>
              </a:spcAft>
              <a:buClr>
                <a:schemeClr val="dk1"/>
              </a:buClr>
              <a:buSzPts val="1400"/>
              <a:buFont typeface="Times"/>
              <a:buAutoNum type="arabicPeriod"/>
            </a:pPr>
            <a:r>
              <a:rPr lang="en">
                <a:solidFill>
                  <a:schemeClr val="dk1"/>
                </a:solidFill>
                <a:latin typeface="Times"/>
                <a:ea typeface="Times"/>
                <a:cs typeface="Times"/>
                <a:sym typeface="Times"/>
              </a:rPr>
              <a:t>The subsystem </a:t>
            </a:r>
            <a:r>
              <a:rPr lang="en" b="1">
                <a:solidFill>
                  <a:schemeClr val="dk1"/>
                </a:solidFill>
                <a:latin typeface="Times"/>
                <a:ea typeface="Times"/>
                <a:cs typeface="Times"/>
                <a:sym typeface="Times"/>
              </a:rPr>
              <a:t>shall </a:t>
            </a:r>
            <a:r>
              <a:rPr lang="en">
                <a:solidFill>
                  <a:schemeClr val="dk1"/>
                </a:solidFill>
                <a:latin typeface="Times"/>
                <a:ea typeface="Times"/>
                <a:cs typeface="Times"/>
                <a:sym typeface="Times"/>
              </a:rPr>
              <a:t>include a Terms of Service &amp; Privacy Policy.</a:t>
            </a:r>
            <a:endParaRPr>
              <a:solidFill>
                <a:schemeClr val="dk1"/>
              </a:solidFill>
              <a:latin typeface="Times"/>
              <a:ea typeface="Times"/>
              <a:cs typeface="Times"/>
              <a:sym typeface="Times"/>
            </a:endParaRPr>
          </a:p>
          <a:p>
            <a:pPr marL="457200" lvl="0" indent="-317500" algn="l" rtl="0">
              <a:lnSpc>
                <a:spcPct val="100000"/>
              </a:lnSpc>
              <a:spcBef>
                <a:spcPts val="0"/>
              </a:spcBef>
              <a:spcAft>
                <a:spcPts val="0"/>
              </a:spcAft>
              <a:buClr>
                <a:schemeClr val="dk1"/>
              </a:buClr>
              <a:buSzPts val="1400"/>
              <a:buFont typeface="Times"/>
              <a:buAutoNum type="arabicPeriod"/>
            </a:pPr>
            <a:r>
              <a:rPr lang="en">
                <a:solidFill>
                  <a:schemeClr val="dk1"/>
                </a:solidFill>
                <a:latin typeface="Times"/>
                <a:ea typeface="Times"/>
                <a:cs typeface="Times"/>
                <a:sym typeface="Times"/>
              </a:rPr>
              <a:t>The subsystem </a:t>
            </a:r>
            <a:r>
              <a:rPr lang="en" b="1">
                <a:solidFill>
                  <a:schemeClr val="dk1"/>
                </a:solidFill>
                <a:latin typeface="Times"/>
                <a:ea typeface="Times"/>
                <a:cs typeface="Times"/>
                <a:sym typeface="Times"/>
              </a:rPr>
              <a:t>shall </a:t>
            </a:r>
            <a:r>
              <a:rPr lang="en">
                <a:solidFill>
                  <a:schemeClr val="dk1"/>
                </a:solidFill>
                <a:latin typeface="Times"/>
                <a:ea typeface="Times"/>
                <a:cs typeface="Times"/>
                <a:sym typeface="Times"/>
              </a:rPr>
              <a:t>have a liability section to protect individuals if something were to occur within the salon.</a:t>
            </a:r>
            <a:endParaRPr sz="1050">
              <a:solidFill>
                <a:schemeClr val="dk1"/>
              </a:solidFill>
              <a:latin typeface="Times"/>
              <a:ea typeface="Times"/>
              <a:cs typeface="Times"/>
              <a:sym typeface="Times"/>
            </a:endParaRPr>
          </a:p>
        </p:txBody>
      </p:sp>
      <p:sp>
        <p:nvSpPr>
          <p:cNvPr id="87" name="Google Shape;87;p18"/>
          <p:cNvSpPr txBox="1">
            <a:spLocks noGrp="1"/>
          </p:cNvSpPr>
          <p:nvPr>
            <p:ph type="body" idx="1"/>
          </p:nvPr>
        </p:nvSpPr>
        <p:spPr>
          <a:xfrm>
            <a:off x="311700" y="2507700"/>
            <a:ext cx="8520600" cy="2295900"/>
          </a:xfrm>
          <a:prstGeom prst="rect">
            <a:avLst/>
          </a:prstGeom>
        </p:spPr>
        <p:txBody>
          <a:bodyPr spcFirstLastPara="1" wrap="square" lIns="91425" tIns="91425" rIns="91425" bIns="91425" anchor="t" anchorCtr="0">
            <a:noAutofit/>
          </a:bodyPr>
          <a:lstStyle/>
          <a:p>
            <a:pPr marL="0" lvl="0" indent="0" algn="ctr" rtl="0">
              <a:lnSpc>
                <a:spcPct val="100000"/>
              </a:lnSpc>
              <a:spcBef>
                <a:spcPts val="1200"/>
              </a:spcBef>
              <a:spcAft>
                <a:spcPts val="0"/>
              </a:spcAft>
              <a:buNone/>
            </a:pPr>
            <a:r>
              <a:rPr lang="en" b="1">
                <a:solidFill>
                  <a:schemeClr val="dk1"/>
                </a:solidFill>
                <a:latin typeface="Times"/>
                <a:ea typeface="Times"/>
                <a:cs typeface="Times"/>
                <a:sym typeface="Times"/>
              </a:rPr>
              <a:t>Operational Requirements</a:t>
            </a:r>
            <a:endParaRPr b="1">
              <a:solidFill>
                <a:schemeClr val="dk1"/>
              </a:solidFill>
              <a:latin typeface="Times"/>
              <a:ea typeface="Times"/>
              <a:cs typeface="Times"/>
              <a:sym typeface="Times"/>
            </a:endParaRPr>
          </a:p>
          <a:p>
            <a:pPr marL="457200" lvl="0" indent="-304800" algn="l" rtl="0">
              <a:lnSpc>
                <a:spcPct val="100000"/>
              </a:lnSpc>
              <a:spcBef>
                <a:spcPts val="1200"/>
              </a:spcBef>
              <a:spcAft>
                <a:spcPts val="0"/>
              </a:spcAft>
              <a:buClr>
                <a:schemeClr val="dk1"/>
              </a:buClr>
              <a:buSzPts val="1200"/>
              <a:buFont typeface="Times"/>
              <a:buAutoNum type="arabicPeriod"/>
            </a:pPr>
            <a:r>
              <a:rPr lang="en" sz="1200">
                <a:solidFill>
                  <a:schemeClr val="dk1"/>
                </a:solidFill>
                <a:latin typeface="Times"/>
                <a:ea typeface="Times"/>
                <a:cs typeface="Times"/>
                <a:sym typeface="Times"/>
              </a:rPr>
              <a:t>The subsystem </a:t>
            </a:r>
            <a:r>
              <a:rPr lang="en" sz="1200" b="1">
                <a:solidFill>
                  <a:schemeClr val="dk1"/>
                </a:solidFill>
                <a:latin typeface="Times"/>
                <a:ea typeface="Times"/>
                <a:cs typeface="Times"/>
                <a:sym typeface="Times"/>
              </a:rPr>
              <a:t>shall </a:t>
            </a:r>
            <a:r>
              <a:rPr lang="en" sz="1200">
                <a:solidFill>
                  <a:schemeClr val="dk1"/>
                </a:solidFill>
                <a:latin typeface="Times"/>
                <a:ea typeface="Times"/>
                <a:cs typeface="Times"/>
                <a:sym typeface="Times"/>
              </a:rPr>
              <a:t>include a 24-hour reminder and an additional 2-hour notice.</a:t>
            </a:r>
            <a:endParaRPr sz="1200">
              <a:solidFill>
                <a:schemeClr val="dk1"/>
              </a:solidFill>
              <a:latin typeface="Times"/>
              <a:ea typeface="Times"/>
              <a:cs typeface="Times"/>
              <a:sym typeface="Times"/>
            </a:endParaRPr>
          </a:p>
          <a:p>
            <a:pPr marL="457200" lvl="0" indent="-304800" algn="l" rtl="0">
              <a:lnSpc>
                <a:spcPct val="100000"/>
              </a:lnSpc>
              <a:spcBef>
                <a:spcPts val="0"/>
              </a:spcBef>
              <a:spcAft>
                <a:spcPts val="0"/>
              </a:spcAft>
              <a:buClr>
                <a:schemeClr val="dk1"/>
              </a:buClr>
              <a:buSzPts val="1200"/>
              <a:buFont typeface="Times"/>
              <a:buAutoNum type="arabicPeriod"/>
            </a:pPr>
            <a:r>
              <a:rPr lang="en" sz="1200">
                <a:solidFill>
                  <a:schemeClr val="dk1"/>
                </a:solidFill>
                <a:latin typeface="Times"/>
                <a:ea typeface="Times"/>
                <a:cs typeface="Times"/>
                <a:sym typeface="Times"/>
              </a:rPr>
              <a:t>The subsystem </a:t>
            </a:r>
            <a:r>
              <a:rPr lang="en" sz="1200" b="1">
                <a:solidFill>
                  <a:schemeClr val="dk1"/>
                </a:solidFill>
                <a:latin typeface="Times"/>
                <a:ea typeface="Times"/>
                <a:cs typeface="Times"/>
                <a:sym typeface="Times"/>
              </a:rPr>
              <a:t>should </a:t>
            </a:r>
            <a:r>
              <a:rPr lang="en" sz="1200">
                <a:solidFill>
                  <a:schemeClr val="dk1"/>
                </a:solidFill>
                <a:latin typeface="Times"/>
                <a:ea typeface="Times"/>
                <a:cs typeface="Times"/>
                <a:sym typeface="Times"/>
              </a:rPr>
              <a:t>include the ability for users to check in for their scheduled appointment when they arrive at the salon.</a:t>
            </a:r>
            <a:endParaRPr sz="1200">
              <a:solidFill>
                <a:schemeClr val="dk1"/>
              </a:solidFill>
              <a:latin typeface="Times"/>
              <a:ea typeface="Times"/>
              <a:cs typeface="Times"/>
              <a:sym typeface="Times"/>
            </a:endParaRPr>
          </a:p>
          <a:p>
            <a:pPr marL="457200" lvl="0" indent="-304800" algn="l" rtl="0">
              <a:lnSpc>
                <a:spcPct val="100000"/>
              </a:lnSpc>
              <a:spcBef>
                <a:spcPts val="0"/>
              </a:spcBef>
              <a:spcAft>
                <a:spcPts val="0"/>
              </a:spcAft>
              <a:buClr>
                <a:schemeClr val="dk1"/>
              </a:buClr>
              <a:buSzPts val="1200"/>
              <a:buFont typeface="Times"/>
              <a:buAutoNum type="arabicPeriod"/>
            </a:pPr>
            <a:r>
              <a:rPr lang="en" sz="1200">
                <a:solidFill>
                  <a:schemeClr val="dk1"/>
                </a:solidFill>
                <a:latin typeface="Times"/>
                <a:ea typeface="Times"/>
                <a:cs typeface="Times"/>
                <a:sym typeface="Times"/>
              </a:rPr>
              <a:t>The subsystem </a:t>
            </a:r>
            <a:r>
              <a:rPr lang="en" sz="1200" b="1">
                <a:solidFill>
                  <a:schemeClr val="dk1"/>
                </a:solidFill>
                <a:latin typeface="Times"/>
                <a:ea typeface="Times"/>
                <a:cs typeface="Times"/>
                <a:sym typeface="Times"/>
              </a:rPr>
              <a:t>should </a:t>
            </a:r>
            <a:r>
              <a:rPr lang="en" sz="1200">
                <a:solidFill>
                  <a:schemeClr val="dk1"/>
                </a:solidFill>
                <a:latin typeface="Times"/>
                <a:ea typeface="Times"/>
                <a:cs typeface="Times"/>
                <a:sym typeface="Times"/>
              </a:rPr>
              <a:t>give the user an estimated wait time once the user has checked in to the salon.</a:t>
            </a:r>
            <a:endParaRPr sz="1200">
              <a:solidFill>
                <a:schemeClr val="dk1"/>
              </a:solidFill>
              <a:latin typeface="Times"/>
              <a:ea typeface="Times"/>
              <a:cs typeface="Times"/>
              <a:sym typeface="Times"/>
            </a:endParaRPr>
          </a:p>
          <a:p>
            <a:pPr marL="457200" lvl="0" indent="-304800" algn="l" rtl="0">
              <a:lnSpc>
                <a:spcPct val="100000"/>
              </a:lnSpc>
              <a:spcBef>
                <a:spcPts val="0"/>
              </a:spcBef>
              <a:spcAft>
                <a:spcPts val="0"/>
              </a:spcAft>
              <a:buClr>
                <a:schemeClr val="dk1"/>
              </a:buClr>
              <a:buSzPts val="1200"/>
              <a:buFont typeface="Times"/>
              <a:buAutoNum type="arabicPeriod"/>
            </a:pPr>
            <a:r>
              <a:rPr lang="en" sz="1200">
                <a:solidFill>
                  <a:schemeClr val="dk1"/>
                </a:solidFill>
                <a:latin typeface="Times"/>
                <a:ea typeface="Times"/>
                <a:cs typeface="Times"/>
                <a:sym typeface="Times"/>
              </a:rPr>
              <a:t>The subsystem </a:t>
            </a:r>
            <a:r>
              <a:rPr lang="en" sz="1200" b="1">
                <a:solidFill>
                  <a:schemeClr val="dk1"/>
                </a:solidFill>
                <a:latin typeface="Times"/>
                <a:ea typeface="Times"/>
                <a:cs typeface="Times"/>
                <a:sym typeface="Times"/>
              </a:rPr>
              <a:t>should </a:t>
            </a:r>
            <a:r>
              <a:rPr lang="en" sz="1200">
                <a:solidFill>
                  <a:schemeClr val="dk1"/>
                </a:solidFill>
                <a:latin typeface="Times"/>
                <a:ea typeface="Times"/>
                <a:cs typeface="Times"/>
                <a:sym typeface="Times"/>
              </a:rPr>
              <a:t>notify salon staff when a user checks in for their appointment and when the user is approaching the scheduled time.</a:t>
            </a:r>
            <a:endParaRPr sz="1200">
              <a:solidFill>
                <a:schemeClr val="dk1"/>
              </a:solidFill>
              <a:latin typeface="Times"/>
              <a:ea typeface="Times"/>
              <a:cs typeface="Times"/>
              <a:sym typeface="Times"/>
            </a:endParaRPr>
          </a:p>
          <a:p>
            <a:pPr marL="457200" lvl="0" indent="-304800" algn="l" rtl="0">
              <a:lnSpc>
                <a:spcPct val="100000"/>
              </a:lnSpc>
              <a:spcBef>
                <a:spcPts val="0"/>
              </a:spcBef>
              <a:spcAft>
                <a:spcPts val="0"/>
              </a:spcAft>
              <a:buClr>
                <a:schemeClr val="dk1"/>
              </a:buClr>
              <a:buSzPts val="1200"/>
              <a:buFont typeface="Times"/>
              <a:buAutoNum type="arabicPeriod"/>
            </a:pPr>
            <a:r>
              <a:rPr lang="en" sz="1200">
                <a:solidFill>
                  <a:schemeClr val="dk1"/>
                </a:solidFill>
                <a:latin typeface="Times"/>
                <a:ea typeface="Times"/>
                <a:cs typeface="Times"/>
                <a:sym typeface="Times"/>
              </a:rPr>
              <a:t>The subsystem </a:t>
            </a:r>
            <a:r>
              <a:rPr lang="en" sz="1200" b="1">
                <a:solidFill>
                  <a:schemeClr val="dk1"/>
                </a:solidFill>
                <a:latin typeface="Times"/>
                <a:ea typeface="Times"/>
                <a:cs typeface="Times"/>
                <a:sym typeface="Times"/>
              </a:rPr>
              <a:t>shall </a:t>
            </a:r>
            <a:r>
              <a:rPr lang="en" sz="1200">
                <a:solidFill>
                  <a:schemeClr val="dk1"/>
                </a:solidFill>
                <a:latin typeface="Times"/>
                <a:ea typeface="Times"/>
                <a:cs typeface="Times"/>
                <a:sym typeface="Times"/>
              </a:rPr>
              <a:t>allow users to be notified if their appointment has been delayed or rescheduled.</a:t>
            </a:r>
            <a:endParaRPr sz="1200">
              <a:solidFill>
                <a:schemeClr val="dk1"/>
              </a:solidFill>
              <a:latin typeface="Times"/>
              <a:ea typeface="Times"/>
              <a:cs typeface="Times"/>
              <a:sym typeface="Times"/>
            </a:endParaRPr>
          </a:p>
          <a:p>
            <a:pPr marL="457200" lvl="0" indent="-304800" algn="l" rtl="0">
              <a:lnSpc>
                <a:spcPct val="100000"/>
              </a:lnSpc>
              <a:spcBef>
                <a:spcPts val="0"/>
              </a:spcBef>
              <a:spcAft>
                <a:spcPts val="0"/>
              </a:spcAft>
              <a:buClr>
                <a:schemeClr val="dk1"/>
              </a:buClr>
              <a:buSzPts val="1200"/>
              <a:buFont typeface="Times"/>
              <a:buAutoNum type="arabicPeriod"/>
            </a:pPr>
            <a:r>
              <a:rPr lang="en" sz="1200">
                <a:solidFill>
                  <a:schemeClr val="dk1"/>
                </a:solidFill>
                <a:latin typeface="Times"/>
                <a:ea typeface="Times"/>
                <a:cs typeface="Times"/>
                <a:sym typeface="Times"/>
              </a:rPr>
              <a:t>The subsystem </a:t>
            </a:r>
            <a:r>
              <a:rPr lang="en" sz="1200" b="1">
                <a:solidFill>
                  <a:schemeClr val="dk1"/>
                </a:solidFill>
                <a:latin typeface="Times"/>
                <a:ea typeface="Times"/>
                <a:cs typeface="Times"/>
                <a:sym typeface="Times"/>
              </a:rPr>
              <a:t>shall </a:t>
            </a:r>
            <a:r>
              <a:rPr lang="en" sz="1200">
                <a:solidFill>
                  <a:schemeClr val="dk1"/>
                </a:solidFill>
                <a:latin typeface="Times"/>
                <a:ea typeface="Times"/>
                <a:cs typeface="Times"/>
                <a:sym typeface="Times"/>
              </a:rPr>
              <a:t>allow users to view past appointments including services provided.</a:t>
            </a:r>
            <a:endParaRPr sz="1200">
              <a:solidFill>
                <a:schemeClr val="dk1"/>
              </a:solidFill>
              <a:latin typeface="Times"/>
              <a:ea typeface="Times"/>
              <a:cs typeface="Times"/>
              <a:sym typeface="Times"/>
            </a:endParaRPr>
          </a:p>
          <a:p>
            <a:pPr marL="457200" lvl="0" indent="-304800" algn="l" rtl="0">
              <a:lnSpc>
                <a:spcPct val="100000"/>
              </a:lnSpc>
              <a:spcBef>
                <a:spcPts val="0"/>
              </a:spcBef>
              <a:spcAft>
                <a:spcPts val="0"/>
              </a:spcAft>
              <a:buClr>
                <a:schemeClr val="dk1"/>
              </a:buClr>
              <a:buSzPts val="1200"/>
              <a:buFont typeface="Times"/>
              <a:buAutoNum type="arabicPeriod"/>
            </a:pPr>
            <a:r>
              <a:rPr lang="en" sz="1200">
                <a:solidFill>
                  <a:schemeClr val="dk1"/>
                </a:solidFill>
                <a:latin typeface="Times"/>
                <a:ea typeface="Times"/>
                <a:cs typeface="Times"/>
                <a:sym typeface="Times"/>
              </a:rPr>
              <a:t>The subsystem </a:t>
            </a:r>
            <a:r>
              <a:rPr lang="en" sz="1200" b="1">
                <a:solidFill>
                  <a:schemeClr val="dk1"/>
                </a:solidFill>
                <a:latin typeface="Times"/>
                <a:ea typeface="Times"/>
                <a:cs typeface="Times"/>
                <a:sym typeface="Times"/>
              </a:rPr>
              <a:t>should </a:t>
            </a:r>
            <a:r>
              <a:rPr lang="en" sz="1200">
                <a:solidFill>
                  <a:schemeClr val="dk1"/>
                </a:solidFill>
                <a:latin typeface="Times"/>
                <a:ea typeface="Times"/>
                <a:cs typeface="Times"/>
                <a:sym typeface="Times"/>
              </a:rPr>
              <a:t>allow salon owners to set and update business hours and stylists' availability during time slots.</a:t>
            </a:r>
            <a:endParaRPr sz="1200">
              <a:solidFill>
                <a:schemeClr val="dk1"/>
              </a:solidFill>
              <a:latin typeface="Times"/>
              <a:ea typeface="Times"/>
              <a:cs typeface="Times"/>
              <a:sym typeface="Times"/>
            </a:endParaRPr>
          </a:p>
          <a:p>
            <a:pPr marL="457200" lvl="0" indent="-304800" algn="l" rtl="0">
              <a:lnSpc>
                <a:spcPct val="100000"/>
              </a:lnSpc>
              <a:spcBef>
                <a:spcPts val="0"/>
              </a:spcBef>
              <a:spcAft>
                <a:spcPts val="0"/>
              </a:spcAft>
              <a:buClr>
                <a:schemeClr val="dk1"/>
              </a:buClr>
              <a:buSzPts val="1200"/>
              <a:buFont typeface="Times"/>
              <a:buAutoNum type="arabicPeriod"/>
            </a:pPr>
            <a:r>
              <a:rPr lang="en" sz="1200">
                <a:solidFill>
                  <a:schemeClr val="dk1"/>
                </a:solidFill>
                <a:latin typeface="Times"/>
                <a:ea typeface="Times"/>
                <a:cs typeface="Times"/>
                <a:sym typeface="Times"/>
              </a:rPr>
              <a:t>The subsystem </a:t>
            </a:r>
            <a:r>
              <a:rPr lang="en" sz="1200" b="1">
                <a:solidFill>
                  <a:schemeClr val="dk1"/>
                </a:solidFill>
                <a:latin typeface="Times"/>
                <a:ea typeface="Times"/>
                <a:cs typeface="Times"/>
                <a:sym typeface="Times"/>
              </a:rPr>
              <a:t>shall </a:t>
            </a:r>
            <a:r>
              <a:rPr lang="en" sz="1200">
                <a:solidFill>
                  <a:schemeClr val="dk1"/>
                </a:solidFill>
                <a:latin typeface="Times"/>
                <a:ea typeface="Times"/>
                <a:cs typeface="Times"/>
                <a:sym typeface="Times"/>
              </a:rPr>
              <a:t>hold data for a month and if user inactivity is detected their data will be deleted from the subsystem.</a:t>
            </a:r>
            <a:endParaRPr sz="1000">
              <a:solidFill>
                <a:schemeClr val="dk1"/>
              </a:solidFill>
              <a:latin typeface="Times"/>
              <a:ea typeface="Times"/>
              <a:cs typeface="Times"/>
              <a:sym typeface="Time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311700" y="462075"/>
            <a:ext cx="3222900" cy="522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500"/>
              <a:t>Preliminary Design</a:t>
            </a:r>
            <a:endParaRPr sz="2500"/>
          </a:p>
        </p:txBody>
      </p:sp>
      <p:sp>
        <p:nvSpPr>
          <p:cNvPr id="93" name="Google Shape;93;p19"/>
          <p:cNvSpPr txBox="1">
            <a:spLocks noGrp="1"/>
          </p:cNvSpPr>
          <p:nvPr>
            <p:ph type="body" idx="1"/>
          </p:nvPr>
        </p:nvSpPr>
        <p:spPr>
          <a:xfrm>
            <a:off x="311700" y="1389600"/>
            <a:ext cx="4348500" cy="340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50" u="sng">
                <a:solidFill>
                  <a:schemeClr val="dk1"/>
                </a:solidFill>
              </a:rPr>
              <a:t>The user will:</a:t>
            </a:r>
            <a:endParaRPr sz="1750" u="sng">
              <a:solidFill>
                <a:schemeClr val="dk1"/>
              </a:solidFill>
            </a:endParaRPr>
          </a:p>
          <a:p>
            <a:pPr marL="457200" lvl="0" indent="-336550" algn="l" rtl="0">
              <a:spcBef>
                <a:spcPts val="1200"/>
              </a:spcBef>
              <a:spcAft>
                <a:spcPts val="0"/>
              </a:spcAft>
              <a:buClr>
                <a:schemeClr val="dk1"/>
              </a:buClr>
              <a:buSzPts val="1700"/>
              <a:buAutoNum type="arabicPeriod"/>
            </a:pPr>
            <a:r>
              <a:rPr lang="en" sz="1700">
                <a:solidFill>
                  <a:schemeClr val="dk1"/>
                </a:solidFill>
              </a:rPr>
              <a:t>Accept the account create prompt</a:t>
            </a:r>
            <a:endParaRPr sz="1700">
              <a:solidFill>
                <a:schemeClr val="dk1"/>
              </a:solidFill>
            </a:endParaRPr>
          </a:p>
          <a:p>
            <a:pPr marL="457200" lvl="0" indent="-336550" algn="l" rtl="0">
              <a:spcBef>
                <a:spcPts val="0"/>
              </a:spcBef>
              <a:spcAft>
                <a:spcPts val="0"/>
              </a:spcAft>
              <a:buClr>
                <a:schemeClr val="dk1"/>
              </a:buClr>
              <a:buSzPts val="1700"/>
              <a:buAutoNum type="arabicPeriod"/>
            </a:pPr>
            <a:r>
              <a:rPr lang="en" sz="1700">
                <a:solidFill>
                  <a:schemeClr val="dk1"/>
                </a:solidFill>
              </a:rPr>
              <a:t>Enter a phone number</a:t>
            </a:r>
            <a:endParaRPr sz="1700">
              <a:solidFill>
                <a:schemeClr val="dk1"/>
              </a:solidFill>
            </a:endParaRPr>
          </a:p>
          <a:p>
            <a:pPr marL="457200" lvl="0" indent="-336550" algn="l" rtl="0">
              <a:spcBef>
                <a:spcPts val="0"/>
              </a:spcBef>
              <a:spcAft>
                <a:spcPts val="0"/>
              </a:spcAft>
              <a:buClr>
                <a:schemeClr val="dk1"/>
              </a:buClr>
              <a:buSzPts val="1700"/>
              <a:buAutoNum type="arabicPeriod"/>
            </a:pPr>
            <a:r>
              <a:rPr lang="en" sz="1700">
                <a:solidFill>
                  <a:schemeClr val="dk1"/>
                </a:solidFill>
              </a:rPr>
              <a:t>Enter an email address</a:t>
            </a:r>
            <a:endParaRPr sz="1700">
              <a:solidFill>
                <a:schemeClr val="dk1"/>
              </a:solidFill>
            </a:endParaRPr>
          </a:p>
          <a:p>
            <a:pPr marL="0" lvl="0" indent="0" algn="l" rtl="0">
              <a:spcBef>
                <a:spcPts val="1200"/>
              </a:spcBef>
              <a:spcAft>
                <a:spcPts val="0"/>
              </a:spcAft>
              <a:buNone/>
            </a:pPr>
            <a:r>
              <a:rPr lang="en" sz="1750" u="sng">
                <a:solidFill>
                  <a:schemeClr val="dk1"/>
                </a:solidFill>
              </a:rPr>
              <a:t>The system will:</a:t>
            </a:r>
            <a:endParaRPr sz="1750" u="sng">
              <a:solidFill>
                <a:schemeClr val="dk1"/>
              </a:solidFill>
            </a:endParaRPr>
          </a:p>
          <a:p>
            <a:pPr marL="457200" lvl="0" indent="-336550" algn="l" rtl="0">
              <a:spcBef>
                <a:spcPts val="1200"/>
              </a:spcBef>
              <a:spcAft>
                <a:spcPts val="0"/>
              </a:spcAft>
              <a:buClr>
                <a:schemeClr val="dk1"/>
              </a:buClr>
              <a:buSzPts val="1700"/>
              <a:buAutoNum type="arabicPeriod"/>
            </a:pPr>
            <a:r>
              <a:rPr lang="en" sz="1700">
                <a:solidFill>
                  <a:schemeClr val="dk1"/>
                </a:solidFill>
              </a:rPr>
              <a:t>Create the customer in its database</a:t>
            </a:r>
            <a:endParaRPr sz="1700">
              <a:solidFill>
                <a:schemeClr val="dk1"/>
              </a:solidFill>
            </a:endParaRPr>
          </a:p>
          <a:p>
            <a:pPr marL="457200" lvl="0" indent="-336550" algn="l" rtl="0">
              <a:spcBef>
                <a:spcPts val="0"/>
              </a:spcBef>
              <a:spcAft>
                <a:spcPts val="0"/>
              </a:spcAft>
              <a:buClr>
                <a:schemeClr val="dk1"/>
              </a:buClr>
              <a:buSzPts val="1700"/>
              <a:buAutoNum type="arabicPeriod"/>
            </a:pPr>
            <a:r>
              <a:rPr lang="en" sz="1700">
                <a:solidFill>
                  <a:schemeClr val="dk1"/>
                </a:solidFill>
              </a:rPr>
              <a:t>Create &amp; verify the phone number</a:t>
            </a:r>
            <a:endParaRPr sz="1700">
              <a:solidFill>
                <a:schemeClr val="dk1"/>
              </a:solidFill>
            </a:endParaRPr>
          </a:p>
          <a:p>
            <a:pPr marL="457200" lvl="0" indent="-336550" algn="l" rtl="0">
              <a:spcBef>
                <a:spcPts val="0"/>
              </a:spcBef>
              <a:spcAft>
                <a:spcPts val="0"/>
              </a:spcAft>
              <a:buClr>
                <a:schemeClr val="dk1"/>
              </a:buClr>
              <a:buSzPts val="1700"/>
              <a:buAutoNum type="arabicPeriod"/>
            </a:pPr>
            <a:r>
              <a:rPr lang="en" sz="1700">
                <a:solidFill>
                  <a:schemeClr val="dk1"/>
                </a:solidFill>
              </a:rPr>
              <a:t>Create &amp; verify the email</a:t>
            </a:r>
            <a:endParaRPr sz="1700">
              <a:solidFill>
                <a:schemeClr val="dk1"/>
              </a:solidFill>
            </a:endParaRPr>
          </a:p>
          <a:p>
            <a:pPr marL="457200" lvl="0" indent="-336550" algn="l" rtl="0">
              <a:spcBef>
                <a:spcPts val="0"/>
              </a:spcBef>
              <a:spcAft>
                <a:spcPts val="0"/>
              </a:spcAft>
              <a:buClr>
                <a:schemeClr val="dk1"/>
              </a:buClr>
              <a:buSzPts val="1700"/>
              <a:buAutoNum type="arabicPeriod"/>
            </a:pPr>
            <a:r>
              <a:rPr lang="en" sz="1700">
                <a:solidFill>
                  <a:schemeClr val="dk1"/>
                </a:solidFill>
              </a:rPr>
              <a:t>Return account details to the user</a:t>
            </a:r>
            <a:endParaRPr sz="1700">
              <a:solidFill>
                <a:schemeClr val="dk1"/>
              </a:solidFill>
            </a:endParaRPr>
          </a:p>
        </p:txBody>
      </p:sp>
      <p:pic>
        <p:nvPicPr>
          <p:cNvPr id="94" name="Google Shape;94;p19" title="bleh.png"/>
          <p:cNvPicPr preferRelativeResize="0"/>
          <p:nvPr/>
        </p:nvPicPr>
        <p:blipFill>
          <a:blip r:embed="rId3">
            <a:alphaModFix/>
          </a:blip>
          <a:stretch>
            <a:fillRect/>
          </a:stretch>
        </p:blipFill>
        <p:spPr>
          <a:xfrm>
            <a:off x="4660200" y="209738"/>
            <a:ext cx="3823650" cy="4724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500"/>
              <a:t>Detailed Design</a:t>
            </a:r>
            <a:endParaRPr sz="2500"/>
          </a:p>
        </p:txBody>
      </p:sp>
      <p:sp>
        <p:nvSpPr>
          <p:cNvPr id="106" name="Google Shape;106;p21"/>
          <p:cNvSpPr/>
          <p:nvPr/>
        </p:nvSpPr>
        <p:spPr>
          <a:xfrm>
            <a:off x="49675" y="2060375"/>
            <a:ext cx="1262400" cy="906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7" name="Google Shape;107;p21"/>
          <p:cNvSpPr/>
          <p:nvPr/>
        </p:nvSpPr>
        <p:spPr>
          <a:xfrm>
            <a:off x="1543775" y="2060375"/>
            <a:ext cx="1262400" cy="906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8" name="Google Shape;108;p21"/>
          <p:cNvSpPr/>
          <p:nvPr/>
        </p:nvSpPr>
        <p:spPr>
          <a:xfrm>
            <a:off x="3037875" y="1154075"/>
            <a:ext cx="1262400" cy="906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9" name="Google Shape;109;p21"/>
          <p:cNvSpPr/>
          <p:nvPr/>
        </p:nvSpPr>
        <p:spPr>
          <a:xfrm>
            <a:off x="3037875" y="2966675"/>
            <a:ext cx="1262400" cy="906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0" name="Google Shape;110;p21"/>
          <p:cNvSpPr/>
          <p:nvPr/>
        </p:nvSpPr>
        <p:spPr>
          <a:xfrm>
            <a:off x="4609350" y="2966675"/>
            <a:ext cx="1262400" cy="906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1" name="Google Shape;111;p21"/>
          <p:cNvSpPr/>
          <p:nvPr/>
        </p:nvSpPr>
        <p:spPr>
          <a:xfrm>
            <a:off x="6173650" y="2966675"/>
            <a:ext cx="1262400" cy="906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2" name="Google Shape;112;p21"/>
          <p:cNvSpPr/>
          <p:nvPr/>
        </p:nvSpPr>
        <p:spPr>
          <a:xfrm>
            <a:off x="7737975" y="2966675"/>
            <a:ext cx="1262400" cy="906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3" name="Google Shape;113;p21"/>
          <p:cNvSpPr txBox="1"/>
          <p:nvPr/>
        </p:nvSpPr>
        <p:spPr>
          <a:xfrm>
            <a:off x="49750" y="2187450"/>
            <a:ext cx="1262400" cy="62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a:solidFill>
                  <a:schemeClr val="dk2"/>
                </a:solidFill>
              </a:rPr>
              <a:t>Sign-up / Log-in</a:t>
            </a:r>
            <a:endParaRPr sz="1300">
              <a:solidFill>
                <a:schemeClr val="dk2"/>
              </a:solidFill>
            </a:endParaRPr>
          </a:p>
        </p:txBody>
      </p:sp>
      <p:sp>
        <p:nvSpPr>
          <p:cNvPr id="114" name="Google Shape;114;p21"/>
          <p:cNvSpPr txBox="1"/>
          <p:nvPr/>
        </p:nvSpPr>
        <p:spPr>
          <a:xfrm>
            <a:off x="1543775" y="2323300"/>
            <a:ext cx="1262400" cy="33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a:solidFill>
                  <a:schemeClr val="dk2"/>
                </a:solidFill>
              </a:rPr>
              <a:t>Dashboard</a:t>
            </a:r>
            <a:endParaRPr sz="1300">
              <a:solidFill>
                <a:schemeClr val="dk2"/>
              </a:solidFill>
            </a:endParaRPr>
          </a:p>
        </p:txBody>
      </p:sp>
      <p:sp>
        <p:nvSpPr>
          <p:cNvPr id="115" name="Google Shape;115;p21"/>
          <p:cNvSpPr txBox="1"/>
          <p:nvPr/>
        </p:nvSpPr>
        <p:spPr>
          <a:xfrm>
            <a:off x="3045050" y="3109325"/>
            <a:ext cx="1262400" cy="62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a:solidFill>
                  <a:schemeClr val="dk2"/>
                </a:solidFill>
              </a:rPr>
              <a:t>Select Appointment</a:t>
            </a:r>
            <a:endParaRPr sz="1300">
              <a:solidFill>
                <a:schemeClr val="dk2"/>
              </a:solidFill>
            </a:endParaRPr>
          </a:p>
        </p:txBody>
      </p:sp>
      <p:sp>
        <p:nvSpPr>
          <p:cNvPr id="116" name="Google Shape;116;p21"/>
          <p:cNvSpPr txBox="1"/>
          <p:nvPr/>
        </p:nvSpPr>
        <p:spPr>
          <a:xfrm>
            <a:off x="3045050" y="1296725"/>
            <a:ext cx="1262400" cy="62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2"/>
                </a:solidFill>
              </a:rPr>
              <a:t>Modify / Cancel</a:t>
            </a:r>
            <a:endParaRPr sz="1200">
              <a:solidFill>
                <a:schemeClr val="dk2"/>
              </a:solidFill>
            </a:endParaRPr>
          </a:p>
          <a:p>
            <a:pPr marL="0" lvl="0" indent="0" algn="ctr" rtl="0">
              <a:spcBef>
                <a:spcPts val="0"/>
              </a:spcBef>
              <a:spcAft>
                <a:spcPts val="0"/>
              </a:spcAft>
              <a:buNone/>
            </a:pPr>
            <a:r>
              <a:rPr lang="en" sz="1200">
                <a:solidFill>
                  <a:schemeClr val="dk2"/>
                </a:solidFill>
              </a:rPr>
              <a:t>Appointment</a:t>
            </a:r>
            <a:endParaRPr sz="1200">
              <a:solidFill>
                <a:schemeClr val="dk2"/>
              </a:solidFill>
            </a:endParaRPr>
          </a:p>
        </p:txBody>
      </p:sp>
      <p:sp>
        <p:nvSpPr>
          <p:cNvPr id="117" name="Google Shape;117;p21"/>
          <p:cNvSpPr txBox="1"/>
          <p:nvPr/>
        </p:nvSpPr>
        <p:spPr>
          <a:xfrm>
            <a:off x="4609350" y="3109325"/>
            <a:ext cx="1262400" cy="62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a:solidFill>
                  <a:schemeClr val="dk2"/>
                </a:solidFill>
              </a:rPr>
              <a:t>Choose Service / Date</a:t>
            </a:r>
            <a:endParaRPr sz="1300">
              <a:solidFill>
                <a:schemeClr val="dk2"/>
              </a:solidFill>
            </a:endParaRPr>
          </a:p>
        </p:txBody>
      </p:sp>
      <p:sp>
        <p:nvSpPr>
          <p:cNvPr id="118" name="Google Shape;118;p21"/>
          <p:cNvSpPr txBox="1"/>
          <p:nvPr/>
        </p:nvSpPr>
        <p:spPr>
          <a:xfrm>
            <a:off x="6173663" y="3109325"/>
            <a:ext cx="1262400" cy="62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a:solidFill>
                  <a:schemeClr val="dk2"/>
                </a:solidFill>
              </a:rPr>
              <a:t>Appointment Confirmed</a:t>
            </a:r>
            <a:endParaRPr sz="1300">
              <a:solidFill>
                <a:schemeClr val="dk2"/>
              </a:solidFill>
            </a:endParaRPr>
          </a:p>
        </p:txBody>
      </p:sp>
      <p:sp>
        <p:nvSpPr>
          <p:cNvPr id="119" name="Google Shape;119;p21"/>
          <p:cNvSpPr txBox="1"/>
          <p:nvPr/>
        </p:nvSpPr>
        <p:spPr>
          <a:xfrm>
            <a:off x="7738000" y="3220775"/>
            <a:ext cx="1262400" cy="39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a:solidFill>
                  <a:schemeClr val="dk2"/>
                </a:solidFill>
              </a:rPr>
              <a:t>Log Out</a:t>
            </a:r>
            <a:endParaRPr sz="1300">
              <a:solidFill>
                <a:schemeClr val="dk2"/>
              </a:solidFill>
            </a:endParaRPr>
          </a:p>
        </p:txBody>
      </p:sp>
      <p:cxnSp>
        <p:nvCxnSpPr>
          <p:cNvPr id="120" name="Google Shape;120;p21"/>
          <p:cNvCxnSpPr>
            <a:stCxn id="113" idx="3"/>
            <a:endCxn id="114" idx="1"/>
          </p:cNvCxnSpPr>
          <p:nvPr/>
        </p:nvCxnSpPr>
        <p:spPr>
          <a:xfrm rot="10800000" flipH="1">
            <a:off x="1312150" y="2490750"/>
            <a:ext cx="231600" cy="7200"/>
          </a:xfrm>
          <a:prstGeom prst="straightConnector1">
            <a:avLst/>
          </a:prstGeom>
          <a:noFill/>
          <a:ln w="9525" cap="flat" cmpd="sng">
            <a:solidFill>
              <a:schemeClr val="dk2"/>
            </a:solidFill>
            <a:prstDash val="solid"/>
            <a:round/>
            <a:headEnd type="none" w="med" len="med"/>
            <a:tailEnd type="triangle" w="med" len="med"/>
          </a:ln>
        </p:spPr>
      </p:cxnSp>
      <p:cxnSp>
        <p:nvCxnSpPr>
          <p:cNvPr id="121" name="Google Shape;121;p21"/>
          <p:cNvCxnSpPr>
            <a:stCxn id="107" idx="2"/>
            <a:endCxn id="115" idx="1"/>
          </p:cNvCxnSpPr>
          <p:nvPr/>
        </p:nvCxnSpPr>
        <p:spPr>
          <a:xfrm rot="-5400000" flipH="1">
            <a:off x="2383325" y="2758325"/>
            <a:ext cx="453300" cy="870000"/>
          </a:xfrm>
          <a:prstGeom prst="bentConnector2">
            <a:avLst/>
          </a:prstGeom>
          <a:noFill/>
          <a:ln w="9525" cap="flat" cmpd="sng">
            <a:solidFill>
              <a:schemeClr val="dk2"/>
            </a:solidFill>
            <a:prstDash val="solid"/>
            <a:round/>
            <a:headEnd type="none" w="med" len="med"/>
            <a:tailEnd type="none" w="med" len="med"/>
          </a:ln>
        </p:spPr>
      </p:cxnSp>
      <p:cxnSp>
        <p:nvCxnSpPr>
          <p:cNvPr id="122" name="Google Shape;122;p21"/>
          <p:cNvCxnSpPr>
            <a:stCxn id="107" idx="0"/>
            <a:endCxn id="116" idx="1"/>
          </p:cNvCxnSpPr>
          <p:nvPr/>
        </p:nvCxnSpPr>
        <p:spPr>
          <a:xfrm rot="-5400000">
            <a:off x="2383325" y="1398725"/>
            <a:ext cx="453300" cy="870000"/>
          </a:xfrm>
          <a:prstGeom prst="bentConnector2">
            <a:avLst/>
          </a:prstGeom>
          <a:noFill/>
          <a:ln w="9525" cap="flat" cmpd="sng">
            <a:solidFill>
              <a:schemeClr val="dk2"/>
            </a:solidFill>
            <a:prstDash val="solid"/>
            <a:round/>
            <a:headEnd type="none" w="med" len="med"/>
            <a:tailEnd type="none" w="med" len="med"/>
          </a:ln>
        </p:spPr>
      </p:cxnSp>
      <p:cxnSp>
        <p:nvCxnSpPr>
          <p:cNvPr id="123" name="Google Shape;123;p21"/>
          <p:cNvCxnSpPr>
            <a:stCxn id="116" idx="3"/>
            <a:endCxn id="111" idx="0"/>
          </p:cNvCxnSpPr>
          <p:nvPr/>
        </p:nvCxnSpPr>
        <p:spPr>
          <a:xfrm>
            <a:off x="4307450" y="1607225"/>
            <a:ext cx="2497500" cy="1359600"/>
          </a:xfrm>
          <a:prstGeom prst="bentConnector2">
            <a:avLst/>
          </a:prstGeom>
          <a:noFill/>
          <a:ln w="9525" cap="flat" cmpd="sng">
            <a:solidFill>
              <a:schemeClr val="dk2"/>
            </a:solidFill>
            <a:prstDash val="solid"/>
            <a:round/>
            <a:headEnd type="none" w="med" len="med"/>
            <a:tailEnd type="none" w="med" len="med"/>
          </a:ln>
        </p:spPr>
      </p:cxnSp>
      <p:cxnSp>
        <p:nvCxnSpPr>
          <p:cNvPr id="124" name="Google Shape;124;p21"/>
          <p:cNvCxnSpPr>
            <a:stCxn id="115" idx="3"/>
            <a:endCxn id="117" idx="1"/>
          </p:cNvCxnSpPr>
          <p:nvPr/>
        </p:nvCxnSpPr>
        <p:spPr>
          <a:xfrm>
            <a:off x="4307450" y="3419825"/>
            <a:ext cx="301800" cy="0"/>
          </a:xfrm>
          <a:prstGeom prst="straightConnector1">
            <a:avLst/>
          </a:prstGeom>
          <a:noFill/>
          <a:ln w="9525" cap="flat" cmpd="sng">
            <a:solidFill>
              <a:schemeClr val="dk2"/>
            </a:solidFill>
            <a:prstDash val="solid"/>
            <a:round/>
            <a:headEnd type="none" w="med" len="med"/>
            <a:tailEnd type="triangle" w="med" len="med"/>
          </a:ln>
        </p:spPr>
      </p:cxnSp>
      <p:cxnSp>
        <p:nvCxnSpPr>
          <p:cNvPr id="125" name="Google Shape;125;p21"/>
          <p:cNvCxnSpPr>
            <a:stCxn id="117" idx="3"/>
            <a:endCxn id="118" idx="1"/>
          </p:cNvCxnSpPr>
          <p:nvPr/>
        </p:nvCxnSpPr>
        <p:spPr>
          <a:xfrm>
            <a:off x="5871750" y="3419825"/>
            <a:ext cx="301800" cy="0"/>
          </a:xfrm>
          <a:prstGeom prst="straightConnector1">
            <a:avLst/>
          </a:prstGeom>
          <a:noFill/>
          <a:ln w="9525" cap="flat" cmpd="sng">
            <a:solidFill>
              <a:schemeClr val="dk2"/>
            </a:solidFill>
            <a:prstDash val="solid"/>
            <a:round/>
            <a:headEnd type="none" w="med" len="med"/>
            <a:tailEnd type="triangle" w="med" len="med"/>
          </a:ln>
        </p:spPr>
      </p:cxnSp>
      <p:cxnSp>
        <p:nvCxnSpPr>
          <p:cNvPr id="126" name="Google Shape;126;p21"/>
          <p:cNvCxnSpPr>
            <a:stCxn id="118" idx="3"/>
            <a:endCxn id="119" idx="1"/>
          </p:cNvCxnSpPr>
          <p:nvPr/>
        </p:nvCxnSpPr>
        <p:spPr>
          <a:xfrm>
            <a:off x="7436063" y="3419825"/>
            <a:ext cx="301800" cy="0"/>
          </a:xfrm>
          <a:prstGeom prst="straightConnector1">
            <a:avLst/>
          </a:prstGeom>
          <a:noFill/>
          <a:ln w="9525" cap="flat" cmpd="sng">
            <a:solidFill>
              <a:schemeClr val="dk2"/>
            </a:solidFill>
            <a:prstDash val="solid"/>
            <a:round/>
            <a:headEnd type="none" w="med" len="med"/>
            <a:tailEnd type="triangle" w="med" len="med"/>
          </a:ln>
        </p:spPr>
      </p:cxnSp>
      <p:cxnSp>
        <p:nvCxnSpPr>
          <p:cNvPr id="127" name="Google Shape;127;p21"/>
          <p:cNvCxnSpPr>
            <a:endCxn id="116" idx="1"/>
          </p:cNvCxnSpPr>
          <p:nvPr/>
        </p:nvCxnSpPr>
        <p:spPr>
          <a:xfrm>
            <a:off x="2175050" y="1606925"/>
            <a:ext cx="870000" cy="300"/>
          </a:xfrm>
          <a:prstGeom prst="straightConnector1">
            <a:avLst/>
          </a:prstGeom>
          <a:noFill/>
          <a:ln w="9525" cap="flat" cmpd="sng">
            <a:solidFill>
              <a:schemeClr val="dk2"/>
            </a:solidFill>
            <a:prstDash val="solid"/>
            <a:round/>
            <a:headEnd type="none" w="med" len="med"/>
            <a:tailEnd type="triangle" w="med" len="med"/>
          </a:ln>
        </p:spPr>
      </p:cxnSp>
      <p:cxnSp>
        <p:nvCxnSpPr>
          <p:cNvPr id="128" name="Google Shape;128;p21"/>
          <p:cNvCxnSpPr/>
          <p:nvPr/>
        </p:nvCxnSpPr>
        <p:spPr>
          <a:xfrm>
            <a:off x="2174975" y="3419825"/>
            <a:ext cx="870000" cy="300"/>
          </a:xfrm>
          <a:prstGeom prst="straightConnector1">
            <a:avLst/>
          </a:prstGeom>
          <a:noFill/>
          <a:ln w="9525" cap="flat" cmpd="sng">
            <a:solidFill>
              <a:schemeClr val="dk2"/>
            </a:solidFill>
            <a:prstDash val="solid"/>
            <a:round/>
            <a:headEnd type="none" w="med" len="med"/>
            <a:tailEnd type="triangle" w="med" len="med"/>
          </a:ln>
        </p:spPr>
      </p:cxnSp>
      <p:cxnSp>
        <p:nvCxnSpPr>
          <p:cNvPr id="129" name="Google Shape;129;p21"/>
          <p:cNvCxnSpPr>
            <a:endCxn id="111" idx="0"/>
          </p:cNvCxnSpPr>
          <p:nvPr/>
        </p:nvCxnSpPr>
        <p:spPr>
          <a:xfrm>
            <a:off x="6801250" y="1633175"/>
            <a:ext cx="3600" cy="13335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500"/>
              <a:t>Detailed Design</a:t>
            </a:r>
            <a:endParaRPr sz="2500"/>
          </a:p>
        </p:txBody>
      </p:sp>
      <p:pic>
        <p:nvPicPr>
          <p:cNvPr id="135" name="Google Shape;135;p22"/>
          <p:cNvPicPr preferRelativeResize="0"/>
          <p:nvPr/>
        </p:nvPicPr>
        <p:blipFill rotWithShape="1">
          <a:blip r:embed="rId3">
            <a:alphaModFix/>
          </a:blip>
          <a:srcRect t="426" b="426"/>
          <a:stretch/>
        </p:blipFill>
        <p:spPr>
          <a:xfrm>
            <a:off x="527575" y="959225"/>
            <a:ext cx="8088850" cy="418427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1174</Words>
  <Application>Microsoft Office PowerPoint</Application>
  <PresentationFormat>On-screen Show (16:9)</PresentationFormat>
  <Paragraphs>94</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Georgia</vt:lpstr>
      <vt:lpstr>Times</vt:lpstr>
      <vt:lpstr>Times New Roman</vt:lpstr>
      <vt:lpstr>Simple Light</vt:lpstr>
      <vt:lpstr>ciSalon App</vt:lpstr>
      <vt:lpstr>Problem Statement</vt:lpstr>
      <vt:lpstr>Feasibility Study</vt:lpstr>
      <vt:lpstr>Requirements Analysis &amp; Specification</vt:lpstr>
      <vt:lpstr>Requirements Analysis &amp; Specification</vt:lpstr>
      <vt:lpstr>Requirements Analysis &amp; Specification</vt:lpstr>
      <vt:lpstr>Preliminary Design</vt:lpstr>
      <vt:lpstr>Detailed Design</vt:lpstr>
      <vt:lpstr>Detailed Design</vt:lpstr>
      <vt:lpstr>Project Management</vt:lpstr>
      <vt:lpstr>Working Prototype</vt:lpstr>
      <vt:lpstr> PERT Chart</vt:lpstr>
      <vt:lpstr>CPM Chart</vt:lpstr>
      <vt:lpstr>Mockup </vt:lpstr>
      <vt:lpstr>Mockup (continued)</vt:lpstr>
      <vt:lpstr>Conclusion/Wrap 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Pittman, Bryce Dwayne</cp:lastModifiedBy>
  <cp:revision>3</cp:revision>
  <dcterms:modified xsi:type="dcterms:W3CDTF">2025-05-05T07:32:29Z</dcterms:modified>
</cp:coreProperties>
</file>