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3cfe64d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3cfe64d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3cfe64d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3cfe64d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3cfe64d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3cfe64d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4008cff1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4008cff1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4008cff1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4008cff1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4008cff1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4008cff1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4b3e0c01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4b3e0c0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e54bbaca8_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e54bbaca8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Reiterate what was said so far.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e54bbaca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e54bbaca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Most salons use personal apps to schedule appointments or none at all. Customers struggle to efficiently tell if the salon is good because generally there are no reviews or service photos on the salon being used. Booking for beginning salons can use word-of-mouth or paper booking, which can be frustrating, inefficient, and unreliable. Most local salons struggle to make appointments with consumers with a scheduling system that has an affordable cost. Local salons in our area face challenges with scheduling due to the high cost and limited functionality of existing scheduling platforms, which fail to meet their specific business needs. This creates inefficiencies and frustrations for salon owners and their clients.</a:t>
            </a:r>
            <a:endParaRPr sz="1200">
              <a:solidFill>
                <a:srgbClr val="595959"/>
              </a:solidFill>
            </a:endParaRPr>
          </a:p>
          <a:p>
            <a:pPr indent="0" lvl="0" marL="0" rtl="0" algn="l">
              <a:spcBef>
                <a:spcPts val="0"/>
              </a:spcBef>
              <a:spcAft>
                <a:spcPts val="0"/>
              </a:spcAft>
              <a:buNone/>
            </a:pPr>
            <a:r>
              <a:t/>
            </a:r>
            <a:endParaRPr sz="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e54bbaca8_8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e54bbaca8_8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Verifying the email/phone number improves sign-up security.</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ability to schedule/cancel appointments effortlessly will allow busy days to run smoothly without too much error.</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Using customer data effectively will allow the system to know popular scheduling times, available employees, and the salon schedule. Which will help prevent busy and down times.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3cfe64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3cfe64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4008cff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4008cff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3cfe64d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3cfe64d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3cfe64d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3cfe64d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4008cff1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4008cff1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4008cff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4008cff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0.jpg"/><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Georgia"/>
                <a:ea typeface="Georgia"/>
                <a:cs typeface="Georgia"/>
                <a:sym typeface="Georgia"/>
              </a:rPr>
              <a:t>ciSalon App</a:t>
            </a:r>
            <a:endParaRPr>
              <a:latin typeface="Georgia"/>
              <a:ea typeface="Georgia"/>
              <a:cs typeface="Georgia"/>
              <a:sym typeface="Georgia"/>
            </a:endParaRPr>
          </a:p>
        </p:txBody>
      </p:sp>
      <p:sp>
        <p:nvSpPr>
          <p:cNvPr id="55" name="Google Shape;55;p13"/>
          <p:cNvSpPr txBox="1"/>
          <p:nvPr>
            <p:ph idx="1" type="subTitle"/>
          </p:nvPr>
        </p:nvSpPr>
        <p:spPr>
          <a:xfrm>
            <a:off x="311700" y="2834125"/>
            <a:ext cx="8520600" cy="12825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latin typeface="Georgia"/>
                <a:ea typeface="Georgia"/>
                <a:cs typeface="Georgia"/>
                <a:sym typeface="Georgia"/>
              </a:rPr>
              <a:t>Jasmine Morgan, </a:t>
            </a:r>
            <a:r>
              <a:rPr lang="en">
                <a:latin typeface="Georgia"/>
                <a:ea typeface="Georgia"/>
                <a:cs typeface="Georgia"/>
                <a:sym typeface="Georgia"/>
              </a:rPr>
              <a:t>Bryce Pittman, Van Hamlin, Dylan Goodwin</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CIS 330:  System Analysis and Design</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Dr. Davis</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22 Apr. 2025</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Detailed Design</a:t>
            </a:r>
            <a:endParaRPr sz="2500"/>
          </a:p>
        </p:txBody>
      </p:sp>
      <p:pic>
        <p:nvPicPr>
          <p:cNvPr id="135" name="Google Shape;135;p22"/>
          <p:cNvPicPr preferRelativeResize="0"/>
          <p:nvPr/>
        </p:nvPicPr>
        <p:blipFill rotWithShape="1">
          <a:blip r:embed="rId3">
            <a:alphaModFix/>
          </a:blip>
          <a:srcRect b="426" l="0" r="0" t="426"/>
          <a:stretch/>
        </p:blipFill>
        <p:spPr>
          <a:xfrm>
            <a:off x="527575" y="959225"/>
            <a:ext cx="8088850" cy="4184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Project Management</a:t>
            </a:r>
            <a:endParaRPr sz="2500"/>
          </a:p>
        </p:txBody>
      </p:sp>
      <p:pic>
        <p:nvPicPr>
          <p:cNvPr id="141" name="Google Shape;141;p23" title="Screenshot 2025-05-03 140455.png"/>
          <p:cNvPicPr preferRelativeResize="0"/>
          <p:nvPr/>
        </p:nvPicPr>
        <p:blipFill>
          <a:blip r:embed="rId3">
            <a:alphaModFix/>
          </a:blip>
          <a:stretch>
            <a:fillRect/>
          </a:stretch>
        </p:blipFill>
        <p:spPr>
          <a:xfrm>
            <a:off x="475090" y="1134200"/>
            <a:ext cx="8193800" cy="334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Working Prototype</a:t>
            </a:r>
            <a:endParaRPr sz="2500"/>
          </a:p>
        </p:txBody>
      </p:sp>
      <p:pic>
        <p:nvPicPr>
          <p:cNvPr id="147" name="Google Shape;147;p24"/>
          <p:cNvPicPr preferRelativeResize="0"/>
          <p:nvPr/>
        </p:nvPicPr>
        <p:blipFill rotWithShape="1">
          <a:blip r:embed="rId3">
            <a:alphaModFix/>
          </a:blip>
          <a:srcRect b="0" l="0" r="0" t="9739"/>
          <a:stretch/>
        </p:blipFill>
        <p:spPr>
          <a:xfrm>
            <a:off x="0" y="1370475"/>
            <a:ext cx="3042399" cy="3773026"/>
          </a:xfrm>
          <a:prstGeom prst="rect">
            <a:avLst/>
          </a:prstGeom>
          <a:noFill/>
          <a:ln cap="flat" cmpd="sng" w="12700">
            <a:solidFill>
              <a:srgbClr val="000000"/>
            </a:solidFill>
            <a:prstDash val="solid"/>
            <a:miter lim="8000"/>
            <a:headEnd len="sm" w="sm" type="none"/>
            <a:tailEnd len="sm" w="sm" type="none"/>
          </a:ln>
        </p:spPr>
      </p:pic>
      <p:pic>
        <p:nvPicPr>
          <p:cNvPr id="148" name="Google Shape;148;p24"/>
          <p:cNvPicPr preferRelativeResize="0"/>
          <p:nvPr/>
        </p:nvPicPr>
        <p:blipFill rotWithShape="1">
          <a:blip r:embed="rId4">
            <a:alphaModFix/>
          </a:blip>
          <a:srcRect b="1321" l="0" r="803" t="3603"/>
          <a:stretch/>
        </p:blipFill>
        <p:spPr>
          <a:xfrm>
            <a:off x="6101600" y="1370475"/>
            <a:ext cx="3042400" cy="3773025"/>
          </a:xfrm>
          <a:prstGeom prst="rect">
            <a:avLst/>
          </a:prstGeom>
          <a:noFill/>
          <a:ln cap="flat" cmpd="sng" w="12700">
            <a:solidFill>
              <a:srgbClr val="000000"/>
            </a:solidFill>
            <a:prstDash val="solid"/>
            <a:miter lim="8000"/>
            <a:headEnd len="sm" w="sm" type="none"/>
            <a:tailEnd len="sm" w="sm" type="none"/>
          </a:ln>
        </p:spPr>
      </p:pic>
      <p:pic>
        <p:nvPicPr>
          <p:cNvPr id="149" name="Google Shape;149;p24"/>
          <p:cNvPicPr preferRelativeResize="0"/>
          <p:nvPr/>
        </p:nvPicPr>
        <p:blipFill rotWithShape="1">
          <a:blip r:embed="rId5">
            <a:alphaModFix/>
          </a:blip>
          <a:srcRect b="0" l="0" r="803" t="4085"/>
          <a:stretch/>
        </p:blipFill>
        <p:spPr>
          <a:xfrm>
            <a:off x="3042400" y="1370475"/>
            <a:ext cx="3059175" cy="3773026"/>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PERT </a:t>
            </a:r>
            <a:r>
              <a:rPr lang="en"/>
              <a:t>Chart</a:t>
            </a:r>
            <a:endParaRPr/>
          </a:p>
        </p:txBody>
      </p:sp>
      <p:pic>
        <p:nvPicPr>
          <p:cNvPr id="155" name="Google Shape;155;p25" title="FinalProject.png"/>
          <p:cNvPicPr preferRelativeResize="0"/>
          <p:nvPr/>
        </p:nvPicPr>
        <p:blipFill>
          <a:blip r:embed="rId3">
            <a:alphaModFix/>
          </a:blip>
          <a:stretch>
            <a:fillRect/>
          </a:stretch>
        </p:blipFill>
        <p:spPr>
          <a:xfrm>
            <a:off x="1086075" y="1017725"/>
            <a:ext cx="6971825" cy="405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CPM Chart</a:t>
            </a:r>
            <a:endParaRPr/>
          </a:p>
        </p:txBody>
      </p:sp>
      <p:pic>
        <p:nvPicPr>
          <p:cNvPr id="161" name="Google Shape;161;p26" title="CPM2 (2).png"/>
          <p:cNvPicPr preferRelativeResize="0"/>
          <p:nvPr/>
        </p:nvPicPr>
        <p:blipFill>
          <a:blip r:embed="rId3">
            <a:alphaModFix/>
          </a:blip>
          <a:stretch>
            <a:fillRect/>
          </a:stretch>
        </p:blipFill>
        <p:spPr>
          <a:xfrm>
            <a:off x="0" y="1674316"/>
            <a:ext cx="9144003" cy="17948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Mockup </a:t>
            </a:r>
            <a:endParaRPr/>
          </a:p>
        </p:txBody>
      </p:sp>
      <p:pic>
        <p:nvPicPr>
          <p:cNvPr id="167" name="Google Shape;167;p27" title="Screenshot 2025-05-04 184141.png"/>
          <p:cNvPicPr preferRelativeResize="0"/>
          <p:nvPr/>
        </p:nvPicPr>
        <p:blipFill rotWithShape="1">
          <a:blip r:embed="rId3">
            <a:alphaModFix/>
          </a:blip>
          <a:srcRect b="12633" l="0" r="12633" t="0"/>
          <a:stretch/>
        </p:blipFill>
        <p:spPr>
          <a:xfrm>
            <a:off x="311700" y="3253025"/>
            <a:ext cx="3252884" cy="1694374"/>
          </a:xfrm>
          <a:prstGeom prst="rect">
            <a:avLst/>
          </a:prstGeom>
          <a:noFill/>
          <a:ln>
            <a:noFill/>
          </a:ln>
        </p:spPr>
      </p:pic>
      <p:pic>
        <p:nvPicPr>
          <p:cNvPr id="168" name="Google Shape;168;p27" title="Screenshot 2025-05-04 184310.png"/>
          <p:cNvPicPr preferRelativeResize="0"/>
          <p:nvPr/>
        </p:nvPicPr>
        <p:blipFill>
          <a:blip r:embed="rId4">
            <a:alphaModFix/>
          </a:blip>
          <a:stretch>
            <a:fillRect/>
          </a:stretch>
        </p:blipFill>
        <p:spPr>
          <a:xfrm>
            <a:off x="4399099" y="1118749"/>
            <a:ext cx="3223319" cy="1694375"/>
          </a:xfrm>
          <a:prstGeom prst="rect">
            <a:avLst/>
          </a:prstGeom>
          <a:noFill/>
          <a:ln>
            <a:noFill/>
          </a:ln>
        </p:spPr>
      </p:pic>
      <p:pic>
        <p:nvPicPr>
          <p:cNvPr id="169" name="Google Shape;169;p27" title="Screenshot 2025-05-04 184333.png"/>
          <p:cNvPicPr preferRelativeResize="0"/>
          <p:nvPr/>
        </p:nvPicPr>
        <p:blipFill>
          <a:blip r:embed="rId5">
            <a:alphaModFix/>
          </a:blip>
          <a:stretch>
            <a:fillRect/>
          </a:stretch>
        </p:blipFill>
        <p:spPr>
          <a:xfrm>
            <a:off x="4064026" y="3253025"/>
            <a:ext cx="3893463" cy="1694375"/>
          </a:xfrm>
          <a:prstGeom prst="rect">
            <a:avLst/>
          </a:prstGeom>
          <a:noFill/>
          <a:ln>
            <a:noFill/>
          </a:ln>
        </p:spPr>
      </p:pic>
      <p:pic>
        <p:nvPicPr>
          <p:cNvPr id="170" name="Google Shape;170;p27" title="Screenshot 2025-05-04 184432.png"/>
          <p:cNvPicPr preferRelativeResize="0"/>
          <p:nvPr/>
        </p:nvPicPr>
        <p:blipFill>
          <a:blip r:embed="rId6">
            <a:alphaModFix/>
          </a:blip>
          <a:stretch>
            <a:fillRect/>
          </a:stretch>
        </p:blipFill>
        <p:spPr>
          <a:xfrm>
            <a:off x="311700" y="1017725"/>
            <a:ext cx="2776685" cy="1896425"/>
          </a:xfrm>
          <a:prstGeom prst="rect">
            <a:avLst/>
          </a:prstGeom>
          <a:noFill/>
          <a:ln>
            <a:noFill/>
          </a:ln>
        </p:spPr>
      </p:pic>
      <p:cxnSp>
        <p:nvCxnSpPr>
          <p:cNvPr id="171" name="Google Shape;171;p27"/>
          <p:cNvCxnSpPr>
            <a:stCxn id="170" idx="3"/>
            <a:endCxn id="168" idx="1"/>
          </p:cNvCxnSpPr>
          <p:nvPr/>
        </p:nvCxnSpPr>
        <p:spPr>
          <a:xfrm>
            <a:off x="3088385" y="1965937"/>
            <a:ext cx="1310700" cy="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7"/>
          <p:cNvCxnSpPr>
            <a:stCxn id="168" idx="2"/>
            <a:endCxn id="169" idx="0"/>
          </p:cNvCxnSpPr>
          <p:nvPr/>
        </p:nvCxnSpPr>
        <p:spPr>
          <a:xfrm>
            <a:off x="6010758" y="2813124"/>
            <a:ext cx="0" cy="4398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7"/>
          <p:cNvCxnSpPr>
            <a:stCxn id="169" idx="1"/>
            <a:endCxn id="167" idx="3"/>
          </p:cNvCxnSpPr>
          <p:nvPr/>
        </p:nvCxnSpPr>
        <p:spPr>
          <a:xfrm rot="10800000">
            <a:off x="3564526" y="4100212"/>
            <a:ext cx="499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Mockup (continued)</a:t>
            </a:r>
            <a:endParaRPr/>
          </a:p>
        </p:txBody>
      </p:sp>
      <p:pic>
        <p:nvPicPr>
          <p:cNvPr id="179" name="Google Shape;179;p28" title="Screenshot 2025-05-04 184358.png"/>
          <p:cNvPicPr preferRelativeResize="0"/>
          <p:nvPr/>
        </p:nvPicPr>
        <p:blipFill>
          <a:blip r:embed="rId3">
            <a:alphaModFix/>
          </a:blip>
          <a:stretch>
            <a:fillRect/>
          </a:stretch>
        </p:blipFill>
        <p:spPr>
          <a:xfrm>
            <a:off x="386025" y="2053988"/>
            <a:ext cx="4596800" cy="2750700"/>
          </a:xfrm>
          <a:prstGeom prst="rect">
            <a:avLst/>
          </a:prstGeom>
          <a:noFill/>
          <a:ln>
            <a:noFill/>
          </a:ln>
        </p:spPr>
      </p:pic>
      <p:pic>
        <p:nvPicPr>
          <p:cNvPr id="180" name="Google Shape;180;p28" title="Screenshot 2025-05-04 184307.png"/>
          <p:cNvPicPr preferRelativeResize="0"/>
          <p:nvPr/>
        </p:nvPicPr>
        <p:blipFill>
          <a:blip r:embed="rId4">
            <a:alphaModFix/>
          </a:blip>
          <a:stretch>
            <a:fillRect/>
          </a:stretch>
        </p:blipFill>
        <p:spPr>
          <a:xfrm>
            <a:off x="5384400" y="1759525"/>
            <a:ext cx="3359550" cy="3339624"/>
          </a:xfrm>
          <a:prstGeom prst="rect">
            <a:avLst/>
          </a:prstGeom>
          <a:noFill/>
          <a:ln>
            <a:noFill/>
          </a:ln>
        </p:spPr>
      </p:pic>
      <p:pic>
        <p:nvPicPr>
          <p:cNvPr id="181" name="Google Shape;181;p28" title="Screenshot 2025-05-04 184749.png"/>
          <p:cNvPicPr preferRelativeResize="0"/>
          <p:nvPr/>
        </p:nvPicPr>
        <p:blipFill>
          <a:blip r:embed="rId5">
            <a:alphaModFix/>
          </a:blip>
          <a:stretch>
            <a:fillRect/>
          </a:stretch>
        </p:blipFill>
        <p:spPr>
          <a:xfrm>
            <a:off x="311700" y="1167401"/>
            <a:ext cx="8839199" cy="442441"/>
          </a:xfrm>
          <a:prstGeom prst="rect">
            <a:avLst/>
          </a:prstGeom>
          <a:noFill/>
          <a:ln>
            <a:noFill/>
          </a:ln>
        </p:spPr>
      </p:pic>
      <p:cxnSp>
        <p:nvCxnSpPr>
          <p:cNvPr id="182" name="Google Shape;182;p28"/>
          <p:cNvCxnSpPr>
            <a:stCxn id="179" idx="3"/>
            <a:endCxn id="180" idx="1"/>
          </p:cNvCxnSpPr>
          <p:nvPr/>
        </p:nvCxnSpPr>
        <p:spPr>
          <a:xfrm>
            <a:off x="4982825" y="3429338"/>
            <a:ext cx="401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Conclusion/Wrap 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232150" y="1139225"/>
            <a:ext cx="8520600" cy="34164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Most salons use personal apps to schedule appointments or none at all. </a:t>
            </a:r>
            <a:endParaRPr sz="1900">
              <a:solidFill>
                <a:schemeClr val="dk1"/>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Customers struggle to tell if the salon is good.</a:t>
            </a:r>
            <a:endParaRPr sz="1900">
              <a:solidFill>
                <a:schemeClr val="dk1"/>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Booking for beginning salons can be frustrating, inefficient, and unreliable. </a:t>
            </a:r>
            <a:endParaRPr sz="1900">
              <a:solidFill>
                <a:schemeClr val="dk1"/>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Many</a:t>
            </a:r>
            <a:r>
              <a:rPr lang="en" sz="1900">
                <a:solidFill>
                  <a:schemeClr val="dk1"/>
                </a:solidFill>
                <a:latin typeface="Times New Roman"/>
                <a:ea typeface="Times New Roman"/>
                <a:cs typeface="Times New Roman"/>
                <a:sym typeface="Times New Roman"/>
              </a:rPr>
              <a:t> scheduling systems are expensive.</a:t>
            </a:r>
            <a:r>
              <a:rPr lang="en" sz="1900">
                <a:solidFill>
                  <a:schemeClr val="dk1"/>
                </a:solidFill>
                <a:latin typeface="Times New Roman"/>
                <a:ea typeface="Times New Roman"/>
                <a:cs typeface="Times New Roman"/>
                <a:sym typeface="Times New Roman"/>
              </a:rPr>
              <a:t>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Feasibility Study</a:t>
            </a:r>
            <a:endParaRPr sz="2500"/>
          </a:p>
        </p:txBody>
      </p:sp>
      <p:sp>
        <p:nvSpPr>
          <p:cNvPr id="67" name="Google Shape;67;p15"/>
          <p:cNvSpPr txBox="1"/>
          <p:nvPr>
            <p:ph idx="1" type="body"/>
          </p:nvPr>
        </p:nvSpPr>
        <p:spPr>
          <a:xfrm>
            <a:off x="311700" y="1152475"/>
            <a:ext cx="3911700" cy="376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The final </a:t>
            </a:r>
            <a:r>
              <a:rPr lang="en" sz="1600">
                <a:solidFill>
                  <a:schemeClr val="dk1"/>
                </a:solidFill>
                <a:latin typeface="Times New Roman"/>
                <a:ea typeface="Times New Roman"/>
                <a:cs typeface="Times New Roman"/>
                <a:sym typeface="Times New Roman"/>
              </a:rPr>
              <a:t>product</a:t>
            </a:r>
            <a:r>
              <a:rPr lang="en" sz="1600">
                <a:solidFill>
                  <a:schemeClr val="dk1"/>
                </a:solidFill>
                <a:latin typeface="Times New Roman"/>
                <a:ea typeface="Times New Roman"/>
                <a:cs typeface="Times New Roman"/>
                <a:sym typeface="Times New Roman"/>
              </a:rPr>
              <a:t> will be successful for the following reasons:</a:t>
            </a:r>
            <a:endParaRPr sz="16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Verification improves</a:t>
            </a:r>
            <a:r>
              <a:rPr lang="en" sz="1700">
                <a:solidFill>
                  <a:schemeClr val="dk1"/>
                </a:solidFill>
                <a:latin typeface="Times New Roman"/>
                <a:ea typeface="Times New Roman"/>
                <a:cs typeface="Times New Roman"/>
                <a:sym typeface="Times New Roman"/>
              </a:rPr>
              <a:t> sign-up security.</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Scheduling/canceling appointments help things run smoothly.</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Using customer data will help prevent busy/down times</a:t>
            </a:r>
            <a:endParaRPr sz="1700">
              <a:solidFill>
                <a:schemeClr val="dk1"/>
              </a:solidFill>
              <a:latin typeface="Times New Roman"/>
              <a:ea typeface="Times New Roman"/>
              <a:cs typeface="Times New Roman"/>
              <a:sym typeface="Times New Roman"/>
            </a:endParaRPr>
          </a:p>
        </p:txBody>
      </p:sp>
      <p:pic>
        <p:nvPicPr>
          <p:cNvPr descr="A screenshot of a customer account&#10;&#10;AI-generated content may be incorrect." id="68" name="Google Shape;68;p15"/>
          <p:cNvPicPr preferRelativeResize="0"/>
          <p:nvPr/>
        </p:nvPicPr>
        <p:blipFill>
          <a:blip r:embed="rId3">
            <a:alphaModFix/>
          </a:blip>
          <a:stretch>
            <a:fillRect/>
          </a:stretch>
        </p:blipFill>
        <p:spPr>
          <a:xfrm>
            <a:off x="4029650" y="241825"/>
            <a:ext cx="5247050" cy="465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Requirements Analysis &amp; Specification</a:t>
            </a:r>
            <a:endParaRPr sz="250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0"/>
              </a:spcAft>
              <a:buClr>
                <a:schemeClr val="dk1"/>
              </a:buClr>
              <a:buSzPts val="1100"/>
              <a:buFont typeface="Arial"/>
              <a:buNone/>
            </a:pPr>
            <a:r>
              <a:rPr b="1" lang="en" sz="1700">
                <a:solidFill>
                  <a:schemeClr val="dk1"/>
                </a:solidFill>
                <a:latin typeface="Times"/>
                <a:ea typeface="Times"/>
                <a:cs typeface="Times"/>
                <a:sym typeface="Times"/>
              </a:rPr>
              <a:t>System Requirements </a:t>
            </a:r>
            <a:endParaRPr sz="1500">
              <a:solidFill>
                <a:schemeClr val="dk1"/>
              </a:solidFill>
              <a:latin typeface="Times"/>
              <a:ea typeface="Times"/>
              <a:cs typeface="Times"/>
              <a:sym typeface="Times"/>
            </a:endParaRPr>
          </a:p>
          <a:p>
            <a:pPr indent="-323850" lvl="0" marL="457200" rtl="0" algn="l">
              <a:lnSpc>
                <a:spcPct val="100000"/>
              </a:lnSpc>
              <a:spcBef>
                <a:spcPts val="120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make bookings to allow customers to make an appointment.</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scaling with the number of clients.</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bonuses if the barber gets good reviews based on customers.</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be able to segment between cancellations bookings and missed appointments.</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users to reschedule appointments.</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should </a:t>
            </a:r>
            <a:r>
              <a:rPr lang="en" sz="1500">
                <a:solidFill>
                  <a:schemeClr val="dk1"/>
                </a:solidFill>
                <a:latin typeface="Times"/>
                <a:ea typeface="Times"/>
                <a:cs typeface="Times"/>
                <a:sym typeface="Times"/>
              </a:rPr>
              <a:t>allow a chat within the app to allow customers to talk directly to their stylists and vice versa making it easier to be all in one.</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shall not </a:t>
            </a:r>
            <a:r>
              <a:rPr lang="en" sz="1500">
                <a:solidFill>
                  <a:schemeClr val="dk1"/>
                </a:solidFill>
                <a:latin typeface="Times"/>
                <a:ea typeface="Times"/>
                <a:cs typeface="Times"/>
                <a:sym typeface="Times"/>
              </a:rPr>
              <a:t>allow a full refund within 30 minutes of the appointment time.</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should </a:t>
            </a:r>
            <a:r>
              <a:rPr lang="en" sz="1500">
                <a:solidFill>
                  <a:schemeClr val="dk1"/>
                </a:solidFill>
                <a:latin typeface="Times"/>
                <a:ea typeface="Times"/>
                <a:cs typeface="Times"/>
                <a:sym typeface="Times"/>
              </a:rPr>
              <a:t>allow a tier loyalty list to allow customers to get prizes, free haircuts, and 10% off of products.</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customers to sign up with a phone number and email which can be optional.</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send a confirmation via text/email to the user.</a:t>
            </a:r>
            <a:endParaRPr sz="1500">
              <a:solidFill>
                <a:schemeClr val="dk1"/>
              </a:solidFill>
              <a:latin typeface="Times"/>
              <a:ea typeface="Times"/>
              <a:cs typeface="Times"/>
              <a:sym typeface="Times"/>
            </a:endParaRPr>
          </a:p>
          <a:p>
            <a:pPr indent="-323850" lvl="0" marL="457200" rtl="0" algn="l">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b="1" lang="en" sz="1500">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booking with the intended stylist.</a:t>
            </a:r>
            <a:endParaRPr sz="1500">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Requirements Analysis &amp; Specification</a:t>
            </a:r>
            <a:endParaRPr sz="2500"/>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b="1" lang="en" sz="1700">
                <a:solidFill>
                  <a:schemeClr val="dk1"/>
                </a:solidFill>
                <a:latin typeface="Times"/>
                <a:ea typeface="Times"/>
                <a:cs typeface="Times"/>
                <a:sym typeface="Times"/>
              </a:rPr>
              <a:t>Technical Requirements</a:t>
            </a:r>
            <a:endParaRPr b="1" sz="1700">
              <a:solidFill>
                <a:schemeClr val="dk1"/>
              </a:solidFill>
              <a:latin typeface="Times"/>
              <a:ea typeface="Times"/>
              <a:cs typeface="Times"/>
              <a:sym typeface="Times"/>
            </a:endParaRPr>
          </a:p>
          <a:p>
            <a:pPr indent="-336550" lvl="0" marL="457200" rtl="0" algn="l">
              <a:lnSpc>
                <a:spcPct val="100000"/>
              </a:lnSpc>
              <a:spcBef>
                <a:spcPts val="120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b="1" lang="en" sz="1700">
                <a:solidFill>
                  <a:schemeClr val="dk1"/>
                </a:solidFill>
                <a:latin typeface="Times"/>
                <a:ea typeface="Times"/>
                <a:cs typeface="Times"/>
                <a:sym typeface="Times"/>
              </a:rPr>
              <a:t>shall </a:t>
            </a:r>
            <a:r>
              <a:rPr lang="en" sz="1700">
                <a:solidFill>
                  <a:schemeClr val="dk1"/>
                </a:solidFill>
                <a:latin typeface="Times"/>
                <a:ea typeface="Times"/>
                <a:cs typeface="Times"/>
                <a:sym typeface="Times"/>
              </a:rPr>
              <a:t>allow customer reviews for the salon and stylists to gain more credibility.</a:t>
            </a:r>
            <a:endParaRPr sz="1700">
              <a:solidFill>
                <a:schemeClr val="dk1"/>
              </a:solidFill>
              <a:latin typeface="Times"/>
              <a:ea typeface="Times"/>
              <a:cs typeface="Times"/>
              <a:sym typeface="Times"/>
            </a:endParaRPr>
          </a:p>
          <a:p>
            <a:pPr indent="-336550" lvl="0" marL="457200" rtl="0" algn="l">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b="1" lang="en" sz="1700">
                <a:solidFill>
                  <a:schemeClr val="dk1"/>
                </a:solidFill>
                <a:latin typeface="Times"/>
                <a:ea typeface="Times"/>
                <a:cs typeface="Times"/>
                <a:sym typeface="Times"/>
              </a:rPr>
              <a:t>shall </a:t>
            </a:r>
            <a:r>
              <a:rPr lang="en" sz="1700">
                <a:solidFill>
                  <a:schemeClr val="dk1"/>
                </a:solidFill>
                <a:latin typeface="Times"/>
                <a:ea typeface="Times"/>
                <a:cs typeface="Times"/>
                <a:sym typeface="Times"/>
              </a:rPr>
              <a:t>verify customer reviews and their authenticity.</a:t>
            </a:r>
            <a:endParaRPr sz="1700">
              <a:solidFill>
                <a:schemeClr val="dk1"/>
              </a:solidFill>
              <a:latin typeface="Times"/>
              <a:ea typeface="Times"/>
              <a:cs typeface="Times"/>
              <a:sym typeface="Times"/>
            </a:endParaRPr>
          </a:p>
          <a:p>
            <a:pPr indent="-336550" lvl="0" marL="457200" rtl="0" algn="l">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b="1" lang="en" sz="1700">
                <a:solidFill>
                  <a:schemeClr val="dk1"/>
                </a:solidFill>
                <a:latin typeface="Times"/>
                <a:ea typeface="Times"/>
                <a:cs typeface="Times"/>
                <a:sym typeface="Times"/>
              </a:rPr>
              <a:t>should not </a:t>
            </a:r>
            <a:r>
              <a:rPr lang="en" sz="1700">
                <a:solidFill>
                  <a:schemeClr val="dk1"/>
                </a:solidFill>
                <a:latin typeface="Times"/>
                <a:ea typeface="Times"/>
                <a:cs typeface="Times"/>
                <a:sym typeface="Times"/>
              </a:rPr>
              <a:t>allow fake or fraudulent reviews to be submitted. It should allow measures to detect and flag suspicious activity, it should also prevent reviews before an appointment has been concluded.</a:t>
            </a:r>
            <a:endParaRPr sz="1700">
              <a:solidFill>
                <a:schemeClr val="dk1"/>
              </a:solidFill>
              <a:latin typeface="Times"/>
              <a:ea typeface="Times"/>
              <a:cs typeface="Times"/>
              <a:sym typeface="Times"/>
            </a:endParaRPr>
          </a:p>
          <a:p>
            <a:pPr indent="-336550" lvl="0" marL="457200" rtl="0" algn="l">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b="1" lang="en" sz="1700">
                <a:solidFill>
                  <a:schemeClr val="dk1"/>
                </a:solidFill>
                <a:latin typeface="Times"/>
                <a:ea typeface="Times"/>
                <a:cs typeface="Times"/>
                <a:sym typeface="Times"/>
              </a:rPr>
              <a:t>should </a:t>
            </a:r>
            <a:r>
              <a:rPr lang="en" sz="1700">
                <a:solidFill>
                  <a:schemeClr val="dk1"/>
                </a:solidFill>
                <a:latin typeface="Times"/>
                <a:ea typeface="Times"/>
                <a:cs typeface="Times"/>
                <a:sym typeface="Times"/>
              </a:rPr>
              <a:t>allow salon owners to respond to customer reviews, creating a more dynamic feedback loop that includes communication and improvement.</a:t>
            </a:r>
            <a:endParaRPr sz="1700">
              <a:solidFill>
                <a:schemeClr val="dk1"/>
              </a:solidFill>
              <a:latin typeface="Times"/>
              <a:ea typeface="Times"/>
              <a:cs typeface="Times"/>
              <a:sym typeface="Times"/>
            </a:endParaRPr>
          </a:p>
          <a:p>
            <a:pPr indent="-336550" lvl="0" marL="457200" rtl="0" algn="l">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b="1" lang="en" sz="1700">
                <a:solidFill>
                  <a:schemeClr val="dk1"/>
                </a:solidFill>
                <a:latin typeface="Times"/>
                <a:ea typeface="Times"/>
                <a:cs typeface="Times"/>
                <a:sym typeface="Times"/>
              </a:rPr>
              <a:t>shall </a:t>
            </a:r>
            <a:r>
              <a:rPr lang="en" sz="1700">
                <a:solidFill>
                  <a:schemeClr val="dk1"/>
                </a:solidFill>
                <a:latin typeface="Times"/>
                <a:ea typeface="Times"/>
                <a:cs typeface="Times"/>
                <a:sym typeface="Times"/>
              </a:rPr>
              <a:t>create an average review based on the total reviews from the users.</a:t>
            </a:r>
            <a:endParaRPr sz="1700">
              <a:solidFill>
                <a:schemeClr val="dk1"/>
              </a:solidFill>
              <a:latin typeface="Times"/>
              <a:ea typeface="Times"/>
              <a:cs typeface="Times"/>
              <a:sym typeface="Times"/>
            </a:endParaRPr>
          </a:p>
          <a:p>
            <a:pPr indent="-336550" lvl="0" marL="457200" rtl="0" algn="l">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b="1" lang="en" sz="1700">
                <a:solidFill>
                  <a:schemeClr val="dk1"/>
                </a:solidFill>
                <a:latin typeface="Times"/>
                <a:ea typeface="Times"/>
                <a:cs typeface="Times"/>
                <a:sym typeface="Times"/>
              </a:rPr>
              <a:t>should </a:t>
            </a:r>
            <a:r>
              <a:rPr lang="en" sz="1700">
                <a:solidFill>
                  <a:schemeClr val="dk1"/>
                </a:solidFill>
                <a:latin typeface="Times"/>
                <a:ea typeface="Times"/>
                <a:cs typeface="Times"/>
                <a:sym typeface="Times"/>
              </a:rPr>
              <a:t>prompt customers to leave a review after their appointment via notification.</a:t>
            </a:r>
            <a:endParaRPr b="1" sz="1700">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Requirements Analysis &amp; Specification</a:t>
            </a:r>
            <a:endParaRPr sz="2500"/>
          </a:p>
        </p:txBody>
      </p:sp>
      <p:sp>
        <p:nvSpPr>
          <p:cNvPr id="86" name="Google Shape;86;p18"/>
          <p:cNvSpPr txBox="1"/>
          <p:nvPr>
            <p:ph idx="1" type="body"/>
          </p:nvPr>
        </p:nvSpPr>
        <p:spPr>
          <a:xfrm>
            <a:off x="311700" y="1357250"/>
            <a:ext cx="8520600" cy="10632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b="1" lang="en">
                <a:solidFill>
                  <a:schemeClr val="dk1"/>
                </a:solidFill>
                <a:latin typeface="Times"/>
                <a:ea typeface="Times"/>
                <a:cs typeface="Times"/>
                <a:sym typeface="Times"/>
              </a:rPr>
              <a:t>Legal Requirements</a:t>
            </a:r>
            <a:endParaRPr b="1">
              <a:solidFill>
                <a:schemeClr val="dk1"/>
              </a:solidFill>
              <a:latin typeface="Times"/>
              <a:ea typeface="Times"/>
              <a:cs typeface="Times"/>
              <a:sym typeface="Times"/>
            </a:endParaRPr>
          </a:p>
          <a:p>
            <a:pPr indent="-317500" lvl="0" marL="457200" rtl="0" algn="l">
              <a:lnSpc>
                <a:spcPct val="100000"/>
              </a:lnSpc>
              <a:spcBef>
                <a:spcPts val="1200"/>
              </a:spcBef>
              <a:spcAft>
                <a:spcPts val="0"/>
              </a:spcAft>
              <a:buClr>
                <a:schemeClr val="dk1"/>
              </a:buClr>
              <a:buSzPts val="1400"/>
              <a:buFont typeface="Times"/>
              <a:buAutoNum type="arabicPeriod"/>
            </a:pPr>
            <a:r>
              <a:rPr lang="en">
                <a:solidFill>
                  <a:schemeClr val="dk1"/>
                </a:solidFill>
                <a:latin typeface="Times"/>
                <a:ea typeface="Times"/>
                <a:cs typeface="Times"/>
                <a:sym typeface="Times"/>
              </a:rPr>
              <a:t>The subsystem </a:t>
            </a:r>
            <a:r>
              <a:rPr b="1" lang="en">
                <a:solidFill>
                  <a:schemeClr val="dk1"/>
                </a:solidFill>
                <a:latin typeface="Times"/>
                <a:ea typeface="Times"/>
                <a:cs typeface="Times"/>
                <a:sym typeface="Times"/>
              </a:rPr>
              <a:t>shall </a:t>
            </a:r>
            <a:r>
              <a:rPr lang="en">
                <a:solidFill>
                  <a:schemeClr val="dk1"/>
                </a:solidFill>
                <a:latin typeface="Times"/>
                <a:ea typeface="Times"/>
                <a:cs typeface="Times"/>
                <a:sym typeface="Times"/>
              </a:rPr>
              <a:t>include a Terms of Service &amp; Privacy Policy.</a:t>
            </a:r>
            <a:endParaRPr>
              <a:solidFill>
                <a:schemeClr val="dk1"/>
              </a:solidFill>
              <a:latin typeface="Times"/>
              <a:ea typeface="Times"/>
              <a:cs typeface="Times"/>
              <a:sym typeface="Times"/>
            </a:endParaRPr>
          </a:p>
          <a:p>
            <a:pPr indent="-317500" lvl="0" marL="457200" rtl="0" algn="l">
              <a:lnSpc>
                <a:spcPct val="100000"/>
              </a:lnSpc>
              <a:spcBef>
                <a:spcPts val="0"/>
              </a:spcBef>
              <a:spcAft>
                <a:spcPts val="0"/>
              </a:spcAft>
              <a:buClr>
                <a:schemeClr val="dk1"/>
              </a:buClr>
              <a:buSzPts val="1400"/>
              <a:buFont typeface="Times"/>
              <a:buAutoNum type="arabicPeriod"/>
            </a:pPr>
            <a:r>
              <a:rPr lang="en">
                <a:solidFill>
                  <a:schemeClr val="dk1"/>
                </a:solidFill>
                <a:latin typeface="Times"/>
                <a:ea typeface="Times"/>
                <a:cs typeface="Times"/>
                <a:sym typeface="Times"/>
              </a:rPr>
              <a:t>The subsystem </a:t>
            </a:r>
            <a:r>
              <a:rPr b="1" lang="en">
                <a:solidFill>
                  <a:schemeClr val="dk1"/>
                </a:solidFill>
                <a:latin typeface="Times"/>
                <a:ea typeface="Times"/>
                <a:cs typeface="Times"/>
                <a:sym typeface="Times"/>
              </a:rPr>
              <a:t>shall </a:t>
            </a:r>
            <a:r>
              <a:rPr lang="en">
                <a:solidFill>
                  <a:schemeClr val="dk1"/>
                </a:solidFill>
                <a:latin typeface="Times"/>
                <a:ea typeface="Times"/>
                <a:cs typeface="Times"/>
                <a:sym typeface="Times"/>
              </a:rPr>
              <a:t>have a liability section to protect individuals if something were to occur within the salon.</a:t>
            </a:r>
            <a:endParaRPr sz="1050">
              <a:solidFill>
                <a:schemeClr val="dk1"/>
              </a:solidFill>
              <a:latin typeface="Times"/>
              <a:ea typeface="Times"/>
              <a:cs typeface="Times"/>
              <a:sym typeface="Times"/>
            </a:endParaRPr>
          </a:p>
        </p:txBody>
      </p:sp>
      <p:sp>
        <p:nvSpPr>
          <p:cNvPr id="87" name="Google Shape;87;p18"/>
          <p:cNvSpPr txBox="1"/>
          <p:nvPr>
            <p:ph idx="1" type="body"/>
          </p:nvPr>
        </p:nvSpPr>
        <p:spPr>
          <a:xfrm>
            <a:off x="311700" y="2507700"/>
            <a:ext cx="8520600" cy="22959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b="1" lang="en">
                <a:solidFill>
                  <a:schemeClr val="dk1"/>
                </a:solidFill>
                <a:latin typeface="Times"/>
                <a:ea typeface="Times"/>
                <a:cs typeface="Times"/>
                <a:sym typeface="Times"/>
              </a:rPr>
              <a:t>Operational Requirements</a:t>
            </a:r>
            <a:endParaRPr b="1">
              <a:solidFill>
                <a:schemeClr val="dk1"/>
              </a:solidFill>
              <a:latin typeface="Times"/>
              <a:ea typeface="Times"/>
              <a:cs typeface="Times"/>
              <a:sym typeface="Times"/>
            </a:endParaRPr>
          </a:p>
          <a:p>
            <a:pPr indent="-304800" lvl="0" marL="457200" rtl="0" algn="l">
              <a:lnSpc>
                <a:spcPct val="100000"/>
              </a:lnSpc>
              <a:spcBef>
                <a:spcPts val="120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b="1" lang="en" sz="1200">
                <a:solidFill>
                  <a:schemeClr val="dk1"/>
                </a:solidFill>
                <a:latin typeface="Times"/>
                <a:ea typeface="Times"/>
                <a:cs typeface="Times"/>
                <a:sym typeface="Times"/>
              </a:rPr>
              <a:t>shall </a:t>
            </a:r>
            <a:r>
              <a:rPr lang="en" sz="1200">
                <a:solidFill>
                  <a:schemeClr val="dk1"/>
                </a:solidFill>
                <a:latin typeface="Times"/>
                <a:ea typeface="Times"/>
                <a:cs typeface="Times"/>
                <a:sym typeface="Times"/>
              </a:rPr>
              <a:t>include a 24-hour reminder and an additional 2-hour notice.</a:t>
            </a:r>
            <a:endParaRPr sz="1200">
              <a:solidFill>
                <a:schemeClr val="dk1"/>
              </a:solidFill>
              <a:latin typeface="Times"/>
              <a:ea typeface="Times"/>
              <a:cs typeface="Times"/>
              <a:sym typeface="Times"/>
            </a:endParaRPr>
          </a:p>
          <a:p>
            <a:pPr indent="-304800" lvl="0" marL="457200" rtl="0" algn="l">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b="1" lang="en" sz="1200">
                <a:solidFill>
                  <a:schemeClr val="dk1"/>
                </a:solidFill>
                <a:latin typeface="Times"/>
                <a:ea typeface="Times"/>
                <a:cs typeface="Times"/>
                <a:sym typeface="Times"/>
              </a:rPr>
              <a:t>should </a:t>
            </a:r>
            <a:r>
              <a:rPr lang="en" sz="1200">
                <a:solidFill>
                  <a:schemeClr val="dk1"/>
                </a:solidFill>
                <a:latin typeface="Times"/>
                <a:ea typeface="Times"/>
                <a:cs typeface="Times"/>
                <a:sym typeface="Times"/>
              </a:rPr>
              <a:t>include the ability for users to check in for their scheduled appointment when they arrive at the salon.</a:t>
            </a:r>
            <a:endParaRPr sz="1200">
              <a:solidFill>
                <a:schemeClr val="dk1"/>
              </a:solidFill>
              <a:latin typeface="Times"/>
              <a:ea typeface="Times"/>
              <a:cs typeface="Times"/>
              <a:sym typeface="Times"/>
            </a:endParaRPr>
          </a:p>
          <a:p>
            <a:pPr indent="-304800" lvl="0" marL="457200" rtl="0" algn="l">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b="1" lang="en" sz="1200">
                <a:solidFill>
                  <a:schemeClr val="dk1"/>
                </a:solidFill>
                <a:latin typeface="Times"/>
                <a:ea typeface="Times"/>
                <a:cs typeface="Times"/>
                <a:sym typeface="Times"/>
              </a:rPr>
              <a:t>should </a:t>
            </a:r>
            <a:r>
              <a:rPr lang="en" sz="1200">
                <a:solidFill>
                  <a:schemeClr val="dk1"/>
                </a:solidFill>
                <a:latin typeface="Times"/>
                <a:ea typeface="Times"/>
                <a:cs typeface="Times"/>
                <a:sym typeface="Times"/>
              </a:rPr>
              <a:t>give the user an estimated wait time once the user has checked in to the salon.</a:t>
            </a:r>
            <a:endParaRPr sz="1200">
              <a:solidFill>
                <a:schemeClr val="dk1"/>
              </a:solidFill>
              <a:latin typeface="Times"/>
              <a:ea typeface="Times"/>
              <a:cs typeface="Times"/>
              <a:sym typeface="Times"/>
            </a:endParaRPr>
          </a:p>
          <a:p>
            <a:pPr indent="-304800" lvl="0" marL="457200" rtl="0" algn="l">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b="1" lang="en" sz="1200">
                <a:solidFill>
                  <a:schemeClr val="dk1"/>
                </a:solidFill>
                <a:latin typeface="Times"/>
                <a:ea typeface="Times"/>
                <a:cs typeface="Times"/>
                <a:sym typeface="Times"/>
              </a:rPr>
              <a:t>should </a:t>
            </a:r>
            <a:r>
              <a:rPr lang="en" sz="1200">
                <a:solidFill>
                  <a:schemeClr val="dk1"/>
                </a:solidFill>
                <a:latin typeface="Times"/>
                <a:ea typeface="Times"/>
                <a:cs typeface="Times"/>
                <a:sym typeface="Times"/>
              </a:rPr>
              <a:t>notify salon staff when a user checks in for their appointment and when the user is approaching the scheduled time.</a:t>
            </a:r>
            <a:endParaRPr sz="1200">
              <a:solidFill>
                <a:schemeClr val="dk1"/>
              </a:solidFill>
              <a:latin typeface="Times"/>
              <a:ea typeface="Times"/>
              <a:cs typeface="Times"/>
              <a:sym typeface="Times"/>
            </a:endParaRPr>
          </a:p>
          <a:p>
            <a:pPr indent="-304800" lvl="0" marL="457200" rtl="0" algn="l">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b="1" lang="en" sz="1200">
                <a:solidFill>
                  <a:schemeClr val="dk1"/>
                </a:solidFill>
                <a:latin typeface="Times"/>
                <a:ea typeface="Times"/>
                <a:cs typeface="Times"/>
                <a:sym typeface="Times"/>
              </a:rPr>
              <a:t>shall </a:t>
            </a:r>
            <a:r>
              <a:rPr lang="en" sz="1200">
                <a:solidFill>
                  <a:schemeClr val="dk1"/>
                </a:solidFill>
                <a:latin typeface="Times"/>
                <a:ea typeface="Times"/>
                <a:cs typeface="Times"/>
                <a:sym typeface="Times"/>
              </a:rPr>
              <a:t>allow users to be notified if their appointment has been delayed or rescheduled.</a:t>
            </a:r>
            <a:endParaRPr sz="1200">
              <a:solidFill>
                <a:schemeClr val="dk1"/>
              </a:solidFill>
              <a:latin typeface="Times"/>
              <a:ea typeface="Times"/>
              <a:cs typeface="Times"/>
              <a:sym typeface="Times"/>
            </a:endParaRPr>
          </a:p>
          <a:p>
            <a:pPr indent="-304800" lvl="0" marL="457200" rtl="0" algn="l">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b="1" lang="en" sz="1200">
                <a:solidFill>
                  <a:schemeClr val="dk1"/>
                </a:solidFill>
                <a:latin typeface="Times"/>
                <a:ea typeface="Times"/>
                <a:cs typeface="Times"/>
                <a:sym typeface="Times"/>
              </a:rPr>
              <a:t>shall </a:t>
            </a:r>
            <a:r>
              <a:rPr lang="en" sz="1200">
                <a:solidFill>
                  <a:schemeClr val="dk1"/>
                </a:solidFill>
                <a:latin typeface="Times"/>
                <a:ea typeface="Times"/>
                <a:cs typeface="Times"/>
                <a:sym typeface="Times"/>
              </a:rPr>
              <a:t>allow users to view past appointments including services provided.</a:t>
            </a:r>
            <a:endParaRPr sz="1200">
              <a:solidFill>
                <a:schemeClr val="dk1"/>
              </a:solidFill>
              <a:latin typeface="Times"/>
              <a:ea typeface="Times"/>
              <a:cs typeface="Times"/>
              <a:sym typeface="Times"/>
            </a:endParaRPr>
          </a:p>
          <a:p>
            <a:pPr indent="-304800" lvl="0" marL="457200" rtl="0" algn="l">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b="1" lang="en" sz="1200">
                <a:solidFill>
                  <a:schemeClr val="dk1"/>
                </a:solidFill>
                <a:latin typeface="Times"/>
                <a:ea typeface="Times"/>
                <a:cs typeface="Times"/>
                <a:sym typeface="Times"/>
              </a:rPr>
              <a:t>should </a:t>
            </a:r>
            <a:r>
              <a:rPr lang="en" sz="1200">
                <a:solidFill>
                  <a:schemeClr val="dk1"/>
                </a:solidFill>
                <a:latin typeface="Times"/>
                <a:ea typeface="Times"/>
                <a:cs typeface="Times"/>
                <a:sym typeface="Times"/>
              </a:rPr>
              <a:t>allow salon owners to set and update business hours and stylists' availability during time slots.</a:t>
            </a:r>
            <a:endParaRPr sz="1200">
              <a:solidFill>
                <a:schemeClr val="dk1"/>
              </a:solidFill>
              <a:latin typeface="Times"/>
              <a:ea typeface="Times"/>
              <a:cs typeface="Times"/>
              <a:sym typeface="Times"/>
            </a:endParaRPr>
          </a:p>
          <a:p>
            <a:pPr indent="-304800" lvl="0" marL="457200" rtl="0" algn="l">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b="1" lang="en" sz="1200">
                <a:solidFill>
                  <a:schemeClr val="dk1"/>
                </a:solidFill>
                <a:latin typeface="Times"/>
                <a:ea typeface="Times"/>
                <a:cs typeface="Times"/>
                <a:sym typeface="Times"/>
              </a:rPr>
              <a:t>shall </a:t>
            </a:r>
            <a:r>
              <a:rPr lang="en" sz="1200">
                <a:solidFill>
                  <a:schemeClr val="dk1"/>
                </a:solidFill>
                <a:latin typeface="Times"/>
                <a:ea typeface="Times"/>
                <a:cs typeface="Times"/>
                <a:sym typeface="Times"/>
              </a:rPr>
              <a:t>hold data for a month and if user inactivity is detected their data will be deleted from the subsystem.</a:t>
            </a:r>
            <a:endParaRPr sz="100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62075"/>
            <a:ext cx="3222900" cy="52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Preliminary Design</a:t>
            </a:r>
            <a:endParaRPr sz="2500"/>
          </a:p>
        </p:txBody>
      </p:sp>
      <p:sp>
        <p:nvSpPr>
          <p:cNvPr id="93" name="Google Shape;93;p19"/>
          <p:cNvSpPr txBox="1"/>
          <p:nvPr>
            <p:ph idx="1" type="body"/>
          </p:nvPr>
        </p:nvSpPr>
        <p:spPr>
          <a:xfrm>
            <a:off x="311700" y="1389600"/>
            <a:ext cx="4348500" cy="34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u="sng">
                <a:solidFill>
                  <a:schemeClr val="dk1"/>
                </a:solidFill>
              </a:rPr>
              <a:t>The user will:</a:t>
            </a:r>
            <a:endParaRPr sz="1750" u="sng">
              <a:solidFill>
                <a:schemeClr val="dk1"/>
              </a:solidFill>
            </a:endParaRPr>
          </a:p>
          <a:p>
            <a:pPr indent="-336550" lvl="0" marL="457200" rtl="0" algn="l">
              <a:spcBef>
                <a:spcPts val="1200"/>
              </a:spcBef>
              <a:spcAft>
                <a:spcPts val="0"/>
              </a:spcAft>
              <a:buClr>
                <a:schemeClr val="dk1"/>
              </a:buClr>
              <a:buSzPts val="1700"/>
              <a:buAutoNum type="arabicPeriod"/>
            </a:pPr>
            <a:r>
              <a:rPr lang="en" sz="1700">
                <a:solidFill>
                  <a:schemeClr val="dk1"/>
                </a:solidFill>
              </a:rPr>
              <a:t>Accept </a:t>
            </a:r>
            <a:r>
              <a:rPr lang="en" sz="1700">
                <a:solidFill>
                  <a:schemeClr val="dk1"/>
                </a:solidFill>
              </a:rPr>
              <a:t>the</a:t>
            </a:r>
            <a:r>
              <a:rPr lang="en" sz="1700">
                <a:solidFill>
                  <a:schemeClr val="dk1"/>
                </a:solidFill>
              </a:rPr>
              <a:t> account create prompt</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Enter a phone number</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Enter an email address</a:t>
            </a:r>
            <a:endParaRPr sz="1700">
              <a:solidFill>
                <a:schemeClr val="dk1"/>
              </a:solidFill>
            </a:endParaRPr>
          </a:p>
          <a:p>
            <a:pPr indent="0" lvl="0" marL="0" rtl="0" algn="l">
              <a:spcBef>
                <a:spcPts val="1200"/>
              </a:spcBef>
              <a:spcAft>
                <a:spcPts val="0"/>
              </a:spcAft>
              <a:buNone/>
            </a:pPr>
            <a:r>
              <a:rPr lang="en" sz="1750" u="sng">
                <a:solidFill>
                  <a:schemeClr val="dk1"/>
                </a:solidFill>
              </a:rPr>
              <a:t>T</a:t>
            </a:r>
            <a:r>
              <a:rPr lang="en" sz="1750" u="sng">
                <a:solidFill>
                  <a:schemeClr val="dk1"/>
                </a:solidFill>
              </a:rPr>
              <a:t>he system will:</a:t>
            </a:r>
            <a:endParaRPr sz="1750" u="sng">
              <a:solidFill>
                <a:schemeClr val="dk1"/>
              </a:solidFill>
            </a:endParaRPr>
          </a:p>
          <a:p>
            <a:pPr indent="-336550" lvl="0" marL="457200" rtl="0" algn="l">
              <a:spcBef>
                <a:spcPts val="1200"/>
              </a:spcBef>
              <a:spcAft>
                <a:spcPts val="0"/>
              </a:spcAft>
              <a:buClr>
                <a:schemeClr val="dk1"/>
              </a:buClr>
              <a:buSzPts val="1700"/>
              <a:buAutoNum type="arabicPeriod"/>
            </a:pPr>
            <a:r>
              <a:rPr lang="en" sz="1700">
                <a:solidFill>
                  <a:schemeClr val="dk1"/>
                </a:solidFill>
              </a:rPr>
              <a:t>Create the customer in its database</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Create &amp; </a:t>
            </a:r>
            <a:r>
              <a:rPr lang="en" sz="1700">
                <a:solidFill>
                  <a:schemeClr val="dk1"/>
                </a:solidFill>
              </a:rPr>
              <a:t>verify</a:t>
            </a:r>
            <a:r>
              <a:rPr lang="en" sz="1700">
                <a:solidFill>
                  <a:schemeClr val="dk1"/>
                </a:solidFill>
              </a:rPr>
              <a:t> the phone number</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Create &amp; verify the email</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Return account details to the user</a:t>
            </a:r>
            <a:endParaRPr sz="1700">
              <a:solidFill>
                <a:schemeClr val="dk1"/>
              </a:solidFill>
            </a:endParaRPr>
          </a:p>
        </p:txBody>
      </p:sp>
      <p:pic>
        <p:nvPicPr>
          <p:cNvPr id="94" name="Google Shape;94;p19" title="bleh.png"/>
          <p:cNvPicPr preferRelativeResize="0"/>
          <p:nvPr/>
        </p:nvPicPr>
        <p:blipFill>
          <a:blip r:embed="rId3">
            <a:alphaModFix/>
          </a:blip>
          <a:stretch>
            <a:fillRect/>
          </a:stretch>
        </p:blipFill>
        <p:spPr>
          <a:xfrm>
            <a:off x="4660200" y="209738"/>
            <a:ext cx="3823650" cy="472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Design</a:t>
            </a:r>
            <a:endParaRPr/>
          </a:p>
        </p:txBody>
      </p:sp>
      <p:pic>
        <p:nvPicPr>
          <p:cNvPr descr="A computer screen shot of a computer screen&#10;&#10;AI-generated content may be incorrect." id="100" name="Google Shape;100;p20"/>
          <p:cNvPicPr preferRelativeResize="0"/>
          <p:nvPr/>
        </p:nvPicPr>
        <p:blipFill>
          <a:blip r:embed="rId3">
            <a:alphaModFix/>
          </a:blip>
          <a:stretch>
            <a:fillRect/>
          </a:stretch>
        </p:blipFill>
        <p:spPr>
          <a:xfrm>
            <a:off x="1131413" y="919975"/>
            <a:ext cx="6881176" cy="422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Detailed Design</a:t>
            </a:r>
            <a:endParaRPr sz="2500"/>
          </a:p>
        </p:txBody>
      </p:sp>
      <p:sp>
        <p:nvSpPr>
          <p:cNvPr id="106" name="Google Shape;106;p21"/>
          <p:cNvSpPr/>
          <p:nvPr/>
        </p:nvSpPr>
        <p:spPr>
          <a:xfrm>
            <a:off x="49675" y="2060375"/>
            <a:ext cx="1262400" cy="90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21"/>
          <p:cNvSpPr/>
          <p:nvPr/>
        </p:nvSpPr>
        <p:spPr>
          <a:xfrm>
            <a:off x="1543775" y="2060375"/>
            <a:ext cx="1262400" cy="90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21"/>
          <p:cNvSpPr/>
          <p:nvPr/>
        </p:nvSpPr>
        <p:spPr>
          <a:xfrm>
            <a:off x="3037875" y="1154075"/>
            <a:ext cx="1262400" cy="90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1"/>
          <p:cNvSpPr/>
          <p:nvPr/>
        </p:nvSpPr>
        <p:spPr>
          <a:xfrm>
            <a:off x="3037875" y="2966675"/>
            <a:ext cx="1262400" cy="90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1"/>
          <p:cNvSpPr/>
          <p:nvPr/>
        </p:nvSpPr>
        <p:spPr>
          <a:xfrm>
            <a:off x="4609350" y="2966675"/>
            <a:ext cx="1262400" cy="90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1"/>
          <p:cNvSpPr/>
          <p:nvPr/>
        </p:nvSpPr>
        <p:spPr>
          <a:xfrm>
            <a:off x="6173650" y="2966675"/>
            <a:ext cx="1262400" cy="90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1"/>
          <p:cNvSpPr/>
          <p:nvPr/>
        </p:nvSpPr>
        <p:spPr>
          <a:xfrm>
            <a:off x="7737975" y="2966675"/>
            <a:ext cx="1262400" cy="90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1"/>
          <p:cNvSpPr txBox="1"/>
          <p:nvPr/>
        </p:nvSpPr>
        <p:spPr>
          <a:xfrm>
            <a:off x="49750" y="2187450"/>
            <a:ext cx="12624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Sign-up / Log-in</a:t>
            </a:r>
            <a:endParaRPr sz="1300">
              <a:solidFill>
                <a:schemeClr val="dk2"/>
              </a:solidFill>
            </a:endParaRPr>
          </a:p>
        </p:txBody>
      </p:sp>
      <p:sp>
        <p:nvSpPr>
          <p:cNvPr id="114" name="Google Shape;114;p21"/>
          <p:cNvSpPr txBox="1"/>
          <p:nvPr/>
        </p:nvSpPr>
        <p:spPr>
          <a:xfrm>
            <a:off x="1543775" y="2323300"/>
            <a:ext cx="1262400" cy="33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Dashboard</a:t>
            </a:r>
            <a:endParaRPr sz="1300">
              <a:solidFill>
                <a:schemeClr val="dk2"/>
              </a:solidFill>
            </a:endParaRPr>
          </a:p>
        </p:txBody>
      </p:sp>
      <p:sp>
        <p:nvSpPr>
          <p:cNvPr id="115" name="Google Shape;115;p21"/>
          <p:cNvSpPr txBox="1"/>
          <p:nvPr/>
        </p:nvSpPr>
        <p:spPr>
          <a:xfrm>
            <a:off x="3045050" y="3109325"/>
            <a:ext cx="12624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Select Appointment</a:t>
            </a:r>
            <a:endParaRPr sz="1300">
              <a:solidFill>
                <a:schemeClr val="dk2"/>
              </a:solidFill>
            </a:endParaRPr>
          </a:p>
        </p:txBody>
      </p:sp>
      <p:sp>
        <p:nvSpPr>
          <p:cNvPr id="116" name="Google Shape;116;p21"/>
          <p:cNvSpPr txBox="1"/>
          <p:nvPr/>
        </p:nvSpPr>
        <p:spPr>
          <a:xfrm>
            <a:off x="3045050" y="1296725"/>
            <a:ext cx="12624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Modify / Cancel</a:t>
            </a:r>
            <a:endParaRPr sz="1200">
              <a:solidFill>
                <a:schemeClr val="dk2"/>
              </a:solidFill>
            </a:endParaRPr>
          </a:p>
          <a:p>
            <a:pPr indent="0" lvl="0" marL="0" rtl="0" algn="ctr">
              <a:spcBef>
                <a:spcPts val="0"/>
              </a:spcBef>
              <a:spcAft>
                <a:spcPts val="0"/>
              </a:spcAft>
              <a:buNone/>
            </a:pPr>
            <a:r>
              <a:rPr lang="en" sz="1200">
                <a:solidFill>
                  <a:schemeClr val="dk2"/>
                </a:solidFill>
              </a:rPr>
              <a:t>Appointment</a:t>
            </a:r>
            <a:endParaRPr sz="1200">
              <a:solidFill>
                <a:schemeClr val="dk2"/>
              </a:solidFill>
            </a:endParaRPr>
          </a:p>
        </p:txBody>
      </p:sp>
      <p:sp>
        <p:nvSpPr>
          <p:cNvPr id="117" name="Google Shape;117;p21"/>
          <p:cNvSpPr txBox="1"/>
          <p:nvPr/>
        </p:nvSpPr>
        <p:spPr>
          <a:xfrm>
            <a:off x="4609350" y="3109325"/>
            <a:ext cx="12624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Choose Service / Date</a:t>
            </a:r>
            <a:endParaRPr sz="1300">
              <a:solidFill>
                <a:schemeClr val="dk2"/>
              </a:solidFill>
            </a:endParaRPr>
          </a:p>
        </p:txBody>
      </p:sp>
      <p:sp>
        <p:nvSpPr>
          <p:cNvPr id="118" name="Google Shape;118;p21"/>
          <p:cNvSpPr txBox="1"/>
          <p:nvPr/>
        </p:nvSpPr>
        <p:spPr>
          <a:xfrm>
            <a:off x="6173663" y="3109325"/>
            <a:ext cx="12624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Appointment Confirmed</a:t>
            </a:r>
            <a:endParaRPr sz="1300">
              <a:solidFill>
                <a:schemeClr val="dk2"/>
              </a:solidFill>
            </a:endParaRPr>
          </a:p>
        </p:txBody>
      </p:sp>
      <p:sp>
        <p:nvSpPr>
          <p:cNvPr id="119" name="Google Shape;119;p21"/>
          <p:cNvSpPr txBox="1"/>
          <p:nvPr/>
        </p:nvSpPr>
        <p:spPr>
          <a:xfrm>
            <a:off x="7738000" y="3220775"/>
            <a:ext cx="12624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Log Out</a:t>
            </a:r>
            <a:endParaRPr sz="1300">
              <a:solidFill>
                <a:schemeClr val="dk2"/>
              </a:solidFill>
            </a:endParaRPr>
          </a:p>
        </p:txBody>
      </p:sp>
      <p:cxnSp>
        <p:nvCxnSpPr>
          <p:cNvPr id="120" name="Google Shape;120;p21"/>
          <p:cNvCxnSpPr>
            <a:stCxn id="113" idx="3"/>
            <a:endCxn id="114" idx="1"/>
          </p:cNvCxnSpPr>
          <p:nvPr/>
        </p:nvCxnSpPr>
        <p:spPr>
          <a:xfrm flipH="1" rot="10800000">
            <a:off x="1312150" y="2490750"/>
            <a:ext cx="231600" cy="72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1"/>
          <p:cNvCxnSpPr>
            <a:stCxn id="107" idx="2"/>
            <a:endCxn id="115" idx="1"/>
          </p:cNvCxnSpPr>
          <p:nvPr/>
        </p:nvCxnSpPr>
        <p:spPr>
          <a:xfrm flipH="1" rot="-5400000">
            <a:off x="2383325" y="2758325"/>
            <a:ext cx="453300" cy="870000"/>
          </a:xfrm>
          <a:prstGeom prst="bentConnector2">
            <a:avLst/>
          </a:prstGeom>
          <a:noFill/>
          <a:ln cap="flat" cmpd="sng" w="9525">
            <a:solidFill>
              <a:schemeClr val="dk2"/>
            </a:solidFill>
            <a:prstDash val="solid"/>
            <a:round/>
            <a:headEnd len="med" w="med" type="none"/>
            <a:tailEnd len="med" w="med" type="none"/>
          </a:ln>
        </p:spPr>
      </p:cxnSp>
      <p:cxnSp>
        <p:nvCxnSpPr>
          <p:cNvPr id="122" name="Google Shape;122;p21"/>
          <p:cNvCxnSpPr>
            <a:stCxn id="107" idx="0"/>
            <a:endCxn id="116" idx="1"/>
          </p:cNvCxnSpPr>
          <p:nvPr/>
        </p:nvCxnSpPr>
        <p:spPr>
          <a:xfrm rot="-5400000">
            <a:off x="2383325" y="1398725"/>
            <a:ext cx="453300" cy="870000"/>
          </a:xfrm>
          <a:prstGeom prst="bentConnector2">
            <a:avLst/>
          </a:prstGeom>
          <a:noFill/>
          <a:ln cap="flat" cmpd="sng" w="9525">
            <a:solidFill>
              <a:schemeClr val="dk2"/>
            </a:solidFill>
            <a:prstDash val="solid"/>
            <a:round/>
            <a:headEnd len="med" w="med" type="none"/>
            <a:tailEnd len="med" w="med" type="none"/>
          </a:ln>
        </p:spPr>
      </p:cxnSp>
      <p:cxnSp>
        <p:nvCxnSpPr>
          <p:cNvPr id="123" name="Google Shape;123;p21"/>
          <p:cNvCxnSpPr>
            <a:stCxn id="116" idx="3"/>
            <a:endCxn id="111" idx="0"/>
          </p:cNvCxnSpPr>
          <p:nvPr/>
        </p:nvCxnSpPr>
        <p:spPr>
          <a:xfrm>
            <a:off x="4307450" y="1607225"/>
            <a:ext cx="2497500" cy="1359600"/>
          </a:xfrm>
          <a:prstGeom prst="bentConnector2">
            <a:avLst/>
          </a:prstGeom>
          <a:noFill/>
          <a:ln cap="flat" cmpd="sng" w="9525">
            <a:solidFill>
              <a:schemeClr val="dk2"/>
            </a:solidFill>
            <a:prstDash val="solid"/>
            <a:round/>
            <a:headEnd len="med" w="med" type="none"/>
            <a:tailEnd len="med" w="med" type="none"/>
          </a:ln>
        </p:spPr>
      </p:cxnSp>
      <p:cxnSp>
        <p:nvCxnSpPr>
          <p:cNvPr id="124" name="Google Shape;124;p21"/>
          <p:cNvCxnSpPr>
            <a:stCxn id="115" idx="3"/>
            <a:endCxn id="117" idx="1"/>
          </p:cNvCxnSpPr>
          <p:nvPr/>
        </p:nvCxnSpPr>
        <p:spPr>
          <a:xfrm>
            <a:off x="4307450" y="3419825"/>
            <a:ext cx="301800" cy="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21"/>
          <p:cNvCxnSpPr>
            <a:stCxn id="117" idx="3"/>
            <a:endCxn id="118" idx="1"/>
          </p:cNvCxnSpPr>
          <p:nvPr/>
        </p:nvCxnSpPr>
        <p:spPr>
          <a:xfrm>
            <a:off x="5871750" y="3419825"/>
            <a:ext cx="301800" cy="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21"/>
          <p:cNvCxnSpPr>
            <a:stCxn id="118" idx="3"/>
            <a:endCxn id="119" idx="1"/>
          </p:cNvCxnSpPr>
          <p:nvPr/>
        </p:nvCxnSpPr>
        <p:spPr>
          <a:xfrm>
            <a:off x="7436063" y="3419825"/>
            <a:ext cx="301800" cy="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21"/>
          <p:cNvCxnSpPr>
            <a:endCxn id="116" idx="1"/>
          </p:cNvCxnSpPr>
          <p:nvPr/>
        </p:nvCxnSpPr>
        <p:spPr>
          <a:xfrm>
            <a:off x="2175050" y="1606925"/>
            <a:ext cx="870000" cy="3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21"/>
          <p:cNvCxnSpPr/>
          <p:nvPr/>
        </p:nvCxnSpPr>
        <p:spPr>
          <a:xfrm>
            <a:off x="2174975" y="3419825"/>
            <a:ext cx="870000" cy="3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21"/>
          <p:cNvCxnSpPr>
            <a:endCxn id="111" idx="0"/>
          </p:cNvCxnSpPr>
          <p:nvPr/>
        </p:nvCxnSpPr>
        <p:spPr>
          <a:xfrm>
            <a:off x="6801250" y="1633175"/>
            <a:ext cx="3600" cy="1333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