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4"/>
  </p:notesMasterIdLst>
  <p:sldIdLst>
    <p:sldId id="256" r:id="rId3"/>
    <p:sldId id="300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1" r:id="rId12"/>
    <p:sldId id="313" r:id="rId13"/>
    <p:sldId id="316" r:id="rId14"/>
    <p:sldId id="314" r:id="rId15"/>
    <p:sldId id="315" r:id="rId16"/>
    <p:sldId id="318" r:id="rId17"/>
    <p:sldId id="317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04" r:id="rId29"/>
    <p:sldId id="329" r:id="rId30"/>
    <p:sldId id="330" r:id="rId31"/>
    <p:sldId id="331" r:id="rId32"/>
    <p:sldId id="301" r:id="rId33"/>
    <p:sldId id="302" r:id="rId34"/>
    <p:sldId id="332" r:id="rId35"/>
    <p:sldId id="303" r:id="rId36"/>
    <p:sldId id="333" r:id="rId37"/>
    <p:sldId id="334" r:id="rId38"/>
    <p:sldId id="338" r:id="rId39"/>
    <p:sldId id="335" r:id="rId40"/>
    <p:sldId id="336" r:id="rId41"/>
    <p:sldId id="337" r:id="rId42"/>
    <p:sldId id="292" r:id="rId4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21" autoAdjust="0"/>
  </p:normalViewPr>
  <p:slideViewPr>
    <p:cSldViewPr>
      <p:cViewPr varScale="1">
        <p:scale>
          <a:sx n="106" d="100"/>
          <a:sy n="106" d="100"/>
        </p:scale>
        <p:origin x="126" y="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3/27/2021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3/27/2021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Click to 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3/27/2021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paration_of_concerns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</a:t>
            </a:r>
            <a:r>
              <a:rPr lang="pl-PL" dirty="0" err="1"/>
              <a:t>framework</a:t>
            </a:r>
            <a:r>
              <a:rPr lang="pl-PL" dirty="0"/>
              <a:t> i REST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Emil Wcisło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</a:t>
            </a:r>
            <a:r>
              <a:rPr lang="pl-PL" dirty="0" err="1"/>
              <a:t>JavaEE</a:t>
            </a:r>
            <a:r>
              <a:rPr lang="pl-PL" dirty="0"/>
              <a:t> i EJB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Pierwsze wersje standardu EJB były trudne i nieefektywne w użyciu</a:t>
            </a:r>
          </a:p>
          <a:p>
            <a:pPr lvl="1"/>
            <a:r>
              <a:rPr lang="pl-PL" dirty="0"/>
              <a:t>Złożona konfiguracja w wielu plikach XML</a:t>
            </a:r>
          </a:p>
          <a:p>
            <a:pPr lvl="1"/>
            <a:r>
              <a:rPr lang="pl-PL" dirty="0"/>
              <a:t>Konieczność implementacji wielu interfejsów </a:t>
            </a:r>
          </a:p>
          <a:p>
            <a:pPr lvl="1"/>
            <a:r>
              <a:rPr lang="pl-PL" dirty="0"/>
              <a:t>Mała elastyczność kodowania i duża ilość </a:t>
            </a:r>
            <a:r>
              <a:rPr lang="pl-PL" i="1" dirty="0"/>
              <a:t>„</a:t>
            </a:r>
            <a:r>
              <a:rPr lang="pl-PL" i="1" dirty="0" err="1"/>
              <a:t>boilerplate</a:t>
            </a:r>
            <a:r>
              <a:rPr lang="pl-PL" i="1" dirty="0"/>
              <a:t> </a:t>
            </a:r>
            <a:r>
              <a:rPr lang="pl-PL" i="1" dirty="0" err="1"/>
              <a:t>code</a:t>
            </a:r>
            <a:r>
              <a:rPr lang="pl-PL" i="1" dirty="0"/>
              <a:t>”</a:t>
            </a:r>
          </a:p>
          <a:p>
            <a:pPr lvl="1"/>
            <a:r>
              <a:rPr lang="pl-PL" dirty="0"/>
              <a:t>Trudności w pisaniu testów automatycznych</a:t>
            </a:r>
          </a:p>
          <a:p>
            <a:pPr lvl="1"/>
            <a:r>
              <a:rPr lang="pl-PL" dirty="0"/>
              <a:t>Najczęściej duże zużycie zasobów sprzętowych i spory narzut wydajnościowy</a:t>
            </a:r>
          </a:p>
        </p:txBody>
      </p:sp>
    </p:spTree>
    <p:extLst>
      <p:ext uri="{BB962C8B-B14F-4D97-AF65-F5344CB8AC3E}">
        <p14:creationId xmlns:p14="http://schemas.microsoft.com/office/powerpoint/2010/main" val="423450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6C67D-48B5-49F5-A056-195BC2AA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Spring – odpowiedź na niedostatki J2EE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3F95D5-D67F-4D30-BD44-51997247D6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pl-PL" dirty="0"/>
              <a:t>Rod Johnson</a:t>
            </a:r>
          </a:p>
          <a:p>
            <a:pPr lvl="1"/>
            <a:r>
              <a:rPr lang="pl-PL" dirty="0"/>
              <a:t>Twórca Spring Framework</a:t>
            </a:r>
          </a:p>
          <a:p>
            <a:pPr lvl="1"/>
            <a:r>
              <a:rPr lang="pl-PL" dirty="0"/>
              <a:t>Autor książek:</a:t>
            </a:r>
          </a:p>
          <a:p>
            <a:pPr lvl="2"/>
            <a:r>
              <a:rPr lang="pl-PL" dirty="0"/>
              <a:t>„J2EE Development </a:t>
            </a:r>
            <a:r>
              <a:rPr lang="pl-PL" dirty="0" err="1"/>
              <a:t>without</a:t>
            </a:r>
            <a:r>
              <a:rPr lang="pl-PL" dirty="0"/>
              <a:t> EJB”, </a:t>
            </a:r>
            <a:r>
              <a:rPr lang="pl-PL" dirty="0" err="1"/>
              <a:t>Wrox</a:t>
            </a:r>
            <a:r>
              <a:rPr lang="pl-PL" dirty="0"/>
              <a:t> Press (2004)</a:t>
            </a:r>
          </a:p>
          <a:p>
            <a:pPr lvl="2"/>
            <a:r>
              <a:rPr lang="pl-PL" dirty="0"/>
              <a:t>„Professional Java Development with the Spring Framework”, </a:t>
            </a:r>
            <a:r>
              <a:rPr lang="pl-PL" dirty="0" err="1"/>
              <a:t>Wrox</a:t>
            </a:r>
            <a:r>
              <a:rPr lang="pl-PL" dirty="0"/>
              <a:t> Press (2005)</a:t>
            </a:r>
          </a:p>
          <a:p>
            <a:pPr marL="365760" lvl="1" indent="0">
              <a:buNone/>
            </a:pPr>
            <a:endParaRPr lang="pl-PL" dirty="0"/>
          </a:p>
          <a:p>
            <a:pPr marL="36576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361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rozwoju Spring Framework</a:t>
            </a:r>
          </a:p>
        </p:txBody>
      </p:sp>
      <p:sp>
        <p:nvSpPr>
          <p:cNvPr id="6" name="Strzałka: w lewo i w prawo 5">
            <a:extLst>
              <a:ext uri="{FF2B5EF4-FFF2-40B4-BE49-F238E27FC236}">
                <a16:creationId xmlns:a16="http://schemas.microsoft.com/office/drawing/2014/main" id="{29D13099-3CAA-4F8B-B37D-C4F0D450B6A9}"/>
              </a:ext>
            </a:extLst>
          </p:cNvPr>
          <p:cNvSpPr/>
          <p:nvPr/>
        </p:nvSpPr>
        <p:spPr>
          <a:xfrm>
            <a:off x="1403648" y="2139702"/>
            <a:ext cx="720080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862A1BA5-557F-4C9A-B12D-6A660DB6688E}"/>
              </a:ext>
            </a:extLst>
          </p:cNvPr>
          <p:cNvSpPr/>
          <p:nvPr/>
        </p:nvSpPr>
        <p:spPr>
          <a:xfrm>
            <a:off x="107504" y="2031690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 EE</a:t>
            </a:r>
          </a:p>
        </p:txBody>
      </p:sp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DCAE21EC-0CE2-4D0F-9E3A-C80E226C84BB}"/>
              </a:ext>
            </a:extLst>
          </p:cNvPr>
          <p:cNvSpPr/>
          <p:nvPr/>
        </p:nvSpPr>
        <p:spPr>
          <a:xfrm>
            <a:off x="1403648" y="3903898"/>
            <a:ext cx="720080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A993BD73-E67C-4033-BD8F-B1D0E06D6A8C}"/>
              </a:ext>
            </a:extLst>
          </p:cNvPr>
          <p:cNvSpPr/>
          <p:nvPr/>
        </p:nvSpPr>
        <p:spPr>
          <a:xfrm>
            <a:off x="107504" y="3795886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Spring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92E6DE07-1A20-4C45-B221-B500AB538756}"/>
              </a:ext>
            </a:extLst>
          </p:cNvPr>
          <p:cNvCxnSpPr>
            <a:cxnSpLocks/>
          </p:cNvCxnSpPr>
          <p:nvPr/>
        </p:nvCxnSpPr>
        <p:spPr>
          <a:xfrm>
            <a:off x="1894483" y="1859028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5C4E799-3445-4067-8289-A82BB1C22277}"/>
              </a:ext>
            </a:extLst>
          </p:cNvPr>
          <p:cNvSpPr txBox="1"/>
          <p:nvPr/>
        </p:nvSpPr>
        <p:spPr>
          <a:xfrm>
            <a:off x="1354423" y="150535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J2EE 1.2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A308CAC-63E2-4023-89A6-11ED5FB78F5A}"/>
              </a:ext>
            </a:extLst>
          </p:cNvPr>
          <p:cNvSpPr txBox="1"/>
          <p:nvPr/>
        </p:nvSpPr>
        <p:spPr>
          <a:xfrm>
            <a:off x="1331640" y="249143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1999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BB2BA81A-CABE-4D53-9F61-CC564550811C}"/>
              </a:ext>
            </a:extLst>
          </p:cNvPr>
          <p:cNvCxnSpPr>
            <a:cxnSpLocks/>
          </p:cNvCxnSpPr>
          <p:nvPr/>
        </p:nvCxnSpPr>
        <p:spPr>
          <a:xfrm>
            <a:off x="2699792" y="1842379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AC080DC-C666-416B-A349-407FD79F9037}"/>
              </a:ext>
            </a:extLst>
          </p:cNvPr>
          <p:cNvSpPr txBox="1"/>
          <p:nvPr/>
        </p:nvSpPr>
        <p:spPr>
          <a:xfrm>
            <a:off x="2164513" y="150437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J2EE 1.3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A861C04-235E-455E-A4C0-B9BE5E87805C}"/>
              </a:ext>
            </a:extLst>
          </p:cNvPr>
          <p:cNvSpPr txBox="1"/>
          <p:nvPr/>
        </p:nvSpPr>
        <p:spPr>
          <a:xfrm>
            <a:off x="2141730" y="249045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2001</a:t>
            </a:r>
          </a:p>
        </p:txBody>
      </p: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C7B8FCCB-4761-4E3F-B467-1482C77692DE}"/>
              </a:ext>
            </a:extLst>
          </p:cNvPr>
          <p:cNvCxnSpPr>
            <a:cxnSpLocks/>
          </p:cNvCxnSpPr>
          <p:nvPr/>
        </p:nvCxnSpPr>
        <p:spPr>
          <a:xfrm>
            <a:off x="3438127" y="1858042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6F18F56B-D85B-4559-AE4D-85F6EDEE04B5}"/>
              </a:ext>
            </a:extLst>
          </p:cNvPr>
          <p:cNvSpPr txBox="1"/>
          <p:nvPr/>
        </p:nvSpPr>
        <p:spPr>
          <a:xfrm>
            <a:off x="2898067" y="150437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J2EE 1.4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945D051D-6663-42AB-8F9F-7220A3D08473}"/>
              </a:ext>
            </a:extLst>
          </p:cNvPr>
          <p:cNvSpPr txBox="1"/>
          <p:nvPr/>
        </p:nvSpPr>
        <p:spPr>
          <a:xfrm>
            <a:off x="2875284" y="249045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2003</a:t>
            </a: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78ACEF81-55D9-4643-BA5B-A650C6527BC0}"/>
              </a:ext>
            </a:extLst>
          </p:cNvPr>
          <p:cNvCxnSpPr>
            <a:cxnSpLocks/>
          </p:cNvCxnSpPr>
          <p:nvPr/>
        </p:nvCxnSpPr>
        <p:spPr>
          <a:xfrm>
            <a:off x="4495464" y="1858042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B22E9012-5B50-4F28-99CA-87EAA3F3D683}"/>
              </a:ext>
            </a:extLst>
          </p:cNvPr>
          <p:cNvSpPr txBox="1"/>
          <p:nvPr/>
        </p:nvSpPr>
        <p:spPr>
          <a:xfrm>
            <a:off x="3955404" y="150437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Java EE 5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EBB192A-1101-4B8A-85EC-331AD6EB1772}"/>
              </a:ext>
            </a:extLst>
          </p:cNvPr>
          <p:cNvSpPr txBox="1"/>
          <p:nvPr/>
        </p:nvSpPr>
        <p:spPr>
          <a:xfrm>
            <a:off x="3932621" y="249045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2006</a:t>
            </a:r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640149E-A218-48C6-B1E1-AEE31292CEEF}"/>
              </a:ext>
            </a:extLst>
          </p:cNvPr>
          <p:cNvCxnSpPr>
            <a:cxnSpLocks/>
          </p:cNvCxnSpPr>
          <p:nvPr/>
        </p:nvCxnSpPr>
        <p:spPr>
          <a:xfrm>
            <a:off x="5552800" y="1858042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4652D6E8-4536-432C-82A5-7C537AB7DD23}"/>
              </a:ext>
            </a:extLst>
          </p:cNvPr>
          <p:cNvSpPr txBox="1"/>
          <p:nvPr/>
        </p:nvSpPr>
        <p:spPr>
          <a:xfrm>
            <a:off x="5012740" y="150437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Java EE 6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44DC3BBE-C331-45B8-8837-D1CACF4EAE46}"/>
              </a:ext>
            </a:extLst>
          </p:cNvPr>
          <p:cNvSpPr txBox="1"/>
          <p:nvPr/>
        </p:nvSpPr>
        <p:spPr>
          <a:xfrm>
            <a:off x="4989957" y="249045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2009</a:t>
            </a:r>
          </a:p>
        </p:txBody>
      </p: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BDF0ECDD-AA5F-4B36-A557-B1B3059573E5}"/>
              </a:ext>
            </a:extLst>
          </p:cNvPr>
          <p:cNvCxnSpPr>
            <a:cxnSpLocks/>
          </p:cNvCxnSpPr>
          <p:nvPr/>
        </p:nvCxnSpPr>
        <p:spPr>
          <a:xfrm>
            <a:off x="6826161" y="1858042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F5E711EA-735B-4478-B01A-AB9A3027DFC7}"/>
              </a:ext>
            </a:extLst>
          </p:cNvPr>
          <p:cNvSpPr txBox="1"/>
          <p:nvPr/>
        </p:nvSpPr>
        <p:spPr>
          <a:xfrm>
            <a:off x="6286101" y="150437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Java EE 7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C2E5D63-D8E8-43CB-A15B-07758777CC6E}"/>
              </a:ext>
            </a:extLst>
          </p:cNvPr>
          <p:cNvSpPr txBox="1"/>
          <p:nvPr/>
        </p:nvSpPr>
        <p:spPr>
          <a:xfrm>
            <a:off x="6263318" y="249045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2013</a:t>
            </a:r>
          </a:p>
        </p:txBody>
      </p: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1DB58364-F9CE-4E54-B9C8-B563E491542F}"/>
              </a:ext>
            </a:extLst>
          </p:cNvPr>
          <p:cNvCxnSpPr>
            <a:cxnSpLocks/>
          </p:cNvCxnSpPr>
          <p:nvPr/>
        </p:nvCxnSpPr>
        <p:spPr>
          <a:xfrm>
            <a:off x="8296308" y="1864064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84559C09-7032-4C3A-B3B5-86F4126C47CF}"/>
              </a:ext>
            </a:extLst>
          </p:cNvPr>
          <p:cNvSpPr txBox="1"/>
          <p:nvPr/>
        </p:nvSpPr>
        <p:spPr>
          <a:xfrm>
            <a:off x="7756248" y="1510395"/>
            <a:ext cx="120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/>
              <a:t>Jakarta</a:t>
            </a:r>
            <a:r>
              <a:rPr lang="pl-PL" sz="1400" dirty="0"/>
              <a:t> EE 8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043D59E-C430-480F-9283-E7F642BE8F13}"/>
              </a:ext>
            </a:extLst>
          </p:cNvPr>
          <p:cNvSpPr txBox="1"/>
          <p:nvPr/>
        </p:nvSpPr>
        <p:spPr>
          <a:xfrm>
            <a:off x="7733465" y="24964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2019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1FDEC030-8630-40B3-852F-8A4DC5F9107D}"/>
              </a:ext>
            </a:extLst>
          </p:cNvPr>
          <p:cNvCxnSpPr>
            <a:cxnSpLocks/>
          </p:cNvCxnSpPr>
          <p:nvPr/>
        </p:nvCxnSpPr>
        <p:spPr>
          <a:xfrm>
            <a:off x="3836735" y="3670792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CA1C23A-8FBC-4D92-B66E-46FC5CC95B54}"/>
              </a:ext>
            </a:extLst>
          </p:cNvPr>
          <p:cNvSpPr txBox="1"/>
          <p:nvPr/>
        </p:nvSpPr>
        <p:spPr>
          <a:xfrm>
            <a:off x="3296675" y="313573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Spring</a:t>
            </a:r>
          </a:p>
          <a:p>
            <a:pPr algn="ctr"/>
            <a:r>
              <a:rPr lang="pl-PL" sz="1400" dirty="0"/>
              <a:t>1.0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F176805D-09D4-4123-9AAA-A3DAC0A4A4FD}"/>
              </a:ext>
            </a:extLst>
          </p:cNvPr>
          <p:cNvSpPr txBox="1"/>
          <p:nvPr/>
        </p:nvSpPr>
        <p:spPr>
          <a:xfrm>
            <a:off x="3273892" y="430320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2004</a:t>
            </a:r>
          </a:p>
        </p:txBody>
      </p: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10102B89-A2A7-4C86-A3D5-F6E34EC1A317}"/>
              </a:ext>
            </a:extLst>
          </p:cNvPr>
          <p:cNvCxnSpPr>
            <a:cxnSpLocks/>
          </p:cNvCxnSpPr>
          <p:nvPr/>
        </p:nvCxnSpPr>
        <p:spPr>
          <a:xfrm>
            <a:off x="4495464" y="3660445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C66F39-B02D-40E4-89A5-DBD820D1295C}"/>
              </a:ext>
            </a:extLst>
          </p:cNvPr>
          <p:cNvSpPr txBox="1"/>
          <p:nvPr/>
        </p:nvSpPr>
        <p:spPr>
          <a:xfrm>
            <a:off x="3978187" y="312863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Spring</a:t>
            </a:r>
          </a:p>
          <a:p>
            <a:pPr algn="ctr"/>
            <a:r>
              <a:rPr lang="pl-PL" sz="1400" dirty="0"/>
              <a:t>2.0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D20BA1A0-1E29-460D-8EA5-D35CFDEC9D3F}"/>
              </a:ext>
            </a:extLst>
          </p:cNvPr>
          <p:cNvSpPr txBox="1"/>
          <p:nvPr/>
        </p:nvSpPr>
        <p:spPr>
          <a:xfrm>
            <a:off x="3960787" y="43019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2006</a:t>
            </a:r>
          </a:p>
        </p:txBody>
      </p: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269BF6BD-AC77-43C1-9FA6-3A1D4E1563E4}"/>
              </a:ext>
            </a:extLst>
          </p:cNvPr>
          <p:cNvCxnSpPr>
            <a:cxnSpLocks/>
          </p:cNvCxnSpPr>
          <p:nvPr/>
        </p:nvCxnSpPr>
        <p:spPr>
          <a:xfrm>
            <a:off x="5552801" y="3679387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5AC1D32A-7DED-4E3C-AF74-DDFB68096307}"/>
              </a:ext>
            </a:extLst>
          </p:cNvPr>
          <p:cNvSpPr txBox="1"/>
          <p:nvPr/>
        </p:nvSpPr>
        <p:spPr>
          <a:xfrm>
            <a:off x="5035524" y="314757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Spring</a:t>
            </a:r>
          </a:p>
          <a:p>
            <a:pPr algn="ctr"/>
            <a:r>
              <a:rPr lang="pl-PL" sz="1400" dirty="0"/>
              <a:t>3.0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32BC227-D438-4709-B704-6B12A8F5A1F8}"/>
              </a:ext>
            </a:extLst>
          </p:cNvPr>
          <p:cNvSpPr txBox="1"/>
          <p:nvPr/>
        </p:nvSpPr>
        <p:spPr>
          <a:xfrm>
            <a:off x="5018124" y="43208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2009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05AF6B00-10DE-409D-9AD6-88F24C5FC959}"/>
              </a:ext>
            </a:extLst>
          </p:cNvPr>
          <p:cNvCxnSpPr>
            <a:cxnSpLocks/>
          </p:cNvCxnSpPr>
          <p:nvPr/>
        </p:nvCxnSpPr>
        <p:spPr>
          <a:xfrm>
            <a:off x="6831545" y="3679387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267732E9-26C6-4201-A1AC-23FB17EBFD9D}"/>
              </a:ext>
            </a:extLst>
          </p:cNvPr>
          <p:cNvSpPr txBox="1"/>
          <p:nvPr/>
        </p:nvSpPr>
        <p:spPr>
          <a:xfrm>
            <a:off x="6314268" y="314757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Spring</a:t>
            </a:r>
          </a:p>
          <a:p>
            <a:pPr algn="ctr"/>
            <a:r>
              <a:rPr lang="pl-PL" sz="1400" dirty="0"/>
              <a:t>4.0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61757295-00DC-4254-B4C5-4E244FB3A5DC}"/>
              </a:ext>
            </a:extLst>
          </p:cNvPr>
          <p:cNvSpPr txBox="1"/>
          <p:nvPr/>
        </p:nvSpPr>
        <p:spPr>
          <a:xfrm>
            <a:off x="6296868" y="43208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2013</a:t>
            </a:r>
          </a:p>
        </p:txBody>
      </p:sp>
      <p:cxnSp>
        <p:nvCxnSpPr>
          <p:cNvPr id="63" name="Łącznik prosty 62">
            <a:extLst>
              <a:ext uri="{FF2B5EF4-FFF2-40B4-BE49-F238E27FC236}">
                <a16:creationId xmlns:a16="http://schemas.microsoft.com/office/drawing/2014/main" id="{BE03F046-99E4-408E-B38B-C52B17F1C2D7}"/>
              </a:ext>
            </a:extLst>
          </p:cNvPr>
          <p:cNvCxnSpPr>
            <a:cxnSpLocks/>
          </p:cNvCxnSpPr>
          <p:nvPr/>
        </p:nvCxnSpPr>
        <p:spPr>
          <a:xfrm>
            <a:off x="7939981" y="3670792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2DF47DF7-28D3-4F1D-95C2-11EACCC2CCA3}"/>
              </a:ext>
            </a:extLst>
          </p:cNvPr>
          <p:cNvSpPr txBox="1"/>
          <p:nvPr/>
        </p:nvSpPr>
        <p:spPr>
          <a:xfrm>
            <a:off x="7406113" y="3156167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Spring</a:t>
            </a:r>
          </a:p>
          <a:p>
            <a:pPr algn="ctr"/>
            <a:r>
              <a:rPr lang="pl-PL" sz="1400" dirty="0"/>
              <a:t>5.0</a:t>
            </a:r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6E15CADD-5681-421D-BB09-B086FC243D22}"/>
              </a:ext>
            </a:extLst>
          </p:cNvPr>
          <p:cNvSpPr txBox="1"/>
          <p:nvPr/>
        </p:nvSpPr>
        <p:spPr>
          <a:xfrm>
            <a:off x="7395717" y="430851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87413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Spring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451447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Open </a:t>
            </a:r>
            <a:r>
              <a:rPr lang="pl-PL" dirty="0" err="1"/>
              <a:t>source</a:t>
            </a:r>
            <a:endParaRPr lang="pl-PL" dirty="0"/>
          </a:p>
          <a:p>
            <a:r>
              <a:rPr lang="pl-PL" dirty="0"/>
              <a:t>Lekkość i szybkość kodu</a:t>
            </a:r>
          </a:p>
          <a:p>
            <a:r>
              <a:rPr lang="pl-PL" dirty="0"/>
              <a:t>Modularna struktura</a:t>
            </a:r>
          </a:p>
          <a:p>
            <a:r>
              <a:rPr lang="pl-PL" dirty="0"/>
              <a:t>Brak konieczności tworzenia silnych powiązań w kodzie dzięki ‚wstrzykiwaniu zależności’ (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)</a:t>
            </a:r>
          </a:p>
          <a:p>
            <a:r>
              <a:rPr lang="pl-PL" dirty="0"/>
              <a:t>Wsparcie dla ponownego użycia kodu</a:t>
            </a:r>
          </a:p>
          <a:p>
            <a:r>
              <a:rPr lang="pl-PL" dirty="0"/>
              <a:t>Wsparcie dla programowania zorientowanego aspektowo (AOP)</a:t>
            </a:r>
          </a:p>
          <a:p>
            <a:r>
              <a:rPr lang="pl-PL" dirty="0"/>
              <a:t>Wykorzystanie POJO (</a:t>
            </a:r>
            <a:r>
              <a:rPr lang="pl-PL" dirty="0" err="1"/>
              <a:t>Plain</a:t>
            </a:r>
            <a:r>
              <a:rPr lang="pl-PL" dirty="0"/>
              <a:t> </a:t>
            </a:r>
            <a:r>
              <a:rPr lang="pl-PL" dirty="0" err="1"/>
              <a:t>Old</a:t>
            </a:r>
            <a:r>
              <a:rPr lang="pl-PL" dirty="0"/>
              <a:t> Java Object) – prostych klas, zamiast „ciężkich”, implementujących wymagane, często nieużywane interfejsy EJB</a:t>
            </a:r>
          </a:p>
          <a:p>
            <a:r>
              <a:rPr lang="pl-PL" dirty="0"/>
              <a:t>Duże wsparcie społeczności twórców oprogramowania</a:t>
            </a:r>
          </a:p>
        </p:txBody>
      </p:sp>
    </p:spTree>
    <p:extLst>
      <p:ext uri="{BB962C8B-B14F-4D97-AF65-F5344CB8AC3E}">
        <p14:creationId xmlns:p14="http://schemas.microsoft.com/office/powerpoint/2010/main" val="379625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Kluczowa cecha Spring Framework</a:t>
            </a:r>
          </a:p>
          <a:p>
            <a:pPr lvl="1"/>
            <a:r>
              <a:rPr lang="pl-PL" dirty="0"/>
              <a:t>Z czasem zaadoptowana w JEE</a:t>
            </a:r>
          </a:p>
          <a:p>
            <a:r>
              <a:rPr lang="pl-PL" dirty="0"/>
              <a:t>Umożliwia tworzenie jak najmniej zależności między klasami</a:t>
            </a:r>
          </a:p>
          <a:p>
            <a:pPr lvl="1"/>
            <a:r>
              <a:rPr lang="pl-PL" dirty="0"/>
              <a:t>Zwiększa ponowne użycie kodu</a:t>
            </a:r>
          </a:p>
          <a:p>
            <a:pPr lvl="1"/>
            <a:r>
              <a:rPr lang="pl-PL" dirty="0"/>
              <a:t>Łatwiejsze testowanie kodu</a:t>
            </a:r>
          </a:p>
          <a:p>
            <a:pPr lvl="2"/>
            <a:r>
              <a:rPr lang="pl-PL" dirty="0"/>
              <a:t>Możliwość wyizolowania klasy do testów jednostkowych, łatwiejsze zastosowanie </a:t>
            </a:r>
            <a:r>
              <a:rPr lang="pl-PL" dirty="0" err="1"/>
              <a:t>mockupów</a:t>
            </a:r>
            <a:endParaRPr lang="pl-PL" dirty="0"/>
          </a:p>
          <a:p>
            <a:pPr lvl="1"/>
            <a:r>
              <a:rPr lang="pl-PL" dirty="0"/>
              <a:t>Tworzenie prostszego, bardziej zrozumiałego kodu</a:t>
            </a:r>
          </a:p>
          <a:p>
            <a:pPr lvl="1"/>
            <a:r>
              <a:rPr lang="pl-PL" dirty="0"/>
              <a:t>Luźne powiązania pomiędzy klasami</a:t>
            </a:r>
          </a:p>
        </p:txBody>
      </p:sp>
    </p:spTree>
    <p:extLst>
      <p:ext uri="{BB962C8B-B14F-4D97-AF65-F5344CB8AC3E}">
        <p14:creationId xmlns:p14="http://schemas.microsoft.com/office/powerpoint/2010/main" val="12608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47BB23-EC53-4C63-9144-F6C71EE3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DI i </a:t>
            </a:r>
            <a:r>
              <a:rPr lang="pl-PL" dirty="0" err="1"/>
              <a:t>Inversion</a:t>
            </a:r>
            <a:r>
              <a:rPr lang="pl-PL" dirty="0"/>
              <a:t> of </a:t>
            </a:r>
            <a:r>
              <a:rPr lang="pl-PL" dirty="0" err="1"/>
              <a:t>control</a:t>
            </a:r>
            <a:r>
              <a:rPr lang="pl-PL" dirty="0"/>
              <a:t> (</a:t>
            </a:r>
            <a:r>
              <a:rPr lang="pl-PL" dirty="0" err="1"/>
              <a:t>IoC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13BF16-E10C-4524-8A6D-E6F1ECB61B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54888" cy="3268624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Odwrócenie sterowania (</a:t>
            </a:r>
            <a:r>
              <a:rPr lang="pl-PL" dirty="0" err="1"/>
              <a:t>Inversion</a:t>
            </a:r>
            <a:r>
              <a:rPr lang="pl-PL" dirty="0"/>
              <a:t> of Control, </a:t>
            </a:r>
            <a:r>
              <a:rPr lang="pl-PL" dirty="0" err="1"/>
              <a:t>IoC</a:t>
            </a:r>
            <a:r>
              <a:rPr lang="pl-PL" dirty="0"/>
              <a:t>) jest ogólnym konceptem inżynierii oprogramowania, którego sposobem realizacji jest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  <a:p>
            <a:r>
              <a:rPr lang="pl-PL" dirty="0"/>
              <a:t>(Wikipedia): </a:t>
            </a:r>
          </a:p>
          <a:p>
            <a:pPr marL="0" indent="0">
              <a:buNone/>
            </a:pPr>
            <a:r>
              <a:rPr lang="pl-PL" b="1" dirty="0"/>
              <a:t>Odwrócenie sterowania </a:t>
            </a:r>
            <a:r>
              <a:rPr lang="pl-PL" dirty="0"/>
              <a:t>(ang. </a:t>
            </a:r>
            <a:r>
              <a:rPr lang="pl-PL" dirty="0" err="1"/>
              <a:t>Inversion</a:t>
            </a:r>
            <a:r>
              <a:rPr lang="pl-PL" dirty="0"/>
              <a:t> of Control, </a:t>
            </a:r>
            <a:r>
              <a:rPr lang="pl-PL" dirty="0" err="1"/>
              <a:t>IoC</a:t>
            </a:r>
            <a:r>
              <a:rPr lang="pl-PL" dirty="0"/>
              <a:t>) – paradygmat (czasami rozważany też jako wzorzec projektowy lub wzorzec architektury) polegający na przeniesieniu funkcji sterowania wykonywaniem programu do używanego </a:t>
            </a:r>
            <a:r>
              <a:rPr lang="pl-PL" dirty="0" err="1"/>
              <a:t>frameworku</a:t>
            </a:r>
            <a:r>
              <a:rPr lang="pl-PL" dirty="0"/>
              <a:t>. Framework w odpowiednich momentach wywołuje kod programu stworzony przez programistę w ramach implementacji danej aplikacji. Odbiega to od popularnej metody programowania, gdzie programista tworzy kod aplikacji, który steruje jej zachowaniem. Następnie używa we własnym modelu sterowania bibliotek dostarczonych przez </a:t>
            </a:r>
            <a:r>
              <a:rPr lang="pl-PL" dirty="0" err="1"/>
              <a:t>framework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6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 a „klasyczne” podejście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790950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„Klasyczne” podejście:</a:t>
            </a:r>
          </a:p>
          <a:p>
            <a:pPr lvl="1"/>
            <a:r>
              <a:rPr lang="pl-PL" dirty="0"/>
              <a:t>Klasa zawiera kod tworzący, lub wyszukujący zależne komponenty</a:t>
            </a:r>
          </a:p>
          <a:p>
            <a:pPr lvl="1"/>
            <a:r>
              <a:rPr lang="pl-PL" dirty="0"/>
              <a:t>Tworzone są bezpośrednie powiązania, a w konsekwencji skomplikowany łańcuch powiązań</a:t>
            </a:r>
          </a:p>
          <a:p>
            <a:pPr lvl="1"/>
            <a:r>
              <a:rPr lang="pl-PL" dirty="0"/>
              <a:t>Trudności </a:t>
            </a:r>
            <a:r>
              <a:rPr lang="pl-PL"/>
              <a:t>w podmianie </a:t>
            </a:r>
            <a:r>
              <a:rPr lang="pl-PL" dirty="0"/>
              <a:t>powiązanego komponentu w zależności od środowiska uruchomienia (np. do testów)</a:t>
            </a:r>
          </a:p>
          <a:p>
            <a:r>
              <a:rPr lang="pl-PL" dirty="0"/>
              <a:t>Podejście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  <a:p>
            <a:pPr lvl="1"/>
            <a:r>
              <a:rPr lang="pl-PL" dirty="0"/>
              <a:t>Tworzeniem obiektów i powiązań zajmuje się kontener</a:t>
            </a:r>
          </a:p>
          <a:p>
            <a:pPr lvl="1"/>
            <a:r>
              <a:rPr lang="pl-PL" dirty="0"/>
              <a:t>Klasa wskazuje zależność jako abstrakcję (np. interfejs). Wybór implementacji zależy od konfiguracji kontenera – łatwość podmiany implementacji bez potrzeby zmiany kodu klasy</a:t>
            </a:r>
          </a:p>
          <a:p>
            <a:pPr lvl="1"/>
            <a:r>
              <a:rPr lang="pl-PL" dirty="0"/>
              <a:t>Możliwość dołączenia w </a:t>
            </a:r>
            <a:r>
              <a:rPr lang="pl-PL" dirty="0" err="1"/>
              <a:t>runtime</a:t>
            </a:r>
            <a:r>
              <a:rPr lang="pl-PL" dirty="0"/>
              <a:t> dodatkowych funkcjonalności „otaczających” zależny komponent (AOP), np. transakcje, logowanie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134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06E5F14-B40D-4693-BF58-EDFAB5AB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828662"/>
            <a:ext cx="4572000" cy="28194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87F81CA-0798-47D0-AAE3-12BA1CCE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 w Spring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C2EFB-4028-4CE9-A23D-0495998106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352551"/>
            <a:ext cx="4244280" cy="3268624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Kontener Spring odczytuje klasę i opisujące ją metadane i na tej podstawie wie, jakie zależne komponenty musi stworzyć, skonfigurować i podłączyć</a:t>
            </a:r>
          </a:p>
          <a:p>
            <a:r>
              <a:rPr lang="pl-PL" dirty="0"/>
              <a:t>Metadanymi mogą być:</a:t>
            </a:r>
          </a:p>
          <a:p>
            <a:pPr lvl="1"/>
            <a:r>
              <a:rPr lang="pl-PL" dirty="0"/>
              <a:t>Kod (np. konstruktor klasy, metoda konfiguracyjna)</a:t>
            </a:r>
          </a:p>
          <a:p>
            <a:pPr lvl="1"/>
            <a:r>
              <a:rPr lang="pl-PL" dirty="0"/>
              <a:t>Adnotacje Java</a:t>
            </a:r>
          </a:p>
          <a:p>
            <a:pPr lvl="1"/>
            <a:r>
              <a:rPr lang="pl-PL" dirty="0"/>
              <a:t>Pliki konfiguracyjne XML </a:t>
            </a:r>
          </a:p>
        </p:txBody>
      </p:sp>
    </p:spTree>
    <p:extLst>
      <p:ext uri="{BB962C8B-B14F-4D97-AF65-F5344CB8AC3E}">
        <p14:creationId xmlns:p14="http://schemas.microsoft.com/office/powerpoint/2010/main" val="87374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360F90-3563-4E1C-AE58-AF65C7BF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DI w Spring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B6D13632-CCEF-467F-B015-9C000258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8" y="1663835"/>
            <a:ext cx="8465329" cy="23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360F90-3563-4E1C-AE58-AF65C7BF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DI w Spring cd.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603C8104-14C7-45AC-9385-1413BBDE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9662"/>
            <a:ext cx="747072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Spring Framework?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pl-PL" dirty="0"/>
              <a:t>Framework do tworzenia aplikacji biznesowych w </a:t>
            </a:r>
            <a:r>
              <a:rPr lang="pl-PL" dirty="0" err="1"/>
              <a:t>tehcnologii</a:t>
            </a:r>
            <a:r>
              <a:rPr lang="pl-PL" dirty="0"/>
              <a:t> Java</a:t>
            </a:r>
          </a:p>
          <a:p>
            <a:r>
              <a:rPr lang="pl-PL" dirty="0"/>
              <a:t>Udostępniany licencji open </a:t>
            </a:r>
            <a:r>
              <a:rPr lang="pl-PL" dirty="0" err="1"/>
              <a:t>source</a:t>
            </a:r>
            <a:r>
              <a:rPr lang="pl-PL" dirty="0"/>
              <a:t> (Apache </a:t>
            </a:r>
            <a:r>
              <a:rPr lang="pl-PL" dirty="0" err="1"/>
              <a:t>Licence</a:t>
            </a:r>
            <a:r>
              <a:rPr lang="pl-PL" dirty="0"/>
              <a:t> 2.0)</a:t>
            </a:r>
          </a:p>
          <a:p>
            <a:r>
              <a:rPr lang="pl-PL" dirty="0"/>
              <a:t>Bardzo popularny (wg badań używany w ponad 80% projektach Java)</a:t>
            </a:r>
          </a:p>
        </p:txBody>
      </p:sp>
    </p:spTree>
    <p:extLst>
      <p:ext uri="{BB962C8B-B14F-4D97-AF65-F5344CB8AC3E}">
        <p14:creationId xmlns:p14="http://schemas.microsoft.com/office/powerpoint/2010/main" val="48824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360F90-3563-4E1C-AE58-AF65C7BF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„zaślepiania” (</a:t>
            </a:r>
            <a:r>
              <a:rPr lang="pl-PL" dirty="0" err="1"/>
              <a:t>mock</a:t>
            </a:r>
            <a:r>
              <a:rPr lang="pl-PL" dirty="0"/>
              <a:t>) z DI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7CDDF0C-7B75-4904-803A-0659E0ABA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840711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Aspect</a:t>
            </a:r>
            <a:r>
              <a:rPr lang="pl-PL" dirty="0"/>
              <a:t> </a:t>
            </a:r>
            <a:r>
              <a:rPr lang="pl-PL" dirty="0" err="1"/>
              <a:t>Oriented</a:t>
            </a:r>
            <a:r>
              <a:rPr lang="pl-PL" dirty="0"/>
              <a:t> Programming (AOP)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pl-PL" dirty="0"/>
              <a:t>Inny ważny koncept zaimplementowany w Spring</a:t>
            </a:r>
          </a:p>
          <a:p>
            <a:r>
              <a:rPr lang="pl-PL" dirty="0"/>
              <a:t>Logika biznesowa aplikacji i wymagania </a:t>
            </a:r>
            <a:r>
              <a:rPr lang="pl-PL" dirty="0" err="1"/>
              <a:t>pozafunkcjonalne</a:t>
            </a:r>
            <a:r>
              <a:rPr lang="pl-PL" dirty="0"/>
              <a:t> (infrastruktura aplikacji) przecinają się w wielu miejscach</a:t>
            </a:r>
          </a:p>
          <a:p>
            <a:pPr lvl="1"/>
            <a:r>
              <a:rPr lang="pl-PL" dirty="0"/>
              <a:t>Np. chcemy zapewnić logowanie każdej transakcji finansowej, ale nie chcemy w każdej metodzie pisać do tego kodu</a:t>
            </a:r>
          </a:p>
        </p:txBody>
      </p:sp>
    </p:spTree>
    <p:extLst>
      <p:ext uri="{BB962C8B-B14F-4D97-AF65-F5344CB8AC3E}">
        <p14:creationId xmlns:p14="http://schemas.microsoft.com/office/powerpoint/2010/main" val="126871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89D48-48A7-4599-A69F-3D363A5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Aspect</a:t>
            </a:r>
            <a:r>
              <a:rPr lang="pl-PL" dirty="0"/>
              <a:t> </a:t>
            </a:r>
            <a:r>
              <a:rPr lang="pl-PL" dirty="0" err="1"/>
              <a:t>Oriented</a:t>
            </a:r>
            <a:r>
              <a:rPr lang="pl-PL" dirty="0"/>
              <a:t> Programming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647468A-F8D6-4989-80EE-55287B504246}"/>
              </a:ext>
            </a:extLst>
          </p:cNvPr>
          <p:cNvSpPr/>
          <p:nvPr/>
        </p:nvSpPr>
        <p:spPr>
          <a:xfrm>
            <a:off x="899592" y="1923678"/>
            <a:ext cx="676875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/>
              <a:t>Zamówienia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7438B38-3B3B-46CA-AD06-CCDACE0E2D19}"/>
              </a:ext>
            </a:extLst>
          </p:cNvPr>
          <p:cNvSpPr/>
          <p:nvPr/>
        </p:nvSpPr>
        <p:spPr>
          <a:xfrm>
            <a:off x="899592" y="2878795"/>
            <a:ext cx="67687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/>
              <a:t>Zarządzanie produktami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20C51F4-61A4-4FF2-A454-B57D9EF92A83}"/>
              </a:ext>
            </a:extLst>
          </p:cNvPr>
          <p:cNvSpPr/>
          <p:nvPr/>
        </p:nvSpPr>
        <p:spPr>
          <a:xfrm>
            <a:off x="899592" y="3833912"/>
            <a:ext cx="6768752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/>
              <a:t>Rejestracja użytkowników</a:t>
            </a:r>
          </a:p>
        </p:txBody>
      </p:sp>
      <p:sp>
        <p:nvSpPr>
          <p:cNvPr id="8" name="Strzałka: w dół 7">
            <a:extLst>
              <a:ext uri="{FF2B5EF4-FFF2-40B4-BE49-F238E27FC236}">
                <a16:creationId xmlns:a16="http://schemas.microsoft.com/office/drawing/2014/main" id="{6A189E0D-DB49-4A1A-829B-B15B986D6AF7}"/>
              </a:ext>
            </a:extLst>
          </p:cNvPr>
          <p:cNvSpPr/>
          <p:nvPr/>
        </p:nvSpPr>
        <p:spPr>
          <a:xfrm>
            <a:off x="3851920" y="1491630"/>
            <a:ext cx="864096" cy="3384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Logowanie</a:t>
            </a:r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0C1643DD-16A9-43EF-81C8-ECBB4192E06F}"/>
              </a:ext>
            </a:extLst>
          </p:cNvPr>
          <p:cNvSpPr/>
          <p:nvPr/>
        </p:nvSpPr>
        <p:spPr>
          <a:xfrm>
            <a:off x="5098089" y="1491630"/>
            <a:ext cx="864096" cy="33843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Bezpieczeństwo</a:t>
            </a:r>
          </a:p>
        </p:txBody>
      </p:sp>
      <p:sp>
        <p:nvSpPr>
          <p:cNvPr id="10" name="Strzałka: w dół 9">
            <a:extLst>
              <a:ext uri="{FF2B5EF4-FFF2-40B4-BE49-F238E27FC236}">
                <a16:creationId xmlns:a16="http://schemas.microsoft.com/office/drawing/2014/main" id="{F4F119CB-DD45-479D-890D-D4CF80CA811C}"/>
              </a:ext>
            </a:extLst>
          </p:cNvPr>
          <p:cNvSpPr/>
          <p:nvPr/>
        </p:nvSpPr>
        <p:spPr>
          <a:xfrm>
            <a:off x="6344258" y="1491630"/>
            <a:ext cx="864096" cy="33843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dirty="0"/>
              <a:t>Transakcje</a:t>
            </a:r>
          </a:p>
        </p:txBody>
      </p:sp>
    </p:spTree>
    <p:extLst>
      <p:ext uri="{BB962C8B-B14F-4D97-AF65-F5344CB8AC3E}">
        <p14:creationId xmlns:p14="http://schemas.microsoft.com/office/powerpoint/2010/main" val="211470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CE08A-7631-4389-A0BD-42BE4A84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AOP w Spring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114376-4147-4264-BB6E-8E62098818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23455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Moduł AOP w Springu może „przechwycić” wywołanie wybranego fragmentu kodu, np. przed wywołaniem określonej metody opisanej metadanymi może dołączyć dodatkową funkcjonalność</a:t>
            </a:r>
          </a:p>
          <a:p>
            <a:r>
              <a:rPr lang="pl-PL" dirty="0"/>
              <a:t>Niektóre funkcjonalności Spring wykorzystują AOP (np. adnotacja @Transactional wprowadzająca transakcje)</a:t>
            </a:r>
          </a:p>
          <a:p>
            <a:r>
              <a:rPr lang="pl-PL" dirty="0"/>
              <a:t>Możliwe jest dołączenie własnych funkcjonalności aspektowych</a:t>
            </a:r>
          </a:p>
          <a:p>
            <a:r>
              <a:rPr lang="pl-PL" sz="2100" dirty="0"/>
              <a:t>Więcej informacji w dokumentacji: https://docs.spring.io/spring-framework/docs/current/reference/html/core.html#aop</a:t>
            </a:r>
          </a:p>
        </p:txBody>
      </p:sp>
    </p:spTree>
    <p:extLst>
      <p:ext uri="{BB962C8B-B14F-4D97-AF65-F5344CB8AC3E}">
        <p14:creationId xmlns:p14="http://schemas.microsoft.com/office/powerpoint/2010/main" val="28668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1A9575-358F-4489-A5FF-C6C59096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Moduły Spring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5DBE81-CB1D-4FA1-928A-BA7B0E8812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419622"/>
            <a:ext cx="4462264" cy="3268624"/>
          </a:xfrm>
        </p:spPr>
        <p:txBody>
          <a:bodyPr>
            <a:normAutofit lnSpcReduction="10000"/>
          </a:bodyPr>
          <a:lstStyle/>
          <a:p>
            <a:r>
              <a:rPr lang="pl-PL" dirty="0"/>
              <a:t>Spring zawiera ok 20 modułów </a:t>
            </a:r>
          </a:p>
          <a:p>
            <a:r>
              <a:rPr lang="pl-PL" dirty="0"/>
              <a:t>Niektóre są powiązane w grupy:</a:t>
            </a:r>
          </a:p>
          <a:p>
            <a:pPr lvl="1"/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Container</a:t>
            </a:r>
            <a:endParaRPr lang="pl-PL" dirty="0"/>
          </a:p>
          <a:p>
            <a:pPr lvl="1"/>
            <a:r>
              <a:rPr lang="pl-PL" dirty="0"/>
              <a:t>Data Access / Integration</a:t>
            </a:r>
          </a:p>
          <a:p>
            <a:pPr lvl="1"/>
            <a:r>
              <a:rPr lang="pl-PL" dirty="0"/>
              <a:t>Web</a:t>
            </a:r>
          </a:p>
        </p:txBody>
      </p:sp>
      <p:pic>
        <p:nvPicPr>
          <p:cNvPr id="11" name="Obraz 10" descr="Obraz zawierający tekst, zielony&#10;&#10;Opis wygenerowany automatycznie">
            <a:extLst>
              <a:ext uri="{FF2B5EF4-FFF2-40B4-BE49-F238E27FC236}">
                <a16:creationId xmlns:a16="http://schemas.microsoft.com/office/drawing/2014/main" id="{964883EB-E1F1-42AD-863C-900A3325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8" y="1419622"/>
            <a:ext cx="4437112" cy="33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9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873F76-591E-47F0-9C5C-B68EDF80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</a:t>
            </a:r>
            <a:r>
              <a:rPr lang="pl-PL" dirty="0" err="1"/>
              <a:t>Boot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73FC96-083D-4C3C-B0A0-5F79B289E2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Jeden z projektów w ramach rozwoju Spring Framework</a:t>
            </a:r>
          </a:p>
          <a:p>
            <a:r>
              <a:rPr lang="pl-PL" dirty="0"/>
              <a:t>Ułatwia tworzenie nowych aplikacji przy minimalnym wysiłku konfiguracji projektu</a:t>
            </a:r>
          </a:p>
          <a:p>
            <a:r>
              <a:rPr lang="pl-PL" dirty="0"/>
              <a:t>Wspiera zasadę „konwencja przed konfiguracją”</a:t>
            </a:r>
          </a:p>
          <a:p>
            <a:pPr lvl="1"/>
            <a:r>
              <a:rPr lang="pl-PL" dirty="0"/>
              <a:t>Przykładowo: dołączenie biblioteki Spring Web nie wymaga określenia portu serwera, domyślnie jest nim 8080, dołączenie Spring Data i bazy H2 nie wymaga żadnej konfiguracji do uzyskania testowego środowiska bazodanowego JPA</a:t>
            </a:r>
          </a:p>
        </p:txBody>
      </p:sp>
    </p:spTree>
    <p:extLst>
      <p:ext uri="{BB962C8B-B14F-4D97-AF65-F5344CB8AC3E}">
        <p14:creationId xmlns:p14="http://schemas.microsoft.com/office/powerpoint/2010/main" val="179771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0CD974-7F7E-4B81-850F-C20EB523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</a:t>
            </a:r>
            <a:r>
              <a:rPr lang="pl-PL" dirty="0" err="1"/>
              <a:t>Initializer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C85ED8-F3A7-401C-8A8E-1A9D0A54EE5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>
                <a:hlinkClick r:id="rId2"/>
              </a:rPr>
              <a:t>https://start.spring.io/</a:t>
            </a:r>
            <a:endParaRPr lang="pl-PL" dirty="0"/>
          </a:p>
          <a:p>
            <a:r>
              <a:rPr lang="pl-PL" dirty="0"/>
              <a:t>Łatwy konfigurator projektów</a:t>
            </a:r>
          </a:p>
          <a:p>
            <a:r>
              <a:rPr lang="pl-PL" dirty="0"/>
              <a:t>Duży wybór modułów aplikacji</a:t>
            </a:r>
          </a:p>
          <a:p>
            <a:r>
              <a:rPr lang="pl-PL" dirty="0"/>
              <a:t>Generuje szkielet projektu gotowy do uruchomienia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FA983C2-C1FB-40DD-8DDE-F8537E47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2" y="1419622"/>
            <a:ext cx="4338808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w Spring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379439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Dostępne są 3 oddzielne biblioteki do tworzenia usług REST (Spring 5):</a:t>
            </a:r>
          </a:p>
          <a:p>
            <a:pPr lvl="1"/>
            <a:r>
              <a:rPr lang="pl-PL" dirty="0"/>
              <a:t>Spring MVC</a:t>
            </a:r>
          </a:p>
          <a:p>
            <a:pPr lvl="2"/>
            <a:r>
              <a:rPr lang="pl-PL" dirty="0"/>
              <a:t>„Klasyczny” model programowania, używana również do tworzenia interfejsów webowych</a:t>
            </a:r>
          </a:p>
          <a:p>
            <a:pPr lvl="1"/>
            <a:r>
              <a:rPr lang="pl-PL" dirty="0"/>
              <a:t>Spring </a:t>
            </a:r>
            <a:r>
              <a:rPr lang="pl-PL" dirty="0" err="1"/>
              <a:t>WebFlux</a:t>
            </a:r>
            <a:endParaRPr lang="pl-PL" dirty="0"/>
          </a:p>
          <a:p>
            <a:pPr lvl="2"/>
            <a:r>
              <a:rPr lang="pl-PL" dirty="0"/>
              <a:t>Reaktywny model programowania (programiści </a:t>
            </a:r>
            <a:r>
              <a:rPr lang="pl-PL" dirty="0" err="1"/>
              <a:t>NodeJS</a:t>
            </a:r>
            <a:r>
              <a:rPr lang="pl-PL" dirty="0"/>
              <a:t> poczują się jak u siebie w domu)</a:t>
            </a:r>
          </a:p>
          <a:p>
            <a:pPr lvl="1"/>
            <a:r>
              <a:rPr lang="pl-PL" dirty="0"/>
              <a:t>Spring </a:t>
            </a:r>
            <a:r>
              <a:rPr lang="pl-PL" dirty="0" err="1"/>
              <a:t>WebFlux.fn</a:t>
            </a:r>
            <a:endParaRPr lang="pl-PL" dirty="0"/>
          </a:p>
          <a:p>
            <a:pPr lvl="2"/>
            <a:r>
              <a:rPr lang="pl-PL" dirty="0"/>
              <a:t>Wariant powyższego w oparciu o funkcjonalny model programowania</a:t>
            </a:r>
          </a:p>
          <a:p>
            <a:pPr lvl="2"/>
            <a:r>
              <a:rPr lang="pl-PL" dirty="0"/>
              <a:t>Zaprojektowany do szybkiego tworzenia </a:t>
            </a:r>
            <a:r>
              <a:rPr lang="pl-PL" dirty="0" err="1"/>
              <a:t>mikrousług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774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815CB7-760D-4D82-96BB-7C4702C2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w Spring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701C5F-822A-47C9-9F4A-63B3555E5B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778824" cy="3268624"/>
          </a:xfrm>
        </p:spPr>
        <p:txBody>
          <a:bodyPr/>
          <a:lstStyle/>
          <a:p>
            <a:r>
              <a:rPr lang="pl-PL" dirty="0"/>
              <a:t>W celu „konsumowania” usług REST, Spring oferuje dwie różne biblioteki:</a:t>
            </a:r>
          </a:p>
          <a:p>
            <a:pPr lvl="1"/>
            <a:r>
              <a:rPr lang="pl-PL" dirty="0" err="1"/>
              <a:t>RestTemplate</a:t>
            </a:r>
            <a:endParaRPr lang="pl-PL" dirty="0"/>
          </a:p>
          <a:p>
            <a:pPr lvl="2"/>
            <a:r>
              <a:rPr lang="pl-PL" dirty="0"/>
              <a:t>Dojrzała i konfigurowalna biblioteka</a:t>
            </a:r>
          </a:p>
          <a:p>
            <a:pPr lvl="1"/>
            <a:r>
              <a:rPr lang="pl-PL" dirty="0"/>
              <a:t>Spring </a:t>
            </a:r>
            <a:r>
              <a:rPr lang="pl-PL" dirty="0" err="1"/>
              <a:t>WebClient</a:t>
            </a:r>
            <a:r>
              <a:rPr lang="pl-PL" dirty="0"/>
              <a:t> (od wersji 5)</a:t>
            </a:r>
          </a:p>
          <a:p>
            <a:pPr lvl="2"/>
            <a:r>
              <a:rPr lang="pl-PL" dirty="0"/>
              <a:t>„Reaktywny” klient webowy</a:t>
            </a:r>
          </a:p>
        </p:txBody>
      </p:sp>
    </p:spTree>
    <p:extLst>
      <p:ext uri="{BB962C8B-B14F-4D97-AF65-F5344CB8AC3E}">
        <p14:creationId xmlns:p14="http://schemas.microsoft.com/office/powerpoint/2010/main" val="79541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D5AAF-C39A-4825-9203-0FCF21C3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reaktywne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C29676-C417-432D-9E38-2BFFC217C0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778824" cy="3268624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W klasycznym (blokującym) modelu aplikacja dysponuje określoną pulą wątków w którym wykonywane jest żądanie klienta</a:t>
            </a:r>
          </a:p>
          <a:p>
            <a:pPr lvl="1"/>
            <a:r>
              <a:rPr lang="pl-PL" dirty="0"/>
              <a:t>Obsługa żądania może być czasochłonna, np. wymagać sięgnięcia do bazy danych lub zewnętrznej usługi, w tym czasie wątek jest zablokowany</a:t>
            </a:r>
          </a:p>
          <a:p>
            <a:pPr lvl="1"/>
            <a:r>
              <a:rPr lang="pl-PL" dirty="0"/>
              <a:t>Aplikacja dysponuje ograniczoną liczbą wątków, po jej wyczerpaniu przez wiele konkurencyjnych żądań kolejni klienci muszą czekać w kolejce</a:t>
            </a:r>
          </a:p>
        </p:txBody>
      </p:sp>
    </p:spTree>
    <p:extLst>
      <p:ext uri="{BB962C8B-B14F-4D97-AF65-F5344CB8AC3E}">
        <p14:creationId xmlns:p14="http://schemas.microsoft.com/office/powerpoint/2010/main" val="386972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Popularność Spring Framework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4778093"/>
            <a:ext cx="8513440" cy="365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Źródło: https://www.jrebel.com/blog/2020-java-technology-report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C137DC1-E1AA-4055-9597-06000F2BF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9622"/>
            <a:ext cx="5632439" cy="33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9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139E36-B46D-4C29-B445-0FDA8E1E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Klasyczny model wielowątkowości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032440-FD03-432A-89CA-6937ECEF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29" y="1347614"/>
            <a:ext cx="6619741" cy="303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1AE651D-0238-4339-9738-9FE22A397235}"/>
              </a:ext>
            </a:extLst>
          </p:cNvPr>
          <p:cNvSpPr txBox="1"/>
          <p:nvPr/>
        </p:nvSpPr>
        <p:spPr>
          <a:xfrm>
            <a:off x="3059832" y="4469584"/>
            <a:ext cx="195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Żródło</a:t>
            </a:r>
            <a:r>
              <a:rPr lang="pl-PL" sz="1200" dirty="0"/>
              <a:t>: bykowski.pl</a:t>
            </a:r>
          </a:p>
        </p:txBody>
      </p:sp>
    </p:spTree>
    <p:extLst>
      <p:ext uri="{BB962C8B-B14F-4D97-AF65-F5344CB8AC3E}">
        <p14:creationId xmlns:p14="http://schemas.microsoft.com/office/powerpoint/2010/main" val="3262911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reaktywne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W modelu reaktywnym istnieje tylko jeden wątek odbierający żądania klientów, oraz pule wątków dedykowane do konkretnych zadań (np. obsługi </a:t>
            </a:r>
            <a:r>
              <a:rPr lang="pl-PL" dirty="0" err="1"/>
              <a:t>bazydanych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Wątek główny jak najszybciej przekazuje sterowanie do wątków pomocniczych</a:t>
            </a:r>
          </a:p>
          <a:p>
            <a:pPr lvl="1"/>
            <a:r>
              <a:rPr lang="pl-PL" dirty="0"/>
              <a:t>Zwiększa to możliwości skalowania aplikacji </a:t>
            </a:r>
          </a:p>
          <a:p>
            <a:pPr lvl="1"/>
            <a:r>
              <a:rPr lang="pl-PL" dirty="0"/>
              <a:t>Wymaga specjalnych środków programowania (min. obsługę </a:t>
            </a:r>
            <a:r>
              <a:rPr lang="pl-PL" dirty="0" err="1"/>
              <a:t>callbacków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Stosowane np. w </a:t>
            </a:r>
            <a:r>
              <a:rPr lang="pl-PL" dirty="0" err="1"/>
              <a:t>NodeJS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0413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Reaktywny model wielowątkowości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4976BFA-4DC2-4050-9501-A298917B0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7614"/>
            <a:ext cx="6696744" cy="307213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D2B0F8B-66F7-47C0-B38D-490A254E6984}"/>
              </a:ext>
            </a:extLst>
          </p:cNvPr>
          <p:cNvSpPr txBox="1"/>
          <p:nvPr/>
        </p:nvSpPr>
        <p:spPr>
          <a:xfrm>
            <a:off x="3059832" y="4469584"/>
            <a:ext cx="195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Żródło</a:t>
            </a:r>
            <a:r>
              <a:rPr lang="pl-PL" sz="1200" dirty="0"/>
              <a:t>: bykowski.pl</a:t>
            </a:r>
          </a:p>
        </p:txBody>
      </p:sp>
    </p:spTree>
    <p:extLst>
      <p:ext uri="{BB962C8B-B14F-4D97-AF65-F5344CB8AC3E}">
        <p14:creationId xmlns:p14="http://schemas.microsoft.com/office/powerpoint/2010/main" val="3554005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D93FC5-FBDB-453A-84F9-2DBDFC94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w Spring Web MVC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F491268B-0A13-4DDD-9AE8-400F2BE8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9622"/>
            <a:ext cx="6192688" cy="34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w Spring Web MVC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pl-PL" dirty="0"/>
              <a:t>Do oznaczenia klas kontrolerów używamy adnotacji @RestController </a:t>
            </a:r>
            <a:r>
              <a:rPr lang="pl-PL" sz="1800" dirty="0"/>
              <a:t>(pakiet </a:t>
            </a:r>
            <a:r>
              <a:rPr lang="pl-PL" sz="1800" dirty="0" err="1"/>
              <a:t>org.springframework.web.bind.annotation</a:t>
            </a:r>
            <a:r>
              <a:rPr lang="pl-PL" sz="1800" dirty="0"/>
              <a:t>)</a:t>
            </a:r>
          </a:p>
          <a:p>
            <a:r>
              <a:rPr lang="pl-PL" sz="2800" dirty="0"/>
              <a:t>Podstawowy adres URL dla metod danego kontrolera określamy za pomocą @RequestMapping</a:t>
            </a:r>
          </a:p>
          <a:p>
            <a:r>
              <a:rPr lang="pl-PL" sz="2800" dirty="0"/>
              <a:t>Poszczególne metody API powinny mieć określoną metodę HTTP (np. @GetMapping)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4262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C3CF86-C4D1-43BC-8681-C09F65DE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w Spring Web MVC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9BF4D-2FF8-4276-A711-94FE0DE93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922840" cy="3268624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Metody mogą zwracać bezpośrednio obiekty (mapowane później na docelowy format, domyślnie JSON, wymagana adnotacja @ResponseBody dla metody), lub obiekt klasy </a:t>
            </a:r>
            <a:r>
              <a:rPr lang="pl-PL" dirty="0" err="1"/>
              <a:t>ResponseEntity</a:t>
            </a:r>
            <a:r>
              <a:rPr lang="pl-PL" dirty="0"/>
              <a:t>, który umożliwia bardziej szczegółowe formułowanie odpowiedzi, takie jak:</a:t>
            </a:r>
          </a:p>
          <a:p>
            <a:pPr lvl="1"/>
            <a:r>
              <a:rPr lang="pl-PL" dirty="0"/>
              <a:t>Status HTTP odpowiedzi</a:t>
            </a:r>
          </a:p>
          <a:p>
            <a:pPr lvl="1"/>
            <a:r>
              <a:rPr lang="pl-PL" dirty="0"/>
              <a:t>Nagłówki</a:t>
            </a:r>
          </a:p>
        </p:txBody>
      </p:sp>
    </p:spTree>
    <p:extLst>
      <p:ext uri="{BB962C8B-B14F-4D97-AF65-F5344CB8AC3E}">
        <p14:creationId xmlns:p14="http://schemas.microsoft.com/office/powerpoint/2010/main" val="2422074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158A01-094F-41B1-A4A9-52959C9E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 metod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7338D7-282C-4516-9979-C73874D73D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Parametrami metody mogą być:</a:t>
            </a:r>
          </a:p>
          <a:p>
            <a:pPr lvl="1"/>
            <a:r>
              <a:rPr lang="pl-PL" dirty="0"/>
              <a:t>Query </a:t>
            </a:r>
            <a:r>
              <a:rPr lang="pl-PL" dirty="0" err="1"/>
              <a:t>params</a:t>
            </a:r>
            <a:r>
              <a:rPr lang="pl-PL" dirty="0"/>
              <a:t> (np. 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source code pro"/>
              </a:rPr>
              <a:t>http://localhost:8080/api/foos?</a:t>
            </a:r>
            <a:r>
              <a:rPr lang="pl-PL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code pro"/>
              </a:rPr>
              <a:t>id=abc</a:t>
            </a:r>
            <a:r>
              <a:rPr lang="pl-PL" sz="2800" dirty="0"/>
              <a:t>)</a:t>
            </a:r>
            <a:r>
              <a:rPr lang="pl-PL" sz="1600" dirty="0"/>
              <a:t> </a:t>
            </a:r>
            <a:r>
              <a:rPr lang="pl-PL" dirty="0"/>
              <a:t>– oznaczamy w sygnaturze parametru jako @RequestParam</a:t>
            </a:r>
          </a:p>
          <a:p>
            <a:pPr lvl="1"/>
            <a:r>
              <a:rPr lang="pl-PL" dirty="0" err="1"/>
              <a:t>Path</a:t>
            </a:r>
            <a:r>
              <a:rPr lang="pl-PL" dirty="0"/>
              <a:t> </a:t>
            </a:r>
            <a:r>
              <a:rPr lang="pl-PL" dirty="0" err="1"/>
              <a:t>params</a:t>
            </a:r>
            <a:r>
              <a:rPr lang="pl-PL" dirty="0"/>
              <a:t> (np. 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source code pro"/>
              </a:rPr>
              <a:t>http://localhost:8080/api/foo/</a:t>
            </a:r>
            <a:r>
              <a:rPr lang="pl-PL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code pro"/>
              </a:rPr>
              <a:t>1</a:t>
            </a:r>
            <a:r>
              <a:rPr lang="pl-PL" dirty="0"/>
              <a:t>) - @PathVariable</a:t>
            </a:r>
          </a:p>
          <a:p>
            <a:pPr lvl="2"/>
            <a:r>
              <a:rPr lang="pl-PL" dirty="0"/>
              <a:t>Dla powyższych może być potrzebne wskazanie nazwy parametru, np.: @RequestMapping(„/{fooId}”) dla metody, @PathVariable(„fooId”) dla parametru</a:t>
            </a:r>
          </a:p>
          <a:p>
            <a:pPr lvl="1"/>
            <a:r>
              <a:rPr lang="pl-PL" dirty="0"/>
              <a:t>Ciało żądania (np. dla metod PUT, POST), możliwy typ złożony automatycznie konwertowany na wybraną klasę - @RequestBody 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7126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E1334D-AAA7-4890-B531-F06A8EA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Data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DFA755-D70E-4BB3-B374-025AC01D7B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Biblioteka umożliwiająca bezpośrednią ekspozycję encji JPA na usługi REST</a:t>
            </a:r>
          </a:p>
          <a:p>
            <a:pPr lvl="1"/>
            <a:r>
              <a:rPr lang="pl-PL" dirty="0"/>
              <a:t>Minimalna ilość kodu niezbędna do wdrożenia podstawowych funkcjonalności</a:t>
            </a:r>
          </a:p>
          <a:p>
            <a:pPr lvl="1"/>
            <a:r>
              <a:rPr lang="pl-PL" dirty="0"/>
              <a:t>Dość ograniczone możliwości dostosowania działania usług</a:t>
            </a:r>
          </a:p>
          <a:p>
            <a:pPr lvl="1"/>
            <a:r>
              <a:rPr lang="pl-PL" dirty="0"/>
              <a:t>Problemy z mapowaniem bardziej złożonych encji</a:t>
            </a:r>
          </a:p>
          <a:p>
            <a:pPr lvl="1"/>
            <a:r>
              <a:rPr lang="pl-PL" dirty="0"/>
              <a:t>Bardziej jako narzędzie do prototypowania, niż na produkcję</a:t>
            </a:r>
          </a:p>
        </p:txBody>
      </p:sp>
    </p:spTree>
    <p:extLst>
      <p:ext uri="{BB962C8B-B14F-4D97-AF65-F5344CB8AC3E}">
        <p14:creationId xmlns:p14="http://schemas.microsoft.com/office/powerpoint/2010/main" val="397262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DD27D5-B4C0-4F53-9171-97D3864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9BD6B0-5DAD-4D58-958B-5972CE1EB7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lnSpcReduction="10000"/>
          </a:bodyPr>
          <a:lstStyle/>
          <a:p>
            <a:r>
              <a:rPr lang="pl-PL" dirty="0"/>
              <a:t>Nie umieszczaj logiki biznesowej w kontrolerze, a tym bardziej zapytań bazodanowych</a:t>
            </a:r>
          </a:p>
          <a:p>
            <a:pPr lvl="1"/>
            <a:r>
              <a:rPr lang="pl-PL" dirty="0"/>
              <a:t>Pamiętaj o zasadzie </a:t>
            </a:r>
            <a:r>
              <a:rPr lang="pl-PL" dirty="0">
                <a:hlinkClick r:id="rId2"/>
              </a:rPr>
              <a:t>rozdziału odpowiedzialności</a:t>
            </a:r>
            <a:endParaRPr lang="pl-PL" dirty="0"/>
          </a:p>
          <a:p>
            <a:pPr lvl="1"/>
            <a:r>
              <a:rPr lang="pl-PL" dirty="0"/>
              <a:t>Klasycznym wzorcem jest podział na: Controller -&gt; Service -&gt; </a:t>
            </a:r>
            <a:r>
              <a:rPr lang="pl-PL" dirty="0" err="1"/>
              <a:t>Repository</a:t>
            </a:r>
            <a:r>
              <a:rPr lang="pl-PL" dirty="0"/>
              <a:t> -&gt; Database</a:t>
            </a:r>
          </a:p>
          <a:p>
            <a:pPr lvl="1"/>
            <a:r>
              <a:rPr lang="pl-PL" dirty="0"/>
              <a:t>Zdecydowanie zwiększa to czytelność, ponowne użycie kodu i jego pielęgnowalność (kod pisze się raz, a czyta kilkanaście razy)</a:t>
            </a:r>
          </a:p>
        </p:txBody>
      </p:sp>
    </p:spTree>
    <p:extLst>
      <p:ext uri="{BB962C8B-B14F-4D97-AF65-F5344CB8AC3E}">
        <p14:creationId xmlns:p14="http://schemas.microsoft.com/office/powerpoint/2010/main" val="986314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F6527-8213-4CB0-A66A-FEAB7002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E741EC-C5EE-491E-ADD8-D5CC8A5652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210872" cy="3268624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Dla obiektów przekazywanych przez API stwórz osobne klasy DTO (Data Transfer Object)</a:t>
            </a:r>
          </a:p>
          <a:p>
            <a:pPr lvl="1"/>
            <a:r>
              <a:rPr lang="pl-PL" dirty="0"/>
              <a:t>Miej kontrolę nad danymi które wysyłasz, nie zawsze kompletny obiekt encji jest wymagany, zwracaj dane niezbędne do danej funkcjonalności</a:t>
            </a:r>
          </a:p>
          <a:p>
            <a:pPr lvl="1"/>
            <a:r>
              <a:rPr lang="pl-PL" dirty="0"/>
              <a:t>Być może będziesz musiał utrzymać starą wersję API dla nowego modelu danych</a:t>
            </a:r>
          </a:p>
          <a:p>
            <a:pPr lvl="1"/>
            <a:r>
              <a:rPr lang="pl-PL" dirty="0"/>
              <a:t>Nie zaśmiecaj klas encji dodatkowymi adnotacjami, niezbędnymi, jeśli chcesz kontrolować zwracane dane</a:t>
            </a:r>
          </a:p>
          <a:p>
            <a:pPr lvl="1"/>
            <a:r>
              <a:rPr lang="pl-PL" dirty="0"/>
              <a:t>Zastanów się, jak poradzisz sobie z asocjacjami, ich automatyczne mapowanie może powodować problemy</a:t>
            </a:r>
          </a:p>
        </p:txBody>
      </p:sp>
    </p:spTree>
    <p:extLst>
      <p:ext uri="{BB962C8B-B14F-4D97-AF65-F5344CB8AC3E}">
        <p14:creationId xmlns:p14="http://schemas.microsoft.com/office/powerpoint/2010/main" val="242823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Spring (lub </a:t>
            </a:r>
            <a:r>
              <a:rPr lang="pl-PL" dirty="0" err="1"/>
              <a:t>JavaEE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82880" cy="3523455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Złożona aplikacja biznesowa zawiera:</a:t>
            </a:r>
          </a:p>
          <a:p>
            <a:pPr lvl="1"/>
            <a:r>
              <a:rPr lang="pl-PL" dirty="0"/>
              <a:t>Logikę biznesową</a:t>
            </a:r>
          </a:p>
          <a:p>
            <a:pPr lvl="1"/>
            <a:r>
              <a:rPr lang="pl-PL" dirty="0"/>
              <a:t>Infrastrukturę systemową:</a:t>
            </a:r>
          </a:p>
          <a:p>
            <a:pPr lvl="2"/>
            <a:r>
              <a:rPr lang="pl-PL" dirty="0"/>
              <a:t>Bezpieczeństwo</a:t>
            </a:r>
          </a:p>
          <a:p>
            <a:pPr lvl="2"/>
            <a:r>
              <a:rPr lang="pl-PL" dirty="0"/>
              <a:t>Zdalne wywołania (aplikacje klienckie, w tym WWW)</a:t>
            </a:r>
          </a:p>
          <a:p>
            <a:pPr lvl="2"/>
            <a:r>
              <a:rPr lang="pl-PL" dirty="0"/>
              <a:t>Zarządzanie transakcjami</a:t>
            </a:r>
          </a:p>
          <a:p>
            <a:pPr lvl="2"/>
            <a:r>
              <a:rPr lang="pl-PL" dirty="0"/>
              <a:t>Zarządzanie zasobami (połączenia do bazy danych, kolejki komunikatów, itp.)</a:t>
            </a:r>
          </a:p>
          <a:p>
            <a:pPr lvl="2"/>
            <a:r>
              <a:rPr lang="pl-PL" dirty="0"/>
              <a:t>Wielowątkowość</a:t>
            </a:r>
          </a:p>
          <a:p>
            <a:pPr lvl="2"/>
            <a:r>
              <a:rPr lang="pl-PL" dirty="0"/>
              <a:t>Integracja w środowisku heterogenicznym</a:t>
            </a:r>
          </a:p>
          <a:p>
            <a:pPr lvl="2"/>
            <a:r>
              <a:rPr lang="pl-PL" dirty="0"/>
              <a:t>Modularność (w tym zarządzanie zależnościami)</a:t>
            </a:r>
          </a:p>
        </p:txBody>
      </p:sp>
    </p:spTree>
    <p:extLst>
      <p:ext uri="{BB962C8B-B14F-4D97-AF65-F5344CB8AC3E}">
        <p14:creationId xmlns:p14="http://schemas.microsoft.com/office/powerpoint/2010/main" val="1640088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AB4FFF-3566-403E-B5A5-667940D7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0B57E-B3EF-4A6F-8B91-1F68FCB77A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/>
          <a:lstStyle/>
          <a:p>
            <a:r>
              <a:rPr lang="pl-PL" dirty="0"/>
              <a:t>Zawsze waliduj przekazane dane w parametrach</a:t>
            </a:r>
          </a:p>
          <a:p>
            <a:pPr lvl="1"/>
            <a:r>
              <a:rPr lang="pl-PL" dirty="0"/>
              <a:t>Lepiej, aby klient dostał kod odpowiedzi 400 w przypadku braku wymaganego pola, niż 500 z powodu błędu </a:t>
            </a:r>
            <a:r>
              <a:rPr lang="pl-PL" dirty="0" err="1"/>
              <a:t>NullPointerException</a:t>
            </a:r>
            <a:r>
              <a:rPr lang="pl-PL" dirty="0"/>
              <a:t> w Twoim kodzie.</a:t>
            </a:r>
          </a:p>
        </p:txBody>
      </p:sp>
    </p:spTree>
    <p:extLst>
      <p:ext uri="{BB962C8B-B14F-4D97-AF65-F5344CB8AC3E}">
        <p14:creationId xmlns:p14="http://schemas.microsoft.com/office/powerpoint/2010/main" val="329117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Zakończenie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8426896" cy="3528392"/>
          </a:xfrm>
        </p:spPr>
        <p:txBody>
          <a:bodyPr anchor="ctr">
            <a:normAutofit/>
          </a:bodyPr>
          <a:lstStyle/>
          <a:p>
            <a:pPr marL="342900" lvl="1" indent="-342900" algn="ctr"/>
            <a:r>
              <a:rPr lang="pl-PL" sz="5400" dirty="0"/>
              <a:t>Pytania ?</a:t>
            </a:r>
          </a:p>
        </p:txBody>
      </p:sp>
    </p:spTree>
    <p:extLst>
      <p:ext uri="{BB962C8B-B14F-4D97-AF65-F5344CB8AC3E}">
        <p14:creationId xmlns:p14="http://schemas.microsoft.com/office/powerpoint/2010/main" val="34262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Spring (lub </a:t>
            </a:r>
            <a:r>
              <a:rPr lang="pl-PL" dirty="0" err="1"/>
              <a:t>JavaEE</a:t>
            </a:r>
            <a:r>
              <a:rPr lang="pl-PL" dirty="0"/>
              <a:t>)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82880" cy="3523455"/>
          </a:xfrm>
        </p:spPr>
        <p:txBody>
          <a:bodyPr>
            <a:normAutofit/>
          </a:bodyPr>
          <a:lstStyle/>
          <a:p>
            <a:r>
              <a:rPr lang="pl-PL" dirty="0"/>
              <a:t>Programista jest bardziej produktywny, gdy skupia się na właściwej logice biznesowej tworzonej aplikacji</a:t>
            </a:r>
          </a:p>
          <a:p>
            <a:r>
              <a:rPr lang="pl-PL" dirty="0"/>
              <a:t>Infrastruktura (często bardzo skomplikowana) jest dostarczona przez takie produkty jak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12038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Enterprise Edition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82880" cy="3790950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W celu realizacji powyższych założeń powstał standard Java Enterprise Edition (pierwotnie JEE i J2EE, potem </a:t>
            </a:r>
            <a:r>
              <a:rPr lang="pl-PL" dirty="0" err="1"/>
              <a:t>JavaEE</a:t>
            </a:r>
            <a:r>
              <a:rPr lang="pl-PL" dirty="0"/>
              <a:t>) rozwijany przez zrzeszenie firm w ramach Java </a:t>
            </a:r>
            <a:r>
              <a:rPr lang="pl-PL" dirty="0" err="1"/>
              <a:t>Community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(JCE) pod przewodnictwem Sun Microsystems (potem Oracle)</a:t>
            </a:r>
          </a:p>
          <a:p>
            <a:r>
              <a:rPr lang="pl-PL" dirty="0"/>
              <a:t>W jego skład wchodzą takie standardy jak:</a:t>
            </a:r>
          </a:p>
          <a:p>
            <a:pPr lvl="1"/>
            <a:r>
              <a:rPr lang="pl-PL" dirty="0"/>
              <a:t>Enterprise Java </a:t>
            </a:r>
            <a:r>
              <a:rPr lang="pl-PL" dirty="0" err="1"/>
              <a:t>Beans</a:t>
            </a:r>
            <a:r>
              <a:rPr lang="pl-PL" dirty="0"/>
              <a:t> (EJB)</a:t>
            </a:r>
          </a:p>
          <a:p>
            <a:pPr lvl="1"/>
            <a:r>
              <a:rPr lang="pl-PL" dirty="0" err="1"/>
              <a:t>Servlets</a:t>
            </a:r>
            <a:r>
              <a:rPr lang="pl-PL" dirty="0"/>
              <a:t>, Java Server </a:t>
            </a:r>
            <a:r>
              <a:rPr lang="pl-PL" dirty="0" err="1"/>
              <a:t>Pages</a:t>
            </a:r>
            <a:r>
              <a:rPr lang="pl-PL" dirty="0"/>
              <a:t> (JSP), Java Server </a:t>
            </a:r>
            <a:r>
              <a:rPr lang="pl-PL" dirty="0" err="1"/>
              <a:t>Faces</a:t>
            </a:r>
            <a:r>
              <a:rPr lang="pl-PL" dirty="0"/>
              <a:t> (JSF)</a:t>
            </a:r>
          </a:p>
          <a:p>
            <a:pPr lvl="1"/>
            <a:r>
              <a:rPr lang="pl-PL" dirty="0"/>
              <a:t>Java Message Service (JMS)</a:t>
            </a:r>
          </a:p>
          <a:p>
            <a:pPr lvl="1"/>
            <a:r>
              <a:rPr lang="pl-PL" dirty="0"/>
              <a:t>Java </a:t>
            </a:r>
            <a:r>
              <a:rPr lang="pl-PL" dirty="0" err="1"/>
              <a:t>Persistence</a:t>
            </a:r>
            <a:r>
              <a:rPr lang="pl-PL" dirty="0"/>
              <a:t> API (JPA)</a:t>
            </a:r>
          </a:p>
          <a:p>
            <a:pPr lvl="1"/>
            <a:r>
              <a:rPr lang="pl-PL" dirty="0"/>
              <a:t>Remote Method </a:t>
            </a:r>
            <a:r>
              <a:rPr lang="pl-PL" dirty="0" err="1"/>
              <a:t>Invocation</a:t>
            </a:r>
            <a:r>
              <a:rPr lang="pl-PL" dirty="0"/>
              <a:t> (RMI)</a:t>
            </a:r>
          </a:p>
          <a:p>
            <a:pPr lvl="1"/>
            <a:r>
              <a:rPr lang="pl-PL" dirty="0"/>
              <a:t>Java API for XML Web Services (JAX-WS)</a:t>
            </a:r>
          </a:p>
          <a:p>
            <a:pPr lvl="1"/>
            <a:r>
              <a:rPr lang="pl-PL" dirty="0"/>
              <a:t>Java API for </a:t>
            </a:r>
            <a:r>
              <a:rPr lang="pl-PL" dirty="0" err="1"/>
              <a:t>RESTful</a:t>
            </a:r>
            <a:r>
              <a:rPr lang="pl-PL" dirty="0"/>
              <a:t> Web Services (JAX-RS)</a:t>
            </a:r>
          </a:p>
          <a:p>
            <a:pPr lvl="1"/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 (CDI)</a:t>
            </a:r>
          </a:p>
          <a:p>
            <a:pPr lvl="1"/>
            <a:r>
              <a:rPr lang="pl-PL" dirty="0"/>
              <a:t>…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104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aplikacji </a:t>
            </a:r>
            <a:r>
              <a:rPr lang="pl-PL" dirty="0" err="1"/>
              <a:t>JavaEE</a:t>
            </a:r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3D48884-B9CE-4608-90EC-7A472BFF25FC}"/>
              </a:ext>
            </a:extLst>
          </p:cNvPr>
          <p:cNvSpPr/>
          <p:nvPr/>
        </p:nvSpPr>
        <p:spPr>
          <a:xfrm>
            <a:off x="447998" y="1637679"/>
            <a:ext cx="1944216" cy="30943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0E98FF49-3B76-4A34-B6D3-5AFB7757A309}"/>
              </a:ext>
            </a:extLst>
          </p:cNvPr>
          <p:cNvSpPr/>
          <p:nvPr/>
        </p:nvSpPr>
        <p:spPr>
          <a:xfrm>
            <a:off x="3059832" y="1637679"/>
            <a:ext cx="2880320" cy="3094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1EF5714-D5FA-47F7-8CED-0F4788D854BD}"/>
              </a:ext>
            </a:extLst>
          </p:cNvPr>
          <p:cNvSpPr/>
          <p:nvPr/>
        </p:nvSpPr>
        <p:spPr>
          <a:xfrm>
            <a:off x="6720190" y="1620977"/>
            <a:ext cx="1944216" cy="3094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Systemy zarządzania bazami danych, ERP, aplikacje spadkowe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D417121-B7FC-492B-813F-1B95BC2262A2}"/>
              </a:ext>
            </a:extLst>
          </p:cNvPr>
          <p:cNvSpPr txBox="1"/>
          <p:nvPr/>
        </p:nvSpPr>
        <p:spPr>
          <a:xfrm>
            <a:off x="609600" y="4299942"/>
            <a:ext cx="180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Warstwa klienta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4D33132-0923-465D-87A4-118A07314CDC}"/>
              </a:ext>
            </a:extLst>
          </p:cNvPr>
          <p:cNvSpPr txBox="1"/>
          <p:nvPr/>
        </p:nvSpPr>
        <p:spPr>
          <a:xfrm>
            <a:off x="3478699" y="4293392"/>
            <a:ext cx="20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Warstwa aplikacji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39CB4A9-BD63-45BD-BD66-92C28D26A113}"/>
              </a:ext>
            </a:extLst>
          </p:cNvPr>
          <p:cNvSpPr txBox="1"/>
          <p:nvPr/>
        </p:nvSpPr>
        <p:spPr>
          <a:xfrm>
            <a:off x="6834027" y="4296119"/>
            <a:ext cx="171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Warstwa danych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BA0CD2C-D5EB-44CC-A79A-92C16D4D9F47}"/>
              </a:ext>
            </a:extLst>
          </p:cNvPr>
          <p:cNvSpPr/>
          <p:nvPr/>
        </p:nvSpPr>
        <p:spPr>
          <a:xfrm>
            <a:off x="3454896" y="1851670"/>
            <a:ext cx="212521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Kontener EJB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659FB53-911B-4604-9DA4-DAEFDD0C4E01}"/>
              </a:ext>
            </a:extLst>
          </p:cNvPr>
          <p:cNvSpPr/>
          <p:nvPr/>
        </p:nvSpPr>
        <p:spPr>
          <a:xfrm>
            <a:off x="3256384" y="3072531"/>
            <a:ext cx="111710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Kontener Web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1805FBE-64B8-4320-8686-029FB3623E11}"/>
              </a:ext>
            </a:extLst>
          </p:cNvPr>
          <p:cNvSpPr/>
          <p:nvPr/>
        </p:nvSpPr>
        <p:spPr>
          <a:xfrm>
            <a:off x="4499992" y="3072531"/>
            <a:ext cx="129614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Usługi (JMS, CDI …)</a:t>
            </a:r>
          </a:p>
        </p:txBody>
      </p:sp>
      <p:sp>
        <p:nvSpPr>
          <p:cNvPr id="16" name="Strzałka: w górę i w dół 15">
            <a:extLst>
              <a:ext uri="{FF2B5EF4-FFF2-40B4-BE49-F238E27FC236}">
                <a16:creationId xmlns:a16="http://schemas.microsoft.com/office/drawing/2014/main" id="{7EEA7733-386B-4F31-9A96-5539FE4BDC0E}"/>
              </a:ext>
            </a:extLst>
          </p:cNvPr>
          <p:cNvSpPr/>
          <p:nvPr/>
        </p:nvSpPr>
        <p:spPr>
          <a:xfrm>
            <a:off x="3767741" y="2641031"/>
            <a:ext cx="228195" cy="43150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4DB99027-ECFC-4F31-9123-F71C4ADB6811}"/>
              </a:ext>
            </a:extLst>
          </p:cNvPr>
          <p:cNvSpPr/>
          <p:nvPr/>
        </p:nvSpPr>
        <p:spPr>
          <a:xfrm>
            <a:off x="881100" y="1919858"/>
            <a:ext cx="1117104" cy="79208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Aplikacja klienta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F5C64419-3413-4C90-B939-85BD4B99C446}"/>
              </a:ext>
            </a:extLst>
          </p:cNvPr>
          <p:cNvSpPr/>
          <p:nvPr/>
        </p:nvSpPr>
        <p:spPr>
          <a:xfrm>
            <a:off x="657997" y="3109900"/>
            <a:ext cx="1524218" cy="79208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Przeglądarka WWW</a:t>
            </a:r>
          </a:p>
        </p:txBody>
      </p:sp>
      <p:sp>
        <p:nvSpPr>
          <p:cNvPr id="19" name="Strzałka: w lewo i w prawo 18">
            <a:extLst>
              <a:ext uri="{FF2B5EF4-FFF2-40B4-BE49-F238E27FC236}">
                <a16:creationId xmlns:a16="http://schemas.microsoft.com/office/drawing/2014/main" id="{1F7AF6BF-0466-4955-A9E0-6C0FF1DF4453}"/>
              </a:ext>
            </a:extLst>
          </p:cNvPr>
          <p:cNvSpPr/>
          <p:nvPr/>
        </p:nvSpPr>
        <p:spPr>
          <a:xfrm>
            <a:off x="5580112" y="2165118"/>
            <a:ext cx="1456692" cy="30156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lewo i w prawo 19">
            <a:extLst>
              <a:ext uri="{FF2B5EF4-FFF2-40B4-BE49-F238E27FC236}">
                <a16:creationId xmlns:a16="http://schemas.microsoft.com/office/drawing/2014/main" id="{73019D3E-644D-423A-9D4F-93D0D802E338}"/>
              </a:ext>
            </a:extLst>
          </p:cNvPr>
          <p:cNvSpPr/>
          <p:nvPr/>
        </p:nvSpPr>
        <p:spPr>
          <a:xfrm>
            <a:off x="2182216" y="3330988"/>
            <a:ext cx="1074168" cy="30156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55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3C7EA-8813-4873-80AB-EB0BDEB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 a produkty Java EE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72077C-67F3-4F42-936B-C29F6AB8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268624"/>
          </a:xfrm>
        </p:spPr>
        <p:txBody>
          <a:bodyPr>
            <a:normAutofit fontScale="92500"/>
          </a:bodyPr>
          <a:lstStyle/>
          <a:p>
            <a:r>
              <a:rPr lang="pl-PL" dirty="0"/>
              <a:t>Standard Java EE opisuje API i ich kontrakty</a:t>
            </a:r>
          </a:p>
          <a:p>
            <a:r>
              <a:rPr lang="pl-PL" dirty="0"/>
              <a:t>W jego ramach powstawały implementacje serwerów aplikacji różnych firm (również open-</a:t>
            </a:r>
            <a:r>
              <a:rPr lang="pl-PL" dirty="0" err="1"/>
              <a:t>source</a:t>
            </a:r>
            <a:r>
              <a:rPr lang="pl-PL" dirty="0"/>
              <a:t>), np.:</a:t>
            </a:r>
          </a:p>
          <a:p>
            <a:pPr lvl="1"/>
            <a:r>
              <a:rPr lang="pl-PL" dirty="0"/>
              <a:t>IBM </a:t>
            </a:r>
            <a:r>
              <a:rPr lang="pl-PL" dirty="0" err="1"/>
              <a:t>Websphere</a:t>
            </a:r>
            <a:endParaRPr lang="pl-PL" dirty="0"/>
          </a:p>
          <a:p>
            <a:pPr lvl="1"/>
            <a:r>
              <a:rPr lang="pl-PL" dirty="0" err="1"/>
              <a:t>JBoss</a:t>
            </a:r>
            <a:r>
              <a:rPr lang="pl-PL" dirty="0"/>
              <a:t> / </a:t>
            </a:r>
            <a:r>
              <a:rPr lang="pl-PL" dirty="0" err="1"/>
              <a:t>WildFly</a:t>
            </a:r>
            <a:endParaRPr lang="pl-PL" dirty="0"/>
          </a:p>
          <a:p>
            <a:pPr lvl="1"/>
            <a:r>
              <a:rPr lang="pl-PL" dirty="0"/>
              <a:t>Oracle (BEA) </a:t>
            </a:r>
            <a:r>
              <a:rPr lang="pl-PL" dirty="0" err="1"/>
              <a:t>Weblogic</a:t>
            </a:r>
            <a:endParaRPr lang="pl-PL" dirty="0"/>
          </a:p>
          <a:p>
            <a:pPr lvl="1"/>
            <a:r>
              <a:rPr lang="pl-PL" dirty="0"/>
              <a:t>Oracle (Sun Microsystems) </a:t>
            </a:r>
            <a:r>
              <a:rPr lang="pl-PL" dirty="0" err="1"/>
              <a:t>GlassFish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800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BEDE0B-28E7-4D46-BA61-4124D89D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Rozwój standardu Java EE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BE685F3-50D0-4FC5-AD65-04968B6C0FC9}"/>
              </a:ext>
            </a:extLst>
          </p:cNvPr>
          <p:cNvSpPr/>
          <p:nvPr/>
        </p:nvSpPr>
        <p:spPr>
          <a:xfrm>
            <a:off x="228078" y="1635646"/>
            <a:ext cx="101296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FDDAADC-4690-402F-89DB-D44FF98B2355}"/>
              </a:ext>
            </a:extLst>
          </p:cNvPr>
          <p:cNvSpPr txBox="1"/>
          <p:nvPr/>
        </p:nvSpPr>
        <p:spPr>
          <a:xfrm>
            <a:off x="228078" y="4514518"/>
            <a:ext cx="10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1999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C0F4F56-B675-4329-B72C-A86E9F1A6E54}"/>
              </a:ext>
            </a:extLst>
          </p:cNvPr>
          <p:cNvSpPr/>
          <p:nvPr/>
        </p:nvSpPr>
        <p:spPr>
          <a:xfrm>
            <a:off x="1475656" y="1635646"/>
            <a:ext cx="101296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1F1E8DE-384D-4284-8F6D-C3C94F3299D0}"/>
              </a:ext>
            </a:extLst>
          </p:cNvPr>
          <p:cNvSpPr txBox="1"/>
          <p:nvPr/>
        </p:nvSpPr>
        <p:spPr>
          <a:xfrm>
            <a:off x="1475656" y="4514518"/>
            <a:ext cx="10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2001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3DADB81-890A-414E-BABC-87D862D2ED7B}"/>
              </a:ext>
            </a:extLst>
          </p:cNvPr>
          <p:cNvSpPr/>
          <p:nvPr/>
        </p:nvSpPr>
        <p:spPr>
          <a:xfrm>
            <a:off x="2771800" y="1633694"/>
            <a:ext cx="101296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819DD3-1C09-471A-BDB8-E472C0786C46}"/>
              </a:ext>
            </a:extLst>
          </p:cNvPr>
          <p:cNvSpPr txBox="1"/>
          <p:nvPr/>
        </p:nvSpPr>
        <p:spPr>
          <a:xfrm>
            <a:off x="2762295" y="4508927"/>
            <a:ext cx="10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2003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D5AFD39-41E5-4C12-B302-43965F938F9F}"/>
              </a:ext>
            </a:extLst>
          </p:cNvPr>
          <p:cNvSpPr/>
          <p:nvPr/>
        </p:nvSpPr>
        <p:spPr>
          <a:xfrm>
            <a:off x="4048934" y="1633694"/>
            <a:ext cx="101296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7E615E1-2768-44C0-8283-D87A81F64CD1}"/>
              </a:ext>
            </a:extLst>
          </p:cNvPr>
          <p:cNvSpPr txBox="1"/>
          <p:nvPr/>
        </p:nvSpPr>
        <p:spPr>
          <a:xfrm>
            <a:off x="4039429" y="4508927"/>
            <a:ext cx="10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2006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43D9D59-1C50-4E8B-95B3-89D30F5AF588}"/>
              </a:ext>
            </a:extLst>
          </p:cNvPr>
          <p:cNvSpPr/>
          <p:nvPr/>
        </p:nvSpPr>
        <p:spPr>
          <a:xfrm>
            <a:off x="5326068" y="1633694"/>
            <a:ext cx="101296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0EEB4AC-1392-4CFA-A7CC-6E1F5364C029}"/>
              </a:ext>
            </a:extLst>
          </p:cNvPr>
          <p:cNvSpPr txBox="1"/>
          <p:nvPr/>
        </p:nvSpPr>
        <p:spPr>
          <a:xfrm>
            <a:off x="5326068" y="4508927"/>
            <a:ext cx="10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2009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E3AE61B-E404-4B43-B8BB-6DC016EBB9D0}"/>
              </a:ext>
            </a:extLst>
          </p:cNvPr>
          <p:cNvSpPr/>
          <p:nvPr/>
        </p:nvSpPr>
        <p:spPr>
          <a:xfrm>
            <a:off x="6588963" y="1633694"/>
            <a:ext cx="101296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E110491-6522-4FF5-B2BF-D845B69E32C2}"/>
              </a:ext>
            </a:extLst>
          </p:cNvPr>
          <p:cNvSpPr txBox="1"/>
          <p:nvPr/>
        </p:nvSpPr>
        <p:spPr>
          <a:xfrm>
            <a:off x="6588963" y="4508927"/>
            <a:ext cx="10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2013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BC0A6961-105E-4AA3-BF9D-C95293CD8220}"/>
              </a:ext>
            </a:extLst>
          </p:cNvPr>
          <p:cNvSpPr/>
          <p:nvPr/>
        </p:nvSpPr>
        <p:spPr>
          <a:xfrm>
            <a:off x="7902953" y="1633694"/>
            <a:ext cx="101296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9F31CAC-319E-4C49-B68B-3C2D73DBC870}"/>
              </a:ext>
            </a:extLst>
          </p:cNvPr>
          <p:cNvSpPr txBox="1"/>
          <p:nvPr/>
        </p:nvSpPr>
        <p:spPr>
          <a:xfrm>
            <a:off x="7902953" y="4508927"/>
            <a:ext cx="101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2019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85C8920-AB78-46E8-8908-1F0396F4D13D}"/>
              </a:ext>
            </a:extLst>
          </p:cNvPr>
          <p:cNvSpPr txBox="1"/>
          <p:nvPr/>
        </p:nvSpPr>
        <p:spPr>
          <a:xfrm>
            <a:off x="228078" y="1633694"/>
            <a:ext cx="9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J2EE 1.2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13AA78ED-81B0-4007-8BF3-F99816F98B2E}"/>
              </a:ext>
            </a:extLst>
          </p:cNvPr>
          <p:cNvSpPr txBox="1"/>
          <p:nvPr/>
        </p:nvSpPr>
        <p:spPr>
          <a:xfrm>
            <a:off x="1503984" y="1644958"/>
            <a:ext cx="9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J2EE 1.3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9C147CE-DEA6-4231-B898-5AC74E8E1614}"/>
              </a:ext>
            </a:extLst>
          </p:cNvPr>
          <p:cNvSpPr txBox="1"/>
          <p:nvPr/>
        </p:nvSpPr>
        <p:spPr>
          <a:xfrm>
            <a:off x="2787117" y="1633694"/>
            <a:ext cx="9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J2EE 1.4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1B02469-F5F2-4AFB-BF5F-7DC4A15B59C3}"/>
              </a:ext>
            </a:extLst>
          </p:cNvPr>
          <p:cNvSpPr txBox="1"/>
          <p:nvPr/>
        </p:nvSpPr>
        <p:spPr>
          <a:xfrm>
            <a:off x="4032388" y="1633694"/>
            <a:ext cx="11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Java EE 5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F71C1D09-5B7F-4CC1-8E07-53150E7C3F39}"/>
              </a:ext>
            </a:extLst>
          </p:cNvPr>
          <p:cNvSpPr txBox="1"/>
          <p:nvPr/>
        </p:nvSpPr>
        <p:spPr>
          <a:xfrm>
            <a:off x="5274714" y="1627552"/>
            <a:ext cx="11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Java EE 6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74398CE-BCE3-4B3B-BFC2-F6BE0D900726}"/>
              </a:ext>
            </a:extLst>
          </p:cNvPr>
          <p:cNvSpPr txBox="1"/>
          <p:nvPr/>
        </p:nvSpPr>
        <p:spPr>
          <a:xfrm>
            <a:off x="6550619" y="1635646"/>
            <a:ext cx="10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Java EE 7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AB686B68-E8C2-4DBC-904B-B241A4EAF8C8}"/>
              </a:ext>
            </a:extLst>
          </p:cNvPr>
          <p:cNvSpPr txBox="1"/>
          <p:nvPr/>
        </p:nvSpPr>
        <p:spPr>
          <a:xfrm>
            <a:off x="7844765" y="1635646"/>
            <a:ext cx="10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Jakarta</a:t>
            </a:r>
            <a:r>
              <a:rPr lang="pl-PL" dirty="0">
                <a:solidFill>
                  <a:schemeClr val="bg1"/>
                </a:solidFill>
              </a:rPr>
              <a:t> EE 8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AC8E292D-CA2D-4825-9794-B33A8D930B1F}"/>
              </a:ext>
            </a:extLst>
          </p:cNvPr>
          <p:cNvSpPr txBox="1"/>
          <p:nvPr/>
        </p:nvSpPr>
        <p:spPr>
          <a:xfrm>
            <a:off x="228078" y="2211710"/>
            <a:ext cx="1012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bg1"/>
                </a:solidFill>
              </a:rPr>
              <a:t>Servlets</a:t>
            </a:r>
            <a:endParaRPr lang="pl-PL" sz="1600" dirty="0">
              <a:solidFill>
                <a:schemeClr val="bg1"/>
              </a:solidFill>
            </a:endParaRP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JSP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EJB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JMS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RMI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9CD79FC-9312-4608-80E2-FD9D45D3802A}"/>
              </a:ext>
            </a:extLst>
          </p:cNvPr>
          <p:cNvSpPr txBox="1"/>
          <p:nvPr/>
        </p:nvSpPr>
        <p:spPr>
          <a:xfrm>
            <a:off x="1499939" y="2227746"/>
            <a:ext cx="1012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EJB 2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CMP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JCA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80244F9A-87E7-43FC-89EC-C27EE5E8BFAD}"/>
              </a:ext>
            </a:extLst>
          </p:cNvPr>
          <p:cNvSpPr txBox="1"/>
          <p:nvPr/>
        </p:nvSpPr>
        <p:spPr>
          <a:xfrm>
            <a:off x="2797476" y="2227746"/>
            <a:ext cx="1012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Web Services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JMX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73E67EE8-36C4-453E-8964-64DD17BB1D85}"/>
              </a:ext>
            </a:extLst>
          </p:cNvPr>
          <p:cNvSpPr txBox="1"/>
          <p:nvPr/>
        </p:nvSpPr>
        <p:spPr>
          <a:xfrm>
            <a:off x="4063173" y="2227746"/>
            <a:ext cx="10129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Łatwość użycia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EJB 3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JPA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JSF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JAX-WS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JAXB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96E69894-62F1-459C-9BB9-B8609EC0B4C1}"/>
              </a:ext>
            </a:extLst>
          </p:cNvPr>
          <p:cNvSpPr txBox="1"/>
          <p:nvPr/>
        </p:nvSpPr>
        <p:spPr>
          <a:xfrm>
            <a:off x="5292474" y="2227746"/>
            <a:ext cx="1115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‚przycięcie’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Łatwość użycia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JAX-RS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CDI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Bean-</a:t>
            </a:r>
            <a:r>
              <a:rPr lang="pl-PL" sz="1600" dirty="0" err="1">
                <a:solidFill>
                  <a:schemeClr val="bg1"/>
                </a:solidFill>
              </a:rPr>
              <a:t>Validation</a:t>
            </a:r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AD033628-FEB5-454A-922A-0081572002D4}"/>
              </a:ext>
            </a:extLst>
          </p:cNvPr>
          <p:cNvSpPr txBox="1"/>
          <p:nvPr/>
        </p:nvSpPr>
        <p:spPr>
          <a:xfrm>
            <a:off x="6552668" y="2277829"/>
            <a:ext cx="1115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JMS 2</a:t>
            </a:r>
          </a:p>
          <a:p>
            <a:pPr algn="ctr"/>
            <a:r>
              <a:rPr lang="pl-PL" sz="1600" dirty="0" err="1">
                <a:solidFill>
                  <a:schemeClr val="bg1"/>
                </a:solidFill>
              </a:rPr>
              <a:t>Batch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Concurency</a:t>
            </a:r>
            <a:endParaRPr lang="pl-PL" sz="1600" dirty="0">
              <a:solidFill>
                <a:schemeClr val="bg1"/>
              </a:solidFill>
            </a:endParaRP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Web Sockets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JAX-RS 2</a:t>
            </a:r>
          </a:p>
          <a:p>
            <a:pPr algn="ctr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BD09818-B878-47E9-B434-940409D1A702}"/>
              </a:ext>
            </a:extLst>
          </p:cNvPr>
          <p:cNvSpPr txBox="1"/>
          <p:nvPr/>
        </p:nvSpPr>
        <p:spPr>
          <a:xfrm>
            <a:off x="7822504" y="2297341"/>
            <a:ext cx="1213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JSON-B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JSON-P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JAX-RS 2.1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Security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Bean-</a:t>
            </a:r>
            <a:r>
              <a:rPr lang="pl-PL" sz="1600" dirty="0" err="1">
                <a:solidFill>
                  <a:schemeClr val="bg1"/>
                </a:solidFill>
              </a:rPr>
              <a:t>Validation</a:t>
            </a:r>
            <a:r>
              <a:rPr lang="pl-PL" sz="1600" dirty="0">
                <a:solidFill>
                  <a:schemeClr val="bg1"/>
                </a:solidFill>
              </a:rPr>
              <a:t> 2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JSF 2.3</a:t>
            </a:r>
          </a:p>
          <a:p>
            <a:pPr algn="ctr"/>
            <a:r>
              <a:rPr lang="pl-PL" sz="1600" dirty="0">
                <a:solidFill>
                  <a:schemeClr val="bg1"/>
                </a:solidFill>
              </a:rPr>
              <a:t>CDI 2</a:t>
            </a:r>
          </a:p>
        </p:txBody>
      </p:sp>
    </p:spTree>
    <p:extLst>
      <p:ext uri="{BB962C8B-B14F-4D97-AF65-F5344CB8AC3E}">
        <p14:creationId xmlns:p14="http://schemas.microsoft.com/office/powerpoint/2010/main" val="1547691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1825</Words>
  <Application>Microsoft Office PowerPoint</Application>
  <PresentationFormat>Pokaz na ekranie (16:9)</PresentationFormat>
  <Paragraphs>285</Paragraphs>
  <Slides>41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8" baseType="lpstr">
      <vt:lpstr>Arial</vt:lpstr>
      <vt:lpstr>Calibri</vt:lpstr>
      <vt:lpstr>source code pro</vt:lpstr>
      <vt:lpstr>Tw Cen MT</vt:lpstr>
      <vt:lpstr>Wingdings</vt:lpstr>
      <vt:lpstr>Wingdings 2</vt:lpstr>
      <vt:lpstr>WidescreenPresentation16x9</vt:lpstr>
      <vt:lpstr>Spring framework i REST</vt:lpstr>
      <vt:lpstr>Czym jest Spring Framework?</vt:lpstr>
      <vt:lpstr>Popularność Spring Framework</vt:lpstr>
      <vt:lpstr>Dlaczego Spring (lub JavaEE)</vt:lpstr>
      <vt:lpstr>Dlaczego Spring (lub JavaEE) cd.</vt:lpstr>
      <vt:lpstr>Java Enterprise Edition</vt:lpstr>
      <vt:lpstr>Architektura aplikacji JavaEE</vt:lpstr>
      <vt:lpstr>Standard a produkty Java EE</vt:lpstr>
      <vt:lpstr>Rozwój standardu Java EE</vt:lpstr>
      <vt:lpstr>Problemy JavaEE i EJB</vt:lpstr>
      <vt:lpstr>Spring – odpowiedź na niedostatki J2EE</vt:lpstr>
      <vt:lpstr>Historia rozwoju Spring Framework</vt:lpstr>
      <vt:lpstr>Cechy Spring Framework</vt:lpstr>
      <vt:lpstr>Dependency Injection</vt:lpstr>
      <vt:lpstr>DI i Inversion of control (IoC)</vt:lpstr>
      <vt:lpstr>DI a „klasyczne” podejście</vt:lpstr>
      <vt:lpstr>DI w Spring Framework</vt:lpstr>
      <vt:lpstr>Przykład DI w Spring</vt:lpstr>
      <vt:lpstr>Przykład DI w Spring cd.</vt:lpstr>
      <vt:lpstr>Przykład „zaślepiania” (mock) z DI</vt:lpstr>
      <vt:lpstr>Aspect Oriented Programming (AOP)</vt:lpstr>
      <vt:lpstr>Aspect Oriented Programming</vt:lpstr>
      <vt:lpstr>AOP w Spring</vt:lpstr>
      <vt:lpstr>Moduły Spring Framework</vt:lpstr>
      <vt:lpstr>Spring Boot</vt:lpstr>
      <vt:lpstr>Spring Initializer</vt:lpstr>
      <vt:lpstr>REST w Spring Framework</vt:lpstr>
      <vt:lpstr>REST w Spring Framework</vt:lpstr>
      <vt:lpstr>Programowanie reaktywne</vt:lpstr>
      <vt:lpstr>Klasyczny model wielowątkowości</vt:lpstr>
      <vt:lpstr>Programowanie reaktywne cd.</vt:lpstr>
      <vt:lpstr>Reaktywny model wielowątkowości</vt:lpstr>
      <vt:lpstr>REST w Spring Web MVC</vt:lpstr>
      <vt:lpstr>REST w Spring Web MVC</vt:lpstr>
      <vt:lpstr>REST w Spring Web MVC cd</vt:lpstr>
      <vt:lpstr>Parametry metod</vt:lpstr>
      <vt:lpstr>Spring Data REST</vt:lpstr>
      <vt:lpstr>Dobre praktyki</vt:lpstr>
      <vt:lpstr>Dobre praktyki cd.</vt:lpstr>
      <vt:lpstr>Dobre praktyki cd</vt:lpstr>
      <vt:lpstr>Zakończenie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2015-03-07T00:13:49Z</dcterms:created>
  <dcterms:modified xsi:type="dcterms:W3CDTF">2021-03-28T08:30:02Z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