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86" r:id="rId7"/>
    <p:sldId id="258" r:id="rId8"/>
    <p:sldId id="287" r:id="rId9"/>
    <p:sldId id="284" r:id="rId10"/>
    <p:sldId id="289" r:id="rId11"/>
    <p:sldId id="29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019267087026966"/>
          <c:y val="4.7680133135352402E-2"/>
          <c:w val="0.87980732912973036"/>
          <c:h val="0.88918453021568111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1"/>
        <c:axPos val="l"/>
        <c:numFmt formatCode="[$$-409]#,##0" sourceLinked="1"/>
        <c:majorTickMark val="none"/>
        <c:minorTickMark val="none"/>
        <c:tickLblPos val="nextTo"/>
        <c:crossAx val="10000414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pl-PL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5ACB27AB-1D7E-AD2F-0817-7B39C6A70C0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1153775" cy="2034360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10/15/2022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770632"/>
            <a:ext cx="7077456" cy="1633728"/>
          </a:xfrm>
        </p:spPr>
        <p:txBody>
          <a:bodyPr/>
          <a:lstStyle/>
          <a:p>
            <a:r>
              <a:rPr lang="pl-PL" dirty="0"/>
              <a:t>Prezentacja</a:t>
            </a:r>
            <a:br>
              <a:rPr lang="pl-PL" dirty="0"/>
            </a:br>
            <a:r>
              <a:rPr lang="pl-PL" dirty="0"/>
              <a:t>Seminarium Dyplomowe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4561840"/>
            <a:ext cx="7077456" cy="94996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Damian Gortych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7781544" cy="1249680"/>
          </a:xfrm>
        </p:spPr>
        <p:txBody>
          <a:bodyPr>
            <a:normAutofit fontScale="90000"/>
          </a:bodyPr>
          <a:lstStyle/>
          <a:p>
            <a:r>
              <a:rPr lang="pl-PL" dirty="0"/>
              <a:t>Temat pracy:</a:t>
            </a:r>
            <a:br>
              <a:rPr lang="pl-PL" dirty="0"/>
            </a:br>
            <a:br>
              <a:rPr lang="pl-PL" dirty="0"/>
            </a:br>
            <a:r>
              <a:rPr lang="pl-PL" sz="5300" dirty="0">
                <a:solidFill>
                  <a:schemeClr val="accent2"/>
                </a:solidFill>
              </a:rPr>
              <a:t>Wykorzystanie metod uczenia maszynowego w predykcji wyników zawodów sportowych </a:t>
            </a:r>
            <a:endParaRPr lang="en-US" sz="5300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199"/>
            <a:ext cx="7781544" cy="1998133"/>
          </a:xfrm>
        </p:spPr>
        <p:txBody>
          <a:bodyPr>
            <a:normAutofit fontScale="90000"/>
          </a:bodyPr>
          <a:lstStyle/>
          <a:p>
            <a:r>
              <a:rPr lang="pl-PL" dirty="0"/>
              <a:t>Cel pracy:</a:t>
            </a:r>
            <a:br>
              <a:rPr lang="pl-PL" dirty="0"/>
            </a:br>
            <a:br>
              <a:rPr lang="pl-PL" dirty="0"/>
            </a:br>
            <a:r>
              <a:rPr lang="pl-PL" dirty="0">
                <a:solidFill>
                  <a:srgbClr val="00B050"/>
                </a:solidFill>
              </a:rPr>
              <a:t>Predykcja wyniku wyborów nagrody MVP w lidze NBA </a:t>
            </a:r>
            <a:r>
              <a:rPr lang="pl-PL" sz="5400" dirty="0">
                <a:solidFill>
                  <a:srgbClr val="00B050"/>
                </a:solidFill>
              </a:rPr>
              <a:t>na podstawie statystyk gracza z sezonu zasadniczego.</a:t>
            </a:r>
            <a:endParaRPr lang="en-US" sz="5300" dirty="0">
              <a:solidFill>
                <a:srgbClr val="00B05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38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pl-PL" dirty="0"/>
              <a:t>NBA - </a:t>
            </a:r>
            <a:r>
              <a:rPr lang="pl-PL" b="1" i="0" dirty="0" err="1">
                <a:effectLst/>
              </a:rPr>
              <a:t>National</a:t>
            </a:r>
            <a:r>
              <a:rPr lang="pl-PL" b="1" i="0" dirty="0">
                <a:effectLst/>
              </a:rPr>
              <a:t> Basketball </a:t>
            </a:r>
            <a:r>
              <a:rPr lang="pl-PL" b="1" i="0" dirty="0" err="1">
                <a:effectLst/>
              </a:rPr>
              <a:t>Association</a:t>
            </a:r>
            <a:r>
              <a:rPr lang="pl-PL" b="1" i="0" dirty="0">
                <a:effectLst/>
              </a:rPr>
              <a:t> 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026" name="Picture 2" descr="Hall of Famer Jerry West, designer Alan Siegel and the drama behind the NBA  logo">
            <a:extLst>
              <a:ext uri="{FF2B5EF4-FFF2-40B4-BE49-F238E27FC236}">
                <a16:creationId xmlns:a16="http://schemas.microsoft.com/office/drawing/2014/main" id="{22870554-8448-9990-6B57-5B3DD8981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3365" y="2395697"/>
            <a:ext cx="5184437" cy="290328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>
              <a:solidFill>
                <a:schemeClr val="accent2"/>
              </a:solidFill>
            </a:endParaRPr>
          </a:p>
          <a:p>
            <a:r>
              <a:rPr lang="pl-PL" dirty="0">
                <a:solidFill>
                  <a:schemeClr val="accent2"/>
                </a:solidFill>
              </a:rPr>
              <a:t>A</a:t>
            </a:r>
            <a:r>
              <a:rPr lang="pl-PL" b="0" i="0" dirty="0">
                <a:solidFill>
                  <a:schemeClr val="accent2"/>
                </a:solidFill>
                <a:effectLst/>
              </a:rPr>
              <a:t>merykańsko-kanadyjska liga koszykówki, uważana za najlepszą na świecie. </a:t>
            </a:r>
          </a:p>
          <a:p>
            <a:r>
              <a:rPr lang="pl-PL" dirty="0">
                <a:solidFill>
                  <a:schemeClr val="accent2"/>
                </a:solidFill>
              </a:rPr>
              <a:t>Została założona w 1946 roku </a:t>
            </a:r>
          </a:p>
          <a:p>
            <a:r>
              <a:rPr lang="pl-PL" dirty="0">
                <a:solidFill>
                  <a:schemeClr val="accent2"/>
                </a:solidFill>
              </a:rPr>
              <a:t>Tworzy ją 30 zespołów</a:t>
            </a:r>
          </a:p>
          <a:p>
            <a:r>
              <a:rPr lang="pl-PL" dirty="0">
                <a:solidFill>
                  <a:schemeClr val="accent2"/>
                </a:solidFill>
              </a:rPr>
              <a:t>Sezon rozgrywany jest raz do roku</a:t>
            </a:r>
          </a:p>
          <a:p>
            <a:r>
              <a:rPr lang="pl-PL" dirty="0">
                <a:solidFill>
                  <a:schemeClr val="accent2"/>
                </a:solidFill>
              </a:rPr>
              <a:t>Maksymalnie po 15 zawodników na zespół</a:t>
            </a:r>
          </a:p>
          <a:p>
            <a:r>
              <a:rPr lang="pl-PL" dirty="0">
                <a:solidFill>
                  <a:schemeClr val="accent2"/>
                </a:solidFill>
              </a:rPr>
              <a:t>Razem 450 aktywnych graczy w lidze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pl-PL" dirty="0"/>
              <a:t>MVP - </a:t>
            </a:r>
            <a:r>
              <a:rPr lang="pl-PL" b="1" i="0" dirty="0">
                <a:effectLst/>
              </a:rPr>
              <a:t> Most </a:t>
            </a:r>
            <a:r>
              <a:rPr lang="pl-PL" b="1" i="0" dirty="0" err="1">
                <a:effectLst/>
              </a:rPr>
              <a:t>Valuable</a:t>
            </a:r>
            <a:r>
              <a:rPr lang="pl-PL" b="1" i="0" dirty="0">
                <a:effectLst/>
              </a:rPr>
              <a:t> Player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/>
          <a:p>
            <a:endParaRPr lang="pl-PL" dirty="0"/>
          </a:p>
          <a:p>
            <a:endParaRPr lang="pl-PL" dirty="0"/>
          </a:p>
          <a:p>
            <a:r>
              <a:rPr lang="pl-PL" dirty="0">
                <a:solidFill>
                  <a:schemeClr val="accent2"/>
                </a:solidFill>
              </a:rPr>
              <a:t>N</a:t>
            </a:r>
            <a:r>
              <a:rPr lang="pl-PL" b="0" i="0" dirty="0">
                <a:solidFill>
                  <a:schemeClr val="accent2"/>
                </a:solidFill>
                <a:effectLst/>
              </a:rPr>
              <a:t>agroda dla najwartościowszego gracza w lidze NBA</a:t>
            </a:r>
            <a:endParaRPr lang="pl-PL" b="0" i="0" u="none" strike="noStrike" dirty="0">
              <a:solidFill>
                <a:schemeClr val="accent2"/>
              </a:solidFill>
              <a:effectLst/>
            </a:endParaRPr>
          </a:p>
          <a:p>
            <a:r>
              <a:rPr lang="pl-PL" b="0" i="0" dirty="0">
                <a:solidFill>
                  <a:schemeClr val="accent2"/>
                </a:solidFill>
                <a:effectLst/>
              </a:rPr>
              <a:t>Przyznawana r</a:t>
            </a:r>
            <a:r>
              <a:rPr lang="pl-PL" u="none" strike="noStrike" dirty="0">
                <a:solidFill>
                  <a:schemeClr val="accent2"/>
                </a:solidFill>
              </a:rPr>
              <a:t>az do roku </a:t>
            </a:r>
            <a:r>
              <a:rPr lang="pl-PL" dirty="0">
                <a:solidFill>
                  <a:schemeClr val="accent2"/>
                </a:solidFill>
              </a:rPr>
              <a:t>po zakończeniu sezonu zasadniczego</a:t>
            </a:r>
          </a:p>
          <a:p>
            <a:r>
              <a:rPr lang="pl-PL" b="0" i="0" u="none" strike="noStrike" dirty="0">
                <a:solidFill>
                  <a:schemeClr val="accent2"/>
                </a:solidFill>
                <a:effectLst/>
              </a:rPr>
              <a:t>Do 1981 roku </a:t>
            </a:r>
            <a:r>
              <a:rPr lang="pl-PL" dirty="0">
                <a:solidFill>
                  <a:schemeClr val="accent2"/>
                </a:solidFill>
              </a:rPr>
              <a:t>przyznawana przez graczy ligi</a:t>
            </a:r>
          </a:p>
          <a:p>
            <a:r>
              <a:rPr lang="pl-PL" b="0" i="0" u="none" strike="noStrike" dirty="0">
                <a:solidFill>
                  <a:schemeClr val="accent2"/>
                </a:solidFill>
                <a:effectLst/>
              </a:rPr>
              <a:t>Po tym czasie przyznawana przez </a:t>
            </a:r>
            <a:r>
              <a:rPr lang="pl-PL" dirty="0">
                <a:solidFill>
                  <a:schemeClr val="accent2"/>
                </a:solidFill>
              </a:rPr>
              <a:t>specjalny </a:t>
            </a:r>
            <a:r>
              <a:rPr lang="pl-PL" b="0" i="0" u="none" strike="noStrike" dirty="0">
                <a:solidFill>
                  <a:schemeClr val="accent2"/>
                </a:solidFill>
                <a:effectLst/>
              </a:rPr>
              <a:t>panel dziennikarzy sportowych i nadawców</a:t>
            </a:r>
          </a:p>
          <a:p>
            <a:endParaRPr lang="en-US" dirty="0"/>
          </a:p>
        </p:txBody>
      </p:sp>
      <p:pic>
        <p:nvPicPr>
          <p:cNvPr id="2052" name="Picture 4" descr="Trophy Clipart Mvp Trophy - Nba Mvp Trophy Png, Transparent Png - kindpng">
            <a:extLst>
              <a:ext uri="{FF2B5EF4-FFF2-40B4-BE49-F238E27FC236}">
                <a16:creationId xmlns:a16="http://schemas.microsoft.com/office/drawing/2014/main" id="{16EA42A7-51B6-B092-7E8A-0CC0C2F94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4765" y="1517715"/>
            <a:ext cx="3203233" cy="465924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631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pl-PL" dirty="0"/>
              <a:t>Dane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6FFDC7FD-65E6-014E-804A-22B99B6EDB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6083811"/>
              </p:ext>
            </p:extLst>
          </p:nvPr>
        </p:nvGraphicFramePr>
        <p:xfrm>
          <a:off x="709611" y="1820332"/>
          <a:ext cx="11153775" cy="2065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B32A54-B072-0956-0E15-10FEF85BE0F8}"/>
              </a:ext>
            </a:extLst>
          </p:cNvPr>
          <p:cNvCxnSpPr/>
          <p:nvPr/>
        </p:nvCxnSpPr>
        <p:spPr>
          <a:xfrm>
            <a:off x="11595630" y="987954"/>
            <a:ext cx="0" cy="752475"/>
          </a:xfrm>
          <a:prstGeom prst="straightConnector1">
            <a:avLst/>
          </a:prstGeom>
          <a:ln w="920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469372-F2FD-CBA8-49E4-6017F0525659}"/>
              </a:ext>
            </a:extLst>
          </p:cNvPr>
          <p:cNvSpPr txBox="1"/>
          <p:nvPr/>
        </p:nvSpPr>
        <p:spPr>
          <a:xfrm>
            <a:off x="833436" y="3995678"/>
            <a:ext cx="108299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l-PL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>
                <a:solidFill>
                  <a:schemeClr val="accent2"/>
                </a:solidFill>
              </a:rPr>
              <a:t>Dane zawierają obszerne statystyki każdego gracza począwszy od roku 1950 </a:t>
            </a:r>
          </a:p>
          <a:p>
            <a:r>
              <a:rPr lang="pl-PL" dirty="0">
                <a:solidFill>
                  <a:schemeClr val="accent2"/>
                </a:solidFill>
              </a:rPr>
              <a:t>z podziałem na konkretny rok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l-PL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>
                <a:solidFill>
                  <a:schemeClr val="accent2"/>
                </a:solidFill>
              </a:rPr>
              <a:t>Składają się z 52 kolumn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l-PL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>
                <a:solidFill>
                  <a:schemeClr val="accent2"/>
                </a:solidFill>
              </a:rPr>
              <a:t>Ręcznie dodałem kolumnę MVP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l-PL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endParaRPr lang="pl-PL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AutoShape 2" descr="Kaggle">
            <a:extLst>
              <a:ext uri="{FF2B5EF4-FFF2-40B4-BE49-F238E27FC236}">
                <a16:creationId xmlns:a16="http://schemas.microsoft.com/office/drawing/2014/main" id="{2133B981-C4D2-EC73-FE2F-C8D1974EC7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9" name="AutoShape 4" descr="Kaggle">
            <a:extLst>
              <a:ext uri="{FF2B5EF4-FFF2-40B4-BE49-F238E27FC236}">
                <a16:creationId xmlns:a16="http://schemas.microsoft.com/office/drawing/2014/main" id="{9DEF5C55-57FA-80D6-F074-21051D0DAA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36BB0E1-A491-36AB-E0EC-76CFB0186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433" y="344494"/>
            <a:ext cx="28575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Wstępny układ pracy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2800" dirty="0">
                <a:solidFill>
                  <a:schemeClr val="accent2"/>
                </a:solidFill>
              </a:rPr>
              <a:t>1. Zwięzłe streszczenie pracy</a:t>
            </a:r>
          </a:p>
          <a:p>
            <a:r>
              <a:rPr lang="pl-PL" sz="2800" dirty="0">
                <a:solidFill>
                  <a:schemeClr val="accent2"/>
                </a:solidFill>
              </a:rPr>
              <a:t>2. Wprowadzenie do tematu </a:t>
            </a:r>
          </a:p>
          <a:p>
            <a:r>
              <a:rPr lang="pl-PL" sz="2800" dirty="0">
                <a:solidFill>
                  <a:schemeClr val="accent2"/>
                </a:solidFill>
              </a:rPr>
              <a:t>3. Dokładny opis danych oraz podjętych z nimi działań</a:t>
            </a:r>
          </a:p>
          <a:p>
            <a:r>
              <a:rPr lang="pl-PL" sz="2800" dirty="0">
                <a:solidFill>
                  <a:schemeClr val="accent2"/>
                </a:solidFill>
              </a:rPr>
              <a:t>4. Wyjaśnienie wybranej metodologii </a:t>
            </a:r>
          </a:p>
          <a:p>
            <a:r>
              <a:rPr lang="pl-PL" sz="2800" dirty="0">
                <a:solidFill>
                  <a:schemeClr val="accent2"/>
                </a:solidFill>
              </a:rPr>
              <a:t>5. Opis oraz omówienie uzyskanych wyników</a:t>
            </a:r>
          </a:p>
          <a:p>
            <a:r>
              <a:rPr lang="pl-PL" sz="2800" dirty="0">
                <a:solidFill>
                  <a:schemeClr val="accent2"/>
                </a:solidFill>
              </a:rPr>
              <a:t>6. Podsumowanie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214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Najbliższy cel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l-PL" sz="2400" dirty="0">
                <a:solidFill>
                  <a:schemeClr val="accent2"/>
                </a:solidFill>
              </a:rPr>
              <a:t>Dokładne przygotowanie danych</a:t>
            </a:r>
          </a:p>
          <a:p>
            <a:pPr>
              <a:buFont typeface="Wingdings" panose="05000000000000000000" pitchFamily="2" charset="2"/>
              <a:buChar char="ü"/>
            </a:pPr>
            <a:endParaRPr lang="pl-PL" sz="2400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l-PL" sz="2400" dirty="0">
                <a:solidFill>
                  <a:schemeClr val="accent2"/>
                </a:solidFill>
              </a:rPr>
              <a:t>EDA - </a:t>
            </a:r>
            <a:r>
              <a:rPr lang="pl-PL" sz="2400" dirty="0" err="1">
                <a:solidFill>
                  <a:schemeClr val="accent2"/>
                </a:solidFill>
              </a:rPr>
              <a:t>Exploratory</a:t>
            </a:r>
            <a:r>
              <a:rPr lang="pl-PL" sz="2400" dirty="0">
                <a:solidFill>
                  <a:schemeClr val="accent2"/>
                </a:solidFill>
              </a:rPr>
              <a:t> Data Analysis</a:t>
            </a:r>
          </a:p>
          <a:p>
            <a:pPr>
              <a:buFont typeface="Wingdings" panose="05000000000000000000" pitchFamily="2" charset="2"/>
              <a:buChar char="ü"/>
            </a:pPr>
            <a:endParaRPr lang="pl-PL" sz="2400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l-PL" sz="2400" dirty="0">
                <a:solidFill>
                  <a:schemeClr val="accent2"/>
                </a:solidFill>
              </a:rPr>
              <a:t>Zastosowanie wybranych metod ML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89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358</TotalTime>
  <Words>207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Trade Gothic LT Pro</vt:lpstr>
      <vt:lpstr>Trebuchet MS</vt:lpstr>
      <vt:lpstr>Wingdings</vt:lpstr>
      <vt:lpstr>Office Theme</vt:lpstr>
      <vt:lpstr>Prezentacja Seminarium Dyplomowe</vt:lpstr>
      <vt:lpstr>Temat pracy:  Wykorzystanie metod uczenia maszynowego w predykcji wyników zawodów sportowych </vt:lpstr>
      <vt:lpstr>Cel pracy:  Predykcja wyniku wyborów nagrody MVP w lidze NBA na podstawie statystyk gracza z sezonu zasadniczego.</vt:lpstr>
      <vt:lpstr>NBA - National Basketball Association </vt:lpstr>
      <vt:lpstr>MVP -  Most Valuable Player</vt:lpstr>
      <vt:lpstr>Dane</vt:lpstr>
      <vt:lpstr>Wstępny układ pracy</vt:lpstr>
      <vt:lpstr>Najbliższy cel</vt:lpstr>
      <vt:lpstr>Dziękuje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Seminarium Dyplomowe</dc:title>
  <dc:creator>Damian Gortych</dc:creator>
  <cp:lastModifiedBy>Damian Gortych</cp:lastModifiedBy>
  <cp:revision>1</cp:revision>
  <dcterms:created xsi:type="dcterms:W3CDTF">2022-10-15T15:35:43Z</dcterms:created>
  <dcterms:modified xsi:type="dcterms:W3CDTF">2022-10-15T21:34:05Z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