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3" r:id="rId16"/>
    <p:sldId id="29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2496312"/>
          </a:xfrm>
        </p:spPr>
        <p:txBody>
          <a:bodyPr/>
          <a:lstStyle/>
          <a:p>
            <a:br>
              <a:rPr lang="pl-PL" dirty="0"/>
            </a:br>
            <a:br>
              <a:rPr lang="pl-PL" dirty="0"/>
            </a:br>
            <a:r>
              <a:rPr lang="pl-PL" dirty="0"/>
              <a:t>Prezentacja </a:t>
            </a:r>
            <a:br>
              <a:rPr lang="pl-PL" dirty="0"/>
            </a:br>
            <a:r>
              <a:rPr lang="pl-PL" dirty="0"/>
              <a:t>Seminarium</a:t>
            </a:r>
            <a:br>
              <a:rPr lang="pl-PL" dirty="0"/>
            </a:br>
            <a:r>
              <a:rPr lang="pl-PL" dirty="0"/>
              <a:t>Dyplomowe </a:t>
            </a:r>
            <a:br>
              <a:rPr lang="pl-PL" dirty="0"/>
            </a:br>
            <a:r>
              <a:rPr lang="pl-PL" dirty="0"/>
              <a:t>Część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5186680"/>
            <a:ext cx="7077456" cy="74168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Damian Gortych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Analiza Eksploracyjna i Deskryptywna Danych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87021-05AD-5D41-B70C-F26603913D6B}"/>
              </a:ext>
            </a:extLst>
          </p:cNvPr>
          <p:cNvSpPr txBox="1"/>
          <p:nvPr/>
        </p:nvSpPr>
        <p:spPr>
          <a:xfrm>
            <a:off x="443365" y="1517715"/>
            <a:ext cx="5184437" cy="46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l-PL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l-PL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l-PL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pl-PL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Ewolucja koszykówki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l-PL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l-PL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Content Placeholder 12">
            <a:extLst>
              <a:ext uri="{FF2B5EF4-FFF2-40B4-BE49-F238E27FC236}">
                <a16:creationId xmlns:a16="http://schemas.microsoft.com/office/drawing/2014/main" id="{E0A8F99B-7A3C-103C-0B79-5E6A8E22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25" y="1276105"/>
            <a:ext cx="5184437" cy="50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AE47-7FBC-A374-D349-289ED256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pl-PL" sz="3200" dirty="0"/>
              <a:t>Zastosowanie wybranych metod Uczenia Maszynowego</a:t>
            </a:r>
            <a:br>
              <a:rPr lang="pl-PL" sz="3200" dirty="0">
                <a:solidFill>
                  <a:schemeClr val="accent2"/>
                </a:solidFill>
              </a:rPr>
            </a:br>
            <a:endParaRPr lang="pl-P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20C92-DD6C-339C-927B-C1157A7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4C2746-78AF-C615-6B38-4967366E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5" y="2095084"/>
            <a:ext cx="5048044" cy="3815462"/>
          </a:xfrm>
          <a:prstGeom prst="rect">
            <a:avLst/>
          </a:prstGeom>
        </p:spPr>
      </p:pic>
      <p:pic>
        <p:nvPicPr>
          <p:cNvPr id="1028" name="Picture 4" descr="Zbudowano generator losowości doskonałej">
            <a:extLst>
              <a:ext uri="{FF2B5EF4-FFF2-40B4-BE49-F238E27FC236}">
                <a16:creationId xmlns:a16="http://schemas.microsoft.com/office/drawing/2014/main" id="{869F7492-0C77-EA09-5AB6-EDE6E0C6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08" y="2269797"/>
            <a:ext cx="3466036" cy="346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with solid fill">
            <a:extLst>
              <a:ext uri="{FF2B5EF4-FFF2-40B4-BE49-F238E27FC236}">
                <a16:creationId xmlns:a16="http://schemas.microsoft.com/office/drawing/2014/main" id="{FC077767-8AAD-A595-AA37-434010F3F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6801" y="2994053"/>
            <a:ext cx="1478726" cy="14787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D9937-6044-A67D-C134-A256CD2D7D2E}"/>
              </a:ext>
            </a:extLst>
          </p:cNvPr>
          <p:cNvSpPr txBox="1"/>
          <p:nvPr/>
        </p:nvSpPr>
        <p:spPr>
          <a:xfrm>
            <a:off x="717977" y="1521654"/>
            <a:ext cx="365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Losowy wybór danych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BC18A-B454-4797-0224-36160D7AD5B6}"/>
              </a:ext>
            </a:extLst>
          </p:cNvPr>
          <p:cNvSpPr txBox="1"/>
          <p:nvPr/>
        </p:nvSpPr>
        <p:spPr>
          <a:xfrm>
            <a:off x="7468204" y="1474655"/>
            <a:ext cx="314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Testowanie wsteczne</a:t>
            </a:r>
          </a:p>
        </p:txBody>
      </p:sp>
    </p:spTree>
    <p:extLst>
      <p:ext uri="{BB962C8B-B14F-4D97-AF65-F5344CB8AC3E}">
        <p14:creationId xmlns:p14="http://schemas.microsoft.com/office/powerpoint/2010/main" val="383878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AE47-7FBC-A374-D349-289ED256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pl-PL" dirty="0"/>
              <a:t>Zastosowanie wybranych metod Uczenia Maszynowego</a:t>
            </a:r>
            <a:br>
              <a:rPr lang="pl-PL" sz="1500" dirty="0"/>
            </a:br>
            <a:endParaRPr lang="pl-PL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20C92-DD6C-339C-927B-C1157A7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2AA76BD-169B-70C5-7344-748E926FA2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842488" y="1197651"/>
            <a:ext cx="2877246" cy="5255245"/>
          </a:xfrm>
          <a:noFill/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2A0578-AD2C-1334-0D97-329AE27F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endParaRPr lang="pl-PL" dirty="0"/>
          </a:p>
          <a:p>
            <a:r>
              <a:rPr lang="pl-PL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Las losowy z zastosowaniem testowania wstecznego :</a:t>
            </a:r>
          </a:p>
          <a:p>
            <a:r>
              <a:rPr lang="pl-PL" sz="2000" dirty="0">
                <a:solidFill>
                  <a:srgbClr val="00B050"/>
                </a:solidFill>
              </a:rPr>
              <a:t>45 %</a:t>
            </a:r>
            <a:r>
              <a:rPr lang="pl-PL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skuteczności tylko dla </a:t>
            </a:r>
            <a:r>
              <a:rPr lang="pl-PL" sz="20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pierwszego miejsca</a:t>
            </a:r>
            <a:endParaRPr lang="en-US" sz="20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Frontiers | Random Forest Algorithm for the Classification of Neuroimaging  Data in Alzheimer's Disease: A Systematic Review">
            <a:extLst>
              <a:ext uri="{FF2B5EF4-FFF2-40B4-BE49-F238E27FC236}">
                <a16:creationId xmlns:a16="http://schemas.microsoft.com/office/drawing/2014/main" id="{3F79F560-2931-63BD-7C2E-854711EF6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09" y="3971272"/>
            <a:ext cx="2877246" cy="248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6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FC9-D44F-7427-BE0A-1E011CA2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kroki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F3C88-B83E-0C55-7401-E80AC400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5AFD4-9E84-62AA-DE4E-92ABE8E7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5280101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Dopracowanie obecnego modelu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Dodanie danych o punktach w głosowaniu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1734D-E9D4-C33E-65A3-CAD9EE4A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8623"/>
            <a:ext cx="5495965" cy="27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pl-PL" sz="4000" dirty="0"/>
              <a:t>Temat pracy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67560"/>
            <a:ext cx="7607300" cy="3769360"/>
          </a:xfrm>
        </p:spPr>
        <p:txBody>
          <a:bodyPr/>
          <a:lstStyle/>
          <a:p>
            <a:pPr marL="0" indent="0">
              <a:buNone/>
            </a:pPr>
            <a:r>
              <a:rPr lang="pl-PL" sz="4800" dirty="0">
                <a:solidFill>
                  <a:schemeClr val="accent2"/>
                </a:solidFill>
              </a:rPr>
              <a:t>Wykorzystanie metod uczenia maszynowego w predykcji wyników zawodów sportowych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pl-PL" sz="4000" dirty="0"/>
              <a:t>Poprzednio Ustalone Cele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98040"/>
            <a:ext cx="9827260" cy="3830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solidFill>
                  <a:schemeClr val="accent2"/>
                </a:solidFill>
              </a:rPr>
              <a:t>Dokładne przygotowanie danych </a:t>
            </a: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solidFill>
                  <a:schemeClr val="accent2"/>
                </a:solidFill>
              </a:rPr>
              <a:t>Analiza Eksploracyjna i Deskryptywna Danych</a:t>
            </a: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solidFill>
                  <a:schemeClr val="accent2"/>
                </a:solidFill>
              </a:rPr>
              <a:t>Zastosowanie wybranych metod Uczenia Maszynowego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l-PL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D8B909FB-65C6-84F2-19C2-6BCB59C72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7365" y="1980119"/>
            <a:ext cx="727729" cy="727729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9901954-D9B8-4F22-76F7-D5956676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0005" y="3115935"/>
            <a:ext cx="727729" cy="7277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C48CD8FA-8272-3DE2-6C15-4BB165C9A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0135" y="4236601"/>
            <a:ext cx="727729" cy="7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4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pl-PL" sz="4000" dirty="0"/>
              <a:t>Dokładne przygotowanie danych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98040"/>
            <a:ext cx="9827260" cy="3830320"/>
          </a:xfrm>
        </p:spPr>
        <p:txBody>
          <a:bodyPr/>
          <a:lstStyle/>
          <a:p>
            <a:r>
              <a:rPr lang="pl-PL" sz="2800" dirty="0">
                <a:solidFill>
                  <a:schemeClr val="accent2"/>
                </a:solidFill>
              </a:rPr>
              <a:t>Uzyskanie lepszego zbioru danych    </a:t>
            </a:r>
            <a:r>
              <a:rPr lang="pl-P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2016 -&gt; 2021</a:t>
            </a:r>
          </a:p>
          <a:p>
            <a:r>
              <a:rPr lang="pl-PL" sz="2800" dirty="0">
                <a:solidFill>
                  <a:schemeClr val="accent2"/>
                </a:solidFill>
              </a:rPr>
              <a:t>Wybranie obserwacji od roku 1982</a:t>
            </a:r>
          </a:p>
          <a:p>
            <a:r>
              <a:rPr lang="pl-PL" sz="2800" dirty="0">
                <a:solidFill>
                  <a:schemeClr val="accent2"/>
                </a:solidFill>
              </a:rPr>
              <a:t>Usuniecie „duplikatów”</a:t>
            </a:r>
          </a:p>
          <a:p>
            <a:endParaRPr lang="pl-PL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l-PL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AB23B-7C8F-2538-A307-1E0CF31B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1" y="3876436"/>
            <a:ext cx="6120547" cy="14010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0D285A-62D2-2B85-1A4E-1AE28C482D46}"/>
              </a:ext>
            </a:extLst>
          </p:cNvPr>
          <p:cNvSpPr/>
          <p:nvPr/>
        </p:nvSpPr>
        <p:spPr>
          <a:xfrm>
            <a:off x="636201" y="3876436"/>
            <a:ext cx="6120547" cy="4774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B06428-534E-B2AA-881F-62646DFC622C}"/>
              </a:ext>
            </a:extLst>
          </p:cNvPr>
          <p:cNvSpPr/>
          <p:nvPr/>
        </p:nvSpPr>
        <p:spPr>
          <a:xfrm>
            <a:off x="4414520" y="3876436"/>
            <a:ext cx="508000" cy="1401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8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pl-PL" sz="4000" dirty="0"/>
              <a:t>Dokładne przygotowanie danych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98040"/>
            <a:ext cx="9827260" cy="3830320"/>
          </a:xfrm>
        </p:spPr>
        <p:txBody>
          <a:bodyPr/>
          <a:lstStyle/>
          <a:p>
            <a:r>
              <a:rPr lang="pl-PL" sz="2800" dirty="0">
                <a:solidFill>
                  <a:schemeClr val="accent2"/>
                </a:solidFill>
              </a:rPr>
              <a:t>Dodanie kolumny MVP</a:t>
            </a:r>
          </a:p>
          <a:p>
            <a:endParaRPr lang="pl-PL" sz="2800" dirty="0">
              <a:solidFill>
                <a:schemeClr val="accent2"/>
              </a:solidFill>
            </a:endParaRPr>
          </a:p>
          <a:p>
            <a:r>
              <a:rPr lang="pl-PL" sz="2800" dirty="0">
                <a:solidFill>
                  <a:schemeClr val="accent2"/>
                </a:solidFill>
              </a:rPr>
              <a:t>Usunięcie brakujących wartości </a:t>
            </a: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l-PL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F8020-2FB2-14E6-AE09-DD508A45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4164326"/>
            <a:ext cx="6440606" cy="14992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CA5D5F-9446-EE21-FFDC-0B80B6F3FDC9}"/>
              </a:ext>
            </a:extLst>
          </p:cNvPr>
          <p:cNvSpPr/>
          <p:nvPr/>
        </p:nvSpPr>
        <p:spPr>
          <a:xfrm>
            <a:off x="1071880" y="4775200"/>
            <a:ext cx="5608320" cy="47752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960ACB-A9E3-BD41-C8F2-A27F7DED1574}"/>
              </a:ext>
            </a:extLst>
          </p:cNvPr>
          <p:cNvCxnSpPr/>
          <p:nvPr/>
        </p:nvCxnSpPr>
        <p:spPr>
          <a:xfrm>
            <a:off x="2931160" y="4775200"/>
            <a:ext cx="0" cy="4775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12B41B-F3D5-C5B1-BEE0-35A1747E8C66}"/>
              </a:ext>
            </a:extLst>
          </p:cNvPr>
          <p:cNvCxnSpPr/>
          <p:nvPr/>
        </p:nvCxnSpPr>
        <p:spPr>
          <a:xfrm>
            <a:off x="4892040" y="4775200"/>
            <a:ext cx="0" cy="4775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A62F29-B986-EFC6-6689-EDD35B86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085" y="3267019"/>
            <a:ext cx="2887956" cy="4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pl-PL" sz="4000" dirty="0"/>
              <a:t>Dokładne przygotowanie danych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98040"/>
            <a:ext cx="9827260" cy="3830320"/>
          </a:xfrm>
        </p:spPr>
        <p:txBody>
          <a:bodyPr/>
          <a:lstStyle/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l-PL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ED0B7-2B02-E0C1-DF18-680DC76F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16" y="1763818"/>
            <a:ext cx="3176907" cy="541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D5F00-C116-CA98-AEA2-6CC92344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0" y="2745439"/>
            <a:ext cx="11744411" cy="26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pl-PL" sz="4000" dirty="0"/>
              <a:t>Analiza Eksploracyjna i Deskryptywna Danych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DD3424-B74D-BC14-65F3-0FCA5B2E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77" y="2046318"/>
            <a:ext cx="3115622" cy="3614121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1799FC65-1384-1B03-85CF-198203181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4707" y="2917477"/>
            <a:ext cx="1478726" cy="147872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EB2614-0F95-61C2-5C2B-0AABB894D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264" y="2004771"/>
            <a:ext cx="4336869" cy="37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pl-PL" sz="4000" dirty="0"/>
              <a:t>Analiza Eksploracyjna i Deskryptywna Danych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E0F010-C7BA-548B-09E3-81B40915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47" y="2796967"/>
            <a:ext cx="3283048" cy="34460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587021-05AD-5D41-B70C-F26603913D6B}"/>
              </a:ext>
            </a:extLst>
          </p:cNvPr>
          <p:cNvSpPr txBox="1"/>
          <p:nvPr/>
        </p:nvSpPr>
        <p:spPr>
          <a:xfrm>
            <a:off x="157655" y="1591733"/>
            <a:ext cx="6013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Zestawienie najlepszych statystyk na podstawie korelacji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CE3F603A-104A-A016-1A06-7DFF2D3C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00" y="3044997"/>
            <a:ext cx="4693389" cy="30507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A0B959-DCF1-254B-6046-3B84FC706325}"/>
              </a:ext>
            </a:extLst>
          </p:cNvPr>
          <p:cNvSpPr txBox="1"/>
          <p:nvPr/>
        </p:nvSpPr>
        <p:spPr>
          <a:xfrm>
            <a:off x="6100390" y="1624746"/>
            <a:ext cx="5067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Porównanie wieku zawodników</a:t>
            </a:r>
          </a:p>
        </p:txBody>
      </p:sp>
    </p:spTree>
    <p:extLst>
      <p:ext uri="{BB962C8B-B14F-4D97-AF65-F5344CB8AC3E}">
        <p14:creationId xmlns:p14="http://schemas.microsoft.com/office/powerpoint/2010/main" val="34737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Analiza Eksploracyjna i Deskryptywna Danych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87021-05AD-5D41-B70C-F26603913D6B}"/>
              </a:ext>
            </a:extLst>
          </p:cNvPr>
          <p:cNvSpPr txBox="1"/>
          <p:nvPr/>
        </p:nvSpPr>
        <p:spPr>
          <a:xfrm>
            <a:off x="443365" y="1517715"/>
            <a:ext cx="5184437" cy="46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l-PL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l-PL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pl-PL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Wykresy 4 najlepszych statystyk na podstawie korelacji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l-PL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pl-PL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1999 , 2011 - </a:t>
            </a:r>
            <a:r>
              <a:rPr lang="pl-PL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Lockout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102E2-A556-517D-B628-1704FC3D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4349"/>
            <a:ext cx="5291495" cy="5145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6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825</TotalTime>
  <Words>168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Trade Gothic LT Pro</vt:lpstr>
      <vt:lpstr>Trebuchet MS</vt:lpstr>
      <vt:lpstr>Wingdings</vt:lpstr>
      <vt:lpstr>Office Theme</vt:lpstr>
      <vt:lpstr>  Prezentacja  Seminarium Dyplomowe  Część 2</vt:lpstr>
      <vt:lpstr>Temat pracy</vt:lpstr>
      <vt:lpstr>Poprzednio Ustalone Cele</vt:lpstr>
      <vt:lpstr>Dokładne przygotowanie danych </vt:lpstr>
      <vt:lpstr>Dokładne przygotowanie danych </vt:lpstr>
      <vt:lpstr>Dokładne przygotowanie danych </vt:lpstr>
      <vt:lpstr>Analiza Eksploracyjna i Deskryptywna Danych</vt:lpstr>
      <vt:lpstr>Analiza Eksploracyjna i Deskryptywna Danych</vt:lpstr>
      <vt:lpstr>Analiza Eksploracyjna i Deskryptywna Danych</vt:lpstr>
      <vt:lpstr>Analiza Eksploracyjna i Deskryptywna Danych</vt:lpstr>
      <vt:lpstr>Zastosowanie wybranych metod Uczenia Maszynowego </vt:lpstr>
      <vt:lpstr>Zastosowanie wybranych metod Uczenia Maszynowego </vt:lpstr>
      <vt:lpstr>Dalsze kroki </vt:lpstr>
      <vt:lpstr>Dziękuje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 Seminarium Dyplomowe  Część 2</dc:title>
  <dc:creator>Damian Gortych</dc:creator>
  <cp:lastModifiedBy>Damian Gortych</cp:lastModifiedBy>
  <cp:revision>3</cp:revision>
  <dcterms:created xsi:type="dcterms:W3CDTF">2022-11-08T06:48:14Z</dcterms:created>
  <dcterms:modified xsi:type="dcterms:W3CDTF">2022-11-09T13:27:54Z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