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4" r:id="rId5"/>
    <p:sldId id="269" r:id="rId6"/>
    <p:sldId id="256" r:id="rId7"/>
    <p:sldId id="263" r:id="rId8"/>
    <p:sldId id="259" r:id="rId9"/>
    <p:sldId id="262" r:id="rId10"/>
    <p:sldId id="267" r:id="rId11"/>
    <p:sldId id="258" r:id="rId12"/>
    <p:sldId id="268" r:id="rId13"/>
    <p:sldId id="270" r:id="rId14"/>
    <p:sldId id="261" r:id="rId15"/>
    <p:sldId id="271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54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3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19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49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71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538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61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89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9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34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0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rgbClr val="4B4B4B"/>
            </a:gs>
            <a:gs pos="43000">
              <a:srgbClr val="212121"/>
            </a:gs>
            <a:gs pos="100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AE69-65DB-4BD7-BB9E-C7791C429ABC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5765A-F09D-4382-B953-B0CF165331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3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ylabs.org/#/products/flue2ent" TargetMode="External"/><Relationship Id="rId2" Type="http://schemas.openxmlformats.org/officeDocument/2006/relationships/hyperlink" Target="http://definitylab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tent.definitylab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652" y="1289953"/>
            <a:ext cx="1182069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how to make </a:t>
            </a:r>
          </a:p>
          <a:p>
            <a:pPr algn="ctr"/>
            <a:r>
              <a:rPr lang="en-US" sz="8800" i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end-to-end tests </a:t>
            </a:r>
            <a:r>
              <a:rPr lang="en-US" sz="8800" strike="sngStrike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in java </a:t>
            </a:r>
          </a:p>
          <a:p>
            <a:pPr algn="ctr"/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more </a:t>
            </a: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interesting</a:t>
            </a:r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?</a:t>
            </a:r>
            <a:endParaRPr lang="pl-PL" sz="8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154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miling Face With Sunglasses on Apple iOS 11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97" y="2332196"/>
            <a:ext cx="2193607" cy="21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2589" y="4525805"/>
            <a:ext cx="262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show me…</a:t>
            </a:r>
            <a:endParaRPr lang="pl-PL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2207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-images-1.medium.com/max/800/1*wg50fK5XY-OEy96PFDwwZ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-1359" r="3912" b="-1111"/>
          <a:stretch/>
        </p:blipFill>
        <p:spPr bwMode="auto">
          <a:xfrm>
            <a:off x="8467" y="-93133"/>
            <a:ext cx="12183532" cy="70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135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miling Face With Sunglasses on Apple iOS 11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197" y="2332196"/>
            <a:ext cx="2193607" cy="219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2589" y="4525805"/>
            <a:ext cx="262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show me…</a:t>
            </a:r>
            <a:endParaRPr lang="pl-PL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40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inking Face on Apple iOS 11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8575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an Raising Hand on Apple iOS 11.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32" y="28575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Woman Raising Hand on Apple iOS 11.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85568" y="28575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Question Mark on Apple iOS 11.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6275268" y="2502369"/>
            <a:ext cx="517756" cy="5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172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Useful links</a:t>
            </a:r>
            <a:endParaRPr lang="pl-P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http://definitylabs.org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http://definitylabs.org/#/products/flue2ent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http://content.definitylabs.org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l-PL" dirty="0">
              <a:solidFill>
                <a:schemeClr val="bg1">
                  <a:lumMod val="85000"/>
                </a:schemeClr>
              </a:solidFill>
            </a:endParaRPr>
          </a:p>
          <a:p>
            <a:pPr marL="0" lvl="0" indent="0">
              <a:buNone/>
            </a:pP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endParaRPr lang="pl-PL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0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Smiling Face on Apple iOS 11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8575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Folded Hands on Apple iOS 11.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5" y="3799870"/>
            <a:ext cx="751609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104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definitylabs.org/static/media/david.2454da4b.jpe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231" l="923" r="99385">
                        <a14:foregroundMark x1="43077" y1="7077" x2="43077" y2="7077"/>
                        <a14:foregroundMark x1="44308" y1="4000" x2="44308" y2="4000"/>
                        <a14:foregroundMark x1="31385" y1="84615" x2="31385" y2="84615"/>
                        <a14:foregroundMark x1="32615" y1="81231" x2="32615" y2="81231"/>
                        <a14:foregroundMark x1="33846" y1="92308" x2="33846" y2="92308"/>
                        <a14:foregroundMark x1="21538" y1="89846" x2="21538" y2="89846"/>
                        <a14:foregroundMark x1="19385" y1="87077" x2="19385" y2="87077"/>
                        <a14:foregroundMark x1="71692" y1="82154" x2="71692" y2="82154"/>
                        <a14:foregroundMark x1="69538" y1="88000" x2="69538" y2="88000"/>
                        <a14:foregroundMark x1="74462" y1="86462" x2="74462" y2="86462"/>
                        <a14:foregroundMark x1="71077" y1="86154" x2="71077" y2="86154"/>
                        <a14:foregroundMark x1="77846" y1="87385" x2="77846" y2="87385"/>
                        <a14:foregroundMark x1="81231" y1="88308" x2="81231" y2="88308"/>
                        <a14:foregroundMark x1="84308" y1="85846" x2="84308" y2="85846"/>
                        <a14:foregroundMark x1="85846" y1="90462" x2="85846" y2="90462"/>
                        <a14:foregroundMark x1="80615" y1="91077" x2="80615" y2="91077"/>
                        <a14:foregroundMark x1="64308" y1="90769" x2="64308" y2="90769"/>
                        <a14:foregroundMark x1="61846" y1="90769" x2="61846" y2="90769"/>
                        <a14:foregroundMark x1="61846" y1="92000" x2="61846" y2="92000"/>
                        <a14:foregroundMark x1="31077" y1="90462" x2="31077" y2="90462"/>
                        <a14:foregroundMark x1="15077" y1="90769" x2="15077" y2="90769"/>
                        <a14:foregroundMark x1="12923" y1="89846" x2="12923" y2="89846"/>
                        <a14:foregroundMark x1="10462" y1="89538" x2="10462" y2="89538"/>
                        <a14:foregroundMark x1="14769" y1="94769" x2="14769" y2="94769"/>
                        <a14:foregroundMark x1="20923" y1="92923" x2="20923" y2="92923"/>
                        <a14:foregroundMark x1="38769" y1="93231" x2="38769" y2="93231"/>
                        <a14:foregroundMark x1="41846" y1="93231" x2="41846" y2="93231"/>
                        <a14:foregroundMark x1="84000" y1="92615" x2="84000" y2="92615"/>
                        <a14:foregroundMark x1="87692" y1="91692" x2="87692" y2="91692"/>
                        <a14:foregroundMark x1="86154" y1="92923" x2="86154" y2="92923"/>
                        <a14:foregroundMark x1="75692" y1="92923" x2="75692" y2="92923"/>
                        <a14:foregroundMark x1="60615" y1="93538" x2="60615" y2="93538"/>
                        <a14:foregroundMark x1="80615" y1="93538" x2="80615" y2="93538"/>
                        <a14:foregroundMark x1="84000" y1="93846" x2="84000" y2="93846"/>
                        <a14:foregroundMark x1="88615" y1="89538" x2="88615" y2="89538"/>
                        <a14:foregroundMark x1="16000" y1="93538" x2="16000" y2="93538"/>
                        <a14:foregroundMark x1="11385" y1="93538" x2="11385" y2="93538"/>
                        <a14:foregroundMark x1="24923" y1="93538" x2="24923" y2="93538"/>
                        <a14:foregroundMark x1="28308" y1="93538" x2="28308" y2="93538"/>
                        <a14:foregroundMark x1="32000" y1="93538" x2="32000" y2="93538"/>
                        <a14:foregroundMark x1="18462" y1="93538" x2="18462" y2="93538"/>
                        <a14:foregroundMark x1="4615" y1="94769" x2="4615" y2="94769"/>
                        <a14:foregroundMark x1="6769" y1="97846" x2="6769" y2="97846"/>
                        <a14:foregroundMark x1="95077" y1="96308" x2="95077" y2="96308"/>
                        <a14:foregroundMark x1="99385" y1="96308" x2="99385" y2="96308"/>
                        <a14:foregroundMark x1="923" y1="97231" x2="923" y2="97231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02" y="1881188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0517" y="3013502"/>
            <a:ext cx="601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David Sobreira Gouvea</a:t>
            </a:r>
            <a:endParaRPr lang="pl-PL" sz="48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0517" y="3844499"/>
            <a:ext cx="601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Lead Software Engineer</a:t>
            </a:r>
            <a:endParaRPr lang="pl-P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6210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Agenda</a:t>
            </a:r>
            <a:endParaRPr lang="pl-PL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What is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Definity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 Labs?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Why end-to-end tests are so painful?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What is flue2ent?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What is Screenshot Testing?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Q&amp;A</a:t>
            </a:r>
            <a:endParaRPr lang="pl-PL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6991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efinitylabs.org/static/media/definity.63fb7a91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11" y="2126170"/>
            <a:ext cx="4039779" cy="26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279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07685" y="2622556"/>
            <a:ext cx="1376631" cy="1612888"/>
            <a:chOff x="5716790" y="2249326"/>
            <a:chExt cx="1376631" cy="1612888"/>
          </a:xfrm>
        </p:grpSpPr>
        <p:pic>
          <p:nvPicPr>
            <p:cNvPr id="6146" name="Picture 2" descr="Turtle on Apple iOS 11.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790" y="2719213"/>
              <a:ext cx="11430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Money Bag on Apple iOS 11.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0000">
              <a:off x="5950421" y="2249326"/>
              <a:ext cx="1143000" cy="114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Pouting Face on Apple iOS 11.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8" y="252094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isappointed Face on Apple iOS 11.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02" y="2520941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3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martinfowl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58000" y="0"/>
            <a:ext cx="5334000" cy="6858000"/>
            <a:chOff x="6858000" y="0"/>
            <a:chExt cx="5334000" cy="6858000"/>
          </a:xfrm>
        </p:grpSpPr>
        <p:pic>
          <p:nvPicPr>
            <p:cNvPr id="10" name="Picture 9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8088284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6858000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9318568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10548852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11418521" y="0"/>
              <a:ext cx="77347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048200" y="2530207"/>
            <a:ext cx="6370321" cy="1785105"/>
            <a:chOff x="1906274" y="2396308"/>
            <a:chExt cx="9702251" cy="1074726"/>
          </a:xfrm>
        </p:grpSpPr>
        <p:sp>
          <p:nvSpPr>
            <p:cNvPr id="7" name="TextBox 6"/>
            <p:cNvSpPr txBox="1"/>
            <p:nvPr/>
          </p:nvSpPr>
          <p:spPr>
            <a:xfrm>
              <a:off x="1906274" y="2396308"/>
              <a:ext cx="9702251" cy="83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bg1"/>
                  </a:solidFill>
                </a:rPr>
                <a:t>“</a:t>
              </a:r>
              <a:r>
                <a:rPr lang="en-US" sz="2800" dirty="0" smtClean="0">
                  <a:solidFill>
                    <a:schemeClr val="bg1"/>
                  </a:solidFill>
                </a:rPr>
                <a:t>In </a:t>
              </a:r>
              <a:r>
                <a:rPr lang="en-US" sz="2800" dirty="0">
                  <a:solidFill>
                    <a:schemeClr val="bg1"/>
                  </a:solidFill>
                </a:rPr>
                <a:t>short, tests that run end-to-end through the UI are: brittle, expensive to write, and time consuming to </a:t>
              </a:r>
              <a:r>
                <a:rPr lang="en-US" sz="2800" dirty="0" smtClean="0">
                  <a:solidFill>
                    <a:schemeClr val="bg1"/>
                  </a:solidFill>
                </a:rPr>
                <a:t>run.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”</a:t>
              </a:r>
              <a:endParaRPr lang="pl-PL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1287" y="3230147"/>
              <a:ext cx="3057238" cy="24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Martin Fowler</a:t>
              </a:r>
              <a:endParaRPr lang="pl-PL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060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858000" y="0"/>
            <a:ext cx="5334000" cy="6858000"/>
            <a:chOff x="6858000" y="0"/>
            <a:chExt cx="5334000" cy="6858000"/>
          </a:xfrm>
        </p:grpSpPr>
        <p:pic>
          <p:nvPicPr>
            <p:cNvPr id="11" name="Picture 10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8088284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6858000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9318568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10548852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11418521" y="0"/>
              <a:ext cx="77347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Image result for martinfowl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20" y="1936182"/>
            <a:ext cx="5968501" cy="2969009"/>
          </a:xfrm>
          <a:prstGeom prst="rect">
            <a:avLst/>
          </a:prstGeom>
        </p:spPr>
      </p:pic>
      <p:pic>
        <p:nvPicPr>
          <p:cNvPr id="16" name="Picture 2" descr="Turtle on Apple iOS 11.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623" y="1767402"/>
            <a:ext cx="777348" cy="77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abbit on Apple iOS 11.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3459" y="4108886"/>
            <a:ext cx="684010" cy="68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ney Bag on Apple iOS 11.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841" y="1936182"/>
            <a:ext cx="757039" cy="7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g in Hole on Apple iOS 11.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309" y="3969324"/>
            <a:ext cx="823572" cy="82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outing Face on Apple iOS 11.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877" y="2018936"/>
            <a:ext cx="674285" cy="6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isappointed Face on Apple iOS 11.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199" y="4014715"/>
            <a:ext cx="732788" cy="7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252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02973" y="1839762"/>
            <a:ext cx="6186055" cy="3178477"/>
            <a:chOff x="2667000" y="2252749"/>
            <a:chExt cx="6186055" cy="3178477"/>
          </a:xfrm>
        </p:grpSpPr>
        <p:sp>
          <p:nvSpPr>
            <p:cNvPr id="3" name="TextBox 2"/>
            <p:cNvSpPr txBox="1"/>
            <p:nvPr/>
          </p:nvSpPr>
          <p:spPr>
            <a:xfrm>
              <a:off x="2667000" y="2252749"/>
              <a:ext cx="618605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 smtClean="0">
                  <a:solidFill>
                    <a:schemeClr val="bg1">
                      <a:lumMod val="95000"/>
                    </a:schemeClr>
                  </a:solidFill>
                </a:rPr>
                <a:t>flue2ent</a:t>
              </a:r>
              <a:endParaRPr lang="pl-PL" sz="13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4107787"/>
              <a:ext cx="3034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>
                      <a:lumMod val="75000"/>
                    </a:schemeClr>
                  </a:solidFill>
                </a:rPr>
                <a:t>fluent</a:t>
              </a:r>
              <a:endParaRPr lang="pl-PL" sz="8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02087" y="4102489"/>
              <a:ext cx="18509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>
                  <a:solidFill>
                    <a:schemeClr val="bg1">
                      <a:lumMod val="75000"/>
                    </a:schemeClr>
                  </a:solidFill>
                </a:rPr>
                <a:t>e2e</a:t>
              </a:r>
              <a:endParaRPr lang="pl-PL" sz="8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1145" y="4102489"/>
              <a:ext cx="13009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rgbClr val="FF0000"/>
                  </a:solidFill>
                </a:rPr>
                <a:t>+</a:t>
              </a:r>
              <a:endParaRPr lang="pl-PL" sz="8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990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858000" y="0"/>
            <a:ext cx="5334000" cy="6858000"/>
            <a:chOff x="6858000" y="0"/>
            <a:chExt cx="5334000" cy="6858000"/>
          </a:xfrm>
        </p:grpSpPr>
        <p:pic>
          <p:nvPicPr>
            <p:cNvPr id="10" name="Picture 9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8088284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6858000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9318568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>
              <a:off x="10548852" y="0"/>
              <a:ext cx="123028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Image result for martinfowle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61"/>
            <a:stretch/>
          </p:blipFill>
          <p:spPr bwMode="auto">
            <a:xfrm flipH="1">
              <a:off x="11418521" y="0"/>
              <a:ext cx="77347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Image result for martinfowl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048199" y="2270108"/>
            <a:ext cx="6370321" cy="2317782"/>
            <a:chOff x="1906274" y="2396308"/>
            <a:chExt cx="9702251" cy="1093255"/>
          </a:xfrm>
        </p:grpSpPr>
        <p:sp>
          <p:nvSpPr>
            <p:cNvPr id="7" name="TextBox 6"/>
            <p:cNvSpPr txBox="1"/>
            <p:nvPr/>
          </p:nvSpPr>
          <p:spPr>
            <a:xfrm>
              <a:off x="1906274" y="2396308"/>
              <a:ext cx="9702251" cy="109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bg1"/>
                  </a:solidFill>
                </a:rPr>
                <a:t>“</a:t>
              </a:r>
              <a:r>
                <a:rPr lang="en-US" sz="2800" dirty="0">
                  <a:solidFill>
                    <a:schemeClr val="bg1"/>
                  </a:solidFill>
                </a:rPr>
                <a:t>The API is primarily designed to be readable and to flow. The price of this fluency is more effort, both in thinking and in the API construction itself.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”</a:t>
              </a:r>
              <a:endParaRPr lang="pl-PL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51287" y="3230147"/>
              <a:ext cx="3057238" cy="24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bg1"/>
                  </a:solidFill>
                </a:rPr>
                <a:t>Martin Fowler</a:t>
              </a:r>
              <a:endParaRPr lang="pl-PL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6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123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links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Sobreira Gouvea</dc:creator>
  <cp:lastModifiedBy>David Sobreira Gouvea</cp:lastModifiedBy>
  <cp:revision>33</cp:revision>
  <dcterms:created xsi:type="dcterms:W3CDTF">2018-04-06T14:37:07Z</dcterms:created>
  <dcterms:modified xsi:type="dcterms:W3CDTF">2018-04-09T10:09:57Z</dcterms:modified>
</cp:coreProperties>
</file>