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</p:sldMasterIdLst>
  <p:notesMasterIdLst>
    <p:notesMasterId r:id="rId34"/>
  </p:notesMasterIdLst>
  <p:handoutMasterIdLst>
    <p:handoutMasterId r:id="rId35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283" r:id="rId30"/>
    <p:sldId id="288" r:id="rId31"/>
    <p:sldId id="284" r:id="rId32"/>
    <p:sldId id="285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2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FC702-FF54-48A7-953D-445BAC16EE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608364-A571-48CD-A38C-51CE9CBAE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C0A5-C3E6-4D5B-942A-AA1209A21424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D07ADB-4AD5-4734-9F42-3F0AFFD88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A42B62-9E15-473F-B16D-D193ACDA7F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5EE39-11E7-4ABE-9991-07A6A84F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438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98C64-ACAE-41E3-83CB-E96D216D858A}" type="datetimeFigureOut">
              <a:rPr lang="es-ES" smtClean="0"/>
              <a:pPr/>
              <a:t>02/03/2020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19FC-C5DD-455C-AC53-983946285F6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35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19FC-C5DD-455C-AC53-983946285F69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19FC-C5DD-455C-AC53-983946285F69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5D15A6E-25EF-4A4D-ADF3-066F1DEDD6F7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Sistemas Operativos - Curso 2014/2015</a:t>
            </a: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F9F-8052-48E4-94C5-E635962D902F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7CD47E8-56CD-42E7-8FDF-969256A9438A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s-ES" dirty="0"/>
              <a:t>Sistemas Operativos - Curso 2019/2020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>
            <a:extLst>
              <a:ext uri="{FF2B5EF4-FFF2-40B4-BE49-F238E27FC236}">
                <a16:creationId xmlns:a16="http://schemas.microsoft.com/office/drawing/2014/main" id="{B0C857F5-337D-4812-BDC7-00EF9F6A1F72}"/>
              </a:ext>
            </a:extLst>
          </p:cNvPr>
          <p:cNvSpPr txBox="1">
            <a:spLocks/>
          </p:cNvSpPr>
          <p:nvPr userDrawn="1"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- </a:t>
            </a:r>
            <a:r>
              <a:rPr lang="es-ES" dirty="0" err="1"/>
              <a:t>Course</a:t>
            </a:r>
            <a:r>
              <a:rPr lang="es-ES" dirty="0"/>
              <a:t> 2019/2020</a:t>
            </a:r>
          </a:p>
        </p:txBody>
      </p:sp>
    </p:spTree>
    <p:extLst>
      <p:ext uri="{BB962C8B-B14F-4D97-AF65-F5344CB8AC3E}">
        <p14:creationId xmlns:p14="http://schemas.microsoft.com/office/powerpoint/2010/main" val="217689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C3DE62EA-2DD4-4E15-8C53-AE9019CA34D6}"/>
              </a:ext>
            </a:extLst>
          </p:cNvPr>
          <p:cNvSpPr txBox="1">
            <a:spLocks/>
          </p:cNvSpPr>
          <p:nvPr userDrawn="1"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- </a:t>
            </a:r>
            <a:r>
              <a:rPr lang="es-ES" dirty="0" err="1"/>
              <a:t>Course</a:t>
            </a:r>
            <a:r>
              <a:rPr lang="es-ES" dirty="0"/>
              <a:t> 2019/2020</a:t>
            </a:r>
          </a:p>
        </p:txBody>
      </p:sp>
    </p:spTree>
    <p:extLst>
      <p:ext uri="{BB962C8B-B14F-4D97-AF65-F5344CB8AC3E}">
        <p14:creationId xmlns:p14="http://schemas.microsoft.com/office/powerpoint/2010/main" val="3017964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63089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52381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0002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155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40917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01548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B20D-BF4F-4EF0-82A0-EAE8E7F44601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Sistemas Operativos - Curso 2019/2020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177085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24293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18827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84927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518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459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99994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080047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262618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31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A64A-DFED-478D-9AAD-DF404A91C58B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62668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824912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03247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9335486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7602978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9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86278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44E5C4-4796-4C1A-9BEC-CC0A079AAF7F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s-ES"/>
              <a:t>Sistemas Operativos - Curso 2014/2015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A134850-6136-4BBC-8C66-DD9403232440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E2C5-C91E-4DE0-8AAF-0A36022C8594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8C0-2715-4F52-8AC0-5C0131FAF362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1D43-1E49-4759-B001-14135CF280DF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CD59D2F-52B3-4A14-A3AA-83E517096427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7933C1-71CD-4A46-B63B-94F5F0481337}" type="datetime1">
              <a:rPr lang="es-ES" smtClean="0"/>
              <a:pPr/>
              <a:t>02/03/2020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Sistemas Operativos - Curso 2014/2015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latin typeface="Tw Cen MT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8066FE3-5A72-4AE9-966E-26CCA91AAE87}" type="datetime1">
              <a:rPr lang="es-ES" sz="1400" b="0" strike="noStrike" spc="-1">
                <a:solidFill>
                  <a:srgbClr val="142336"/>
                </a:solidFill>
                <a:latin typeface="Tw Cen MT"/>
              </a:rPr>
              <a:t>02/03/2020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spc="-1" dirty="0" err="1">
                <a:solidFill>
                  <a:srgbClr val="142336"/>
                </a:solidFill>
                <a:latin typeface="Tw Cen MT"/>
              </a:rPr>
              <a:t>Operating</a:t>
            </a:r>
            <a:r>
              <a:rPr lang="es-ES" sz="1400" spc="-1" dirty="0">
                <a:solidFill>
                  <a:srgbClr val="142336"/>
                </a:solidFill>
                <a:latin typeface="Tw Cen MT"/>
              </a:rPr>
              <a:t> </a:t>
            </a:r>
            <a:r>
              <a:rPr lang="es-ES" sz="1400" spc="-1" dirty="0" err="1">
                <a:solidFill>
                  <a:srgbClr val="142336"/>
                </a:solidFill>
                <a:latin typeface="Tw Cen MT"/>
              </a:rPr>
              <a:t>systems</a:t>
            </a:r>
            <a:r>
              <a:rPr lang="es-ES" sz="1400" spc="-1" dirty="0">
                <a:solidFill>
                  <a:srgbClr val="142336"/>
                </a:solidFill>
                <a:latin typeface="Tw Cen MT"/>
              </a:rPr>
              <a:t> -  2019/2020</a:t>
            </a:r>
            <a:endParaRPr lang="es-ES" sz="1400" b="0" strike="noStrike" spc="-1" dirty="0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0282883-737D-4FC8-8DA4-8056C7EC8395}" type="slidenum">
              <a:rPr lang="es-ES" sz="1400" b="1" strike="noStrike" spc="-1">
                <a:solidFill>
                  <a:srgbClr val="FFFFFF"/>
                </a:solidFill>
                <a:latin typeface="Tw Cen MT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latin typeface="Tw Cen MT"/>
              </a:rPr>
              <a:t>Haga clic para modificar el estilo de texto del patrón</a:t>
            </a:r>
          </a:p>
          <a:p>
            <a:pPr marL="640080" lvl="1" indent="-273960">
              <a:lnSpc>
                <a:spcPct val="100000"/>
              </a:lnSpc>
              <a:spcBef>
                <a:spcPts val="550"/>
              </a:spcBef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latin typeface="Tw Cen MT"/>
              </a:rPr>
              <a:t>Segundo nivel</a:t>
            </a:r>
          </a:p>
          <a:p>
            <a:pPr marL="914400" lvl="2" indent="-228240">
              <a:lnSpc>
                <a:spcPct val="100000"/>
              </a:lnSpc>
              <a:spcBef>
                <a:spcPts val="499"/>
              </a:spcBef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0" strike="noStrike" spc="-1">
                <a:solidFill>
                  <a:srgbClr val="000000"/>
                </a:solidFill>
                <a:latin typeface="Tw Cen MT"/>
              </a:rPr>
              <a:t>Tercer nivel</a:t>
            </a:r>
          </a:p>
          <a:p>
            <a:pPr marL="1371600" lvl="3" indent="-228240">
              <a:lnSpc>
                <a:spcPct val="100000"/>
              </a:lnSpc>
              <a:spcBef>
                <a:spcPts val="400"/>
              </a:spcBef>
              <a:buClr>
                <a:srgbClr val="9BBB59"/>
              </a:buClr>
              <a:buSzPct val="75000"/>
              <a:buFont typeface="Wingdings" charset="2"/>
              <a:buChar char=""/>
            </a:pPr>
            <a:r>
              <a:rPr lang="es-ES" sz="2000" b="0" strike="noStrike" spc="-1">
                <a:solidFill>
                  <a:srgbClr val="000000"/>
                </a:solidFill>
                <a:latin typeface="Tw Cen MT"/>
              </a:rPr>
              <a:t>Cuarto nivel</a:t>
            </a:r>
          </a:p>
          <a:p>
            <a:pPr marL="1828800" lvl="4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SzPct val="65000"/>
              <a:buFont typeface="Wingdings" charset="2"/>
              <a:buChar char=""/>
            </a:pPr>
            <a:r>
              <a:rPr lang="es-ES" sz="2000" b="0" strike="noStrike" spc="-1">
                <a:solidFill>
                  <a:srgbClr val="000000"/>
                </a:solidFill>
                <a:latin typeface="Tw Cen MT"/>
              </a:rPr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112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latin typeface="Tw Cen MT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8066FE3-5A72-4AE9-966E-26CCA91AAE87}" type="datetime1">
              <a:rPr lang="es-ES" sz="1400" b="0" strike="noStrike" spc="-1">
                <a:solidFill>
                  <a:srgbClr val="142336"/>
                </a:solidFill>
                <a:latin typeface="Tw Cen MT"/>
              </a:rPr>
              <a:t>02/03/2020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latin typeface="Tw Cen MT"/>
              </a:rPr>
              <a:t>Operating systems -  2016/2017</a:t>
            </a:r>
            <a:endParaRPr lang="es-ES" sz="14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0282883-737D-4FC8-8DA4-8056C7EC8395}" type="slidenum">
              <a:rPr lang="es-ES" sz="1400" b="1" strike="noStrike" spc="-1">
                <a:solidFill>
                  <a:srgbClr val="FFFFFF"/>
                </a:solidFill>
                <a:latin typeface="Tw Cen MT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latin typeface="Tw Cen MT"/>
              </a:rPr>
              <a:t>Haga clic para modificar el estilo de texto del patrón</a:t>
            </a:r>
          </a:p>
          <a:p>
            <a:pPr marL="640080" lvl="1" indent="-273960">
              <a:lnSpc>
                <a:spcPct val="100000"/>
              </a:lnSpc>
              <a:spcBef>
                <a:spcPts val="550"/>
              </a:spcBef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latin typeface="Tw Cen MT"/>
              </a:rPr>
              <a:t>Segundo nivel</a:t>
            </a:r>
          </a:p>
          <a:p>
            <a:pPr marL="914400" lvl="2" indent="-228240">
              <a:lnSpc>
                <a:spcPct val="100000"/>
              </a:lnSpc>
              <a:spcBef>
                <a:spcPts val="499"/>
              </a:spcBef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0" strike="noStrike" spc="-1">
                <a:solidFill>
                  <a:srgbClr val="000000"/>
                </a:solidFill>
                <a:latin typeface="Tw Cen MT"/>
              </a:rPr>
              <a:t>Tercer nivel</a:t>
            </a:r>
          </a:p>
          <a:p>
            <a:pPr marL="1371600" lvl="3" indent="-228240">
              <a:lnSpc>
                <a:spcPct val="100000"/>
              </a:lnSpc>
              <a:spcBef>
                <a:spcPts val="400"/>
              </a:spcBef>
              <a:buClr>
                <a:srgbClr val="9BBB59"/>
              </a:buClr>
              <a:buSzPct val="75000"/>
              <a:buFont typeface="Wingdings" charset="2"/>
              <a:buChar char=""/>
            </a:pPr>
            <a:r>
              <a:rPr lang="es-ES" sz="2000" b="0" strike="noStrike" spc="-1">
                <a:solidFill>
                  <a:srgbClr val="000000"/>
                </a:solidFill>
                <a:latin typeface="Tw Cen MT"/>
              </a:rPr>
              <a:t>Cuarto nivel</a:t>
            </a:r>
          </a:p>
          <a:p>
            <a:pPr marL="1828800" lvl="4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SzPct val="65000"/>
              <a:buFont typeface="Wingdings" charset="2"/>
              <a:buChar char=""/>
            </a:pPr>
            <a:r>
              <a:rPr lang="es-ES" sz="2000" b="0" strike="noStrike" spc="-1">
                <a:solidFill>
                  <a:srgbClr val="000000"/>
                </a:solidFill>
                <a:latin typeface="Tw Cen MT"/>
              </a:rPr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163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pc="-1" dirty="0" err="1">
                <a:solidFill>
                  <a:srgbClr val="000000"/>
                </a:solidFill>
              </a:rPr>
              <a:t>Programming</a:t>
            </a:r>
            <a:r>
              <a:rPr lang="es-ES" spc="-1" dirty="0">
                <a:solidFill>
                  <a:srgbClr val="000000"/>
                </a:solidFill>
              </a:rPr>
              <a:t> </a:t>
            </a:r>
            <a:r>
              <a:rPr lang="es-ES" spc="-1" dirty="0" err="1">
                <a:solidFill>
                  <a:srgbClr val="000000"/>
                </a:solidFill>
              </a:rPr>
              <a:t>assignment</a:t>
            </a:r>
            <a:r>
              <a:rPr lang="es-ES" spc="-1" dirty="0">
                <a:solidFill>
                  <a:srgbClr val="000000"/>
                </a:solidFill>
              </a:rPr>
              <a:t> 2. </a:t>
            </a:r>
            <a:r>
              <a:rPr lang="es-ES" spc="-1" dirty="0" err="1">
                <a:solidFill>
                  <a:srgbClr val="000000"/>
                </a:solidFill>
              </a:rPr>
              <a:t>Minishell</a:t>
            </a:r>
            <a:endParaRPr lang="es-ES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control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s-ES" dirty="0" err="1"/>
              <a:t>When</a:t>
            </a:r>
            <a:r>
              <a:rPr lang="es-ES" dirty="0"/>
              <a:t> a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fails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-1. </a:t>
            </a:r>
            <a:r>
              <a:rPr lang="es-ES" dirty="0" err="1"/>
              <a:t>The</a:t>
            </a:r>
            <a:r>
              <a:rPr lang="es-ES" dirty="0"/>
              <a:t> error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global variable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s-ES" dirty="0"/>
              <a:t>. </a:t>
            </a:r>
          </a:p>
          <a:p>
            <a:pPr>
              <a:lnSpc>
                <a:spcPct val="120000"/>
              </a:lnSpc>
            </a:pP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errno.h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can </a:t>
            </a:r>
            <a:r>
              <a:rPr lang="es-ES" dirty="0" err="1"/>
              <a:t>take</a:t>
            </a:r>
            <a:r>
              <a:rPr lang="es-ES" dirty="0"/>
              <a:t>.</a:t>
            </a:r>
          </a:p>
          <a:p>
            <a:pPr>
              <a:lnSpc>
                <a:spcPct val="120000"/>
              </a:lnSpc>
            </a:pP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error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possibilities</a:t>
            </a:r>
            <a:r>
              <a:rPr lang="es-ES" dirty="0"/>
              <a:t>:</a:t>
            </a:r>
          </a:p>
          <a:p>
            <a:pPr lvl="1">
              <a:lnSpc>
                <a:spcPct val="120000"/>
              </a:lnSpc>
            </a:pPr>
            <a:r>
              <a:rPr lang="es-ES" dirty="0"/>
              <a:t>Use </a:t>
            </a:r>
            <a:r>
              <a:rPr lang="es-ES" i="1" dirty="0" err="1"/>
              <a:t>errno</a:t>
            </a:r>
            <a:r>
              <a:rPr lang="es-ES" dirty="0"/>
              <a:t> 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sys_errlist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[].</a:t>
            </a:r>
          </a:p>
          <a:p>
            <a:pPr lvl="1">
              <a:lnSpc>
                <a:spcPct val="120000"/>
              </a:lnSpc>
            </a:pPr>
            <a:r>
              <a:rPr lang="es-ES" dirty="0"/>
              <a:t>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i="1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man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3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	#include 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	void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(const char *s);</a:t>
            </a:r>
          </a:p>
          <a:p>
            <a:pPr>
              <a:lnSpc>
                <a:spcPct val="120000"/>
              </a:lnSpc>
            </a:pPr>
            <a:endParaRPr lang="es-ES" dirty="0"/>
          </a:p>
          <a:p>
            <a:pPr>
              <a:lnSpc>
                <a:spcPct val="120000"/>
              </a:lnSpc>
            </a:pP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dirty="0"/>
              <a:t>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received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 as </a:t>
            </a:r>
            <a:r>
              <a:rPr lang="es-ES" dirty="0" err="1"/>
              <a:t>parameter</a:t>
            </a:r>
            <a:r>
              <a:rPr lang="es-ES" dirty="0"/>
              <a:t> and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error </a:t>
            </a:r>
            <a:r>
              <a:rPr lang="es-ES" dirty="0" err="1"/>
              <a:t>ocurred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a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identifiers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A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i="1" dirty="0" err="1"/>
              <a:t>program</a:t>
            </a:r>
            <a:r>
              <a:rPr lang="es-ES" i="1" dirty="0"/>
              <a:t> in </a:t>
            </a:r>
            <a:r>
              <a:rPr lang="es-ES" i="1" dirty="0" err="1"/>
              <a:t>execution</a:t>
            </a:r>
            <a:endParaRPr lang="es-ES" i="1" dirty="0"/>
          </a:p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.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:</a:t>
            </a:r>
          </a:p>
          <a:p>
            <a:pPr algn="ctr">
              <a:buNone/>
            </a:pP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pid_t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getpid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ctr">
              <a:buNone/>
            </a:pP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pid_t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getppid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</a:t>
            </a:r>
          </a:p>
          <a:p>
            <a:endParaRPr lang="es-ES" dirty="0"/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types.h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s-ES" sz="2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Procces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identifier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: %s\n”,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getpid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Procces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identifier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process%s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\n”,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getppid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descriptors</a:t>
            </a:r>
            <a:r>
              <a:rPr lang="es-ES" dirty="0"/>
              <a:t> of a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In UNIX / Linux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opened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descriptors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default:</a:t>
            </a:r>
          </a:p>
          <a:p>
            <a:pPr lvl="1"/>
            <a:r>
              <a:rPr lang="es-ES" dirty="0"/>
              <a:t>Standard input		</a:t>
            </a:r>
            <a:r>
              <a:rPr lang="es-ES" dirty="0" err="1"/>
              <a:t>Value</a:t>
            </a:r>
            <a:r>
              <a:rPr lang="es-ES" dirty="0"/>
              <a:t> = 0		(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</a:rPr>
              <a:t>STDIN_FILENO</a:t>
            </a:r>
            <a:r>
              <a:rPr lang="es-ES" dirty="0"/>
              <a:t>)‏</a:t>
            </a:r>
          </a:p>
          <a:p>
            <a:pPr lvl="1"/>
            <a:r>
              <a:rPr lang="es-ES" dirty="0"/>
              <a:t>Standard </a:t>
            </a:r>
            <a:r>
              <a:rPr lang="es-ES" dirty="0" err="1"/>
              <a:t>ouput</a:t>
            </a:r>
            <a:r>
              <a:rPr lang="es-ES" dirty="0"/>
              <a:t>		</a:t>
            </a:r>
            <a:r>
              <a:rPr lang="es-ES" dirty="0" err="1"/>
              <a:t>Value</a:t>
            </a:r>
            <a:r>
              <a:rPr lang="es-ES" dirty="0"/>
              <a:t> = 1		(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</a:rPr>
              <a:t>STDOUT_FILENO</a:t>
            </a:r>
            <a:r>
              <a:rPr lang="es-ES" dirty="0"/>
              <a:t>)‏</a:t>
            </a:r>
          </a:p>
          <a:p>
            <a:pPr lvl="1"/>
            <a:r>
              <a:rPr lang="es-ES" dirty="0"/>
              <a:t>Standard error		</a:t>
            </a:r>
            <a:r>
              <a:rPr lang="es-ES" dirty="0" err="1"/>
              <a:t>Value</a:t>
            </a:r>
            <a:r>
              <a:rPr lang="es-ES" dirty="0"/>
              <a:t> = 2		(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</a:rPr>
              <a:t>STDERR_FILENO</a:t>
            </a:r>
            <a:r>
              <a:rPr lang="es-ES" dirty="0"/>
              <a:t>)‏</a:t>
            </a:r>
          </a:p>
          <a:p>
            <a:endParaRPr lang="es-ES" dirty="0"/>
          </a:p>
          <a:p>
            <a:r>
              <a:rPr lang="es-ES" dirty="0" err="1"/>
              <a:t>They</a:t>
            </a:r>
            <a:r>
              <a:rPr lang="es-ES" dirty="0"/>
              <a:t> are in </a:t>
            </a:r>
            <a:r>
              <a:rPr lang="es-ES" dirty="0" err="1"/>
              <a:t>the</a:t>
            </a:r>
            <a:r>
              <a:rPr lang="es-ES" dirty="0"/>
              <a:t> file descriptor table of a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commands</a:t>
            </a:r>
            <a:r>
              <a:rPr lang="es-ES" dirty="0"/>
              <a:t> </a:t>
            </a:r>
            <a:r>
              <a:rPr lang="es-ES" dirty="0" err="1"/>
              <a:t>executed</a:t>
            </a:r>
            <a:r>
              <a:rPr lang="es-ES" dirty="0"/>
              <a:t> in a </a:t>
            </a:r>
            <a:r>
              <a:rPr lang="es-ES" dirty="0" err="1"/>
              <a:t>shell</a:t>
            </a:r>
            <a:r>
              <a:rPr lang="es-ES" dirty="0"/>
              <a:t> are </a:t>
            </a:r>
            <a:r>
              <a:rPr lang="es-ES" dirty="0" err="1"/>
              <a:t>implemented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and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standard input /</a:t>
            </a:r>
            <a:r>
              <a:rPr lang="es-ES" dirty="0" err="1"/>
              <a:t>ouput</a:t>
            </a:r>
            <a:r>
              <a:rPr lang="es-ES" dirty="0"/>
              <a:t>.</a:t>
            </a:r>
          </a:p>
          <a:p>
            <a:pPr>
              <a:buNone/>
            </a:pPr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redirect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standard input / output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/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files,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/ </a:t>
            </a:r>
            <a:r>
              <a:rPr lang="es-ES" dirty="0" err="1"/>
              <a:t>write</a:t>
            </a:r>
            <a:r>
              <a:rPr lang="es-ES" dirty="0"/>
              <a:t> in a pipe.</a:t>
            </a:r>
          </a:p>
          <a:p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660232" y="3356992"/>
          <a:ext cx="1586615" cy="7776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Needed</a:t>
            </a:r>
            <a:r>
              <a:rPr lang="es-ES" dirty="0"/>
              <a:t> </a:t>
            </a:r>
            <a:r>
              <a:rPr lang="es-ES" dirty="0" err="1"/>
              <a:t>processes</a:t>
            </a:r>
            <a:r>
              <a:rPr lang="es-ES" dirty="0"/>
              <a:t> in a </a:t>
            </a:r>
            <a:r>
              <a:rPr lang="es-ES" dirty="0" err="1"/>
              <a:t>shell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minishell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generated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Example</a:t>
            </a:r>
            <a:r>
              <a:rPr lang="es-ES" dirty="0"/>
              <a:t> of </a:t>
            </a:r>
            <a:r>
              <a:rPr lang="es-ES" dirty="0" err="1"/>
              <a:t>execution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dirty="0"/>
              <a:t>.</a:t>
            </a:r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611560" y="5445224"/>
            <a:ext cx="8153400" cy="64807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s-E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</a:t>
            </a: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</a:t>
            </a:r>
            <a:r>
              <a:rPr kumimoji="0" lang="es-E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</a:t>
            </a: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minishell</a:t>
            </a: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s-ES" sz="2900" dirty="0" err="1"/>
              <a:t>for</a:t>
            </a:r>
            <a:r>
              <a:rPr lang="es-ES" sz="2900" dirty="0"/>
              <a:t> </a:t>
            </a:r>
            <a:r>
              <a:rPr lang="es-ES" sz="2900" dirty="0" err="1"/>
              <a:t>example</a:t>
            </a: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s-ES" sz="2200" dirty="0" err="1"/>
              <a:t>ls</a:t>
            </a: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lang="es-ES" sz="2900" dirty="0" err="1"/>
              <a:t>will</a:t>
            </a:r>
            <a:r>
              <a:rPr lang="es-ES" sz="2900" dirty="0"/>
              <a:t> be </a:t>
            </a:r>
            <a:r>
              <a:rPr lang="es-ES" sz="2900" dirty="0" err="1"/>
              <a:t>executed</a:t>
            </a:r>
            <a:r>
              <a:rPr lang="es-ES" sz="2900" dirty="0"/>
              <a:t> as </a:t>
            </a:r>
            <a:r>
              <a:rPr lang="es-ES" sz="2900" dirty="0" err="1"/>
              <a:t>its</a:t>
            </a:r>
            <a:r>
              <a:rPr lang="es-ES" sz="2900" dirty="0"/>
              <a:t> </a:t>
            </a:r>
            <a:r>
              <a:rPr lang="es-ES" sz="2900" dirty="0" err="1"/>
              <a:t>child</a:t>
            </a:r>
            <a:r>
              <a:rPr lang="es-ES" sz="2900" dirty="0"/>
              <a:t> </a:t>
            </a:r>
            <a:r>
              <a:rPr lang="es-ES" sz="2900" dirty="0" err="1"/>
              <a:t>process</a:t>
            </a:r>
            <a:r>
              <a:rPr lang="es-ES" sz="2900" dirty="0"/>
              <a:t>.</a:t>
            </a: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12C0D4C-E2CD-4AA8-ACD8-74A0466E12A9}"/>
              </a:ext>
            </a:extLst>
          </p:cNvPr>
          <p:cNvGrpSpPr/>
          <p:nvPr/>
        </p:nvGrpSpPr>
        <p:grpSpPr>
          <a:xfrm>
            <a:off x="827640" y="2709000"/>
            <a:ext cx="7776360" cy="2448000"/>
            <a:chOff x="827640" y="2709000"/>
            <a:chExt cx="7776360" cy="2448000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7777E908-1282-4869-BBDE-1B0B8439EB22}"/>
                </a:ext>
              </a:extLst>
            </p:cNvPr>
            <p:cNvPicPr/>
            <p:nvPr/>
          </p:nvPicPr>
          <p:blipFill>
            <a:blip r:embed="rId2"/>
            <a:srcRect l="897" t="2561" r="2488" b="5131"/>
            <a:stretch/>
          </p:blipFill>
          <p:spPr>
            <a:xfrm>
              <a:off x="827640" y="2709000"/>
              <a:ext cx="7776360" cy="2448000"/>
            </a:xfrm>
            <a:prstGeom prst="rect">
              <a:avLst/>
            </a:prstGeom>
            <a:ln w="9360">
              <a:solidFill>
                <a:schemeClr val="tx1"/>
              </a:solidFill>
              <a:miter/>
            </a:ln>
          </p:spPr>
        </p:pic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EF23DD43-806C-45C6-A404-3FA2E84614E5}"/>
                </a:ext>
              </a:extLst>
            </p:cNvPr>
            <p:cNvSpPr/>
            <p:nvPr/>
          </p:nvSpPr>
          <p:spPr>
            <a:xfrm>
              <a:off x="5265000" y="4773012"/>
              <a:ext cx="1045440" cy="36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 dirty="0">
                  <a:solidFill>
                    <a:srgbClr val="000000"/>
                  </a:solidFill>
                  <a:latin typeface="Tw Cen MT"/>
                </a:rPr>
                <a:t>FATHER</a:t>
              </a:r>
              <a:endParaRPr lang="es-ES" sz="1800" b="0" strike="noStrike" spc="-1" dirty="0">
                <a:latin typeface="Arial"/>
              </a:endParaRPr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381092E-A256-4F83-831E-427D84BF3AA6}"/>
                </a:ext>
              </a:extLst>
            </p:cNvPr>
            <p:cNvSpPr/>
            <p:nvPr/>
          </p:nvSpPr>
          <p:spPr>
            <a:xfrm>
              <a:off x="7445880" y="4760052"/>
              <a:ext cx="883800" cy="36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Tw Cen MT"/>
                </a:rPr>
                <a:t>CHILD</a:t>
              </a:r>
              <a:endParaRPr lang="es-E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Creation</a:t>
            </a:r>
            <a:r>
              <a:rPr lang="es-ES" dirty="0"/>
              <a:t> of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 a new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exact</a:t>
            </a:r>
            <a:r>
              <a:rPr lang="es-ES" dirty="0"/>
              <a:t> </a:t>
            </a:r>
            <a:r>
              <a:rPr lang="es-ES" dirty="0" err="1"/>
              <a:t>copy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procress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>
              <a:buNone/>
            </a:pP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inherites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of </a:t>
            </a:r>
            <a:r>
              <a:rPr lang="es-ES" dirty="0" err="1"/>
              <a:t>signal</a:t>
            </a:r>
            <a:r>
              <a:rPr lang="es-ES" dirty="0"/>
              <a:t> </a:t>
            </a:r>
            <a:r>
              <a:rPr lang="es-ES" dirty="0" err="1"/>
              <a:t>manipulation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segments</a:t>
            </a:r>
            <a:r>
              <a:rPr lang="es-ES" dirty="0"/>
              <a:t> of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masks</a:t>
            </a:r>
            <a:r>
              <a:rPr lang="es-ES" dirty="0"/>
              <a:t> of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creation</a:t>
            </a:r>
            <a:r>
              <a:rPr lang="es-ES" dirty="0"/>
              <a:t>, etc.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differs</a:t>
            </a:r>
            <a:r>
              <a:rPr lang="es-ES" dirty="0"/>
              <a:t> in: 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has a new ID (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IS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unique</a:t>
            </a:r>
            <a:r>
              <a:rPr lang="es-ES" dirty="0"/>
              <a:t>).</a:t>
            </a:r>
          </a:p>
          <a:p>
            <a:pPr lvl="1"/>
            <a:r>
              <a:rPr lang="es-ES" sz="2900" b="1" dirty="0" err="1"/>
              <a:t>It</a:t>
            </a:r>
            <a:r>
              <a:rPr lang="es-ES" sz="2900" b="1" dirty="0"/>
              <a:t> has a </a:t>
            </a:r>
            <a:r>
              <a:rPr lang="es-ES" sz="2900" b="1" dirty="0" err="1"/>
              <a:t>private</a:t>
            </a:r>
            <a:r>
              <a:rPr lang="es-ES" sz="2900" b="1" dirty="0"/>
              <a:t> </a:t>
            </a:r>
            <a:r>
              <a:rPr lang="es-ES" sz="2900" b="1" dirty="0" err="1"/>
              <a:t>copy</a:t>
            </a:r>
            <a:r>
              <a:rPr lang="es-ES" sz="2900" b="1" dirty="0"/>
              <a:t> of </a:t>
            </a:r>
            <a:r>
              <a:rPr lang="es-ES" sz="2900" b="1" dirty="0" err="1"/>
              <a:t>the</a:t>
            </a:r>
            <a:r>
              <a:rPr lang="es-ES" sz="2900" b="1" dirty="0"/>
              <a:t> files </a:t>
            </a:r>
            <a:r>
              <a:rPr lang="es-ES" sz="2900" b="1" dirty="0" err="1"/>
              <a:t>descriptors</a:t>
            </a:r>
            <a:r>
              <a:rPr lang="es-ES" sz="2900" b="1" dirty="0"/>
              <a:t> </a:t>
            </a:r>
            <a:r>
              <a:rPr lang="es-ES" sz="2900" b="1" dirty="0" err="1"/>
              <a:t>opened</a:t>
            </a:r>
            <a:r>
              <a:rPr lang="es-ES" sz="2900" b="1" dirty="0"/>
              <a:t> </a:t>
            </a:r>
            <a:r>
              <a:rPr lang="es-ES" sz="2900" b="1" dirty="0" err="1"/>
              <a:t>by</a:t>
            </a:r>
            <a:r>
              <a:rPr lang="es-ES" sz="2900" b="1" dirty="0"/>
              <a:t> </a:t>
            </a:r>
            <a:r>
              <a:rPr lang="es-ES" sz="2900" b="1" dirty="0" err="1"/>
              <a:t>the</a:t>
            </a:r>
            <a:r>
              <a:rPr lang="es-ES" sz="2900" b="1" dirty="0"/>
              <a:t> </a:t>
            </a:r>
            <a:r>
              <a:rPr lang="es-ES" sz="2900" b="1" dirty="0" err="1"/>
              <a:t>parent</a:t>
            </a:r>
            <a:r>
              <a:rPr lang="es-ES" sz="2900" b="1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pending</a:t>
            </a:r>
            <a:r>
              <a:rPr lang="es-ES" dirty="0"/>
              <a:t> </a:t>
            </a:r>
            <a:r>
              <a:rPr lang="es-ES" dirty="0" err="1"/>
              <a:t>signals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inherit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stablished</a:t>
            </a:r>
            <a:r>
              <a:rPr lang="es-ES" dirty="0"/>
              <a:t> </a:t>
            </a:r>
            <a:r>
              <a:rPr lang="es-ES" dirty="0" err="1"/>
              <a:t>locks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475656" y="2276872"/>
            <a:ext cx="2088232" cy="864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-179388" algn="l"/>
                <a:tab pos="358775" algn="l"/>
                <a:tab pos="630238" algn="l"/>
                <a:tab pos="900113" algn="l"/>
                <a:tab pos="1447800" algn="l"/>
                <a:tab pos="2171700" algn="l"/>
                <a:tab pos="289560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-179388" algn="l"/>
                <a:tab pos="358775" algn="l"/>
                <a:tab pos="630238" algn="l"/>
                <a:tab pos="900113" algn="l"/>
                <a:tab pos="1447800" algn="l"/>
                <a:tab pos="2171700" algn="l"/>
                <a:tab pos="28956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pid_t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fork()</a:t>
            </a:r>
            <a:r>
              <a:rPr lang="ar-SA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644008" y="2132856"/>
            <a:ext cx="3600450" cy="1080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69875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It returns: </a:t>
            </a:r>
          </a:p>
          <a:p>
            <a:pPr marL="485775" lvl="1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</a:rPr>
              <a:t> If it is the children.</a:t>
            </a:r>
          </a:p>
          <a:p>
            <a:pPr marL="485775" lvl="1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 err="1">
                <a:solidFill>
                  <a:srgbClr val="000000"/>
                </a:solidFill>
              </a:rPr>
              <a:t>pid</a:t>
            </a:r>
            <a:r>
              <a:rPr lang="en-US" sz="1400" b="1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</a:rPr>
              <a:t> If it is the parent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269875" indent="-269875" algn="just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3563888" y="256490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Example</a:t>
            </a:r>
            <a:r>
              <a:rPr lang="es-ES" dirty="0"/>
              <a:t> of </a:t>
            </a:r>
            <a:r>
              <a:rPr lang="es-ES" dirty="0" err="1"/>
              <a:t>creation</a:t>
            </a:r>
            <a:r>
              <a:rPr lang="es-ES" dirty="0"/>
              <a:t> of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824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type.h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s-ES" sz="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estado;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1200" b="1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sz="12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100" b="1" dirty="0">
                <a:latin typeface="Courier New" pitchFamily="49" charset="0"/>
                <a:cs typeface="Courier New" pitchFamily="49" charset="0"/>
              </a:rPr>
              <a:t>case -1: /* error */</a:t>
            </a:r>
            <a:endParaRPr lang="es-E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(“Error in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(-1);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100" b="1" dirty="0">
                <a:latin typeface="Courier New" pitchFamily="49" charset="0"/>
                <a:cs typeface="Courier New" pitchFamily="49" charset="0"/>
              </a:rPr>
              <a:t>case 0: /* hijo */</a:t>
            </a:r>
            <a:endParaRPr lang="es-E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process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CHILD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sleeps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10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seconds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\n”);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sleep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process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CHILD\n”);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100" b="1" dirty="0">
                <a:latin typeface="Courier New" pitchFamily="49" charset="0"/>
                <a:cs typeface="Courier New" pitchFamily="49" charset="0"/>
              </a:rPr>
              <a:t>default: /* padre */</a:t>
            </a:r>
            <a:endParaRPr lang="es-E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(&amp;estado) == -1) //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waits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child</a:t>
            </a:r>
            <a:endParaRPr lang="es-ES" sz="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(“Error in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process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PARENT\n”);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exit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35E7A55-5EA8-4189-A2B2-407835B3535D}"/>
              </a:ext>
            </a:extLst>
          </p:cNvPr>
          <p:cNvGrpSpPr/>
          <p:nvPr/>
        </p:nvGrpSpPr>
        <p:grpSpPr>
          <a:xfrm>
            <a:off x="4744324" y="1683841"/>
            <a:ext cx="3898843" cy="1313111"/>
            <a:chOff x="4744324" y="1683841"/>
            <a:chExt cx="3898843" cy="1313111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44324" y="1700808"/>
              <a:ext cx="3898843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C852653F-8FF6-44AF-B7BD-B57B626945AF}"/>
                </a:ext>
              </a:extLst>
            </p:cNvPr>
            <p:cNvSpPr txBox="1"/>
            <p:nvPr/>
          </p:nvSpPr>
          <p:spPr>
            <a:xfrm>
              <a:off x="4814883" y="1683841"/>
              <a:ext cx="6387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dirty="0" err="1"/>
                <a:t>Parent</a:t>
              </a:r>
              <a:endParaRPr lang="es-MX" sz="140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752AC08-3F7D-4C47-A21A-081ACD365439}"/>
                </a:ext>
              </a:extLst>
            </p:cNvPr>
            <p:cNvSpPr txBox="1"/>
            <p:nvPr/>
          </p:nvSpPr>
          <p:spPr>
            <a:xfrm>
              <a:off x="7092280" y="1698101"/>
              <a:ext cx="5517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MX" sz="1400" dirty="0"/>
                <a:t>Child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execvp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sz="2600" dirty="0" err="1">
                <a:solidFill>
                  <a:srgbClr val="000000"/>
                </a:solidFill>
                <a:latin typeface="Courier New" pitchFamily="49" charset="0"/>
              </a:rPr>
              <a:t>execvp</a:t>
            </a:r>
            <a:r>
              <a:rPr lang="es-ES" dirty="0"/>
              <a:t> </a:t>
            </a:r>
            <a:r>
              <a:rPr lang="es-ES" dirty="0" err="1"/>
              <a:t>replaces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new </a:t>
            </a:r>
            <a:r>
              <a:rPr lang="es-ES" dirty="0" err="1"/>
              <a:t>one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new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corresponds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.</a:t>
            </a:r>
          </a:p>
          <a:p>
            <a:endParaRPr lang="es-ES" dirty="0"/>
          </a:p>
          <a:p>
            <a:pPr algn="ctr">
              <a:buNone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execvp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[]);</a:t>
            </a:r>
          </a:p>
          <a:p>
            <a:endParaRPr lang="es-ES" dirty="0"/>
          </a:p>
          <a:p>
            <a:r>
              <a:rPr lang="en-US" dirty="0"/>
              <a:t>Arguments: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Path of the file that contains the command to be executed . If there is not path, it searches inside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PATH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[]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List of </a:t>
            </a:r>
            <a:r>
              <a:rPr lang="en-US" dirty="0" err="1"/>
              <a:t>avalaible</a:t>
            </a:r>
            <a:r>
              <a:rPr lang="en-US" dirty="0"/>
              <a:t> arguments for the new program. </a:t>
            </a:r>
            <a:r>
              <a:rPr lang="en-US" b="1" dirty="0"/>
              <a:t>The first argument must point to the name of the file that is going to be executed</a:t>
            </a:r>
            <a:r>
              <a:rPr lang="en-US" dirty="0"/>
              <a:t>. </a:t>
            </a:r>
          </a:p>
          <a:p>
            <a:r>
              <a:rPr lang="en-US" dirty="0"/>
              <a:t>Return:</a:t>
            </a:r>
          </a:p>
          <a:p>
            <a:pPr lvl="1"/>
            <a:r>
              <a:rPr lang="en-US" dirty="0"/>
              <a:t>If the function returns something it is because an error has happened.</a:t>
            </a:r>
          </a:p>
          <a:p>
            <a:pPr lvl="1"/>
            <a:r>
              <a:rPr lang="en-US" dirty="0"/>
              <a:t>It returns -1 and the error code is in the global variable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errno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The function never returns in a successful execution.  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Example</a:t>
            </a:r>
            <a:r>
              <a:rPr lang="es-ES" dirty="0"/>
              <a:t> of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execvp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type.h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s-ES" sz="4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4000" b="1" dirty="0" err="1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[3] = {“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-l”, “NULL”};</a:t>
            </a:r>
          </a:p>
          <a:p>
            <a:pPr>
              <a:buNone/>
            </a:pPr>
            <a:endParaRPr lang="es-ES" sz="4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case -1: /* error */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(“Error in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exit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case 0: /*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800" b="1" dirty="0" err="1">
                <a:latin typeface="Courier New" pitchFamily="49" charset="0"/>
                <a:cs typeface="Courier New" pitchFamily="49" charset="0"/>
              </a:rPr>
              <a:t>execvp</a:t>
            </a:r>
            <a:r>
              <a:rPr lang="es-ES" sz="4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4800" b="1" dirty="0" err="1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s-ES" sz="4800" b="1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s-ES" sz="4800" b="1" dirty="0" err="1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s-ES" sz="4800" b="1" dirty="0">
                <a:latin typeface="Courier New" pitchFamily="49" charset="0"/>
                <a:cs typeface="Courier New" pitchFamily="49" charset="0"/>
              </a:rPr>
              <a:t>);</a:t>
            </a:r>
            <a:endParaRPr lang="es-ES" sz="4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(“Error in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exec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execution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correct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would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never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be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executed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.”);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default: /*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(“I am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process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\n”);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exit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(0);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Finalization</a:t>
            </a:r>
            <a:r>
              <a:rPr lang="es-ES" dirty="0"/>
              <a:t> and </a:t>
            </a:r>
            <a:r>
              <a:rPr lang="es-ES" dirty="0" err="1"/>
              <a:t>waiting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processes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finalization</a:t>
            </a:r>
            <a:r>
              <a:rPr lang="es-ES" dirty="0"/>
              <a:t> of a </a:t>
            </a:r>
            <a:r>
              <a:rPr lang="es-ES" dirty="0" err="1"/>
              <a:t>process</a:t>
            </a:r>
            <a:r>
              <a:rPr lang="es-ES" dirty="0"/>
              <a:t> can </a:t>
            </a:r>
            <a:r>
              <a:rPr lang="es-ES" dirty="0" err="1"/>
              <a:t>be</a:t>
            </a:r>
            <a:r>
              <a:rPr lang="es-ES" dirty="0"/>
              <a:t>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: </a:t>
            </a:r>
          </a:p>
          <a:p>
            <a:pPr lvl="1">
              <a:buNone/>
            </a:pP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status;</a:t>
            </a:r>
          </a:p>
          <a:p>
            <a:pPr lvl="1">
              <a:buNone/>
            </a:pP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status);</a:t>
            </a:r>
          </a:p>
          <a:p>
            <a:pPr lvl="1">
              <a:buNone/>
            </a:pP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abort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r>
              <a:rPr lang="es-ES" sz="2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Abnormal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finalization</a:t>
            </a:r>
            <a:r>
              <a:rPr lang="es-ES" dirty="0">
                <a:sym typeface="Wingdings" pitchFamily="2" charset="2"/>
              </a:rPr>
              <a:t> of </a:t>
            </a:r>
            <a:r>
              <a:rPr lang="es-ES" dirty="0" err="1">
                <a:sym typeface="Wingdings" pitchFamily="2" charset="2"/>
              </a:rPr>
              <a:t>the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process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processes</a:t>
            </a:r>
            <a:r>
              <a:rPr lang="es-ES" dirty="0"/>
              <a:t> can </a:t>
            </a:r>
            <a:r>
              <a:rPr lang="es-ES" dirty="0" err="1"/>
              <a:t>wait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finalization</a:t>
            </a:r>
            <a:r>
              <a:rPr lang="es-ES" dirty="0"/>
              <a:t> of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processes</a:t>
            </a:r>
            <a:r>
              <a:rPr lang="es-ES" dirty="0"/>
              <a:t>. </a:t>
            </a:r>
          </a:p>
          <a:p>
            <a:pPr algn="ctr">
              <a:buNone/>
            </a:pP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pid_t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waitpid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pid_t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*status,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options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ctr">
              <a:buNone/>
            </a:pPr>
            <a:endParaRPr lang="es-ES" sz="23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dirty="0" err="1"/>
              <a:t>Normally</a:t>
            </a:r>
            <a:r>
              <a:rPr lang="es-ES" dirty="0"/>
              <a:t>,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wait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children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finalize</a:t>
            </a:r>
            <a:r>
              <a:rPr lang="es-ES" dirty="0"/>
              <a:t>. </a:t>
            </a:r>
          </a:p>
          <a:p>
            <a:pPr algn="ctr">
              <a:buNone/>
            </a:pPr>
            <a:r>
              <a:rPr lang="es-ES" sz="2300" b="1" dirty="0" err="1">
                <a:solidFill>
                  <a:srgbClr val="000000"/>
                </a:solidFill>
                <a:latin typeface="Courier New" pitchFamily="49" charset="0"/>
              </a:rPr>
              <a:t>pid_t</a:t>
            </a:r>
            <a:r>
              <a:rPr lang="es-ES" sz="23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300" b="1" dirty="0" err="1">
                <a:solidFill>
                  <a:srgbClr val="000000"/>
                </a:solidFill>
                <a:latin typeface="Courier New" pitchFamily="49" charset="0"/>
              </a:rPr>
              <a:t>wait</a:t>
            </a:r>
            <a:r>
              <a:rPr lang="es-ES" sz="23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3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300" b="1" dirty="0">
                <a:solidFill>
                  <a:srgbClr val="000000"/>
                </a:solidFill>
                <a:latin typeface="Courier New" pitchFamily="49" charset="0"/>
              </a:rPr>
              <a:t> *status);</a:t>
            </a:r>
          </a:p>
          <a:p>
            <a:pPr algn="ctr">
              <a:buNone/>
            </a:pPr>
            <a:endParaRPr lang="es-ES" sz="23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dirty="0" err="1"/>
              <a:t>If</a:t>
            </a:r>
            <a:r>
              <a:rPr lang="es-ES" dirty="0"/>
              <a:t> a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finalizes</a:t>
            </a:r>
            <a:r>
              <a:rPr lang="es-ES" dirty="0"/>
              <a:t>  and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waited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procces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ZOMBIE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 </a:t>
            </a:r>
            <a:r>
              <a:rPr lang="es-ES" dirty="0" err="1"/>
              <a:t>dies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ps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 -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axf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600" dirty="0">
                <a:sym typeface="Wingdings" pitchFamily="2" charset="2"/>
              </a:rPr>
              <a:t> </a:t>
            </a:r>
            <a:r>
              <a:rPr lang="es-ES" sz="2600" dirty="0" err="1">
                <a:sym typeface="Wingdings" pitchFamily="2" charset="2"/>
              </a:rPr>
              <a:t>visualize</a:t>
            </a:r>
            <a:r>
              <a:rPr lang="es-ES" sz="2600" dirty="0">
                <a:sym typeface="Wingdings" pitchFamily="2" charset="2"/>
              </a:rPr>
              <a:t> </a:t>
            </a:r>
            <a:r>
              <a:rPr lang="es-ES" sz="2600" dirty="0" err="1">
                <a:sym typeface="Wingdings" pitchFamily="2" charset="2"/>
              </a:rPr>
              <a:t>all</a:t>
            </a:r>
            <a:r>
              <a:rPr lang="es-ES" sz="2600" dirty="0">
                <a:sym typeface="Wingdings" pitchFamily="2" charset="2"/>
              </a:rPr>
              <a:t> </a:t>
            </a:r>
            <a:r>
              <a:rPr lang="es-ES" sz="2600" dirty="0" err="1">
                <a:sym typeface="Wingdings" pitchFamily="2" charset="2"/>
              </a:rPr>
              <a:t>processes</a:t>
            </a:r>
            <a:r>
              <a:rPr lang="es-ES" sz="2600" dirty="0">
                <a:sym typeface="Wingdings" pitchFamily="2" charset="2"/>
              </a:rPr>
              <a:t>, </a:t>
            </a:r>
            <a:r>
              <a:rPr lang="es-ES" sz="2600" dirty="0" err="1">
                <a:sym typeface="Wingdings" pitchFamily="2" charset="2"/>
              </a:rPr>
              <a:t>including</a:t>
            </a:r>
            <a:r>
              <a:rPr lang="es-ES" sz="2600" dirty="0">
                <a:sym typeface="Wingdings" pitchFamily="2" charset="2"/>
              </a:rPr>
              <a:t> </a:t>
            </a:r>
            <a:r>
              <a:rPr lang="es-ES" sz="2600" dirty="0" err="1">
                <a:sym typeface="Wingdings" pitchFamily="2" charset="2"/>
              </a:rPr>
              <a:t>zombie</a:t>
            </a:r>
            <a:r>
              <a:rPr lang="es-ES" sz="2600" dirty="0">
                <a:sym typeface="Wingdings" pitchFamily="2" charset="2"/>
              </a:rPr>
              <a:t> </a:t>
            </a:r>
            <a:r>
              <a:rPr lang="es-ES" sz="2600" dirty="0" err="1">
                <a:sym typeface="Wingdings" pitchFamily="2" charset="2"/>
              </a:rPr>
              <a:t>processes</a:t>
            </a:r>
            <a:r>
              <a:rPr lang="es-ES" sz="2500" dirty="0"/>
              <a:t>.</a:t>
            </a:r>
            <a:endParaRPr lang="es-ES" sz="2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kill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 -9 &lt;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&gt;	</a:t>
            </a:r>
            <a:r>
              <a:rPr lang="es-ES" sz="2600" dirty="0">
                <a:sym typeface="Wingdings" pitchFamily="2" charset="2"/>
              </a:rPr>
              <a:t> </a:t>
            </a:r>
            <a:r>
              <a:rPr lang="es-ES" sz="2600" dirty="0" err="1">
                <a:sym typeface="Wingdings" pitchFamily="2" charset="2"/>
              </a:rPr>
              <a:t>kill</a:t>
            </a:r>
            <a:r>
              <a:rPr lang="es-ES" sz="2600" dirty="0">
                <a:sym typeface="Wingdings" pitchFamily="2" charset="2"/>
              </a:rPr>
              <a:t> (</a:t>
            </a:r>
            <a:r>
              <a:rPr lang="es-ES" sz="2600" dirty="0" err="1">
                <a:sym typeface="Wingdings" pitchFamily="2" charset="2"/>
              </a:rPr>
              <a:t>terminate</a:t>
            </a:r>
            <a:r>
              <a:rPr lang="es-ES" sz="2600" dirty="0">
                <a:sym typeface="Wingdings" pitchFamily="2" charset="2"/>
              </a:rPr>
              <a:t>) a </a:t>
            </a:r>
            <a:r>
              <a:rPr lang="es-ES" sz="2600" dirty="0" err="1">
                <a:sym typeface="Wingdings" pitchFamily="2" charset="2"/>
              </a:rPr>
              <a:t>process</a:t>
            </a:r>
            <a:r>
              <a:rPr lang="es-ES" sz="2600" dirty="0">
                <a:sym typeface="Wingdings" pitchFamily="2" charset="2"/>
              </a:rPr>
              <a:t>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err="1"/>
              <a:t>Example</a:t>
            </a:r>
            <a:r>
              <a:rPr lang="es-ES" sz="3600" dirty="0"/>
              <a:t> of </a:t>
            </a:r>
            <a:r>
              <a:rPr lang="es-ES" sz="3600" dirty="0" err="1"/>
              <a:t>finalization</a:t>
            </a:r>
            <a:r>
              <a:rPr lang="es-ES" sz="3600" dirty="0"/>
              <a:t> and </a:t>
            </a:r>
            <a:r>
              <a:rPr lang="es-ES" sz="3600" dirty="0" err="1"/>
              <a:t>process</a:t>
            </a:r>
            <a:r>
              <a:rPr lang="es-ES" sz="3600" dirty="0"/>
              <a:t> </a:t>
            </a:r>
            <a:r>
              <a:rPr lang="es-ES" sz="3600" dirty="0" err="1"/>
              <a:t>waiting</a:t>
            </a:r>
            <a:endParaRPr lang="es-ES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824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type.h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wait.h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&gt;</a:t>
            </a:r>
            <a:endParaRPr lang="es-ES" sz="1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() {</a:t>
            </a:r>
            <a:endParaRPr lang="es-ES" sz="1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000" b="1" dirty="0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1000" b="1" dirty="0">
                <a:latin typeface="Courier New" pitchFamily="49" charset="0"/>
                <a:cs typeface="Courier New" pitchFamily="49" charset="0"/>
              </a:rPr>
              <a:t>argumentos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[3] = {“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”, “-l”, “NULL”};</a:t>
            </a:r>
            <a:endParaRPr lang="es-ES" sz="1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fork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switch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case -1: /* error */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(“Error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infork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”);</a:t>
            </a:r>
            <a:endParaRPr lang="es-ES" sz="1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(-1);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case 0: /*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child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*/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execvp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(argumentos[0], argumentos);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(“Error in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exec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all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correct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should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never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be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executed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.”);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default: /*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parent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*/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3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ES" sz="13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ES" sz="1300" b="1" dirty="0" err="1">
                <a:solidFill>
                  <a:srgbClr val="000000"/>
                </a:solidFill>
                <a:latin typeface="Courier New" pitchFamily="49" charset="0"/>
              </a:rPr>
              <a:t>wait</a:t>
            </a:r>
            <a:r>
              <a:rPr lang="es-ES" sz="1300" b="1" dirty="0">
                <a:solidFill>
                  <a:srgbClr val="000000"/>
                </a:solidFill>
                <a:latin typeface="Courier New" pitchFamily="49" charset="0"/>
              </a:rPr>
              <a:t>(&amp;status) != </a:t>
            </a:r>
            <a:r>
              <a:rPr lang="es-ES" sz="1300" b="1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13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s-ES" sz="1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(status == 0)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(“Normal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execution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of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child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\n”);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(“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Abnormal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execution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of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the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child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\n”);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(0);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92380" y="29716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-1" normalizeH="0" baseline="0" noProof="0">
                <a:ln>
                  <a:noFill/>
                </a:ln>
                <a:solidFill>
                  <a:srgbClr val="142336"/>
                </a:solidFill>
                <a:effectLst/>
                <a:uLnTx/>
                <a:uFillTx/>
                <a:latin typeface="Tw Cen MT"/>
              </a:rPr>
              <a:t>Presentation</a:t>
            </a:r>
            <a:endParaRPr kumimoji="0" lang="es-ES" sz="4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CCCE3-D7EC-4B28-A980-2CACDAB0593A}" type="slidenum">
              <a:rPr kumimoji="0" lang="es-ES" sz="1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612720" y="1600200"/>
            <a:ext cx="8152920" cy="49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n-US" sz="2600" b="0" i="0" u="none" strike="noStrike" kern="1200" cap="none" spc="-1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Introduction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n-US" sz="2600" b="0" i="0" u="none" strike="noStrike" kern="1200" cap="none" spc="-1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Command processing.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n-US" sz="2600" b="0" i="0" u="none" strike="noStrike" kern="1200" cap="none" spc="-1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Execution of a simple command.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n-US" sz="2600" b="0" i="0" u="none" strike="noStrike" kern="1200" cap="none" spc="-1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Background execution.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n-US" sz="2600" b="0" i="0" u="none" strike="noStrike" kern="1200" cap="none" spc="-1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I/O redirection.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n-US" sz="2600" b="0" i="0" u="none" strike="noStrike" kern="1200" cap="none" spc="-1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Execution of command sequences.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n-US" sz="2600" b="0" i="0" u="none" strike="noStrike" kern="1200" cap="none" spc="-1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Internal commands.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execution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ES" sz="1800" dirty="0"/>
              <a:t>A </a:t>
            </a:r>
            <a:r>
              <a:rPr lang="es-ES" sz="1800" dirty="0" err="1"/>
              <a:t>command</a:t>
            </a:r>
            <a:r>
              <a:rPr lang="es-ES" sz="1800" dirty="0"/>
              <a:t> can </a:t>
            </a:r>
            <a:r>
              <a:rPr lang="es-ES" sz="1800" dirty="0" err="1"/>
              <a:t>be</a:t>
            </a:r>
            <a:r>
              <a:rPr lang="es-ES" sz="1800" dirty="0"/>
              <a:t> </a:t>
            </a:r>
            <a:r>
              <a:rPr lang="es-ES" sz="1800" dirty="0" err="1"/>
              <a:t>executed</a:t>
            </a:r>
            <a:r>
              <a:rPr lang="es-ES" sz="1800" dirty="0"/>
              <a:t> in </a:t>
            </a:r>
            <a:r>
              <a:rPr lang="es-ES" sz="1800" dirty="0" err="1"/>
              <a:t>background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command</a:t>
            </a:r>
            <a:r>
              <a:rPr lang="es-ES" sz="1800" dirty="0"/>
              <a:t> line </a:t>
            </a:r>
            <a:r>
              <a:rPr lang="es-ES" sz="1800" dirty="0" err="1"/>
              <a:t>using</a:t>
            </a:r>
            <a:r>
              <a:rPr lang="es-ES" sz="1800" dirty="0"/>
              <a:t> </a:t>
            </a:r>
            <a:r>
              <a:rPr lang="es-ES" sz="1800" b="1" dirty="0">
                <a:solidFill>
                  <a:srgbClr val="FF0000"/>
                </a:solidFill>
              </a:rPr>
              <a:t>&amp; </a:t>
            </a:r>
            <a:r>
              <a:rPr lang="es-ES" sz="1800" dirty="0"/>
              <a:t>at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end</a:t>
            </a:r>
            <a:r>
              <a:rPr lang="es-ES" sz="1800" dirty="0"/>
              <a:t>.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example</a:t>
            </a:r>
            <a:r>
              <a:rPr lang="es-ES" sz="1800" dirty="0"/>
              <a:t>:</a:t>
            </a:r>
          </a:p>
          <a:p>
            <a:pPr algn="ctr">
              <a:buNone/>
            </a:pPr>
            <a:r>
              <a:rPr lang="es-E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sleep</a:t>
            </a:r>
            <a:r>
              <a:rPr lang="es-E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 &amp;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endParaRPr lang="es-ES" sz="1800" dirty="0"/>
          </a:p>
          <a:p>
            <a:r>
              <a:rPr lang="es-ES" sz="1800" dirty="0"/>
              <a:t>In </a:t>
            </a:r>
            <a:r>
              <a:rPr lang="es-ES" sz="1800" dirty="0" err="1"/>
              <a:t>this</a:t>
            </a:r>
            <a:r>
              <a:rPr lang="es-ES" sz="1800" dirty="0"/>
              <a:t> case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parent</a:t>
            </a:r>
            <a:r>
              <a:rPr lang="es-ES" sz="1800" dirty="0"/>
              <a:t> </a:t>
            </a:r>
            <a:r>
              <a:rPr lang="es-ES" sz="1800" dirty="0" err="1"/>
              <a:t>process</a:t>
            </a:r>
            <a:r>
              <a:rPr lang="es-ES" sz="1800" dirty="0"/>
              <a:t> </a:t>
            </a:r>
            <a:r>
              <a:rPr lang="es-ES" sz="1800" dirty="0" err="1"/>
              <a:t>does</a:t>
            </a:r>
            <a:r>
              <a:rPr lang="es-ES" sz="1800" dirty="0"/>
              <a:t> </a:t>
            </a:r>
            <a:r>
              <a:rPr lang="es-ES" sz="1800" dirty="0" err="1"/>
              <a:t>not</a:t>
            </a:r>
            <a:r>
              <a:rPr lang="es-ES" sz="1800" dirty="0"/>
              <a:t> block, </a:t>
            </a:r>
            <a:r>
              <a:rPr lang="es-ES" sz="1800" dirty="0" err="1"/>
              <a:t>waiting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finalization</a:t>
            </a:r>
            <a:r>
              <a:rPr lang="es-ES" sz="1800" dirty="0"/>
              <a:t> of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child</a:t>
            </a:r>
            <a:r>
              <a:rPr lang="es-ES" sz="1800" dirty="0"/>
              <a:t> </a:t>
            </a:r>
            <a:r>
              <a:rPr lang="es-ES" sz="1800" dirty="0" err="1"/>
              <a:t>process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command</a:t>
            </a:r>
            <a:r>
              <a:rPr lang="es-ES" sz="1800" dirty="0"/>
              <a:t> </a:t>
            </a:r>
            <a:r>
              <a:rPr lang="es-ES" sz="1800" dirty="0" err="1">
                <a:solidFill>
                  <a:srgbClr val="000000"/>
                </a:solidFill>
                <a:latin typeface="Courier New" pitchFamily="49" charset="0"/>
              </a:rPr>
              <a:t>fg</a:t>
            </a:r>
            <a:r>
              <a:rPr lang="es-ES" sz="1800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1800" dirty="0" err="1">
                <a:solidFill>
                  <a:srgbClr val="000000"/>
                </a:solidFill>
                <a:latin typeface="Courier New" pitchFamily="49" charset="0"/>
              </a:rPr>
              <a:t>job_id</a:t>
            </a:r>
            <a:r>
              <a:rPr lang="es-ES" sz="1800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s-ES" sz="1800" dirty="0" err="1"/>
              <a:t>let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get</a:t>
            </a:r>
            <a:r>
              <a:rPr lang="es-ES" sz="1800" dirty="0"/>
              <a:t> a </a:t>
            </a:r>
            <a:r>
              <a:rPr lang="es-ES" sz="1800" dirty="0" err="1"/>
              <a:t>process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background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foreground</a:t>
            </a:r>
            <a:r>
              <a:rPr lang="es-ES" sz="1800" dirty="0"/>
              <a:t>.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receives</a:t>
            </a:r>
            <a:r>
              <a:rPr lang="es-ES" sz="1800" dirty="0"/>
              <a:t> a </a:t>
            </a:r>
            <a:r>
              <a:rPr lang="es-ES" sz="1800" dirty="0" err="1"/>
              <a:t>job</a:t>
            </a:r>
            <a:r>
              <a:rPr lang="es-ES" sz="1800" dirty="0"/>
              <a:t> id, </a:t>
            </a:r>
            <a:r>
              <a:rPr lang="es-ES" sz="1800" dirty="0" err="1"/>
              <a:t>not</a:t>
            </a:r>
            <a:r>
              <a:rPr lang="es-ES" sz="1800" dirty="0"/>
              <a:t> a </a:t>
            </a:r>
            <a:r>
              <a:rPr lang="es-ES" sz="1800" dirty="0" err="1"/>
              <a:t>pid</a:t>
            </a:r>
            <a:r>
              <a:rPr lang="es-ES" sz="1800" dirty="0"/>
              <a:t>.</a:t>
            </a:r>
            <a:endParaRPr lang="es-ES" sz="1800" b="1" dirty="0"/>
          </a:p>
          <a:p>
            <a:pPr lvl="1"/>
            <a:r>
              <a:rPr lang="es-ES" sz="1800" dirty="0" err="1">
                <a:solidFill>
                  <a:srgbClr val="FF0000"/>
                </a:solidFill>
                <a:latin typeface="Courier New" pitchFamily="49" charset="0"/>
              </a:rPr>
              <a:t>fg</a:t>
            </a:r>
            <a:r>
              <a:rPr lang="es-ES" sz="1800" dirty="0">
                <a:solidFill>
                  <a:srgbClr val="FF0000"/>
                </a:solidFill>
              </a:rPr>
              <a:t> 	</a:t>
            </a:r>
            <a:r>
              <a:rPr lang="es-ES" sz="18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s-ES" sz="1800" dirty="0" err="1">
                <a:solidFill>
                  <a:srgbClr val="FF0000"/>
                </a:solidFill>
                <a:sym typeface="Wingdings" pitchFamily="2" charset="2"/>
              </a:rPr>
              <a:t>It</a:t>
            </a:r>
            <a:r>
              <a:rPr lang="es-ES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s-ES" sz="1800" dirty="0" err="1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lang="es-ES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s-ES" sz="1800" dirty="0" err="1">
                <a:solidFill>
                  <a:srgbClr val="FF0000"/>
                </a:solidFill>
                <a:sym typeface="Wingdings" pitchFamily="2" charset="2"/>
              </a:rPr>
              <a:t>not</a:t>
            </a:r>
            <a:r>
              <a:rPr lang="es-ES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s-ES" sz="1800" dirty="0" err="1">
                <a:solidFill>
                  <a:srgbClr val="FF0000"/>
                </a:solidFill>
                <a:sym typeface="Wingdings" pitchFamily="2" charset="2"/>
              </a:rPr>
              <a:t>considered</a:t>
            </a:r>
            <a:r>
              <a:rPr lang="es-ES" sz="1800" dirty="0">
                <a:solidFill>
                  <a:srgbClr val="FF0000"/>
                </a:solidFill>
                <a:sym typeface="Wingdings" pitchFamily="2" charset="2"/>
              </a:rPr>
              <a:t> in </a:t>
            </a:r>
            <a:r>
              <a:rPr lang="es-ES" sz="1800" dirty="0" err="1">
                <a:solidFill>
                  <a:srgbClr val="FF0000"/>
                </a:solidFill>
                <a:sym typeface="Wingdings" pitchFamily="2" charset="2"/>
              </a:rPr>
              <a:t>this</a:t>
            </a:r>
            <a:r>
              <a:rPr lang="es-ES" sz="18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s-ES" sz="1800" dirty="0" err="1">
                <a:solidFill>
                  <a:srgbClr val="FF0000"/>
                </a:solidFill>
                <a:sym typeface="Wingdings" pitchFamily="2" charset="2"/>
              </a:rPr>
              <a:t>lab</a:t>
            </a:r>
            <a:endParaRPr lang="es-ES" sz="1800" dirty="0">
              <a:solidFill>
                <a:srgbClr val="FF0000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8FF5F0A-14EA-4ACC-8CB2-8D90AD84B27A}"/>
              </a:ext>
            </a:extLst>
          </p:cNvPr>
          <p:cNvGrpSpPr/>
          <p:nvPr/>
        </p:nvGrpSpPr>
        <p:grpSpPr>
          <a:xfrm>
            <a:off x="2123728" y="3645024"/>
            <a:ext cx="5472608" cy="2152246"/>
            <a:chOff x="1979712" y="2780928"/>
            <a:chExt cx="5472608" cy="2152246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712" y="2780928"/>
              <a:ext cx="5472608" cy="2152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951733D5-6BDA-4F72-B123-D21BCFA1849A}"/>
                </a:ext>
              </a:extLst>
            </p:cNvPr>
            <p:cNvSpPr/>
            <p:nvPr/>
          </p:nvSpPr>
          <p:spPr>
            <a:xfrm>
              <a:off x="2267640" y="2925000"/>
              <a:ext cx="2232000" cy="27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200" b="0" strike="noStrike" spc="-1">
                  <a:solidFill>
                    <a:srgbClr val="000000"/>
                  </a:solidFill>
                  <a:latin typeface="Tw Cen MT"/>
                </a:rPr>
                <a:t>NORMAL EXECUTION</a:t>
              </a:r>
              <a:endParaRPr lang="es-ES" sz="1200" b="0" strike="noStrike" spc="-1">
                <a:latin typeface="Arial"/>
              </a:endParaRPr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5563E5DC-4042-477A-858B-2AC3B50E05FF}"/>
                </a:ext>
              </a:extLst>
            </p:cNvPr>
            <p:cNvSpPr/>
            <p:nvPr/>
          </p:nvSpPr>
          <p:spPr>
            <a:xfrm>
              <a:off x="5076000" y="2925000"/>
              <a:ext cx="2232000" cy="27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200" b="0" strike="noStrike" spc="-1" dirty="0">
                  <a:solidFill>
                    <a:srgbClr val="000000"/>
                  </a:solidFill>
                  <a:latin typeface="Tw Cen MT"/>
                </a:rPr>
                <a:t>BACKGROUND EXECUTION</a:t>
              </a:r>
              <a:endParaRPr lang="es-ES" sz="12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sequences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pipes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sequences</a:t>
            </a:r>
            <a:r>
              <a:rPr lang="es-ES" dirty="0"/>
              <a:t> are </a:t>
            </a:r>
            <a:r>
              <a:rPr lang="es-ES" dirty="0" err="1"/>
              <a:t>built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pipes: </a:t>
            </a:r>
            <a:r>
              <a:rPr lang="es-ES" b="1" dirty="0">
                <a:solidFill>
                  <a:srgbClr val="FF0000"/>
                </a:solidFill>
              </a:rPr>
              <a:t>|</a:t>
            </a:r>
            <a:r>
              <a:rPr lang="es-ES" dirty="0"/>
              <a:t> .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</a:t>
            </a:r>
          </a:p>
          <a:p>
            <a:pPr algn="ctr">
              <a:buNone/>
            </a:pP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-las |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wc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-l</a:t>
            </a:r>
          </a:p>
          <a:p>
            <a:endParaRPr lang="es-ES" b="1" dirty="0"/>
          </a:p>
          <a:p>
            <a:r>
              <a:rPr lang="es-ES" dirty="0"/>
              <a:t>¿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a pipe </a:t>
            </a:r>
            <a:r>
              <a:rPr lang="es-ES" dirty="0" err="1"/>
              <a:t>work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standard</a:t>
            </a:r>
            <a:r>
              <a:rPr lang="es-ES" dirty="0"/>
              <a:t> </a:t>
            </a:r>
            <a:r>
              <a:rPr lang="es-ES" dirty="0" err="1"/>
              <a:t>ouput</a:t>
            </a:r>
            <a:r>
              <a:rPr lang="es-ES" dirty="0"/>
              <a:t> of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connected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standard</a:t>
            </a:r>
            <a:r>
              <a:rPr lang="es-ES" dirty="0"/>
              <a:t> input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reads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standard input (</a:t>
            </a:r>
            <a:r>
              <a:rPr lang="es-ES" dirty="0" err="1"/>
              <a:t>keyboard</a:t>
            </a:r>
            <a:r>
              <a:rPr lang="es-ES" dirty="0"/>
              <a:t>)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input </a:t>
            </a:r>
            <a:r>
              <a:rPr lang="es-ES" dirty="0" err="1"/>
              <a:t>redirection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writes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standard</a:t>
            </a:r>
            <a:r>
              <a:rPr lang="es-ES" dirty="0"/>
              <a:t> output (</a:t>
            </a:r>
            <a:r>
              <a:rPr lang="es-ES" dirty="0" err="1"/>
              <a:t>screen</a:t>
            </a:r>
            <a:r>
              <a:rPr lang="es-ES" dirty="0"/>
              <a:t>)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output </a:t>
            </a:r>
            <a:r>
              <a:rPr lang="es-ES" dirty="0" err="1"/>
              <a:t>redirection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BD62DFE-49AE-4B9E-825B-13D7DE757357}"/>
              </a:ext>
            </a:extLst>
          </p:cNvPr>
          <p:cNvGrpSpPr/>
          <p:nvPr/>
        </p:nvGrpSpPr>
        <p:grpSpPr>
          <a:xfrm>
            <a:off x="1403640" y="3789000"/>
            <a:ext cx="6599160" cy="2232000"/>
            <a:chOff x="1403640" y="3789000"/>
            <a:chExt cx="6599160" cy="22320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7EC8A0B-9EA8-495A-93E1-AB1DB3CFB935}"/>
                </a:ext>
              </a:extLst>
            </p:cNvPr>
            <p:cNvPicPr/>
            <p:nvPr/>
          </p:nvPicPr>
          <p:blipFill>
            <a:blip r:embed="rId2"/>
            <a:srcRect l="2445" t="3567"/>
            <a:stretch/>
          </p:blipFill>
          <p:spPr>
            <a:xfrm>
              <a:off x="1403640" y="3789000"/>
              <a:ext cx="6599160" cy="2232000"/>
            </a:xfrm>
            <a:prstGeom prst="rect">
              <a:avLst/>
            </a:prstGeom>
            <a:ln w="9360">
              <a:solidFill>
                <a:schemeClr val="tx1"/>
              </a:solidFill>
              <a:miter/>
            </a:ln>
          </p:spPr>
        </p:pic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BFECC815-716A-4482-A937-55763AC94A70}"/>
                </a:ext>
              </a:extLst>
            </p:cNvPr>
            <p:cNvSpPr/>
            <p:nvPr/>
          </p:nvSpPr>
          <p:spPr>
            <a:xfrm>
              <a:off x="1412280" y="5373360"/>
              <a:ext cx="1007640" cy="303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 err="1">
                  <a:solidFill>
                    <a:srgbClr val="000000"/>
                  </a:solidFill>
                  <a:latin typeface="Courier New"/>
                </a:rPr>
                <a:t>writes</a:t>
              </a:r>
              <a:endParaRPr lang="es-ES" sz="1400" b="0" strike="noStrike" spc="-1" dirty="0">
                <a:latin typeface="Arial"/>
              </a:endParaRPr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8D456B09-03F9-47D7-8669-1E40350A7FAC}"/>
                </a:ext>
              </a:extLst>
            </p:cNvPr>
            <p:cNvSpPr/>
            <p:nvPr/>
          </p:nvSpPr>
          <p:spPr>
            <a:xfrm>
              <a:off x="5220000" y="5230080"/>
              <a:ext cx="1007640" cy="303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Courier New"/>
                </a:rPr>
                <a:t>reads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4BAC902B-E6C1-4109-BDE5-B34A84A71FBC}"/>
                </a:ext>
              </a:extLst>
            </p:cNvPr>
            <p:cNvSpPr/>
            <p:nvPr/>
          </p:nvSpPr>
          <p:spPr>
            <a:xfrm>
              <a:off x="3492000" y="5445360"/>
              <a:ext cx="1007640" cy="272880"/>
            </a:xfrm>
            <a:prstGeom prst="rect">
              <a:avLst/>
            </a:prstGeom>
            <a:solidFill>
              <a:srgbClr val="CCCCC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200" b="0" strike="noStrike" spc="-1" dirty="0">
                  <a:solidFill>
                    <a:srgbClr val="000000"/>
                  </a:solidFill>
                  <a:latin typeface="Courier New"/>
                </a:rPr>
                <a:t>pipe</a:t>
              </a:r>
              <a:endParaRPr lang="es-ES" sz="12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Creation</a:t>
            </a:r>
            <a:r>
              <a:rPr lang="es-ES" dirty="0"/>
              <a:t> of pipes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pipe()</a:t>
            </a:r>
            <a:endParaRPr lang="es-ES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creation</a:t>
            </a:r>
            <a:r>
              <a:rPr lang="es-ES" dirty="0"/>
              <a:t> of pipes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b="1" dirty="0">
                <a:latin typeface="Courier New" pitchFamily="49" charset="0"/>
                <a:cs typeface="Courier New" pitchFamily="49" charset="0"/>
              </a:rPr>
              <a:t>pipe</a:t>
            </a:r>
            <a:r>
              <a:rPr lang="es-ES" dirty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s-ES" sz="17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unistd.h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 pipe(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descf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[2])</a:t>
            </a:r>
          </a:p>
          <a:p>
            <a:pPr>
              <a:lnSpc>
                <a:spcPct val="170000"/>
              </a:lnSpc>
            </a:pPr>
            <a:endParaRPr lang="es-ES" dirty="0"/>
          </a:p>
          <a:p>
            <a:pPr>
              <a:lnSpc>
                <a:spcPct val="170000"/>
              </a:lnSpc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receives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array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 descriptor </a:t>
            </a:r>
            <a:r>
              <a:rPr lang="es-ES" dirty="0" err="1"/>
              <a:t>for</a:t>
            </a:r>
            <a:r>
              <a:rPr lang="es-ES" dirty="0"/>
              <a:t> input and </a:t>
            </a:r>
            <a:r>
              <a:rPr lang="es-ES" dirty="0" err="1"/>
              <a:t>ouput</a:t>
            </a:r>
            <a:r>
              <a:rPr lang="es-ES" dirty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s-ES" dirty="0"/>
              <a:t>	</a:t>
            </a:r>
            <a:r>
              <a:rPr lang="es-ES" sz="2200" dirty="0" err="1">
                <a:solidFill>
                  <a:srgbClr val="000000"/>
                </a:solidFill>
                <a:latin typeface="Courier New" pitchFamily="49" charset="0"/>
              </a:rPr>
              <a:t>descf</a:t>
            </a:r>
            <a:r>
              <a:rPr lang="es-ES" sz="2200" dirty="0">
                <a:solidFill>
                  <a:srgbClr val="000000"/>
                </a:solidFill>
                <a:latin typeface="Courier New" pitchFamily="49" charset="0"/>
              </a:rPr>
              <a:t>[0]</a:t>
            </a:r>
            <a:r>
              <a:rPr lang="es-ES" dirty="0"/>
              <a:t> → Input Descriptor (</a:t>
            </a:r>
            <a:r>
              <a:rPr lang="es-ES" dirty="0" err="1"/>
              <a:t>read</a:t>
            </a:r>
            <a:r>
              <a:rPr lang="es-ES" dirty="0"/>
              <a:t>).</a:t>
            </a:r>
          </a:p>
          <a:p>
            <a:pPr>
              <a:lnSpc>
                <a:spcPct val="170000"/>
              </a:lnSpc>
              <a:buNone/>
            </a:pPr>
            <a:r>
              <a:rPr lang="es-ES" dirty="0"/>
              <a:t>	</a:t>
            </a:r>
            <a:r>
              <a:rPr lang="es-ES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descf</a:t>
            </a:r>
            <a:r>
              <a:rPr lang="es-E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/>
              <a:t>→ Output descriptor (</a:t>
            </a:r>
            <a:r>
              <a:rPr lang="es-ES" dirty="0" err="1"/>
              <a:t>write</a:t>
            </a:r>
            <a:r>
              <a:rPr lang="es-ES" dirty="0"/>
              <a:t>).</a:t>
            </a:r>
          </a:p>
          <a:p>
            <a:pPr>
              <a:lnSpc>
                <a:spcPct val="170000"/>
              </a:lnSpc>
              <a:buNone/>
            </a:pPr>
            <a:endParaRPr lang="es-ES" dirty="0"/>
          </a:p>
          <a:p>
            <a:pPr>
              <a:lnSpc>
                <a:spcPct val="170000"/>
              </a:lnSpc>
              <a:buNone/>
            </a:pPr>
            <a:endParaRPr lang="es-ES" dirty="0"/>
          </a:p>
          <a:p>
            <a:pPr>
              <a:lnSpc>
                <a:spcPct val="170000"/>
              </a:lnSpc>
              <a:buNone/>
            </a:pPr>
            <a:r>
              <a:rPr lang="es-E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643" r="4617"/>
          <a:stretch>
            <a:fillRect/>
          </a:stretch>
        </p:blipFill>
        <p:spPr bwMode="auto">
          <a:xfrm>
            <a:off x="5220072" y="4005064"/>
            <a:ext cx="3528392" cy="1998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220022" y="2132856"/>
            <a:ext cx="3168402" cy="1080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69875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It returns: </a:t>
            </a:r>
          </a:p>
          <a:p>
            <a:pPr marL="485775" lvl="1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-1</a:t>
            </a:r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</a:rPr>
              <a:t> If there is an error.</a:t>
            </a:r>
          </a:p>
          <a:p>
            <a:pPr marL="485775" lvl="1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0		</a:t>
            </a:r>
            <a:r>
              <a:rPr lang="en-US" sz="1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</a:rPr>
              <a:t> In any other case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269875" indent="-269875" algn="just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4211960" y="256490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dup</a:t>
            </a:r>
            <a:r>
              <a:rPr lang="es-ES" dirty="0"/>
              <a:t> and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dup2</a:t>
            </a:r>
            <a:endParaRPr lang="es-ES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dup</a:t>
            </a:r>
            <a:r>
              <a:rPr lang="es-ES" dirty="0"/>
              <a:t> y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dup2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duplicate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descriptors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sz="22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unistd.h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dup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oldfd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dup2(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oldfd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newfd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2924944"/>
            <a:ext cx="8253926" cy="3693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function</a:t>
            </a:r>
            <a:r>
              <a:rPr lang="es-ES" b="1" dirty="0"/>
              <a:t> </a:t>
            </a:r>
            <a:r>
              <a:rPr lang="es-ES" b="1" dirty="0" err="1">
                <a:latin typeface="Courier New" pitchFamily="49" charset="0"/>
                <a:cs typeface="Courier New" pitchFamily="49" charset="0"/>
              </a:rPr>
              <a:t>dup</a:t>
            </a:r>
            <a:r>
              <a:rPr lang="es-ES" b="1" dirty="0"/>
              <a:t> uses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first</a:t>
            </a:r>
            <a:r>
              <a:rPr lang="es-ES" b="1" dirty="0"/>
              <a:t> descriptor </a:t>
            </a:r>
            <a:r>
              <a:rPr lang="es-ES" b="1" dirty="0" err="1"/>
              <a:t>avalaible</a:t>
            </a:r>
            <a:r>
              <a:rPr lang="es-ES" b="1" dirty="0"/>
              <a:t> in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table</a:t>
            </a:r>
            <a:r>
              <a:rPr lang="es-ES" b="1" dirty="0"/>
              <a:t> </a:t>
            </a:r>
            <a:r>
              <a:rPr lang="es-ES" b="1" dirty="0" err="1"/>
              <a:t>when</a:t>
            </a:r>
            <a:r>
              <a:rPr lang="es-ES" b="1" dirty="0"/>
              <a:t> </a:t>
            </a:r>
            <a:r>
              <a:rPr lang="es-ES" b="1" dirty="0" err="1"/>
              <a:t>opening</a:t>
            </a:r>
            <a:r>
              <a:rPr lang="es-ES" b="1" dirty="0"/>
              <a:t> a </a:t>
            </a:r>
            <a:r>
              <a:rPr lang="es-ES" b="1" dirty="0" err="1"/>
              <a:t>file</a:t>
            </a:r>
            <a:r>
              <a:rPr lang="es-ES" b="1" dirty="0"/>
              <a:t>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563888" y="4077072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unistd.h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 fd1, fd2, fd3;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	fd1 = open(“./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file_a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”, O_READ);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	fd2 = open(“./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file_b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”, O_READ);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	fd3 = 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dup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(fd2);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89040"/>
            <a:ext cx="1944216" cy="277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/>
          <p:nvPr/>
        </p:nvCxnSpPr>
        <p:spPr>
          <a:xfrm flipH="1">
            <a:off x="2771800" y="5157192"/>
            <a:ext cx="1728192" cy="14401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2771800" y="5373216"/>
            <a:ext cx="1728192" cy="216024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2771800" y="6021288"/>
            <a:ext cx="720080" cy="0"/>
          </a:xfrm>
          <a:prstGeom prst="straightConnector1">
            <a:avLst/>
          </a:prstGeom>
          <a:ln w="158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V="1">
            <a:off x="3491880" y="5733256"/>
            <a:ext cx="0" cy="288032"/>
          </a:xfrm>
          <a:prstGeom prst="straightConnector1">
            <a:avLst/>
          </a:prstGeom>
          <a:ln w="158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H="1">
            <a:off x="2771800" y="5733256"/>
            <a:ext cx="720080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 of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pipe</a:t>
            </a:r>
            <a:r>
              <a:rPr lang="es-ES" dirty="0"/>
              <a:t> +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dup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pipe</a:t>
            </a:r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pipe(pipe)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close</a:t>
            </a:r>
            <a:endParaRPr lang="es-ES" dirty="0"/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(STDOUT_FILENO)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dup</a:t>
            </a:r>
            <a:endParaRPr lang="es-ES" dirty="0"/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000000"/>
                </a:solidFill>
                <a:latin typeface="Courier New" pitchFamily="49" charset="0"/>
              </a:rPr>
              <a:t>dup</a:t>
            </a: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(pipe[1])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close</a:t>
            </a:r>
            <a:endParaRPr lang="es-ES" dirty="0"/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(pipe[0])</a:t>
            </a:r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(pipe[1])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7092280" y="1628800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092280" y="3284984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strike="sngStrike" dirty="0">
                          <a:solidFill>
                            <a:srgbClr val="FF0000"/>
                          </a:solidFill>
                        </a:rPr>
                        <a:t>STD_OUT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716016" y="3284983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4716016" y="4941167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strike="sngStrike" dirty="0">
                          <a:solidFill>
                            <a:srgbClr val="FF0000"/>
                          </a:solidFill>
                        </a:rPr>
                        <a:t>PIPE[0]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strike="sngStrike" dirty="0">
                          <a:solidFill>
                            <a:srgbClr val="FF0000"/>
                          </a:solidFill>
                        </a:rPr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7092280" y="4869160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716016" y="1628800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15 Conector recto de flecha" descr="1"/>
          <p:cNvCxnSpPr/>
          <p:nvPr/>
        </p:nvCxnSpPr>
        <p:spPr>
          <a:xfrm>
            <a:off x="6300192" y="2348880"/>
            <a:ext cx="792088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436096" y="4581128"/>
            <a:ext cx="0" cy="36004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6300192" y="3933056"/>
            <a:ext cx="792088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6300192" y="5517232"/>
            <a:ext cx="72008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7812360" y="2924944"/>
            <a:ext cx="0" cy="36004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6516216" y="1988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7452320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6588224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08104" y="4581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Example</a:t>
            </a:r>
            <a:r>
              <a:rPr lang="es-ES" dirty="0"/>
              <a:t> of pipe use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25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CC39A1B-2E7C-4C8B-9EE3-BF126F377A2B}"/>
              </a:ext>
            </a:extLst>
          </p:cNvPr>
          <p:cNvGrpSpPr/>
          <p:nvPr/>
        </p:nvGrpSpPr>
        <p:grpSpPr>
          <a:xfrm>
            <a:off x="5148000" y="2709000"/>
            <a:ext cx="3816000" cy="2736000"/>
            <a:chOff x="5148000" y="2709000"/>
            <a:chExt cx="3816000" cy="2736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A476BEC-61C0-4CD6-91C7-9A5A4EF20918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148000" y="2781000"/>
              <a:ext cx="3816000" cy="266400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B1D85C72-A498-442E-B405-A09BD1483F1E}"/>
                </a:ext>
              </a:extLst>
            </p:cNvPr>
            <p:cNvSpPr/>
            <p:nvPr/>
          </p:nvSpPr>
          <p:spPr>
            <a:xfrm>
              <a:off x="5381280" y="2709000"/>
              <a:ext cx="900360" cy="36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Tw Cen MT"/>
                </a:rPr>
                <a:t>Father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457F731-92DE-42FA-8153-5FD92C86E1D5}"/>
                </a:ext>
              </a:extLst>
            </p:cNvPr>
            <p:cNvSpPr/>
            <p:nvPr/>
          </p:nvSpPr>
          <p:spPr>
            <a:xfrm>
              <a:off x="8047800" y="2973240"/>
              <a:ext cx="757080" cy="36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Tw Cen MT"/>
                </a:rPr>
                <a:t>Child</a:t>
              </a:r>
              <a:endParaRPr lang="es-ES" sz="1800" b="0" strike="noStrike" spc="-1">
                <a:latin typeface="Arial"/>
              </a:endParaRPr>
            </a:p>
          </p:txBody>
        </p:sp>
      </p:grpSp>
      <p:sp>
        <p:nvSpPr>
          <p:cNvPr id="13" name="TextShape 3">
            <a:extLst>
              <a:ext uri="{FF2B5EF4-FFF2-40B4-BE49-F238E27FC236}">
                <a16:creationId xmlns:a16="http://schemas.microsoft.com/office/drawing/2014/main" id="{2FA4447E-EEBB-4B2F-AB67-8F28FD1B0506}"/>
              </a:ext>
            </a:extLst>
          </p:cNvPr>
          <p:cNvSpPr txBox="1"/>
          <p:nvPr/>
        </p:nvSpPr>
        <p:spPr>
          <a:xfrm>
            <a:off x="533400" y="1600200"/>
            <a:ext cx="8232240" cy="463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40000" lnSpcReduction="20000"/>
          </a:bodyPr>
          <a:lstStyle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Example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of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pipe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for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the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command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: 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ls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| more.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The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child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executes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the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command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>
                <a:solidFill>
                  <a:srgbClr val="000000"/>
                </a:solidFill>
                <a:latin typeface="Courier New"/>
              </a:rPr>
              <a:t>more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the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parent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executes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the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Tw Cen MT"/>
              </a:rPr>
              <a:t>command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s-ES" sz="2900" b="0" strike="noStrike" spc="-1" dirty="0" err="1">
                <a:solidFill>
                  <a:srgbClr val="000000"/>
                </a:solidFill>
                <a:latin typeface="Courier New"/>
              </a:rPr>
              <a:t>ls</a:t>
            </a:r>
            <a:r>
              <a:rPr lang="es-ES" sz="2900" b="0" strike="noStrike" spc="-1" dirty="0">
                <a:solidFill>
                  <a:srgbClr val="000000"/>
                </a:solidFill>
                <a:latin typeface="Tw Cen MT"/>
              </a:rPr>
              <a:t>.</a:t>
            </a: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lang="es-ES" sz="29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main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argc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char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argv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[]) {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fd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[2];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char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*arguments1[2]={“more”, “NULL”};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char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*arguments2[3]={“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ls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”, “NULL”};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2500" b="1" strike="noStrike" spc="-1" dirty="0">
                <a:solidFill>
                  <a:srgbClr val="000000"/>
                </a:solidFill>
                <a:latin typeface="Courier New"/>
              </a:rPr>
              <a:t>pipe(</a:t>
            </a:r>
            <a:r>
              <a:rPr lang="es-ES" sz="2500" b="1" strike="noStrike" spc="-1" dirty="0" err="1">
                <a:solidFill>
                  <a:srgbClr val="000000"/>
                </a:solidFill>
                <a:latin typeface="Courier New"/>
              </a:rPr>
              <a:t>fd</a:t>
            </a:r>
            <a:r>
              <a:rPr lang="es-ES" sz="25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if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fork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() == 0) {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close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(STDIN_FILENO);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2500" b="1" strike="noStrike" spc="-1" dirty="0" err="1">
                <a:solidFill>
                  <a:srgbClr val="000000"/>
                </a:solidFill>
                <a:latin typeface="Courier New"/>
              </a:rPr>
              <a:t>dup</a:t>
            </a:r>
            <a:r>
              <a:rPr lang="es-ES" sz="25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2500" b="1" strike="noStrike" spc="-1" dirty="0" err="1">
                <a:solidFill>
                  <a:srgbClr val="000000"/>
                </a:solidFill>
                <a:latin typeface="Courier New"/>
              </a:rPr>
              <a:t>fd</a:t>
            </a:r>
            <a:r>
              <a:rPr lang="es-ES" sz="2500" b="1" strike="noStrike" spc="-1" dirty="0">
                <a:solidFill>
                  <a:srgbClr val="000000"/>
                </a:solidFill>
                <a:latin typeface="Courier New"/>
              </a:rPr>
              <a:t>[0]);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close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fd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[1]);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execvp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(arguments1[0], arguments1);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else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 {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close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(STDOUT_FILENO);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2500" b="1" strike="noStrike" spc="-1" dirty="0" err="1">
                <a:solidFill>
                  <a:srgbClr val="000000"/>
                </a:solidFill>
                <a:latin typeface="Courier New"/>
              </a:rPr>
              <a:t>dup</a:t>
            </a:r>
            <a:r>
              <a:rPr lang="es-ES" sz="25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2500" b="1" strike="noStrike" spc="-1" dirty="0" err="1">
                <a:solidFill>
                  <a:srgbClr val="000000"/>
                </a:solidFill>
                <a:latin typeface="Courier New"/>
              </a:rPr>
              <a:t>fd</a:t>
            </a:r>
            <a:r>
              <a:rPr lang="es-ES" sz="2500" b="1" strike="noStrike" spc="-1" dirty="0">
                <a:solidFill>
                  <a:srgbClr val="000000"/>
                </a:solidFill>
                <a:latin typeface="Courier New"/>
              </a:rPr>
              <a:t>[1]);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close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fd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[0]);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execvp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(arguments2[0], arguments2);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}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("ERROR: %d\n", 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Courier New"/>
              </a:rPr>
              <a:t>errno</a:t>
            </a: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lang="es-ES" sz="25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s-ES" sz="2500" b="0" strike="noStrike" spc="-1" dirty="0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Input, output and error </a:t>
            </a:r>
            <a:r>
              <a:rPr lang="es-ES" dirty="0" err="1"/>
              <a:t>redirections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61048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redirect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input / </a:t>
            </a:r>
            <a:r>
              <a:rPr lang="es-ES" dirty="0" err="1"/>
              <a:t>ouput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write</a:t>
            </a:r>
            <a:r>
              <a:rPr lang="es-ES" dirty="0"/>
              <a:t>/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files</a:t>
            </a:r>
          </a:p>
          <a:p>
            <a:endParaRPr lang="es-ES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redirection</a:t>
            </a:r>
            <a:r>
              <a:rPr lang="es-ES" dirty="0"/>
              <a:t> (</a:t>
            </a:r>
            <a:r>
              <a:rPr lang="es-ES" b="1" dirty="0">
                <a:solidFill>
                  <a:srgbClr val="FF0000"/>
                </a:solidFill>
              </a:rPr>
              <a:t>&lt;</a:t>
            </a:r>
            <a:r>
              <a:rPr lang="es-ES" dirty="0"/>
              <a:t>)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affects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Opens a file in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mode</a:t>
            </a:r>
            <a:r>
              <a:rPr lang="es-ES" dirty="0"/>
              <a:t> and uses </a:t>
            </a:r>
            <a:r>
              <a:rPr lang="es-ES" dirty="0" err="1"/>
              <a:t>it</a:t>
            </a:r>
            <a:r>
              <a:rPr lang="es-ES" dirty="0"/>
              <a:t> as standard input.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(STDIN_FILENO);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df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= open(“./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input_file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”, O_RDONLY);</a:t>
            </a:r>
            <a:endParaRPr lang="es-ES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output </a:t>
            </a:r>
            <a:r>
              <a:rPr lang="es-ES" dirty="0" err="1"/>
              <a:t>redirection</a:t>
            </a:r>
            <a:r>
              <a:rPr lang="es-ES" dirty="0"/>
              <a:t> (</a:t>
            </a:r>
            <a:r>
              <a:rPr lang="es-ES" b="1" dirty="0">
                <a:solidFill>
                  <a:srgbClr val="FF0000"/>
                </a:solidFill>
              </a:rPr>
              <a:t>&gt;</a:t>
            </a:r>
            <a:r>
              <a:rPr lang="es-ES" dirty="0"/>
              <a:t>)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redirects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opens a file in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mode</a:t>
            </a:r>
            <a:r>
              <a:rPr lang="es-ES" dirty="0"/>
              <a:t> and uses </a:t>
            </a:r>
            <a:r>
              <a:rPr lang="es-ES" dirty="0" err="1"/>
              <a:t>it</a:t>
            </a:r>
            <a:r>
              <a:rPr lang="es-ES" dirty="0"/>
              <a:t> as standard output.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(STDOUT_FILENO);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df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= open(“./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output_file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”, O_CREAT| O_WRONLY, 0666);</a:t>
            </a:r>
            <a:endParaRPr lang="es-ES" dirty="0"/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redicrection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standard error </a:t>
            </a:r>
            <a:r>
              <a:rPr lang="es-ES" dirty="0" err="1"/>
              <a:t>affects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commands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(!</a:t>
            </a:r>
            <a:r>
              <a:rPr lang="es-ES" b="1" dirty="0">
                <a:solidFill>
                  <a:srgbClr val="FF0000"/>
                </a:solidFill>
              </a:rPr>
              <a:t>&gt;</a:t>
            </a:r>
            <a:r>
              <a:rPr lang="es-ES" dirty="0"/>
              <a:t>).</a:t>
            </a:r>
          </a:p>
          <a:p>
            <a:pPr lvl="2"/>
            <a:r>
              <a:rPr lang="es-ES" dirty="0"/>
              <a:t>Opens a file in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mode</a:t>
            </a:r>
            <a:r>
              <a:rPr lang="es-ES" dirty="0"/>
              <a:t> and use </a:t>
            </a:r>
            <a:r>
              <a:rPr lang="es-ES" dirty="0" err="1"/>
              <a:t>it</a:t>
            </a:r>
            <a:r>
              <a:rPr lang="es-ES" dirty="0"/>
              <a:t> as standard error.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(STERR_FILENO);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df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= open(“./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error_ouput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”, O_CREAT| O_WRONLY, 0666);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3528" y="5661248"/>
            <a:ext cx="8568952" cy="36004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spcBef>
                <a:spcPts val="575"/>
              </a:spcBef>
              <a:spcAft>
                <a:spcPts val="5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>
                <a:solidFill>
                  <a:srgbClr val="FF0000"/>
                </a:solidFill>
              </a:rPr>
              <a:t>System call </a:t>
            </a:r>
            <a:r>
              <a:rPr lang="en-US" sz="1600" b="1" i="1" dirty="0">
                <a:solidFill>
                  <a:srgbClr val="FF0000"/>
                </a:solidFill>
                <a:latin typeface="Courier New" pitchFamily="49" charset="0"/>
              </a:rPr>
              <a:t>open</a:t>
            </a:r>
            <a:r>
              <a:rPr lang="en-US" sz="1600" b="1" dirty="0">
                <a:solidFill>
                  <a:srgbClr val="FF0000"/>
                </a:solidFill>
              </a:rPr>
              <a:t> uses the first file descriptor available in the files table.</a:t>
            </a:r>
          </a:p>
          <a:p>
            <a:pPr algn="ctr">
              <a:spcBef>
                <a:spcPts val="575"/>
              </a:spcBef>
              <a:spcAft>
                <a:spcPts val="5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>
                <a:solidFill>
                  <a:srgbClr val="FF0000"/>
                </a:solidFill>
              </a:rPr>
              <a:t>Redirection: Considers that before opening the file (./</a:t>
            </a:r>
            <a:r>
              <a:rPr lang="en-US" sz="1600" b="1" dirty="0" err="1">
                <a:solidFill>
                  <a:srgbClr val="FF0000"/>
                </a:solidFill>
              </a:rPr>
              <a:t>input_file</a:t>
            </a:r>
            <a:r>
              <a:rPr lang="en-US" sz="1600" b="1" dirty="0">
                <a:solidFill>
                  <a:srgbClr val="FF0000"/>
                </a:solidFill>
              </a:rPr>
              <a:t>) the STDIN_FILENO is closed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commands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correspond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complement</a:t>
            </a:r>
            <a:r>
              <a:rPr lang="es-ES" dirty="0"/>
              <a:t> </a:t>
            </a:r>
            <a:r>
              <a:rPr lang="es-ES" dirty="0" err="1"/>
              <a:t>offered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minishell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be</a:t>
            </a:r>
            <a:r>
              <a:rPr lang="es-ES" dirty="0"/>
              <a:t> </a:t>
            </a:r>
            <a:r>
              <a:rPr lang="es-ES" dirty="0" err="1"/>
              <a:t>implemented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minishell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input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be</a:t>
            </a:r>
            <a:r>
              <a:rPr lang="es-ES" dirty="0"/>
              <a:t> </a:t>
            </a:r>
            <a:r>
              <a:rPr lang="es-ES" dirty="0" err="1"/>
              <a:t>analyzed</a:t>
            </a:r>
            <a:r>
              <a:rPr lang="es-ES" dirty="0"/>
              <a:t>. ¡¡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parser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do </a:t>
            </a:r>
            <a:r>
              <a:rPr lang="es-ES" dirty="0" err="1"/>
              <a:t>it!</a:t>
            </a:r>
            <a:r>
              <a:rPr lang="es-ES" dirty="0"/>
              <a:t>!</a:t>
            </a:r>
          </a:p>
          <a:p>
            <a:pPr algn="just"/>
            <a:endParaRPr lang="es-ES" dirty="0"/>
          </a:p>
          <a:p>
            <a:pPr algn="just"/>
            <a:r>
              <a:rPr lang="es-ES" dirty="0" err="1">
                <a:solidFill>
                  <a:srgbClr val="FF0000"/>
                </a:solidFill>
              </a:rPr>
              <a:t>It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must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executed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inside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process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minishell</a:t>
            </a:r>
            <a:r>
              <a:rPr lang="es-ES" dirty="0"/>
              <a:t>.</a:t>
            </a:r>
          </a:p>
          <a:p>
            <a:pPr algn="just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-1" normalizeH="0" baseline="0" noProof="0">
                <a:ln>
                  <a:noFill/>
                </a:ln>
                <a:solidFill>
                  <a:srgbClr val="142336"/>
                </a:solidFill>
                <a:effectLst/>
                <a:uLnTx/>
                <a:uFillTx/>
                <a:latin typeface="Tw Cen MT"/>
              </a:rPr>
              <a:t>Internal commands: </a:t>
            </a:r>
            <a:r>
              <a:rPr kumimoji="0" lang="es-ES" sz="4400" b="0" i="0" u="none" strike="noStrike" kern="1200" cap="none" spc="-1" normalizeH="0" baseline="0" noProof="0">
                <a:ln>
                  <a:noFill/>
                </a:ln>
                <a:solidFill>
                  <a:srgbClr val="142336"/>
                </a:solidFill>
                <a:effectLst/>
                <a:uLnTx/>
                <a:uFillTx/>
                <a:latin typeface="Courier New"/>
              </a:rPr>
              <a:t>mycalc</a:t>
            </a:r>
            <a:endParaRPr kumimoji="0" lang="es-ES" sz="4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29176-CC06-42AE-9994-A6270417DEFE}" type="slidenum">
              <a:rPr kumimoji="0" lang="es-ES" sz="1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612720" y="1600200"/>
            <a:ext cx="815292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5000" lnSpcReduction="20000"/>
          </a:bodyPr>
          <a:lstStyle/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E3551"/>
              </a:buClr>
              <a:buSzPct val="60000"/>
              <a:buFont typeface="Wingdings" charset="2"/>
              <a:buChar char=""/>
              <a:tabLst/>
              <a:defRPr/>
            </a:pP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minishell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must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offer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following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internal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command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mycalc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whose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syntax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is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:</a:t>
            </a:r>
          </a:p>
          <a:p>
            <a:pPr marL="320040" marR="0" lvl="0" indent="-31968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mycalc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operand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1&gt; 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add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/mod&gt; 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operand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2&gt;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E3551"/>
              </a:buClr>
              <a:buSzPct val="60000"/>
              <a:buFont typeface="Wingdings" charset="2"/>
              <a:buChar char=""/>
              <a:tabLst/>
              <a:defRPr/>
            </a:pP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For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this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purpose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: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Check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that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syntax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correct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Execute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selected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operations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: sum (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add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)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or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modulus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(mod) 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Show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results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on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screen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.</a:t>
            </a: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		</a:t>
            </a:r>
            <a:r>
              <a:rPr kumimoji="0" lang="es-ES" sz="2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mycalc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3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add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-8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[OK] 3 + -8 = -5;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Acc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-5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s-ES" sz="2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mycalc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5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add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13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[OK] 5 + 13 = 18;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Acc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13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s-ES" sz="2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mycalc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10 mod 7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[OK] 10 % 7 = 7 * 1 + 3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s-ES" sz="2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mycalc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10 % 7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[ERROR]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structure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of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command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operand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1&gt; 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add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/mod&gt; 	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operand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2&gt;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s-ES" sz="2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mycalc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8 mas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[ERROR]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structure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of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command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operand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1&gt; 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add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/mod&gt; 	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operand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2&gt;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-1" normalizeH="0" baseline="0" noProof="0">
                <a:ln>
                  <a:noFill/>
                </a:ln>
                <a:solidFill>
                  <a:srgbClr val="142336"/>
                </a:solidFill>
                <a:effectLst/>
                <a:uLnTx/>
                <a:uFillTx/>
                <a:latin typeface="Tw Cen MT"/>
              </a:rPr>
              <a:t>Internal commands: </a:t>
            </a:r>
            <a:r>
              <a:rPr kumimoji="0" lang="es-ES" sz="4400" b="0" i="0" u="none" strike="noStrike" kern="1200" cap="none" spc="-1" normalizeH="0" baseline="0" noProof="0">
                <a:ln>
                  <a:noFill/>
                </a:ln>
                <a:solidFill>
                  <a:srgbClr val="142336"/>
                </a:solidFill>
                <a:effectLst/>
                <a:uLnTx/>
                <a:uFillTx/>
                <a:latin typeface="Courier New"/>
              </a:rPr>
              <a:t>mycp</a:t>
            </a:r>
            <a:endParaRPr kumimoji="0" lang="es-ES" sz="4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D8891-1F48-4D05-AF6F-89B54D600A59}" type="slidenum">
              <a:rPr kumimoji="0" lang="es-ES" sz="1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ES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62500" lnSpcReduction="20000"/>
          </a:bodyPr>
          <a:lstStyle/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E3551"/>
              </a:buClr>
              <a:buSzPct val="60000"/>
              <a:buFont typeface="Wingdings" charset="2"/>
              <a:buChar char=""/>
              <a:tabLst/>
              <a:defRPr/>
            </a:pP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minishell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must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offer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following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internal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command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mycp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whose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syntax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is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:</a:t>
            </a:r>
          </a:p>
          <a:p>
            <a:pPr marL="320040" marR="0" lvl="0" indent="-31968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mycp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origin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file&gt; &lt;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dest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file&gt;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E3551"/>
              </a:buClr>
              <a:buSzPct val="60000"/>
              <a:buFont typeface="Wingdings" charset="2"/>
              <a:buChar char=""/>
              <a:tabLst/>
              <a:defRPr/>
            </a:pP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For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this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9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purpose</a:t>
            </a:r>
            <a:r>
              <a:rPr kumimoji="0" lang="es-ES" sz="2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: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Check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that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syntax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correct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Check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that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file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exist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and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read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its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contents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Create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a new file (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or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truncate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if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it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already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exists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) and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write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contents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of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first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file.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Close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files. </a:t>
            </a: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msh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&gt;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mycp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msh.c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msh.c_bak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[OK]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Copy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has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been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successful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between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msh.c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and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msh.c_bak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msh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&gt;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mycp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inexistente.c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.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[ERROR] Error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opening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original file: No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such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file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or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directory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s-ES" sz="2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msh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mycp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origen.txt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[ERROR]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structure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of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the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command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is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AR PL SungtiL GB"/>
              </a:rPr>
              <a:t>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mycp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&lt;original file&gt; 	&lt;output </a:t>
            </a:r>
            <a:r>
              <a:rPr kumimoji="0" lang="es-ES" sz="2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directory</a:t>
            </a:r>
            <a:r>
              <a:rPr kumimoji="0" lang="es-ES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3600" dirty="0" err="1"/>
              <a:t>Development</a:t>
            </a:r>
            <a:r>
              <a:rPr lang="es-ES" sz="3600" dirty="0"/>
              <a:t> of a </a:t>
            </a:r>
            <a:r>
              <a:rPr lang="es-ES" sz="3600" dirty="0" err="1"/>
              <a:t>minishell</a:t>
            </a:r>
            <a:r>
              <a:rPr lang="es-ES" sz="3600" dirty="0"/>
              <a:t> in UNIX/Linux in C </a:t>
            </a:r>
            <a:r>
              <a:rPr lang="es-ES" sz="3600" dirty="0" err="1"/>
              <a:t>language</a:t>
            </a:r>
            <a:r>
              <a:rPr lang="es-ES" sz="3600" dirty="0"/>
              <a:t>. </a:t>
            </a:r>
          </a:p>
          <a:p>
            <a:r>
              <a:rPr lang="es-ES" sz="3600" dirty="0" err="1"/>
              <a:t>It</a:t>
            </a:r>
            <a:r>
              <a:rPr lang="es-ES" sz="3600" dirty="0"/>
              <a:t> </a:t>
            </a:r>
            <a:r>
              <a:rPr lang="es-ES" sz="3600" dirty="0" err="1"/>
              <a:t>must</a:t>
            </a:r>
            <a:r>
              <a:rPr lang="es-ES" sz="3600" dirty="0"/>
              <a:t> </a:t>
            </a:r>
            <a:r>
              <a:rPr lang="es-ES" sz="3600" dirty="0" err="1"/>
              <a:t>implement</a:t>
            </a:r>
            <a:r>
              <a:rPr lang="es-ES" sz="3600" dirty="0"/>
              <a:t>:</a:t>
            </a:r>
          </a:p>
          <a:p>
            <a:pPr lvl="1"/>
            <a:r>
              <a:rPr lang="es-ES" dirty="0" err="1"/>
              <a:t>Execution</a:t>
            </a:r>
            <a:r>
              <a:rPr lang="es-ES" dirty="0"/>
              <a:t> of simple </a:t>
            </a:r>
            <a:r>
              <a:rPr lang="es-ES" dirty="0" err="1"/>
              <a:t>commands</a:t>
            </a:r>
            <a:endParaRPr lang="es-ES" dirty="0"/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mv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, […].</a:t>
            </a:r>
          </a:p>
          <a:p>
            <a:pPr lvl="1"/>
            <a:r>
              <a:rPr lang="es-ES" dirty="0" err="1"/>
              <a:t>Execution</a:t>
            </a:r>
            <a:r>
              <a:rPr lang="es-ES" dirty="0"/>
              <a:t> of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sequences</a:t>
            </a:r>
            <a:endParaRPr lang="es-ES" dirty="0"/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pPr lvl="1"/>
            <a:r>
              <a:rPr lang="es-ES" dirty="0" err="1"/>
              <a:t>Execution</a:t>
            </a:r>
            <a:r>
              <a:rPr lang="es-ES" dirty="0"/>
              <a:t> of simple </a:t>
            </a:r>
            <a:r>
              <a:rPr lang="es-ES" dirty="0" err="1"/>
              <a:t>commands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sequences</a:t>
            </a:r>
            <a:r>
              <a:rPr lang="es-ES" dirty="0"/>
              <a:t> in </a:t>
            </a:r>
            <a:r>
              <a:rPr lang="es-ES" dirty="0" err="1"/>
              <a:t>background</a:t>
            </a:r>
            <a:r>
              <a:rPr lang="es-ES" dirty="0"/>
              <a:t> (&amp;)‏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-l &amp;</a:t>
            </a:r>
          </a:p>
          <a:p>
            <a:pPr lvl="1"/>
            <a:r>
              <a:rPr lang="es-ES" dirty="0" err="1"/>
              <a:t>Execution</a:t>
            </a:r>
            <a:r>
              <a:rPr lang="es-ES" dirty="0"/>
              <a:t> of simple </a:t>
            </a:r>
            <a:r>
              <a:rPr lang="es-ES" dirty="0" err="1"/>
              <a:t>commands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sequences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input, output and error </a:t>
            </a:r>
            <a:r>
              <a:rPr lang="es-ES" dirty="0" err="1"/>
              <a:t>redirections</a:t>
            </a:r>
            <a:r>
              <a:rPr lang="es-ES" dirty="0"/>
              <a:t>.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file</a:t>
            </a:r>
            <a:endParaRPr lang="es-ES" sz="3300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more &lt;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file</a:t>
            </a:r>
            <a:endParaRPr lang="es-ES" sz="3300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grep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mio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my_entries</a:t>
            </a:r>
            <a:endParaRPr lang="es-ES" sz="3300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make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2&gt;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error_output</a:t>
            </a:r>
            <a:endParaRPr lang="es-ES" sz="3300" dirty="0">
              <a:latin typeface="Courier New" pitchFamily="49" charset="0"/>
              <a:cs typeface="Courier New" pitchFamily="49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-1" normalizeH="0" baseline="0" noProof="0">
                <a:ln>
                  <a:noFill/>
                </a:ln>
                <a:solidFill>
                  <a:srgbClr val="142336"/>
                </a:solidFill>
                <a:effectLst/>
                <a:uLnTx/>
                <a:uFillTx/>
                <a:latin typeface="Tw Cen MT"/>
              </a:rPr>
              <a:t>Delivery</a:t>
            </a:r>
            <a:endParaRPr kumimoji="0" lang="es-ES" sz="4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03DA8-A90A-4931-AB21-6364ACA27AED}" type="slidenum">
              <a:rPr kumimoji="0" lang="es-ES" sz="1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ES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E3551"/>
              </a:buClr>
              <a:buSzPct val="60000"/>
              <a:buFont typeface="Wingdings" charset="2"/>
              <a:buChar char=""/>
              <a:tabLst/>
              <a:defRPr/>
            </a:pPr>
            <a:r>
              <a:rPr kumimoji="0" lang="es-ES" sz="29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Tuesday 28th March 2020(until 23:55h).</a:t>
            </a:r>
            <a:endParaRPr kumimoji="0" lang="es-ES" sz="29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/>
            </a:endParaRP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E3551"/>
              </a:buClr>
              <a:buSzPct val="60000"/>
              <a:buFont typeface="Wingdings" charset="2"/>
              <a:buChar char=""/>
              <a:tabLst/>
              <a:defRPr/>
            </a:pPr>
            <a:r>
              <a:rPr kumimoji="0" lang="es-ES" sz="29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Zip compressed file with name </a:t>
            </a:r>
            <a:r>
              <a:rPr kumimoji="0" lang="es-ES" sz="29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ssoo_p2_AAA_BBB_CCC.zip </a:t>
            </a:r>
            <a:r>
              <a:rPr kumimoji="0" lang="es-ES" sz="29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that contains: 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s-ES" sz="2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msh.c</a:t>
            </a:r>
          </a:p>
          <a:p>
            <a:pPr marL="640080" marR="0" lvl="1" indent="-27396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08DC4"/>
              </a:buClr>
              <a:buSzPct val="70000"/>
              <a:buFont typeface="Wingdings 2" charset="2"/>
              <a:buChar char=""/>
              <a:tabLst/>
              <a:defRPr/>
            </a:pPr>
            <a:r>
              <a:rPr kumimoji="0" lang="es-ES" sz="2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Authors.txt</a:t>
            </a: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E3551"/>
              </a:buClr>
              <a:buSzPct val="60000"/>
              <a:buFont typeface="Wingdings" charset="2"/>
              <a:buChar char=""/>
              <a:tabLst/>
              <a:defRPr/>
            </a:pPr>
            <a:r>
              <a:rPr kumimoji="0" lang="es-ES" sz="29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Report: Turnitin. </a:t>
            </a:r>
          </a:p>
          <a:p>
            <a:pPr marL="320040" marR="0" lvl="0" indent="-31968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E3551"/>
              </a:buClr>
              <a:buSzPct val="60000"/>
              <a:buFont typeface="Wingdings" charset="2"/>
              <a:buChar char=""/>
              <a:tabLst/>
              <a:defRPr/>
            </a:pPr>
            <a:r>
              <a:rPr kumimoji="0" lang="es-ES" sz="29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You must follow the rules included in the statement. Please read it carefully. </a:t>
            </a:r>
            <a:b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s-ES" sz="29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b="1" dirty="0"/>
              <a:t>incremental </a:t>
            </a:r>
            <a:r>
              <a:rPr lang="es-ES" b="1" dirty="0" err="1"/>
              <a:t>development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r>
              <a:rPr lang="es-ES" dirty="0"/>
              <a:t>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simple </a:t>
            </a:r>
            <a:r>
              <a:rPr lang="es-ES" dirty="0" err="1"/>
              <a:t>commands</a:t>
            </a:r>
            <a:r>
              <a:rPr lang="es-ES" dirty="0"/>
              <a:t>: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mv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, […].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simple </a:t>
            </a:r>
            <a:r>
              <a:rPr lang="es-ES" dirty="0" err="1"/>
              <a:t>commands</a:t>
            </a:r>
            <a:r>
              <a:rPr lang="es-ES" dirty="0"/>
              <a:t> in </a:t>
            </a:r>
            <a:r>
              <a:rPr lang="es-ES" dirty="0" err="1"/>
              <a:t>background</a:t>
            </a:r>
            <a:r>
              <a:rPr lang="es-ES" dirty="0"/>
              <a:t> (&amp;).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/>
              <a:t>Execution</a:t>
            </a:r>
            <a:r>
              <a:rPr lang="es-ES" dirty="0"/>
              <a:t> of simple </a:t>
            </a:r>
            <a:r>
              <a:rPr lang="es-ES" dirty="0" err="1"/>
              <a:t>commands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redirections</a:t>
            </a:r>
            <a:r>
              <a:rPr lang="es-ES" dirty="0"/>
              <a:t>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sequences</a:t>
            </a:r>
            <a:r>
              <a:rPr lang="es-ES" dirty="0"/>
              <a:t>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sequences</a:t>
            </a:r>
            <a:r>
              <a:rPr lang="es-ES" dirty="0"/>
              <a:t> in </a:t>
            </a:r>
            <a:r>
              <a:rPr lang="es-ES" dirty="0" err="1"/>
              <a:t>background</a:t>
            </a:r>
            <a:r>
              <a:rPr lang="es-ES" dirty="0"/>
              <a:t> (&amp;).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redirections</a:t>
            </a:r>
            <a:r>
              <a:rPr lang="es-ES" dirty="0"/>
              <a:t> in simple </a:t>
            </a:r>
            <a:r>
              <a:rPr lang="es-ES" dirty="0" err="1"/>
              <a:t>commands</a:t>
            </a:r>
            <a:r>
              <a:rPr lang="es-ES" dirty="0"/>
              <a:t> and </a:t>
            </a:r>
            <a:r>
              <a:rPr lang="es-ES" dirty="0" err="1"/>
              <a:t>sequences</a:t>
            </a:r>
            <a:r>
              <a:rPr lang="es-ES" dirty="0"/>
              <a:t>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command</a:t>
            </a:r>
            <a:endParaRPr lang="es-ES" dirty="0"/>
          </a:p>
          <a:p>
            <a:pPr marL="1154430" lvl="2" indent="-514350"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mycalc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mycp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4495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For the development of the programming assignment, an initial code is provided. This code can be downloaded from </a:t>
            </a:r>
            <a:r>
              <a:rPr lang="en-US" dirty="0" err="1"/>
              <a:t>AulaGlobal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files given are:</a:t>
            </a:r>
          </a:p>
          <a:p>
            <a:pPr algn="just">
              <a:buNone/>
            </a:pPr>
            <a:r>
              <a:rPr lang="es-ES" dirty="0"/>
              <a:t>	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p2_minishell_19_20/</a:t>
            </a:r>
          </a:p>
          <a:p>
            <a:pPr algn="just"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Makefile</a:t>
            </a:r>
            <a:endParaRPr lang="es-ES" sz="2300" dirty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libparser.so</a:t>
            </a:r>
          </a:p>
          <a:p>
            <a:pPr algn="just"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msh.c</a:t>
            </a:r>
            <a:endParaRPr lang="es-ES" sz="2300" dirty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probador_ssoo_p2.sh</a:t>
            </a:r>
          </a:p>
          <a:p>
            <a:pPr algn="just"/>
            <a:r>
              <a:rPr lang="es-ES" dirty="0" err="1"/>
              <a:t>To</a:t>
            </a:r>
            <a:r>
              <a:rPr lang="es-ES" dirty="0"/>
              <a:t> compile </a:t>
            </a:r>
            <a:r>
              <a:rPr lang="es-ES" dirty="0" err="1"/>
              <a:t>simply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make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student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:</a:t>
            </a:r>
          </a:p>
          <a:p>
            <a:pPr lvl="1" algn="just"/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msh.c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asked</a:t>
            </a:r>
            <a:r>
              <a:rPr lang="es-ES" dirty="0"/>
              <a:t> </a:t>
            </a:r>
            <a:r>
              <a:rPr lang="es-ES" dirty="0" err="1"/>
              <a:t>functionality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preprocessing</a:t>
            </a:r>
            <a:r>
              <a:rPr lang="es-ES" dirty="0"/>
              <a:t>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370512" cy="44958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200" dirty="0"/>
              <a:t>For obtaining the orders a </a:t>
            </a:r>
            <a:r>
              <a:rPr lang="en-US" sz="3200" dirty="0" err="1"/>
              <a:t>sintactical</a:t>
            </a:r>
            <a:r>
              <a:rPr lang="en-US" sz="3200" dirty="0"/>
              <a:t> </a:t>
            </a:r>
            <a:r>
              <a:rPr lang="en-US" sz="3200" dirty="0" err="1"/>
              <a:t>analizer</a:t>
            </a:r>
            <a:r>
              <a:rPr lang="en-US" sz="3200" dirty="0"/>
              <a:t> is used. It checks if the commands sequence has the correct structure and allows you to get the content through a function.</a:t>
            </a:r>
          </a:p>
          <a:p>
            <a:pPr algn="just">
              <a:buNone/>
            </a:pP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read_command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***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argvv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**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filev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in_background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returns</a:t>
            </a:r>
            <a:endParaRPr lang="es-ES" dirty="0"/>
          </a:p>
          <a:p>
            <a:pPr algn="just">
              <a:buNone/>
            </a:pPr>
            <a:r>
              <a:rPr lang="es-ES" dirty="0"/>
              <a:t>		0 	</a:t>
            </a:r>
            <a:r>
              <a:rPr lang="es-ES" dirty="0" err="1"/>
              <a:t>if</a:t>
            </a:r>
            <a:r>
              <a:rPr lang="es-ES" dirty="0"/>
              <a:t> EOF (CTRL + D)‏</a:t>
            </a:r>
          </a:p>
          <a:p>
            <a:pPr algn="just">
              <a:buNone/>
            </a:pPr>
            <a:r>
              <a:rPr lang="es-ES" dirty="0"/>
              <a:t>		-1	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error </a:t>
            </a:r>
            <a:r>
              <a:rPr lang="es-ES" dirty="0" err="1"/>
              <a:t>happens</a:t>
            </a:r>
            <a:endParaRPr lang="es-ES" dirty="0"/>
          </a:p>
          <a:p>
            <a:pPr algn="just">
              <a:buNone/>
            </a:pPr>
            <a:r>
              <a:rPr lang="es-ES" dirty="0"/>
              <a:t>		n	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orders</a:t>
            </a:r>
            <a:r>
              <a:rPr lang="es-ES" dirty="0"/>
              <a:t> plus </a:t>
            </a:r>
            <a:r>
              <a:rPr lang="es-ES" dirty="0" err="1"/>
              <a:t>one</a:t>
            </a: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/>
            <a:r>
              <a:rPr lang="es-ES" dirty="0" err="1"/>
              <a:t>Examples</a:t>
            </a:r>
            <a:r>
              <a:rPr lang="es-ES" dirty="0"/>
              <a:t>:</a:t>
            </a:r>
          </a:p>
          <a:p>
            <a:pPr lvl="1" algn="just"/>
            <a:r>
              <a:rPr lang="es-E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3</a:t>
            </a:r>
          </a:p>
          <a:p>
            <a:pPr lvl="1" algn="just"/>
            <a:r>
              <a:rPr lang="es-E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fich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3</a:t>
            </a:r>
          </a:p>
          <a:p>
            <a:pPr lvl="1" algn="just"/>
            <a:r>
              <a:rPr lang="es-E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3</a:t>
            </a:r>
          </a:p>
          <a:p>
            <a:pPr lvl="1" algn="just"/>
            <a:r>
              <a:rPr lang="es-ES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2</a:t>
            </a:r>
          </a:p>
          <a:p>
            <a:pPr lvl="1" algn="just"/>
            <a:endParaRPr lang="es-ES" dirty="0"/>
          </a:p>
          <a:p>
            <a:pPr algn="just"/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Getting</a:t>
            </a:r>
            <a:r>
              <a:rPr lang="es-ES" dirty="0"/>
              <a:t> </a:t>
            </a:r>
            <a:r>
              <a:rPr lang="es-ES" dirty="0" err="1"/>
              <a:t>Commands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sz="2600" i="1" dirty="0" err="1">
                <a:latin typeface="Courier New" pitchFamily="49" charset="0"/>
                <a:cs typeface="Courier New" pitchFamily="49" charset="0"/>
              </a:rPr>
              <a:t>read_command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as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:</a:t>
            </a:r>
          </a:p>
          <a:p>
            <a:pPr algn="ctr">
              <a:buNone/>
            </a:pPr>
            <a:r>
              <a:rPr lang="es-ES" sz="26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2600" b="1" dirty="0">
                <a:latin typeface="Courier New" pitchFamily="49" charset="0"/>
                <a:cs typeface="Courier New" pitchFamily="49" charset="0"/>
              </a:rPr>
              <a:t> ***</a:t>
            </a:r>
            <a:r>
              <a:rPr lang="es-ES" sz="2600" b="1" dirty="0" err="1">
                <a:latin typeface="Courier New" pitchFamily="49" charset="0"/>
                <a:cs typeface="Courier New" pitchFamily="49" charset="0"/>
              </a:rPr>
              <a:t>argvv</a:t>
            </a:r>
            <a:endParaRPr lang="es-ES" sz="2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dirty="0"/>
              <a:t>	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commands</a:t>
            </a:r>
            <a:r>
              <a:rPr lang="es-ES" dirty="0"/>
              <a:t> </a:t>
            </a:r>
            <a:r>
              <a:rPr lang="es-ES" dirty="0" err="1"/>
              <a:t>introduced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Example:</a:t>
            </a:r>
          </a:p>
          <a:p>
            <a:pPr lvl="1"/>
            <a:r>
              <a:rPr lang="pt-BR" dirty="0"/>
              <a:t>Print </a:t>
            </a:r>
            <a:r>
              <a:rPr lang="pt-BR" dirty="0" err="1"/>
              <a:t>command</a:t>
            </a:r>
            <a:r>
              <a:rPr lang="pt-BR" dirty="0"/>
              <a:t> X:</a:t>
            </a:r>
          </a:p>
          <a:p>
            <a:pPr marL="623888" indent="-319088">
              <a:buNone/>
            </a:pPr>
            <a:r>
              <a:rPr lang="pt-BR" sz="3200" dirty="0"/>
              <a:t>	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Command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X: %s \n”,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argvv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[i][0]);</a:t>
            </a:r>
          </a:p>
          <a:p>
            <a:pPr lvl="1"/>
            <a:r>
              <a:rPr lang="pt-BR" dirty="0"/>
              <a:t>Print its first argument:</a:t>
            </a:r>
          </a:p>
          <a:p>
            <a:pPr marL="623888" indent="-319088">
              <a:buNone/>
              <a:tabLst>
                <a:tab pos="627063" algn="l"/>
              </a:tabLst>
            </a:pPr>
            <a:r>
              <a:rPr lang="pt-BR" sz="3200" dirty="0"/>
              <a:t>	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X: %s \n”,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argvv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[i][1]);</a:t>
            </a:r>
          </a:p>
          <a:p>
            <a:endParaRPr lang="es-ES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187624" y="3140968"/>
            <a:ext cx="3240088" cy="342900"/>
          </a:xfrm>
          <a:prstGeom prst="rect">
            <a:avLst/>
          </a:prstGeom>
          <a:noFill/>
          <a:ln w="9525">
            <a:solidFill>
              <a:srgbClr val="DC2300"/>
            </a:solidFill>
            <a:prstDash val="sysDot"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_tradnl" dirty="0" err="1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s-ES_tradnl" dirty="0">
                <a:solidFill>
                  <a:srgbClr val="000000"/>
                </a:solidFill>
                <a:latin typeface="Courier New" pitchFamily="49" charset="0"/>
              </a:rPr>
              <a:t> -l | </a:t>
            </a:r>
            <a:r>
              <a:rPr lang="es-ES_tradnl" dirty="0" err="1">
                <a:solidFill>
                  <a:srgbClr val="000000"/>
                </a:solidFill>
                <a:latin typeface="Courier New" pitchFamily="49" charset="0"/>
              </a:rPr>
              <a:t>sort</a:t>
            </a:r>
            <a:r>
              <a:rPr lang="es-ES_tradnl" dirty="0">
                <a:solidFill>
                  <a:srgbClr val="000000"/>
                </a:solidFill>
                <a:latin typeface="Courier New" pitchFamily="49" charset="0"/>
              </a:rPr>
              <a:t> &gt; fichero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4716016" y="3068960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695D2FA7-1AC1-4241-BB20-5BB72315BF13}"/>
              </a:ext>
            </a:extLst>
          </p:cNvPr>
          <p:cNvPicPr/>
          <p:nvPr/>
        </p:nvPicPr>
        <p:blipFill>
          <a:blip r:embed="rId2"/>
          <a:srcRect l="3795" t="933"/>
          <a:stretch/>
        </p:blipFill>
        <p:spPr>
          <a:xfrm>
            <a:off x="5508104" y="2781000"/>
            <a:ext cx="3371296" cy="3315000"/>
          </a:xfrm>
          <a:prstGeom prst="rect">
            <a:avLst/>
          </a:prstGeom>
          <a:ln w="9360">
            <a:solidFill>
              <a:schemeClr val="tx1"/>
            </a:solidFill>
            <a:rou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sz="2600" i="1" dirty="0" err="1">
                <a:latin typeface="Courier New" pitchFamily="49" charset="0"/>
                <a:cs typeface="Courier New" pitchFamily="49" charset="0"/>
              </a:rPr>
              <a:t>read_command</a:t>
            </a:r>
            <a:r>
              <a:rPr lang="es-ES" i="1" dirty="0"/>
              <a:t> </a:t>
            </a:r>
            <a:r>
              <a:rPr lang="es-ES" dirty="0" err="1"/>
              <a:t>returns</a:t>
            </a:r>
            <a:r>
              <a:rPr lang="es-ES" dirty="0"/>
              <a:t> as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:</a:t>
            </a:r>
          </a:p>
          <a:p>
            <a:pPr algn="ctr">
              <a:buNone/>
            </a:pPr>
            <a:r>
              <a:rPr lang="es-ES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b="1" dirty="0">
                <a:latin typeface="Courier New" pitchFamily="49" charset="0"/>
                <a:cs typeface="Courier New" pitchFamily="49" charset="0"/>
              </a:rPr>
              <a:t> **</a:t>
            </a:r>
            <a:r>
              <a:rPr lang="es-ES" b="1" dirty="0" err="1">
                <a:latin typeface="Courier New" pitchFamily="49" charset="0"/>
                <a:cs typeface="Courier New" pitchFamily="49" charset="0"/>
              </a:rPr>
              <a:t>filev</a:t>
            </a:r>
            <a:endParaRPr lang="es-E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dirty="0"/>
              <a:t>	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files </a:t>
            </a:r>
            <a:r>
              <a:rPr lang="es-ES" dirty="0" err="1"/>
              <a:t>used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redirections</a:t>
            </a:r>
            <a:r>
              <a:rPr lang="es-ES" dirty="0"/>
              <a:t>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 marL="3762375" lvl="1" indent="-319088"/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filev[0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3762375" indent="-319088">
              <a:buNone/>
            </a:pPr>
            <a:r>
              <a:rPr lang="es-ES" dirty="0"/>
              <a:t>	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redirection</a:t>
            </a:r>
            <a:r>
              <a:rPr lang="es-ES" dirty="0"/>
              <a:t> (&lt;).</a:t>
            </a:r>
          </a:p>
          <a:p>
            <a:pPr marL="3762375" indent="-319088"/>
            <a:endParaRPr lang="es-ES" dirty="0"/>
          </a:p>
          <a:p>
            <a:pPr marL="3762375" lvl="1" indent="-319088"/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filev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3762375" indent="-319088">
              <a:buNone/>
            </a:pPr>
            <a:r>
              <a:rPr lang="es-ES" dirty="0"/>
              <a:t>	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output </a:t>
            </a:r>
            <a:r>
              <a:rPr lang="es-ES" dirty="0" err="1"/>
              <a:t>redirection</a:t>
            </a:r>
            <a:r>
              <a:rPr lang="es-ES" dirty="0"/>
              <a:t> (&gt;).</a:t>
            </a:r>
          </a:p>
          <a:p>
            <a:pPr marL="3762375" indent="-319088"/>
            <a:endParaRPr lang="es-ES" dirty="0"/>
          </a:p>
          <a:p>
            <a:pPr marL="3762375" lvl="1" indent="-319088"/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filev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[2]</a:t>
            </a:r>
          </a:p>
          <a:p>
            <a:pPr marL="3762375" indent="-319088">
              <a:buNone/>
            </a:pPr>
            <a:r>
              <a:rPr lang="es-ES" dirty="0"/>
              <a:t>	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error output </a:t>
            </a:r>
            <a:r>
              <a:rPr lang="es-ES" dirty="0" err="1"/>
              <a:t>redirection</a:t>
            </a:r>
            <a:r>
              <a:rPr lang="es-ES" dirty="0"/>
              <a:t> (&gt;&amp;).</a:t>
            </a:r>
          </a:p>
          <a:p>
            <a:endParaRPr lang="es-E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 l="7768" t="2334"/>
          <a:stretch>
            <a:fillRect/>
          </a:stretch>
        </p:blipFill>
        <p:spPr bwMode="auto">
          <a:xfrm>
            <a:off x="611560" y="2852936"/>
            <a:ext cx="3227783" cy="305020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238EE09A-180E-4F26-B598-3EFB6CEA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dirty="0" err="1"/>
              <a:t>Getting</a:t>
            </a:r>
            <a:r>
              <a:rPr lang="es-ES" dirty="0"/>
              <a:t> </a:t>
            </a:r>
            <a:r>
              <a:rPr lang="es-ES" dirty="0" err="1"/>
              <a:t>Commands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73016"/>
          </a:xfrm>
        </p:spPr>
        <p:txBody>
          <a:bodyPr>
            <a:normAutofit fontScale="92500"/>
          </a:bodyPr>
          <a:lstStyle/>
          <a:p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function</a:t>
            </a:r>
            <a:r>
              <a:rPr lang="es-ES" sz="2800" dirty="0"/>
              <a:t> </a:t>
            </a:r>
            <a:r>
              <a:rPr lang="es-ES" sz="2400" i="1" dirty="0" err="1">
                <a:latin typeface="Courier New" pitchFamily="49" charset="0"/>
                <a:cs typeface="Courier New" pitchFamily="49" charset="0"/>
              </a:rPr>
              <a:t>read_command</a:t>
            </a:r>
            <a:r>
              <a:rPr lang="es-ES" sz="2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err="1"/>
              <a:t>returns</a:t>
            </a:r>
            <a:r>
              <a:rPr lang="es-ES" sz="2800" dirty="0"/>
              <a:t> as </a:t>
            </a:r>
            <a:r>
              <a:rPr lang="es-ES" sz="2800" dirty="0" err="1"/>
              <a:t>third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r>
              <a:rPr lang="es-ES" sz="2800" dirty="0"/>
              <a:t>:</a:t>
            </a:r>
          </a:p>
          <a:p>
            <a:pPr algn="ctr">
              <a:buNone/>
            </a:pPr>
            <a:r>
              <a:rPr lang="es-E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9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1900" b="1" dirty="0" err="1">
                <a:latin typeface="Courier New" pitchFamily="49" charset="0"/>
                <a:cs typeface="Courier New" pitchFamily="49" charset="0"/>
              </a:rPr>
              <a:t>in_background</a:t>
            </a:r>
            <a:endParaRPr lang="es-ES" sz="1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800" dirty="0"/>
              <a:t>	</a:t>
            </a:r>
            <a:r>
              <a:rPr lang="es-ES" sz="2800" dirty="0" err="1"/>
              <a:t>Which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a variable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indicates</a:t>
            </a:r>
            <a:r>
              <a:rPr lang="es-ES" sz="2800" dirty="0"/>
              <a:t> </a:t>
            </a:r>
            <a:r>
              <a:rPr lang="es-ES" sz="2800" dirty="0" err="1"/>
              <a:t>if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commands</a:t>
            </a:r>
            <a:r>
              <a:rPr lang="es-ES" sz="2800" dirty="0"/>
              <a:t> are </a:t>
            </a:r>
            <a:r>
              <a:rPr lang="es-ES" sz="2800" dirty="0" err="1"/>
              <a:t>executed</a:t>
            </a:r>
            <a:r>
              <a:rPr lang="es-ES" sz="2800" dirty="0"/>
              <a:t> in </a:t>
            </a:r>
            <a:r>
              <a:rPr lang="es-ES" sz="2800" dirty="0" err="1"/>
              <a:t>background</a:t>
            </a:r>
            <a:r>
              <a:rPr lang="es-ES" sz="2800" dirty="0"/>
              <a:t>.</a:t>
            </a:r>
          </a:p>
          <a:p>
            <a:endParaRPr lang="es-ES" sz="2800" dirty="0"/>
          </a:p>
          <a:p>
            <a:r>
              <a:rPr lang="es-ES" sz="2800" dirty="0" err="1"/>
              <a:t>Its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are :</a:t>
            </a:r>
          </a:p>
          <a:p>
            <a:pPr lvl="1">
              <a:buNone/>
            </a:pPr>
            <a:r>
              <a:rPr lang="es-ES" sz="1900" b="1" dirty="0" err="1">
                <a:latin typeface="Courier New" pitchFamily="49" charset="0"/>
                <a:cs typeface="Courier New" pitchFamily="49" charset="0"/>
              </a:rPr>
              <a:t>in_background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es-ES" sz="2400" dirty="0"/>
              <a:t>	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err="1">
                <a:sym typeface="Wingdings" pitchFamily="2" charset="2"/>
              </a:rPr>
              <a:t>If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it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is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not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executed</a:t>
            </a:r>
            <a:r>
              <a:rPr lang="es-ES" sz="2400" dirty="0">
                <a:sym typeface="Wingdings" pitchFamily="2" charset="2"/>
              </a:rPr>
              <a:t> in </a:t>
            </a:r>
            <a:r>
              <a:rPr lang="es-ES" sz="2400" dirty="0" err="1">
                <a:sym typeface="Wingdings" pitchFamily="2" charset="2"/>
              </a:rPr>
              <a:t>background</a:t>
            </a:r>
            <a:endParaRPr lang="es-ES" sz="2400" dirty="0"/>
          </a:p>
          <a:p>
            <a:pPr lvl="1">
              <a:buNone/>
            </a:pPr>
            <a:r>
              <a:rPr lang="es-ES" sz="1900" b="1" dirty="0" err="1">
                <a:latin typeface="Courier New" pitchFamily="49" charset="0"/>
                <a:cs typeface="Courier New" pitchFamily="49" charset="0"/>
              </a:rPr>
              <a:t>in_background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 = 1</a:t>
            </a:r>
            <a:r>
              <a:rPr lang="es-ES" sz="2400" dirty="0"/>
              <a:t>	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err="1">
                <a:sym typeface="Wingdings" pitchFamily="2" charset="2"/>
              </a:rPr>
              <a:t>If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it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is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executed</a:t>
            </a:r>
            <a:r>
              <a:rPr lang="es-ES" sz="2400" dirty="0">
                <a:sym typeface="Wingdings" pitchFamily="2" charset="2"/>
              </a:rPr>
              <a:t> in</a:t>
            </a:r>
            <a:r>
              <a:rPr lang="es-ES" sz="2400" dirty="0"/>
              <a:t> </a:t>
            </a:r>
            <a:r>
              <a:rPr lang="es-ES" sz="2400" dirty="0" err="1"/>
              <a:t>background</a:t>
            </a:r>
            <a:r>
              <a:rPr lang="es-ES" sz="2400" dirty="0"/>
              <a:t> (&amp;)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FA25A26E-881A-4474-9D0F-256E663B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dirty="0" err="1"/>
              <a:t>Getting</a:t>
            </a:r>
            <a:r>
              <a:rPr lang="es-ES" dirty="0"/>
              <a:t> </a:t>
            </a:r>
            <a:r>
              <a:rPr lang="es-ES" dirty="0" err="1"/>
              <a:t>Commands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Garci">
      <a:dk1>
        <a:sysClr val="windowText" lastClr="000000"/>
      </a:dk1>
      <a:lt1>
        <a:srgbClr val="FFFFFF"/>
      </a:lt1>
      <a:dk2>
        <a:srgbClr val="142336"/>
      </a:dk2>
      <a:lt2>
        <a:srgbClr val="EEECE1"/>
      </a:lt2>
      <a:accent1>
        <a:srgbClr val="608DC4"/>
      </a:accent1>
      <a:accent2>
        <a:srgbClr val="1E355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2336"/>
      </a:dk2>
      <a:lt2>
        <a:srgbClr val="EEECE1"/>
      </a:lt2>
      <a:accent1>
        <a:srgbClr val="608DC4"/>
      </a:accent1>
      <a:accent2>
        <a:srgbClr val="1E355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42336"/>
      </a:dk2>
      <a:lt2>
        <a:srgbClr val="EEECE1"/>
      </a:lt2>
      <a:accent1>
        <a:srgbClr val="608DC4"/>
      </a:accent1>
      <a:accent2>
        <a:srgbClr val="1E355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1157</TotalTime>
  <Words>3434</Words>
  <Application>Microsoft Office PowerPoint</Application>
  <PresentationFormat>Presentación en pantalla (4:3)</PresentationFormat>
  <Paragraphs>514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Intermedio</vt:lpstr>
      <vt:lpstr>Office Theme</vt:lpstr>
      <vt:lpstr>1_Office Theme</vt:lpstr>
      <vt:lpstr>Operating Systems</vt:lpstr>
      <vt:lpstr>Presentación de PowerPoint</vt:lpstr>
      <vt:lpstr>Introduction</vt:lpstr>
      <vt:lpstr>Development process</vt:lpstr>
      <vt:lpstr>Material</vt:lpstr>
      <vt:lpstr>Command preprocessing </vt:lpstr>
      <vt:lpstr>Getting Commands</vt:lpstr>
      <vt:lpstr>Getting Commands</vt:lpstr>
      <vt:lpstr>Getting Commands</vt:lpstr>
      <vt:lpstr>Error control</vt:lpstr>
      <vt:lpstr>Process identifiers</vt:lpstr>
      <vt:lpstr>File descriptors of a process</vt:lpstr>
      <vt:lpstr>Needed processes in a shell</vt:lpstr>
      <vt:lpstr>Creation of processes with fork()</vt:lpstr>
      <vt:lpstr>Example of creation of processes with fork()</vt:lpstr>
      <vt:lpstr>Process execution with execvp()</vt:lpstr>
      <vt:lpstr>Example of process execution with execvp()</vt:lpstr>
      <vt:lpstr>Finalization and waiting for processes</vt:lpstr>
      <vt:lpstr>Example of finalization and process waiting</vt:lpstr>
      <vt:lpstr>Background execution</vt:lpstr>
      <vt:lpstr>Command sequences with pipes</vt:lpstr>
      <vt:lpstr>Creation of pipes with pipe()</vt:lpstr>
      <vt:lpstr>Functions dup and dup2</vt:lpstr>
      <vt:lpstr>Use of pipe + dup</vt:lpstr>
      <vt:lpstr>Example of pipe use</vt:lpstr>
      <vt:lpstr>Input, output and error redirections</vt:lpstr>
      <vt:lpstr>Internal commands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Punteros en C</dc:title>
  <dc:creator>garci</dc:creator>
  <cp:lastModifiedBy>Victor sosa</cp:lastModifiedBy>
  <cp:revision>282</cp:revision>
  <dcterms:created xsi:type="dcterms:W3CDTF">2011-02-03T22:56:19Z</dcterms:created>
  <dcterms:modified xsi:type="dcterms:W3CDTF">2020-03-02T17:18:58Z</dcterms:modified>
</cp:coreProperties>
</file>