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6" r:id="rId5"/>
    <p:sldId id="260" r:id="rId6"/>
    <p:sldId id="259" r:id="rId7"/>
    <p:sldId id="261" r:id="rId8"/>
    <p:sldId id="262" r:id="rId9"/>
    <p:sldId id="263" r:id="rId10"/>
    <p:sldId id="271" r:id="rId11"/>
    <p:sldId id="264" r:id="rId12"/>
    <p:sldId id="265" r:id="rId13"/>
    <p:sldId id="274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D3322E-C39D-4F80-9392-CCA79D3B8183}" v="74" dt="2023-11-25T00:35:06.818"/>
    <p1510:client id="{2D0BA2A8-D6B9-4917-B36B-DA2CF2E5FA59}" v="357" dt="2023-11-24T22:06:33.107"/>
    <p1510:client id="{41E96F6F-FB16-44BB-8A71-457E5C79ADC5}" v="1392" vWet="1394" dt="2023-11-24T22:50:46.464"/>
    <p1510:client id="{5B0C6121-46BF-46A7-8B4D-2C9D7906C951}" v="7" dt="2023-11-24T22:47:16.877"/>
    <p1510:client id="{62D53211-49D8-4600-B363-F6AB7657929A}" v="1863" vWet="1865" dt="2023-11-25T05:07:01.903"/>
    <p1510:client id="{9D7F8CFD-3F0C-47E6-BB48-9A4FCBCD5F69}" v="567" dt="2023-11-24T21:14:19.023"/>
    <p1510:client id="{A790ED65-AFA0-4E4B-8CA5-D21940DB88C8}" v="3906" dt="2023-11-25T05:16:54.770"/>
    <p1510:client id="{DE7EFCC1-4BF3-438C-9241-776A293C9E93}" v="1246" dt="2023-11-25T04:03:22.784"/>
    <p1510:client id="{E4C7246D-E260-439E-A9C4-A8D15A57D236}" v="80" dt="2023-11-25T05:16:44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8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CB00F5-66CB-4F1D-9ABF-354D21FFCA6E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96B6273-9068-4BF0-BFDF-A35591316EE8}">
      <dgm:prSet/>
      <dgm:spPr/>
      <dgm:t>
        <a:bodyPr/>
        <a:lstStyle/>
        <a:p>
          <a:pPr rtl="0"/>
          <a:r>
            <a:rPr lang="en-US"/>
            <a:t>Modularity:</a:t>
          </a:r>
          <a:endParaRPr lang="en-US">
            <a:latin typeface="Corbel" panose="020B0503020204020204"/>
          </a:endParaRPr>
        </a:p>
      </dgm:t>
    </dgm:pt>
    <dgm:pt modelId="{6F0C84F2-4183-45A3-8006-8702DA95BDAE}" type="parTrans" cxnId="{D112B960-8509-45AE-8BF9-7BC154B91077}">
      <dgm:prSet/>
      <dgm:spPr/>
      <dgm:t>
        <a:bodyPr/>
        <a:lstStyle/>
        <a:p>
          <a:endParaRPr lang="en-US"/>
        </a:p>
      </dgm:t>
    </dgm:pt>
    <dgm:pt modelId="{202EF14C-468D-4209-B8DC-71B539BEB713}" type="sibTrans" cxnId="{D112B960-8509-45AE-8BF9-7BC154B91077}">
      <dgm:prSet/>
      <dgm:spPr/>
      <dgm:t>
        <a:bodyPr/>
        <a:lstStyle/>
        <a:p>
          <a:endParaRPr lang="en-US"/>
        </a:p>
      </dgm:t>
    </dgm:pt>
    <dgm:pt modelId="{C0B9E897-F186-46C7-88F2-735EC7EACFDA}">
      <dgm:prSet/>
      <dgm:spPr/>
      <dgm:t>
        <a:bodyPr/>
        <a:lstStyle/>
        <a:p>
          <a:r>
            <a:rPr lang="en-US"/>
            <a:t>Scalability: </a:t>
          </a:r>
        </a:p>
      </dgm:t>
    </dgm:pt>
    <dgm:pt modelId="{9164B8CE-77A4-4E39-95B9-607C4B144438}" type="parTrans" cxnId="{F2FB14D1-28A6-44EC-91B1-D98FA2466A63}">
      <dgm:prSet/>
      <dgm:spPr/>
      <dgm:t>
        <a:bodyPr/>
        <a:lstStyle/>
        <a:p>
          <a:endParaRPr lang="en-US"/>
        </a:p>
      </dgm:t>
    </dgm:pt>
    <dgm:pt modelId="{09AD8431-82EB-4D50-B4FF-AF7790D22A80}" type="sibTrans" cxnId="{F2FB14D1-28A6-44EC-91B1-D98FA2466A63}">
      <dgm:prSet/>
      <dgm:spPr/>
      <dgm:t>
        <a:bodyPr/>
        <a:lstStyle/>
        <a:p>
          <a:endParaRPr lang="en-US"/>
        </a:p>
      </dgm:t>
    </dgm:pt>
    <dgm:pt modelId="{D43F4DFF-5C68-47A1-B319-605716FFC444}">
      <dgm:prSet/>
      <dgm:spPr/>
      <dgm:t>
        <a:bodyPr/>
        <a:lstStyle/>
        <a:p>
          <a:pPr rtl="0"/>
          <a:r>
            <a:rPr lang="en-US">
              <a:latin typeface="Corbel" panose="020B0503020204020204"/>
            </a:rPr>
            <a:t> </a:t>
          </a:r>
          <a:r>
            <a:rPr lang="en-US"/>
            <a:t>Essential due to the growing number of customers and tickets</a:t>
          </a:r>
        </a:p>
      </dgm:t>
    </dgm:pt>
    <dgm:pt modelId="{0F9A0CC1-2A3C-4303-8626-79A040DD90B8}" type="parTrans" cxnId="{A60A8973-D083-4BF5-8F77-EA87FE01B275}">
      <dgm:prSet/>
      <dgm:spPr/>
      <dgm:t>
        <a:bodyPr/>
        <a:lstStyle/>
        <a:p>
          <a:endParaRPr lang="en-US"/>
        </a:p>
      </dgm:t>
    </dgm:pt>
    <dgm:pt modelId="{599B4380-A1A8-49FB-B9BD-58E8D7DBDAD7}" type="sibTrans" cxnId="{A60A8973-D083-4BF5-8F77-EA87FE01B275}">
      <dgm:prSet/>
      <dgm:spPr/>
      <dgm:t>
        <a:bodyPr/>
        <a:lstStyle/>
        <a:p>
          <a:endParaRPr lang="en-US"/>
        </a:p>
      </dgm:t>
    </dgm:pt>
    <dgm:pt modelId="{1E1A9C61-E891-4EC4-9950-F397A6E3A9D2}">
      <dgm:prSet/>
      <dgm:spPr/>
      <dgm:t>
        <a:bodyPr/>
        <a:lstStyle/>
        <a:p>
          <a:r>
            <a:rPr lang="en-US"/>
            <a:t>Availability: </a:t>
          </a:r>
        </a:p>
      </dgm:t>
    </dgm:pt>
    <dgm:pt modelId="{986A6B4F-07B2-4A5F-ADDF-FBE91C467E95}" type="parTrans" cxnId="{0DC36A2A-7ABB-495F-BC54-63BBAE7F7919}">
      <dgm:prSet/>
      <dgm:spPr/>
      <dgm:t>
        <a:bodyPr/>
        <a:lstStyle/>
        <a:p>
          <a:endParaRPr lang="en-US"/>
        </a:p>
      </dgm:t>
    </dgm:pt>
    <dgm:pt modelId="{E437EB71-F4CF-4D9C-9F27-AE173B122CD1}" type="sibTrans" cxnId="{0DC36A2A-7ABB-495F-BC54-63BBAE7F7919}">
      <dgm:prSet/>
      <dgm:spPr/>
      <dgm:t>
        <a:bodyPr/>
        <a:lstStyle/>
        <a:p>
          <a:endParaRPr lang="en-US"/>
        </a:p>
      </dgm:t>
    </dgm:pt>
    <dgm:pt modelId="{5CB1F597-EFEF-4236-BFDD-E993C4935606}">
      <dgm:prSet/>
      <dgm:spPr/>
      <dgm:t>
        <a:bodyPr/>
        <a:lstStyle/>
        <a:p>
          <a:pPr rtl="0"/>
          <a:r>
            <a:rPr lang="en-US">
              <a:latin typeface="Corbel" panose="020B0503020204020204"/>
            </a:rPr>
            <a:t> </a:t>
          </a:r>
          <a:r>
            <a:rPr lang="en-US"/>
            <a:t>High availability to minimize downtime and maintain customer satisfaction</a:t>
          </a:r>
        </a:p>
      </dgm:t>
    </dgm:pt>
    <dgm:pt modelId="{6C505723-6A97-4484-A2B7-5045C6195A70}" type="parTrans" cxnId="{60030879-1F2C-4407-B809-14CA11EDEEF8}">
      <dgm:prSet/>
      <dgm:spPr/>
      <dgm:t>
        <a:bodyPr/>
        <a:lstStyle/>
        <a:p>
          <a:endParaRPr lang="en-US"/>
        </a:p>
      </dgm:t>
    </dgm:pt>
    <dgm:pt modelId="{D9C5F0DF-43AC-43CD-A888-C4219578BC7D}" type="sibTrans" cxnId="{60030879-1F2C-4407-B809-14CA11EDEEF8}">
      <dgm:prSet/>
      <dgm:spPr/>
      <dgm:t>
        <a:bodyPr/>
        <a:lstStyle/>
        <a:p>
          <a:endParaRPr lang="en-US"/>
        </a:p>
      </dgm:t>
    </dgm:pt>
    <dgm:pt modelId="{839F100B-4017-488F-B179-6FBE8808F09B}">
      <dgm:prSet/>
      <dgm:spPr/>
      <dgm:t>
        <a:bodyPr/>
        <a:lstStyle/>
        <a:p>
          <a:r>
            <a:rPr lang="en-US"/>
            <a:t>Security: </a:t>
          </a:r>
        </a:p>
      </dgm:t>
    </dgm:pt>
    <dgm:pt modelId="{A7A4438E-78CC-4AD4-A88A-C81582490908}" type="parTrans" cxnId="{7158AD3A-EE76-41C5-ADE2-76CB4ECD61C5}">
      <dgm:prSet/>
      <dgm:spPr/>
      <dgm:t>
        <a:bodyPr/>
        <a:lstStyle/>
        <a:p>
          <a:endParaRPr lang="en-US"/>
        </a:p>
      </dgm:t>
    </dgm:pt>
    <dgm:pt modelId="{1500CDEF-35C8-4C1F-BB89-7DBA1DBDAFE5}" type="sibTrans" cxnId="{7158AD3A-EE76-41C5-ADE2-76CB4ECD61C5}">
      <dgm:prSet/>
      <dgm:spPr/>
      <dgm:t>
        <a:bodyPr/>
        <a:lstStyle/>
        <a:p>
          <a:endParaRPr lang="en-US"/>
        </a:p>
      </dgm:t>
    </dgm:pt>
    <dgm:pt modelId="{D06C1E40-46D4-4203-95DA-78CF51AFC4ED}">
      <dgm:prSet/>
      <dgm:spPr/>
      <dgm:t>
        <a:bodyPr/>
        <a:lstStyle/>
        <a:p>
          <a:pPr rtl="0"/>
          <a:r>
            <a:rPr lang="en-US">
              <a:latin typeface="Corbel" panose="020B0503020204020204"/>
            </a:rPr>
            <a:t> </a:t>
          </a:r>
          <a:r>
            <a:rPr lang="en-US"/>
            <a:t>Protect customer data and comply with regulations</a:t>
          </a:r>
        </a:p>
      </dgm:t>
    </dgm:pt>
    <dgm:pt modelId="{DF320ED3-2BF7-40B3-8E9E-F4965730C45B}" type="parTrans" cxnId="{FE3D8AE9-18A5-4879-8DC1-4637FF62EAA9}">
      <dgm:prSet/>
      <dgm:spPr/>
      <dgm:t>
        <a:bodyPr/>
        <a:lstStyle/>
        <a:p>
          <a:endParaRPr lang="en-US"/>
        </a:p>
      </dgm:t>
    </dgm:pt>
    <dgm:pt modelId="{C86B0AF2-ED8B-4A22-A188-195193B54690}" type="sibTrans" cxnId="{FE3D8AE9-18A5-4879-8DC1-4637FF62EAA9}">
      <dgm:prSet/>
      <dgm:spPr/>
      <dgm:t>
        <a:bodyPr/>
        <a:lstStyle/>
        <a:p>
          <a:endParaRPr lang="en-US"/>
        </a:p>
      </dgm:t>
    </dgm:pt>
    <dgm:pt modelId="{6DCC6E8A-A34D-46F7-B02B-368E3C55B7AB}">
      <dgm:prSet/>
      <dgm:spPr/>
      <dgm:t>
        <a:bodyPr/>
        <a:lstStyle/>
        <a:p>
          <a:r>
            <a:rPr lang="en-US"/>
            <a:t>Maintainability: </a:t>
          </a:r>
        </a:p>
      </dgm:t>
    </dgm:pt>
    <dgm:pt modelId="{FDB1C73B-02B4-4D2F-BC70-B3D5FD9F7CBE}" type="parTrans" cxnId="{91746B83-233F-46C2-B7BC-11C9E1FB6AFF}">
      <dgm:prSet/>
      <dgm:spPr/>
      <dgm:t>
        <a:bodyPr/>
        <a:lstStyle/>
        <a:p>
          <a:endParaRPr lang="en-US"/>
        </a:p>
      </dgm:t>
    </dgm:pt>
    <dgm:pt modelId="{31F8FA6C-3349-4508-95D1-923DC1CFAF9E}" type="sibTrans" cxnId="{91746B83-233F-46C2-B7BC-11C9E1FB6AFF}">
      <dgm:prSet/>
      <dgm:spPr/>
      <dgm:t>
        <a:bodyPr/>
        <a:lstStyle/>
        <a:p>
          <a:endParaRPr lang="en-US"/>
        </a:p>
      </dgm:t>
    </dgm:pt>
    <dgm:pt modelId="{43E83917-EB0F-4C76-A6CD-DE1C8F5DDF6D}">
      <dgm:prSet/>
      <dgm:spPr/>
      <dgm:t>
        <a:bodyPr/>
        <a:lstStyle/>
        <a:p>
          <a:pPr rtl="0"/>
          <a:r>
            <a:rPr lang="en-US">
              <a:latin typeface="Corbel" panose="020B0503020204020204"/>
            </a:rPr>
            <a:t> </a:t>
          </a:r>
          <a:r>
            <a:rPr lang="en-US"/>
            <a:t>Allow for easy updates and </a:t>
          </a:r>
          <a:r>
            <a:rPr lang="en-US">
              <a:latin typeface="Corbel" panose="020B0503020204020204"/>
            </a:rPr>
            <a:t>maintenance such as fixing bugs, changing assignment algorithms, and adding new payment methods</a:t>
          </a:r>
          <a:endParaRPr lang="en-US"/>
        </a:p>
      </dgm:t>
    </dgm:pt>
    <dgm:pt modelId="{22262A1F-530F-4F5F-BB7F-AB0F6CCA5F5C}" type="parTrans" cxnId="{4793D8CB-F8F6-432B-990E-EFC5F95B8B9F}">
      <dgm:prSet/>
      <dgm:spPr/>
      <dgm:t>
        <a:bodyPr/>
        <a:lstStyle/>
        <a:p>
          <a:endParaRPr lang="en-US"/>
        </a:p>
      </dgm:t>
    </dgm:pt>
    <dgm:pt modelId="{D9BAF8A3-9C54-4577-91BC-D1C0DE57CDAF}" type="sibTrans" cxnId="{4793D8CB-F8F6-432B-990E-EFC5F95B8B9F}">
      <dgm:prSet/>
      <dgm:spPr/>
      <dgm:t>
        <a:bodyPr/>
        <a:lstStyle/>
        <a:p>
          <a:endParaRPr lang="en-US"/>
        </a:p>
      </dgm:t>
    </dgm:pt>
    <dgm:pt modelId="{CF5F3B78-4B7A-4943-B1E6-A854E7EE8BC4}">
      <dgm:prSet phldr="0"/>
      <dgm:spPr/>
      <dgm:t>
        <a:bodyPr/>
        <a:lstStyle/>
        <a:p>
          <a:pPr rtl="0"/>
          <a:r>
            <a:rPr lang="en-US">
              <a:latin typeface="Corbel" panose="020B0503020204020204"/>
            </a:rPr>
            <a:t> Breaking</a:t>
          </a:r>
          <a:r>
            <a:rPr lang="en-US"/>
            <a:t> down the monolithic system into microservices allows for easy feature updates through loose coupling</a:t>
          </a:r>
        </a:p>
      </dgm:t>
    </dgm:pt>
    <dgm:pt modelId="{853B7391-9F1F-4BB5-BE3B-D6F21605454E}" type="parTrans" cxnId="{A2908973-A6DB-4749-8090-D256AFD44433}">
      <dgm:prSet/>
      <dgm:spPr/>
      <dgm:t>
        <a:bodyPr/>
        <a:lstStyle/>
        <a:p>
          <a:endParaRPr lang="en-US"/>
        </a:p>
      </dgm:t>
    </dgm:pt>
    <dgm:pt modelId="{A695D45A-10C9-4268-9EB3-3D9361A834FD}" type="sibTrans" cxnId="{A2908973-A6DB-4749-8090-D256AFD44433}">
      <dgm:prSet/>
      <dgm:spPr/>
      <dgm:t>
        <a:bodyPr/>
        <a:lstStyle/>
        <a:p>
          <a:endParaRPr lang="en-US"/>
        </a:p>
      </dgm:t>
    </dgm:pt>
    <dgm:pt modelId="{FF1721D0-689E-4C3C-A762-F5C35BB495DE}" type="pres">
      <dgm:prSet presAssocID="{C0CB00F5-66CB-4F1D-9ABF-354D21FFCA6E}" presName="Name0" presStyleCnt="0">
        <dgm:presLayoutVars>
          <dgm:dir/>
          <dgm:animLvl val="lvl"/>
          <dgm:resizeHandles val="exact"/>
        </dgm:presLayoutVars>
      </dgm:prSet>
      <dgm:spPr/>
    </dgm:pt>
    <dgm:pt modelId="{E7266CA8-FDE7-43FA-9F9E-5CB430EC7577}" type="pres">
      <dgm:prSet presAssocID="{896B6273-9068-4BF0-BFDF-A35591316EE8}" presName="linNode" presStyleCnt="0"/>
      <dgm:spPr/>
    </dgm:pt>
    <dgm:pt modelId="{3881628E-E118-4D90-B30B-EC6277298885}" type="pres">
      <dgm:prSet presAssocID="{896B6273-9068-4BF0-BFDF-A35591316EE8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B8F5AF8C-31F1-46C9-99A6-F164520AD4BC}" type="pres">
      <dgm:prSet presAssocID="{896B6273-9068-4BF0-BFDF-A35591316EE8}" presName="descendantText" presStyleLbl="alignAccFollowNode1" presStyleIdx="0" presStyleCnt="5">
        <dgm:presLayoutVars>
          <dgm:bulletEnabled val="1"/>
        </dgm:presLayoutVars>
      </dgm:prSet>
      <dgm:spPr/>
    </dgm:pt>
    <dgm:pt modelId="{0B286478-50CC-478E-AA28-4541F9181DBE}" type="pres">
      <dgm:prSet presAssocID="{202EF14C-468D-4209-B8DC-71B539BEB713}" presName="sp" presStyleCnt="0"/>
      <dgm:spPr/>
    </dgm:pt>
    <dgm:pt modelId="{9EECF1F8-E08D-4D53-B922-CFC065C002A9}" type="pres">
      <dgm:prSet presAssocID="{C0B9E897-F186-46C7-88F2-735EC7EACFDA}" presName="linNode" presStyleCnt="0"/>
      <dgm:spPr/>
    </dgm:pt>
    <dgm:pt modelId="{69BDE099-2547-4FB3-9E32-8A00774136FA}" type="pres">
      <dgm:prSet presAssocID="{C0B9E897-F186-46C7-88F2-735EC7EACFDA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165B08BB-F1DF-478C-BB8C-4D0DCCA56049}" type="pres">
      <dgm:prSet presAssocID="{C0B9E897-F186-46C7-88F2-735EC7EACFDA}" presName="descendantText" presStyleLbl="alignAccFollowNode1" presStyleIdx="1" presStyleCnt="5">
        <dgm:presLayoutVars>
          <dgm:bulletEnabled val="1"/>
        </dgm:presLayoutVars>
      </dgm:prSet>
      <dgm:spPr/>
    </dgm:pt>
    <dgm:pt modelId="{16F03980-FD8C-4EEA-993C-743BA3AC44E3}" type="pres">
      <dgm:prSet presAssocID="{09AD8431-82EB-4D50-B4FF-AF7790D22A80}" presName="sp" presStyleCnt="0"/>
      <dgm:spPr/>
    </dgm:pt>
    <dgm:pt modelId="{8C2FBEAC-2EC4-4457-B354-C56E4854DDE4}" type="pres">
      <dgm:prSet presAssocID="{1E1A9C61-E891-4EC4-9950-F397A6E3A9D2}" presName="linNode" presStyleCnt="0"/>
      <dgm:spPr/>
    </dgm:pt>
    <dgm:pt modelId="{068DE046-1B39-47D5-A9F2-552051EE82AF}" type="pres">
      <dgm:prSet presAssocID="{1E1A9C61-E891-4EC4-9950-F397A6E3A9D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4F821ECF-0D47-4B53-8A13-8D61B82AD5CF}" type="pres">
      <dgm:prSet presAssocID="{1E1A9C61-E891-4EC4-9950-F397A6E3A9D2}" presName="descendantText" presStyleLbl="alignAccFollowNode1" presStyleIdx="2" presStyleCnt="5">
        <dgm:presLayoutVars>
          <dgm:bulletEnabled val="1"/>
        </dgm:presLayoutVars>
      </dgm:prSet>
      <dgm:spPr/>
    </dgm:pt>
    <dgm:pt modelId="{301036B8-C816-4C78-84C9-E9FA84CA27DE}" type="pres">
      <dgm:prSet presAssocID="{E437EB71-F4CF-4D9C-9F27-AE173B122CD1}" presName="sp" presStyleCnt="0"/>
      <dgm:spPr/>
    </dgm:pt>
    <dgm:pt modelId="{D1966C23-2276-46AF-ADAE-88AB81E02CFC}" type="pres">
      <dgm:prSet presAssocID="{839F100B-4017-488F-B179-6FBE8808F09B}" presName="linNode" presStyleCnt="0"/>
      <dgm:spPr/>
    </dgm:pt>
    <dgm:pt modelId="{971DC06D-0E13-4508-8378-1D6C52306C2D}" type="pres">
      <dgm:prSet presAssocID="{839F100B-4017-488F-B179-6FBE8808F09B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0FB7D375-7607-426D-B2AA-C7D7EF7FDF41}" type="pres">
      <dgm:prSet presAssocID="{839F100B-4017-488F-B179-6FBE8808F09B}" presName="descendantText" presStyleLbl="alignAccFollowNode1" presStyleIdx="3" presStyleCnt="5">
        <dgm:presLayoutVars>
          <dgm:bulletEnabled val="1"/>
        </dgm:presLayoutVars>
      </dgm:prSet>
      <dgm:spPr/>
    </dgm:pt>
    <dgm:pt modelId="{72933D41-1650-40A1-92FA-700E9D084571}" type="pres">
      <dgm:prSet presAssocID="{1500CDEF-35C8-4C1F-BB89-7DBA1DBDAFE5}" presName="sp" presStyleCnt="0"/>
      <dgm:spPr/>
    </dgm:pt>
    <dgm:pt modelId="{E56A4A55-7213-49DA-B84C-B037DC5BC9A2}" type="pres">
      <dgm:prSet presAssocID="{6DCC6E8A-A34D-46F7-B02B-368E3C55B7AB}" presName="linNode" presStyleCnt="0"/>
      <dgm:spPr/>
    </dgm:pt>
    <dgm:pt modelId="{DAA17FB2-7B28-48FD-9799-B323098941AF}" type="pres">
      <dgm:prSet presAssocID="{6DCC6E8A-A34D-46F7-B02B-368E3C55B7AB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A63308FE-8924-4B8F-B331-14EE811AFC6F}" type="pres">
      <dgm:prSet presAssocID="{6DCC6E8A-A34D-46F7-B02B-368E3C55B7AB}" presName="descendantText" presStyleLbl="alignAccFollowNode1" presStyleIdx="4" presStyleCnt="5" custLinFactNeighborX="-436" custLinFactNeighborY="-837">
        <dgm:presLayoutVars>
          <dgm:bulletEnabled val="1"/>
        </dgm:presLayoutVars>
      </dgm:prSet>
      <dgm:spPr/>
    </dgm:pt>
  </dgm:ptLst>
  <dgm:cxnLst>
    <dgm:cxn modelId="{E4DE2915-ED0D-48D9-BC3A-9DE5F10FBD45}" type="presOf" srcId="{896B6273-9068-4BF0-BFDF-A35591316EE8}" destId="{3881628E-E118-4D90-B30B-EC6277298885}" srcOrd="0" destOrd="0" presId="urn:microsoft.com/office/officeart/2005/8/layout/vList5"/>
    <dgm:cxn modelId="{0DC36A2A-7ABB-495F-BC54-63BBAE7F7919}" srcId="{C0CB00F5-66CB-4F1D-9ABF-354D21FFCA6E}" destId="{1E1A9C61-E891-4EC4-9950-F397A6E3A9D2}" srcOrd="2" destOrd="0" parTransId="{986A6B4F-07B2-4A5F-ADDF-FBE91C467E95}" sibTransId="{E437EB71-F4CF-4D9C-9F27-AE173B122CD1}"/>
    <dgm:cxn modelId="{7158AD3A-EE76-41C5-ADE2-76CB4ECD61C5}" srcId="{C0CB00F5-66CB-4F1D-9ABF-354D21FFCA6E}" destId="{839F100B-4017-488F-B179-6FBE8808F09B}" srcOrd="3" destOrd="0" parTransId="{A7A4438E-78CC-4AD4-A88A-C81582490908}" sibTransId="{1500CDEF-35C8-4C1F-BB89-7DBA1DBDAFE5}"/>
    <dgm:cxn modelId="{D112B960-8509-45AE-8BF9-7BC154B91077}" srcId="{C0CB00F5-66CB-4F1D-9ABF-354D21FFCA6E}" destId="{896B6273-9068-4BF0-BFDF-A35591316EE8}" srcOrd="0" destOrd="0" parTransId="{6F0C84F2-4183-45A3-8006-8702DA95BDAE}" sibTransId="{202EF14C-468D-4209-B8DC-71B539BEB713}"/>
    <dgm:cxn modelId="{5E220F69-6293-4CC6-A33B-DE2F3B32655A}" type="presOf" srcId="{CF5F3B78-4B7A-4943-B1E6-A854E7EE8BC4}" destId="{B8F5AF8C-31F1-46C9-99A6-F164520AD4BC}" srcOrd="0" destOrd="0" presId="urn:microsoft.com/office/officeart/2005/8/layout/vList5"/>
    <dgm:cxn modelId="{6213D46B-856D-4613-B768-6E6D56F2D149}" type="presOf" srcId="{6DCC6E8A-A34D-46F7-B02B-368E3C55B7AB}" destId="{DAA17FB2-7B28-48FD-9799-B323098941AF}" srcOrd="0" destOrd="0" presId="urn:microsoft.com/office/officeart/2005/8/layout/vList5"/>
    <dgm:cxn modelId="{A60A8973-D083-4BF5-8F77-EA87FE01B275}" srcId="{C0B9E897-F186-46C7-88F2-735EC7EACFDA}" destId="{D43F4DFF-5C68-47A1-B319-605716FFC444}" srcOrd="0" destOrd="0" parTransId="{0F9A0CC1-2A3C-4303-8626-79A040DD90B8}" sibTransId="{599B4380-A1A8-49FB-B9BD-58E8D7DBDAD7}"/>
    <dgm:cxn modelId="{A2908973-A6DB-4749-8090-D256AFD44433}" srcId="{896B6273-9068-4BF0-BFDF-A35591316EE8}" destId="{CF5F3B78-4B7A-4943-B1E6-A854E7EE8BC4}" srcOrd="0" destOrd="0" parTransId="{853B7391-9F1F-4BB5-BE3B-D6F21605454E}" sibTransId="{A695D45A-10C9-4268-9EB3-3D9361A834FD}"/>
    <dgm:cxn modelId="{60030879-1F2C-4407-B809-14CA11EDEEF8}" srcId="{1E1A9C61-E891-4EC4-9950-F397A6E3A9D2}" destId="{5CB1F597-EFEF-4236-BFDD-E993C4935606}" srcOrd="0" destOrd="0" parTransId="{6C505723-6A97-4484-A2B7-5045C6195A70}" sibTransId="{D9C5F0DF-43AC-43CD-A888-C4219578BC7D}"/>
    <dgm:cxn modelId="{91746B83-233F-46C2-B7BC-11C9E1FB6AFF}" srcId="{C0CB00F5-66CB-4F1D-9ABF-354D21FFCA6E}" destId="{6DCC6E8A-A34D-46F7-B02B-368E3C55B7AB}" srcOrd="4" destOrd="0" parTransId="{FDB1C73B-02B4-4D2F-BC70-B3D5FD9F7CBE}" sibTransId="{31F8FA6C-3349-4508-95D1-923DC1CFAF9E}"/>
    <dgm:cxn modelId="{F07BF487-2FBD-4F8D-9083-29EB5B624702}" type="presOf" srcId="{839F100B-4017-488F-B179-6FBE8808F09B}" destId="{971DC06D-0E13-4508-8378-1D6C52306C2D}" srcOrd="0" destOrd="0" presId="urn:microsoft.com/office/officeart/2005/8/layout/vList5"/>
    <dgm:cxn modelId="{B0299389-E346-4C7D-BC1D-08D6A5FC8595}" type="presOf" srcId="{D43F4DFF-5C68-47A1-B319-605716FFC444}" destId="{165B08BB-F1DF-478C-BB8C-4D0DCCA56049}" srcOrd="0" destOrd="0" presId="urn:microsoft.com/office/officeart/2005/8/layout/vList5"/>
    <dgm:cxn modelId="{3FCB55A8-6EC1-4146-BE5F-2CA41D73AB16}" type="presOf" srcId="{C0CB00F5-66CB-4F1D-9ABF-354D21FFCA6E}" destId="{FF1721D0-689E-4C3C-A762-F5C35BB495DE}" srcOrd="0" destOrd="0" presId="urn:microsoft.com/office/officeart/2005/8/layout/vList5"/>
    <dgm:cxn modelId="{5F14A2AA-F0D8-48D8-8424-92447F72C1B4}" type="presOf" srcId="{C0B9E897-F186-46C7-88F2-735EC7EACFDA}" destId="{69BDE099-2547-4FB3-9E32-8A00774136FA}" srcOrd="0" destOrd="0" presId="urn:microsoft.com/office/officeart/2005/8/layout/vList5"/>
    <dgm:cxn modelId="{A7911EBF-2205-4506-8BE4-F7730504E048}" type="presOf" srcId="{5CB1F597-EFEF-4236-BFDD-E993C4935606}" destId="{4F821ECF-0D47-4B53-8A13-8D61B82AD5CF}" srcOrd="0" destOrd="0" presId="urn:microsoft.com/office/officeart/2005/8/layout/vList5"/>
    <dgm:cxn modelId="{65DC52C6-2680-4FA0-89FF-4D08F75E802E}" type="presOf" srcId="{1E1A9C61-E891-4EC4-9950-F397A6E3A9D2}" destId="{068DE046-1B39-47D5-A9F2-552051EE82AF}" srcOrd="0" destOrd="0" presId="urn:microsoft.com/office/officeart/2005/8/layout/vList5"/>
    <dgm:cxn modelId="{4793D8CB-F8F6-432B-990E-EFC5F95B8B9F}" srcId="{6DCC6E8A-A34D-46F7-B02B-368E3C55B7AB}" destId="{43E83917-EB0F-4C76-A6CD-DE1C8F5DDF6D}" srcOrd="0" destOrd="0" parTransId="{22262A1F-530F-4F5F-BB7F-AB0F6CCA5F5C}" sibTransId="{D9BAF8A3-9C54-4577-91BC-D1C0DE57CDAF}"/>
    <dgm:cxn modelId="{F2FB14D1-28A6-44EC-91B1-D98FA2466A63}" srcId="{C0CB00F5-66CB-4F1D-9ABF-354D21FFCA6E}" destId="{C0B9E897-F186-46C7-88F2-735EC7EACFDA}" srcOrd="1" destOrd="0" parTransId="{9164B8CE-77A4-4E39-95B9-607C4B144438}" sibTransId="{09AD8431-82EB-4D50-B4FF-AF7790D22A80}"/>
    <dgm:cxn modelId="{E143D8DF-32ED-462B-8EFD-957047E97233}" type="presOf" srcId="{43E83917-EB0F-4C76-A6CD-DE1C8F5DDF6D}" destId="{A63308FE-8924-4B8F-B331-14EE811AFC6F}" srcOrd="0" destOrd="0" presId="urn:microsoft.com/office/officeart/2005/8/layout/vList5"/>
    <dgm:cxn modelId="{EB281BE7-68EC-4546-83AA-5B2EC145EC3B}" type="presOf" srcId="{D06C1E40-46D4-4203-95DA-78CF51AFC4ED}" destId="{0FB7D375-7607-426D-B2AA-C7D7EF7FDF41}" srcOrd="0" destOrd="0" presId="urn:microsoft.com/office/officeart/2005/8/layout/vList5"/>
    <dgm:cxn modelId="{FE3D8AE9-18A5-4879-8DC1-4637FF62EAA9}" srcId="{839F100B-4017-488F-B179-6FBE8808F09B}" destId="{D06C1E40-46D4-4203-95DA-78CF51AFC4ED}" srcOrd="0" destOrd="0" parTransId="{DF320ED3-2BF7-40B3-8E9E-F4965730C45B}" sibTransId="{C86B0AF2-ED8B-4A22-A188-195193B54690}"/>
    <dgm:cxn modelId="{C08A4C7B-CBE6-419C-8D47-AED4DB68C231}" type="presParOf" srcId="{FF1721D0-689E-4C3C-A762-F5C35BB495DE}" destId="{E7266CA8-FDE7-43FA-9F9E-5CB430EC7577}" srcOrd="0" destOrd="0" presId="urn:microsoft.com/office/officeart/2005/8/layout/vList5"/>
    <dgm:cxn modelId="{68C54A25-AEAC-4785-B837-9641CDC2336C}" type="presParOf" srcId="{E7266CA8-FDE7-43FA-9F9E-5CB430EC7577}" destId="{3881628E-E118-4D90-B30B-EC6277298885}" srcOrd="0" destOrd="0" presId="urn:microsoft.com/office/officeart/2005/8/layout/vList5"/>
    <dgm:cxn modelId="{BC2C08F4-EEE1-40D0-AEDE-AF58567841DC}" type="presParOf" srcId="{E7266CA8-FDE7-43FA-9F9E-5CB430EC7577}" destId="{B8F5AF8C-31F1-46C9-99A6-F164520AD4BC}" srcOrd="1" destOrd="0" presId="urn:microsoft.com/office/officeart/2005/8/layout/vList5"/>
    <dgm:cxn modelId="{2CB5DF9E-6F8E-4E51-955F-F3258179B825}" type="presParOf" srcId="{FF1721D0-689E-4C3C-A762-F5C35BB495DE}" destId="{0B286478-50CC-478E-AA28-4541F9181DBE}" srcOrd="1" destOrd="0" presId="urn:microsoft.com/office/officeart/2005/8/layout/vList5"/>
    <dgm:cxn modelId="{65638881-581E-4B9F-92CE-DC2CBD6CFEC3}" type="presParOf" srcId="{FF1721D0-689E-4C3C-A762-F5C35BB495DE}" destId="{9EECF1F8-E08D-4D53-B922-CFC065C002A9}" srcOrd="2" destOrd="0" presId="urn:microsoft.com/office/officeart/2005/8/layout/vList5"/>
    <dgm:cxn modelId="{1A32AE84-E181-487F-83C7-14B322A3E596}" type="presParOf" srcId="{9EECF1F8-E08D-4D53-B922-CFC065C002A9}" destId="{69BDE099-2547-4FB3-9E32-8A00774136FA}" srcOrd="0" destOrd="0" presId="urn:microsoft.com/office/officeart/2005/8/layout/vList5"/>
    <dgm:cxn modelId="{2A53D0BC-67FC-4BCA-9EF5-EBDC1B499F5F}" type="presParOf" srcId="{9EECF1F8-E08D-4D53-B922-CFC065C002A9}" destId="{165B08BB-F1DF-478C-BB8C-4D0DCCA56049}" srcOrd="1" destOrd="0" presId="urn:microsoft.com/office/officeart/2005/8/layout/vList5"/>
    <dgm:cxn modelId="{F1A97900-288A-4444-8FA1-9283ED153B95}" type="presParOf" srcId="{FF1721D0-689E-4C3C-A762-F5C35BB495DE}" destId="{16F03980-FD8C-4EEA-993C-743BA3AC44E3}" srcOrd="3" destOrd="0" presId="urn:microsoft.com/office/officeart/2005/8/layout/vList5"/>
    <dgm:cxn modelId="{3BBA42B3-4B46-4258-9BE6-4065FB2A5725}" type="presParOf" srcId="{FF1721D0-689E-4C3C-A762-F5C35BB495DE}" destId="{8C2FBEAC-2EC4-4457-B354-C56E4854DDE4}" srcOrd="4" destOrd="0" presId="urn:microsoft.com/office/officeart/2005/8/layout/vList5"/>
    <dgm:cxn modelId="{A8B2C360-6AA3-4A06-8B22-529101466FD7}" type="presParOf" srcId="{8C2FBEAC-2EC4-4457-B354-C56E4854DDE4}" destId="{068DE046-1B39-47D5-A9F2-552051EE82AF}" srcOrd="0" destOrd="0" presId="urn:microsoft.com/office/officeart/2005/8/layout/vList5"/>
    <dgm:cxn modelId="{67C9B4B7-A197-4480-8B5B-D45C0E664606}" type="presParOf" srcId="{8C2FBEAC-2EC4-4457-B354-C56E4854DDE4}" destId="{4F821ECF-0D47-4B53-8A13-8D61B82AD5CF}" srcOrd="1" destOrd="0" presId="urn:microsoft.com/office/officeart/2005/8/layout/vList5"/>
    <dgm:cxn modelId="{A9126505-E657-4964-8F41-860FF6F53185}" type="presParOf" srcId="{FF1721D0-689E-4C3C-A762-F5C35BB495DE}" destId="{301036B8-C816-4C78-84C9-E9FA84CA27DE}" srcOrd="5" destOrd="0" presId="urn:microsoft.com/office/officeart/2005/8/layout/vList5"/>
    <dgm:cxn modelId="{13E7D523-5141-4A1D-9BDF-6A6A0C848748}" type="presParOf" srcId="{FF1721D0-689E-4C3C-A762-F5C35BB495DE}" destId="{D1966C23-2276-46AF-ADAE-88AB81E02CFC}" srcOrd="6" destOrd="0" presId="urn:microsoft.com/office/officeart/2005/8/layout/vList5"/>
    <dgm:cxn modelId="{DE8BEFFE-06EE-47AA-AD44-2FD786A42502}" type="presParOf" srcId="{D1966C23-2276-46AF-ADAE-88AB81E02CFC}" destId="{971DC06D-0E13-4508-8378-1D6C52306C2D}" srcOrd="0" destOrd="0" presId="urn:microsoft.com/office/officeart/2005/8/layout/vList5"/>
    <dgm:cxn modelId="{F65D3382-9EEB-4425-B23D-C0AD325AA3CB}" type="presParOf" srcId="{D1966C23-2276-46AF-ADAE-88AB81E02CFC}" destId="{0FB7D375-7607-426D-B2AA-C7D7EF7FDF41}" srcOrd="1" destOrd="0" presId="urn:microsoft.com/office/officeart/2005/8/layout/vList5"/>
    <dgm:cxn modelId="{7BC5D701-60FE-4629-9124-0C3D49B65C9A}" type="presParOf" srcId="{FF1721D0-689E-4C3C-A762-F5C35BB495DE}" destId="{72933D41-1650-40A1-92FA-700E9D084571}" srcOrd="7" destOrd="0" presId="urn:microsoft.com/office/officeart/2005/8/layout/vList5"/>
    <dgm:cxn modelId="{4B43DA4F-0493-423A-80D1-300287032CE9}" type="presParOf" srcId="{FF1721D0-689E-4C3C-A762-F5C35BB495DE}" destId="{E56A4A55-7213-49DA-B84C-B037DC5BC9A2}" srcOrd="8" destOrd="0" presId="urn:microsoft.com/office/officeart/2005/8/layout/vList5"/>
    <dgm:cxn modelId="{4BADDFDC-4DAC-47A9-9873-8D69C9A93374}" type="presParOf" srcId="{E56A4A55-7213-49DA-B84C-B037DC5BC9A2}" destId="{DAA17FB2-7B28-48FD-9799-B323098941AF}" srcOrd="0" destOrd="0" presId="urn:microsoft.com/office/officeart/2005/8/layout/vList5"/>
    <dgm:cxn modelId="{3A28282E-AD5D-465F-B85E-23A1A0CE5FB4}" type="presParOf" srcId="{E56A4A55-7213-49DA-B84C-B037DC5BC9A2}" destId="{A63308FE-8924-4B8F-B331-14EE811AFC6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5AF8C-31F1-46C9-99A6-F164520AD4BC}">
      <dsp:nvSpPr>
        <dsp:cNvPr id="0" name=""/>
        <dsp:cNvSpPr/>
      </dsp:nvSpPr>
      <dsp:spPr>
        <a:xfrm rot="5400000">
          <a:off x="4083737" y="-1613691"/>
          <a:ext cx="784755" cy="421281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latin typeface="Corbel" panose="020B0503020204020204"/>
            </a:rPr>
            <a:t> Breaking</a:t>
          </a:r>
          <a:r>
            <a:rPr lang="en-US" sz="1500" kern="1200"/>
            <a:t> down the monolithic system into microservices allows for easy feature updates through loose coupling</a:t>
          </a:r>
        </a:p>
      </dsp:txBody>
      <dsp:txXfrm rot="-5400000">
        <a:off x="2369708" y="138647"/>
        <a:ext cx="4174505" cy="708137"/>
      </dsp:txXfrm>
    </dsp:sp>
    <dsp:sp modelId="{3881628E-E118-4D90-B30B-EC6277298885}">
      <dsp:nvSpPr>
        <dsp:cNvPr id="0" name=""/>
        <dsp:cNvSpPr/>
      </dsp:nvSpPr>
      <dsp:spPr>
        <a:xfrm>
          <a:off x="0" y="2243"/>
          <a:ext cx="2369707" cy="98094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Modularity:</a:t>
          </a:r>
          <a:endParaRPr lang="en-US" sz="2300" kern="1200">
            <a:latin typeface="Corbel" panose="020B0503020204020204"/>
          </a:endParaRPr>
        </a:p>
      </dsp:txBody>
      <dsp:txXfrm>
        <a:off x="47886" y="50129"/>
        <a:ext cx="2273935" cy="885172"/>
      </dsp:txXfrm>
    </dsp:sp>
    <dsp:sp modelId="{165B08BB-F1DF-478C-BB8C-4D0DCCA56049}">
      <dsp:nvSpPr>
        <dsp:cNvPr id="0" name=""/>
        <dsp:cNvSpPr/>
      </dsp:nvSpPr>
      <dsp:spPr>
        <a:xfrm rot="5400000">
          <a:off x="4083737" y="-583699"/>
          <a:ext cx="784755" cy="4212814"/>
        </a:xfrm>
        <a:prstGeom prst="round2SameRect">
          <a:avLst/>
        </a:prstGeom>
        <a:solidFill>
          <a:schemeClr val="accent2">
            <a:tint val="40000"/>
            <a:alpha val="90000"/>
            <a:hueOff val="-1131110"/>
            <a:satOff val="6493"/>
            <a:lumOff val="428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1131110"/>
              <a:satOff val="6493"/>
              <a:lumOff val="4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latin typeface="Corbel" panose="020B0503020204020204"/>
            </a:rPr>
            <a:t> </a:t>
          </a:r>
          <a:r>
            <a:rPr lang="en-US" sz="1500" kern="1200"/>
            <a:t>Essential due to the growing number of customers and tickets</a:t>
          </a:r>
        </a:p>
      </dsp:txBody>
      <dsp:txXfrm rot="-5400000">
        <a:off x="2369708" y="1168639"/>
        <a:ext cx="4174505" cy="708137"/>
      </dsp:txXfrm>
    </dsp:sp>
    <dsp:sp modelId="{69BDE099-2547-4FB3-9E32-8A00774136FA}">
      <dsp:nvSpPr>
        <dsp:cNvPr id="0" name=""/>
        <dsp:cNvSpPr/>
      </dsp:nvSpPr>
      <dsp:spPr>
        <a:xfrm>
          <a:off x="0" y="1032235"/>
          <a:ext cx="2369707" cy="980944"/>
        </a:xfrm>
        <a:prstGeom prst="roundRect">
          <a:avLst/>
        </a:prstGeom>
        <a:solidFill>
          <a:schemeClr val="accent2">
            <a:hueOff val="-898490"/>
            <a:satOff val="6181"/>
            <a:lumOff val="68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Scalability: </a:t>
          </a:r>
        </a:p>
      </dsp:txBody>
      <dsp:txXfrm>
        <a:off x="47886" y="1080121"/>
        <a:ext cx="2273935" cy="885172"/>
      </dsp:txXfrm>
    </dsp:sp>
    <dsp:sp modelId="{4F821ECF-0D47-4B53-8A13-8D61B82AD5CF}">
      <dsp:nvSpPr>
        <dsp:cNvPr id="0" name=""/>
        <dsp:cNvSpPr/>
      </dsp:nvSpPr>
      <dsp:spPr>
        <a:xfrm rot="5400000">
          <a:off x="4083737" y="446292"/>
          <a:ext cx="784755" cy="4212814"/>
        </a:xfrm>
        <a:prstGeom prst="round2SameRect">
          <a:avLst/>
        </a:prstGeom>
        <a:solidFill>
          <a:schemeClr val="accent2">
            <a:tint val="40000"/>
            <a:alpha val="90000"/>
            <a:hueOff val="-2262220"/>
            <a:satOff val="12987"/>
            <a:lumOff val="857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2262220"/>
              <a:satOff val="12987"/>
              <a:lumOff val="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latin typeface="Corbel" panose="020B0503020204020204"/>
            </a:rPr>
            <a:t> </a:t>
          </a:r>
          <a:r>
            <a:rPr lang="en-US" sz="1500" kern="1200"/>
            <a:t>High availability to minimize downtime and maintain customer satisfaction</a:t>
          </a:r>
        </a:p>
      </dsp:txBody>
      <dsp:txXfrm rot="-5400000">
        <a:off x="2369708" y="2198631"/>
        <a:ext cx="4174505" cy="708137"/>
      </dsp:txXfrm>
    </dsp:sp>
    <dsp:sp modelId="{068DE046-1B39-47D5-A9F2-552051EE82AF}">
      <dsp:nvSpPr>
        <dsp:cNvPr id="0" name=""/>
        <dsp:cNvSpPr/>
      </dsp:nvSpPr>
      <dsp:spPr>
        <a:xfrm>
          <a:off x="0" y="2062227"/>
          <a:ext cx="2369707" cy="980944"/>
        </a:xfrm>
        <a:prstGeom prst="roundRect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Availability: </a:t>
          </a:r>
        </a:p>
      </dsp:txBody>
      <dsp:txXfrm>
        <a:off x="47886" y="2110113"/>
        <a:ext cx="2273935" cy="885172"/>
      </dsp:txXfrm>
    </dsp:sp>
    <dsp:sp modelId="{0FB7D375-7607-426D-B2AA-C7D7EF7FDF41}">
      <dsp:nvSpPr>
        <dsp:cNvPr id="0" name=""/>
        <dsp:cNvSpPr/>
      </dsp:nvSpPr>
      <dsp:spPr>
        <a:xfrm rot="5400000">
          <a:off x="4083737" y="1476284"/>
          <a:ext cx="784755" cy="4212814"/>
        </a:xfrm>
        <a:prstGeom prst="round2SameRect">
          <a:avLst/>
        </a:prstGeom>
        <a:solidFill>
          <a:schemeClr val="accent2">
            <a:tint val="40000"/>
            <a:alpha val="90000"/>
            <a:hueOff val="-3393330"/>
            <a:satOff val="19480"/>
            <a:lumOff val="1285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3393330"/>
              <a:satOff val="19480"/>
              <a:lumOff val="12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latin typeface="Corbel" panose="020B0503020204020204"/>
            </a:rPr>
            <a:t> </a:t>
          </a:r>
          <a:r>
            <a:rPr lang="en-US" sz="1500" kern="1200"/>
            <a:t>Protect customer data and comply with regulations</a:t>
          </a:r>
        </a:p>
      </dsp:txBody>
      <dsp:txXfrm rot="-5400000">
        <a:off x="2369708" y="3228623"/>
        <a:ext cx="4174505" cy="708137"/>
      </dsp:txXfrm>
    </dsp:sp>
    <dsp:sp modelId="{971DC06D-0E13-4508-8378-1D6C52306C2D}">
      <dsp:nvSpPr>
        <dsp:cNvPr id="0" name=""/>
        <dsp:cNvSpPr/>
      </dsp:nvSpPr>
      <dsp:spPr>
        <a:xfrm>
          <a:off x="0" y="3092219"/>
          <a:ext cx="2369707" cy="980944"/>
        </a:xfrm>
        <a:prstGeom prst="roundRect">
          <a:avLst/>
        </a:prstGeom>
        <a:solidFill>
          <a:schemeClr val="accent2">
            <a:hueOff val="-2695471"/>
            <a:satOff val="18542"/>
            <a:lumOff val="205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Security: </a:t>
          </a:r>
        </a:p>
      </dsp:txBody>
      <dsp:txXfrm>
        <a:off x="47886" y="3140105"/>
        <a:ext cx="2273935" cy="885172"/>
      </dsp:txXfrm>
    </dsp:sp>
    <dsp:sp modelId="{A63308FE-8924-4B8F-B331-14EE811AFC6F}">
      <dsp:nvSpPr>
        <dsp:cNvPr id="0" name=""/>
        <dsp:cNvSpPr/>
      </dsp:nvSpPr>
      <dsp:spPr>
        <a:xfrm rot="5400000">
          <a:off x="4073405" y="2499708"/>
          <a:ext cx="784755" cy="4212814"/>
        </a:xfrm>
        <a:prstGeom prst="round2SameRect">
          <a:avLst/>
        </a:prstGeom>
        <a:solidFill>
          <a:schemeClr val="accent2">
            <a:tint val="40000"/>
            <a:alpha val="90000"/>
            <a:hueOff val="-4524440"/>
            <a:satOff val="25974"/>
            <a:lumOff val="171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4524440"/>
              <a:satOff val="25974"/>
              <a:lumOff val="1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latin typeface="Corbel" panose="020B0503020204020204"/>
            </a:rPr>
            <a:t> </a:t>
          </a:r>
          <a:r>
            <a:rPr lang="en-US" sz="1500" kern="1200"/>
            <a:t>Allow for easy updates and </a:t>
          </a:r>
          <a:r>
            <a:rPr lang="en-US" sz="1500" kern="1200">
              <a:latin typeface="Corbel" panose="020B0503020204020204"/>
            </a:rPr>
            <a:t>maintenance such as fixing bugs, changing assignment algorithms, and adding new payment methods</a:t>
          </a:r>
          <a:endParaRPr lang="en-US" sz="1500" kern="1200"/>
        </a:p>
      </dsp:txBody>
      <dsp:txXfrm rot="-5400000">
        <a:off x="2359376" y="4252047"/>
        <a:ext cx="4174505" cy="708137"/>
      </dsp:txXfrm>
    </dsp:sp>
    <dsp:sp modelId="{DAA17FB2-7B28-48FD-9799-B323098941AF}">
      <dsp:nvSpPr>
        <dsp:cNvPr id="0" name=""/>
        <dsp:cNvSpPr/>
      </dsp:nvSpPr>
      <dsp:spPr>
        <a:xfrm>
          <a:off x="0" y="4122211"/>
          <a:ext cx="2369707" cy="980944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Maintainability: </a:t>
          </a:r>
        </a:p>
      </dsp:txBody>
      <dsp:txXfrm>
        <a:off x="47886" y="4170097"/>
        <a:ext cx="2273935" cy="885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7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45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75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8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27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20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80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6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6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3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5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4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0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4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4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atfordinner.blogspot.com/2009/07/i-love-my-mother-in-law.html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medium.com/v2/resize:fit:661/0*QMwOW8NdTyoPYCnD.png" TargetMode="External"/><Relationship Id="rId2" Type="http://schemas.openxmlformats.org/officeDocument/2006/relationships/hyperlink" Target="https://blogs.perficient.com/files/Blue-Green-Deployment-Pattern-1024x653.png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8667" y="1892829"/>
            <a:ext cx="9144000" cy="87998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100">
                <a:solidFill>
                  <a:srgbClr val="0F0F0F"/>
                </a:solidFill>
                <a:ea typeface="+mj-lt"/>
                <a:cs typeface="+mj-lt"/>
              </a:rPr>
              <a:t>ENSF 607 - Final Project                                                         </a:t>
            </a:r>
            <a:br>
              <a:rPr lang="en-US" sz="3100">
                <a:ea typeface="+mj-lt"/>
                <a:cs typeface="+mj-lt"/>
              </a:rPr>
            </a:br>
            <a:br>
              <a:rPr lang="en-US" sz="3100">
                <a:ea typeface="+mj-lt"/>
                <a:cs typeface="+mj-lt"/>
              </a:rPr>
            </a:br>
            <a:r>
              <a:rPr lang="en-US" sz="3100">
                <a:solidFill>
                  <a:srgbClr val="0F0F0F"/>
                </a:solidFill>
                <a:ea typeface="+mj-lt"/>
                <a:cs typeface="+mj-lt"/>
              </a:rPr>
              <a:t>Software Architecture Assessment for Best Appliances  </a:t>
            </a:r>
            <a:endParaRPr lang="en-US" sz="310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8667" y="3551238"/>
            <a:ext cx="4241801" cy="195512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endParaRPr lang="en-US" sz="2800">
              <a:latin typeface="Calibri Light"/>
              <a:cs typeface="Calibri"/>
            </a:endParaRPr>
          </a:p>
          <a:p>
            <a:r>
              <a:rPr lang="en-US" sz="2800">
                <a:latin typeface="Calibri Light"/>
                <a:cs typeface="Calibri"/>
              </a:rPr>
              <a:t>DILLON PULLANO</a:t>
            </a:r>
            <a:endParaRPr lang="en-US"/>
          </a:p>
          <a:p>
            <a:r>
              <a:rPr lang="en-US" sz="2800">
                <a:latin typeface="Calibri Light"/>
                <a:cs typeface="Calibri"/>
              </a:rPr>
              <a:t>TEJPREET BAL</a:t>
            </a:r>
          </a:p>
          <a:p>
            <a:r>
              <a:rPr lang="en-US" sz="2800">
                <a:latin typeface="Calibri Light"/>
                <a:cs typeface="Calibri"/>
              </a:rPr>
              <a:t>YAAD SRA</a:t>
            </a:r>
          </a:p>
          <a:p>
            <a:endParaRPr lang="en-US">
              <a:cs typeface="Calibri"/>
            </a:endParaRPr>
          </a:p>
        </p:txBody>
      </p:sp>
      <p:pic>
        <p:nvPicPr>
          <p:cNvPr id="4" name="Picture 3" descr="A group of silver appliances&#10;&#10;Description automatically generated">
            <a:extLst>
              <a:ext uri="{FF2B5EF4-FFF2-40B4-BE49-F238E27FC236}">
                <a16:creationId xmlns:a16="http://schemas.microsoft.com/office/drawing/2014/main" id="{B77B0FE3-EAED-4546-E55F-C90BE806E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700" y="3721630"/>
            <a:ext cx="2125512" cy="212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EC067-7D5B-2B30-EE27-FAD74CBD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Summary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25D67-32F4-B22C-BAAB-4FA6A829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23621"/>
            <a:ext cx="10018713" cy="461860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Balancing Trade-Offs:</a:t>
            </a:r>
          </a:p>
          <a:p>
            <a:pPr lvl="1">
              <a:buClr>
                <a:srgbClr val="1287C3"/>
              </a:buClr>
            </a:pPr>
            <a:r>
              <a:rPr lang="en-US" dirty="0">
                <a:cs typeface="Calibri"/>
              </a:rPr>
              <a:t>Microservice architecture with API abstraction layers results in a system that is highly modular</a:t>
            </a:r>
          </a:p>
          <a:p>
            <a:pPr lvl="1">
              <a:buClr>
                <a:srgbClr val="1287C3"/>
              </a:buClr>
            </a:pPr>
            <a:r>
              <a:rPr lang="en-US" dirty="0">
                <a:cs typeface="Calibri"/>
              </a:rPr>
              <a:t>Orchestrator architecture embedded into ticket management microservice ensures messages are routed properly and handles unsuccessful message delivery</a:t>
            </a:r>
          </a:p>
          <a:p>
            <a:pPr lvl="1">
              <a:buClr>
                <a:srgbClr val="1287C3"/>
              </a:buClr>
            </a:pPr>
            <a:r>
              <a:rPr lang="en-US" dirty="0">
                <a:cs typeface="Calibri"/>
              </a:rPr>
              <a:t>System will take longer to build than a monolith system and will cost more money </a:t>
            </a:r>
          </a:p>
          <a:p>
            <a:pPr lvl="1">
              <a:buClr>
                <a:srgbClr val="1287C3"/>
              </a:buClr>
            </a:pPr>
            <a:endParaRPr lang="en-US" dirty="0">
              <a:cs typeface="Calibri"/>
            </a:endParaRPr>
          </a:p>
          <a:p>
            <a:pPr>
              <a:buClr>
                <a:srgbClr val="1287C3"/>
              </a:buClr>
            </a:pPr>
            <a:r>
              <a:rPr lang="en-US" dirty="0">
                <a:cs typeface="Calibri"/>
              </a:rPr>
              <a:t>Why vs. How:</a:t>
            </a:r>
          </a:p>
          <a:p>
            <a:pPr lvl="1">
              <a:buClr>
                <a:srgbClr val="1287C3"/>
              </a:buClr>
            </a:pPr>
            <a:r>
              <a:rPr lang="en-US" dirty="0">
                <a:cs typeface="Arial"/>
              </a:rPr>
              <a:t>Goal was to create a system that is user-friendly, efficient, and consistent in handling requests, ensuring both operational effectiveness and customer satisfaction.</a:t>
            </a:r>
          </a:p>
          <a:p>
            <a:pPr lvl="1">
              <a:buClr>
                <a:srgbClr val="1287C3"/>
              </a:buClr>
            </a:pPr>
            <a:r>
              <a:rPr lang="en-US" dirty="0">
                <a:cs typeface="Calibri"/>
              </a:rPr>
              <a:t>Long term solution ensures the modular system will be able to handle increased loads and account for changing algorithms</a:t>
            </a:r>
          </a:p>
          <a:p>
            <a:pPr lvl="1">
              <a:buClr>
                <a:srgbClr val="1287C3"/>
              </a:buClr>
            </a:pPr>
            <a:r>
              <a:rPr lang="en-US" dirty="0">
                <a:cs typeface="Calibri"/>
              </a:rPr>
              <a:t>Solution addresses issues presented by the client while preparing for growth</a:t>
            </a:r>
          </a:p>
        </p:txBody>
      </p:sp>
      <p:pic>
        <p:nvPicPr>
          <p:cNvPr id="4" name="Picture 3" descr="A triangle with arrows pointing to the same direction&#10;&#10;Description automatically generated">
            <a:extLst>
              <a:ext uri="{FF2B5EF4-FFF2-40B4-BE49-F238E27FC236}">
                <a16:creationId xmlns:a16="http://schemas.microsoft.com/office/drawing/2014/main" id="{DE49A137-A206-96DB-159F-61DBF183A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44628" y="362115"/>
            <a:ext cx="1782674" cy="165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26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560E-6035-D944-E002-3DD5F849FAA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730880" y="5302682"/>
            <a:ext cx="6988175" cy="1389062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Blue-Green Deployment image: </a:t>
            </a:r>
            <a:r>
              <a:rPr lang="en-US">
                <a:hlinkClick r:id="rId2"/>
              </a:rPr>
              <a:t>https://blogs.perficient.com/files/Blue-Green-Deployment-Pattern-1024x653.png</a:t>
            </a:r>
            <a:endParaRPr lang="en-US"/>
          </a:p>
          <a:p>
            <a:r>
              <a:rPr lang="en-US" sz="2400"/>
              <a:t>Canary Deployment image: </a:t>
            </a:r>
            <a:r>
              <a:rPr lang="en-US" sz="2400">
                <a:hlinkClick r:id="rId3"/>
              </a:rPr>
              <a:t>https://miro.medium.com/v2/resize:fit:661/0*QMwOW8NdTyoPYCnD.png</a:t>
            </a:r>
            <a:endParaRPr lang="en-US"/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F03C16-420B-98BD-CF5C-4643F558C4F7}"/>
              </a:ext>
            </a:extLst>
          </p:cNvPr>
          <p:cNvSpPr txBox="1"/>
          <p:nvPr/>
        </p:nvSpPr>
        <p:spPr>
          <a:xfrm>
            <a:off x="2025799" y="4408699"/>
            <a:ext cx="769775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/>
              <a:t>References: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915BEF-31AB-6ED2-6E4F-185EE23FA07C}"/>
              </a:ext>
            </a:extLst>
          </p:cNvPr>
          <p:cNvSpPr txBox="1">
            <a:spLocks/>
          </p:cNvSpPr>
          <p:nvPr/>
        </p:nvSpPr>
        <p:spPr>
          <a:xfrm>
            <a:off x="4747591" y="2037180"/>
            <a:ext cx="2963632" cy="1389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/>
              <a:t>Thank You!</a:t>
            </a:r>
            <a:endParaRPr lang="en-US" sz="4800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0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BD33CD-549B-D447-9F91-9588A781C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2931" y="297581"/>
            <a:ext cx="7502631" cy="5617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Functional vs Non-Functional Requirements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18C84B-14AF-4B5D-1BCD-F14E285C6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4282" y="1095740"/>
            <a:ext cx="5157787" cy="51408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200" b="1" dirty="0">
                <a:ea typeface="Calibri" panose="020F0502020204030204" pitchFamily="34" charset="0"/>
                <a:cs typeface="Calibri" panose="020F0502020204030204" pitchFamily="34" charset="0"/>
              </a:rPr>
              <a:t>Functional Requirements</a:t>
            </a:r>
            <a:endParaRPr lang="en-US" sz="12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ea typeface="Calibri" panose="020F0502020204030204" pitchFamily="34" charset="0"/>
                <a:cs typeface="Calibri" panose="020F0502020204030204" pitchFamily="34" charset="0"/>
              </a:rPr>
              <a:t>User Management:</a:t>
            </a:r>
          </a:p>
          <a:p>
            <a:pPr lvl="1"/>
            <a:r>
              <a:rPr lang="en-US" sz="1200" dirty="0">
                <a:ea typeface="Calibri" panose="020F0502020204030204" pitchFamily="34" charset="0"/>
                <a:cs typeface="Calibri" panose="020F0502020204030204" pitchFamily="34" charset="0"/>
              </a:rPr>
              <a:t>Admins maintain repair experts </a:t>
            </a:r>
          </a:p>
          <a:p>
            <a:pPr lvl="1"/>
            <a:r>
              <a:rPr lang="en-US" sz="1200" dirty="0">
                <a:ea typeface="Calibri" panose="020F0502020204030204" pitchFamily="34" charset="0"/>
                <a:cs typeface="Calibri" panose="020F0502020204030204" pitchFamily="34" charset="0"/>
              </a:rPr>
              <a:t>Customer registration through website</a:t>
            </a:r>
          </a:p>
          <a:p>
            <a:pPr lvl="1"/>
            <a:r>
              <a:rPr lang="en-US" sz="1200" dirty="0">
                <a:ea typeface="Calibri" panose="020F0502020204030204" pitchFamily="34" charset="0"/>
                <a:cs typeface="Calibri" panose="020F0502020204030204" pitchFamily="34" charset="0"/>
              </a:rPr>
              <a:t>User authentication, and profile management</a:t>
            </a:r>
          </a:p>
          <a:p>
            <a:r>
              <a:rPr lang="en-US" sz="1200" dirty="0">
                <a:ea typeface="Calibri" panose="020F0502020204030204" pitchFamily="34" charset="0"/>
                <a:cs typeface="Calibri" panose="020F0502020204030204" pitchFamily="34" charset="0"/>
              </a:rPr>
              <a:t>Annual Billing:</a:t>
            </a:r>
          </a:p>
          <a:p>
            <a:pPr lvl="1"/>
            <a:r>
              <a:rPr lang="en-US" sz="1200" dirty="0">
                <a:ea typeface="Calibri" panose="020F0502020204030204" pitchFamily="34" charset="0"/>
                <a:cs typeface="Calibri" panose="020F0502020204030204" pitchFamily="34" charset="0"/>
              </a:rPr>
              <a:t>Payment linked to user</a:t>
            </a:r>
          </a:p>
          <a:p>
            <a:pPr lvl="1"/>
            <a:r>
              <a:rPr lang="en-US" sz="1200" dirty="0">
                <a:ea typeface="Calibri" panose="020F0502020204030204" pitchFamily="34" charset="0"/>
                <a:cs typeface="Calibri" panose="020F0502020204030204" pitchFamily="34" charset="0"/>
              </a:rPr>
              <a:t>Credit information stored in user table</a:t>
            </a:r>
          </a:p>
          <a:p>
            <a:r>
              <a:rPr lang="en-US" sz="1200" dirty="0">
                <a:ea typeface="Calibri" panose="020F0502020204030204" pitchFamily="34" charset="0"/>
                <a:cs typeface="Calibri" panose="020F0502020204030204" pitchFamily="34" charset="0"/>
              </a:rPr>
              <a:t>Ticket Management: </a:t>
            </a:r>
          </a:p>
          <a:p>
            <a:pPr lvl="1"/>
            <a:r>
              <a:rPr lang="en-US" sz="1200" dirty="0">
                <a:ea typeface="Calibri" panose="020F0502020204030204" pitchFamily="34" charset="0"/>
                <a:cs typeface="Calibri" panose="020F0502020204030204" pitchFamily="34" charset="0"/>
              </a:rPr>
              <a:t>Customers should be able to enter tickets from the website</a:t>
            </a:r>
          </a:p>
          <a:p>
            <a:pPr lvl="1"/>
            <a:r>
              <a:rPr lang="en-US" sz="1200" dirty="0">
                <a:ea typeface="Calibri" panose="020F0502020204030204" pitchFamily="34" charset="0"/>
                <a:cs typeface="Calibri" panose="020F0502020204030204" pitchFamily="34" charset="0"/>
              </a:rPr>
              <a:t>Notify and match specialist based on skills and availability</a:t>
            </a:r>
          </a:p>
          <a:p>
            <a:pPr lvl="1"/>
            <a:r>
              <a:rPr lang="en-US" sz="1200" dirty="0">
                <a:ea typeface="Calibri" panose="020F0502020204030204" pitchFamily="34" charset="0"/>
                <a:cs typeface="Calibri" panose="020F0502020204030204" pitchFamily="34" charset="0"/>
              </a:rPr>
              <a:t>Notify customer when the specialist accepts ticket</a:t>
            </a:r>
          </a:p>
          <a:p>
            <a:r>
              <a:rPr lang="en-US" sz="1200" dirty="0">
                <a:ea typeface="Calibri" panose="020F0502020204030204" pitchFamily="34" charset="0"/>
                <a:cs typeface="Calibri" panose="020F0502020204030204" pitchFamily="34" charset="0"/>
              </a:rPr>
              <a:t>Mobile Application Functionality:</a:t>
            </a:r>
          </a:p>
          <a:p>
            <a:pPr lvl="1"/>
            <a:r>
              <a:rPr lang="en-US" sz="1200" dirty="0">
                <a:ea typeface="Calibri" panose="020F0502020204030204" pitchFamily="34" charset="0"/>
                <a:cs typeface="Calibri" panose="020F0502020204030204" pitchFamily="34" charset="0"/>
              </a:rPr>
              <a:t>Access and update ticket information</a:t>
            </a:r>
          </a:p>
          <a:p>
            <a:r>
              <a:rPr lang="en-US" sz="1200" dirty="0">
                <a:ea typeface="Calibri" panose="020F0502020204030204" pitchFamily="34" charset="0"/>
                <a:cs typeface="Calibri" panose="020F0502020204030204" pitchFamily="34" charset="0"/>
              </a:rPr>
              <a:t>Survey Management:</a:t>
            </a:r>
          </a:p>
          <a:p>
            <a:pPr lvl="1"/>
            <a:r>
              <a:rPr lang="en-US" sz="1200" dirty="0">
                <a:ea typeface="Calibri" panose="020F0502020204030204" pitchFamily="34" charset="0"/>
                <a:cs typeface="Calibri" panose="020F0502020204030204" pitchFamily="34" charset="0"/>
              </a:rPr>
              <a:t> After ticket is marked as complete, customer gets survey link</a:t>
            </a:r>
          </a:p>
          <a:p>
            <a:endParaRPr lang="en-US" sz="1200" dirty="0">
              <a:cs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3A29689-4ECA-3BA7-E4FD-E0532F67DC08}"/>
              </a:ext>
            </a:extLst>
          </p:cNvPr>
          <p:cNvCxnSpPr/>
          <p:nvPr/>
        </p:nvCxnSpPr>
        <p:spPr>
          <a:xfrm>
            <a:off x="6323504" y="1094678"/>
            <a:ext cx="13013" cy="4993888"/>
          </a:xfrm>
          <a:prstGeom prst="straightConnector1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7FB3C1E-13B9-2471-96CA-6A400ADC269D}"/>
              </a:ext>
            </a:extLst>
          </p:cNvPr>
          <p:cNvSpPr txBox="1">
            <a:spLocks/>
          </p:cNvSpPr>
          <p:nvPr/>
        </p:nvSpPr>
        <p:spPr>
          <a:xfrm>
            <a:off x="6771642" y="1094678"/>
            <a:ext cx="5157787" cy="51408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Non-Functional Requirements</a:t>
            </a:r>
            <a:endParaRPr lang="en-US" sz="12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Reliability:</a:t>
            </a:r>
          </a:p>
          <a:p>
            <a:pPr lvl="1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The system should have high availability with minimal downtime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Scalability: </a:t>
            </a:r>
          </a:p>
          <a:p>
            <a:pPr lvl="1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Should handle an increasing number of users and tickets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Maintainability: </a:t>
            </a:r>
          </a:p>
          <a:p>
            <a:pPr lvl="1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Easy to update and maintain without significant downtime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Security: </a:t>
            </a:r>
          </a:p>
          <a:p>
            <a:pPr lvl="1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Secure customer data and comply with data protection laws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Performance:</a:t>
            </a:r>
          </a:p>
          <a:p>
            <a:pPr lvl="1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Quick response times for user interactions and ticket processing</a:t>
            </a:r>
          </a:p>
          <a:p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03C3C-4FAC-B0F6-C07E-51BAB4D16C94}"/>
              </a:ext>
            </a:extLst>
          </p:cNvPr>
          <p:cNvSpPr txBox="1"/>
          <p:nvPr/>
        </p:nvSpPr>
        <p:spPr>
          <a:xfrm>
            <a:off x="6526306" y="4858870"/>
            <a:ext cx="5522258" cy="5416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,Sans-Serif"/>
              <a:buChar char="•"/>
            </a:pPr>
            <a:endParaRPr lang="en-US" sz="1100" dirty="0"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US" sz="11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028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AFC75-06CC-CB2E-780B-4C122CE2E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Architectural Characteristics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4DB6642A-2B18-9FBD-E37F-F7DE23AA72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919771"/>
              </p:ext>
            </p:extLst>
          </p:nvPr>
        </p:nvGraphicFramePr>
        <p:xfrm>
          <a:off x="4821892" y="685800"/>
          <a:ext cx="6582522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E2B60455-70F2-062F-5FF8-A0C07E082546}"/>
              </a:ext>
            </a:extLst>
          </p:cNvPr>
          <p:cNvSpPr txBox="1"/>
          <p:nvPr/>
        </p:nvSpPr>
        <p:spPr>
          <a:xfrm>
            <a:off x="5082987" y="331693"/>
            <a:ext cx="64097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CHARACTERISTIC                                            WHY</a:t>
            </a:r>
          </a:p>
        </p:txBody>
      </p:sp>
    </p:spTree>
    <p:extLst>
      <p:ext uri="{BB962C8B-B14F-4D97-AF65-F5344CB8AC3E}">
        <p14:creationId xmlns:p14="http://schemas.microsoft.com/office/powerpoint/2010/main" val="147805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BD33CD-549B-D447-9F91-9588A781C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5161" y="670989"/>
            <a:ext cx="4637896" cy="602687"/>
          </a:xfrm>
        </p:spPr>
        <p:txBody>
          <a:bodyPr>
            <a:noAutofit/>
          </a:bodyPr>
          <a:lstStyle/>
          <a:p>
            <a:r>
              <a:rPr lang="en-US" sz="3200" b="0" dirty="0">
                <a:solidFill>
                  <a:schemeClr val="tx1"/>
                </a:solidFill>
                <a:ea typeface="+mn-lt"/>
                <a:cs typeface="+mn-lt"/>
              </a:rPr>
              <a:t>Coupling </a:t>
            </a: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Considerations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18C84B-14AF-4B5D-1BCD-F14E285C6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4337" y="2921240"/>
            <a:ext cx="5157787" cy="334696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API Communication layers:</a:t>
            </a:r>
          </a:p>
          <a:p>
            <a:pPr lvl="1"/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Centralized ticket generation and distribution</a:t>
            </a:r>
          </a:p>
          <a:p>
            <a:pPr lvl="1"/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Addresses unit-of-work concern</a:t>
            </a:r>
          </a:p>
          <a:p>
            <a:pPr lvl="1">
              <a:buClr>
                <a:srgbClr val="1287C3"/>
              </a:buClr>
            </a:pP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API layers add standardized communication between components to eliminate any loss in messages</a:t>
            </a:r>
          </a:p>
          <a:p>
            <a:pPr lvl="1"/>
            <a:endParaRPr lang="en-US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Enterprise Service Bus (ESB Orchestrator):</a:t>
            </a:r>
          </a:p>
          <a:p>
            <a:pPr lvl="1"/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Routes messages through text or email</a:t>
            </a:r>
          </a:p>
          <a:p>
            <a:pPr lvl="1">
              <a:buClr>
                <a:srgbClr val="1287C3"/>
              </a:buClr>
            </a:pP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Manages updates to ticket history</a:t>
            </a:r>
          </a:p>
          <a:p>
            <a:pPr lvl="1"/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Addresses re-routing concern</a:t>
            </a:r>
          </a:p>
          <a:p>
            <a:pPr lvl="1">
              <a:buClr>
                <a:srgbClr val="1287C3"/>
              </a:buClr>
            </a:pP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Chosen for reliability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DC9ED9-74A2-1737-BBA3-6C03997F0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5418" y="1826203"/>
            <a:ext cx="5875915" cy="50856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Disintegrators (Decoupling methods)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369C9A-5748-3ED0-15E9-31466D585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4927" y="2887166"/>
            <a:ext cx="5530896" cy="345154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Microservice architecture used for modularity:</a:t>
            </a:r>
          </a:p>
          <a:p>
            <a:pPr lvl="1"/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Ticket management service and message transfers</a:t>
            </a:r>
          </a:p>
          <a:p>
            <a:pPr lvl="1"/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Ticket generator and assignment algorithm service</a:t>
            </a:r>
          </a:p>
          <a:p>
            <a:pPr lvl="1"/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User storage and system administrator service functions</a:t>
            </a:r>
          </a:p>
          <a:p>
            <a:pPr lvl="1">
              <a:buClr>
                <a:srgbClr val="1287C3"/>
              </a:buClr>
            </a:pP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Payment service with extra security layer</a:t>
            </a:r>
          </a:p>
          <a:p>
            <a:pPr lvl="1"/>
            <a:endParaRPr lang="en-US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Abstraction layers between components where expected changes will occur:</a:t>
            </a:r>
          </a:p>
          <a:p>
            <a:pPr lvl="1"/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Addresses changing algorithm concern</a:t>
            </a:r>
          </a:p>
          <a:p>
            <a:pPr lvl="1">
              <a:buClr>
                <a:srgbClr val="1287C3"/>
              </a:buClr>
            </a:pP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Allows changes to be made on components without impacting other services</a:t>
            </a:r>
          </a:p>
          <a:p>
            <a:pPr lvl="1">
              <a:buClr>
                <a:srgbClr val="1287C3"/>
              </a:buClr>
            </a:pP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Enables the independent scaling of different services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AC14AB48-8474-D3E9-7E8D-58E93F280E2D}"/>
              </a:ext>
            </a:extLst>
          </p:cNvPr>
          <p:cNvSpPr txBox="1">
            <a:spLocks/>
          </p:cNvSpPr>
          <p:nvPr/>
        </p:nvSpPr>
        <p:spPr>
          <a:xfrm>
            <a:off x="1405925" y="1860974"/>
            <a:ext cx="5183188" cy="4707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ea typeface="Calibri" panose="020F0502020204030204" pitchFamily="34" charset="0"/>
                <a:cs typeface="Calibri" panose="020F0502020204030204" pitchFamily="34" charset="0"/>
              </a:rPr>
              <a:t>Integrators (Coupling methods)</a:t>
            </a:r>
          </a:p>
        </p:txBody>
      </p:sp>
    </p:spTree>
    <p:extLst>
      <p:ext uri="{BB962C8B-B14F-4D97-AF65-F5344CB8AC3E}">
        <p14:creationId xmlns:p14="http://schemas.microsoft.com/office/powerpoint/2010/main" val="2319160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BD33CD-549B-D447-9F91-9588A781C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052" y="236699"/>
            <a:ext cx="3950346" cy="602687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>
                <a:solidFill>
                  <a:srgbClr val="404040"/>
                </a:solidFill>
                <a:ea typeface="+mn-lt"/>
                <a:cs typeface="+mn-lt"/>
              </a:rPr>
              <a:t>Service Contracts</a:t>
            </a:r>
            <a:endParaRPr lang="en-US" sz="3200" dirty="0">
              <a:solidFill>
                <a:srgbClr val="404040"/>
              </a:solidFill>
              <a:cs typeface="Calibri" panose="020F0502020204030204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18C84B-14AF-4B5D-1BCD-F14E285C6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88157" y="1522119"/>
            <a:ext cx="4404752" cy="42708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cs typeface="Calibri"/>
              </a:rPr>
              <a:t>Ensures that each service adheres to a standardized communication format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cs typeface="Calibri"/>
              </a:rPr>
              <a:t>Less likely to result in data consistency problems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cs typeface="Calibri"/>
              </a:rPr>
              <a:t>Since it is a single company, good for maintaining schemas internally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cs typeface="Calibri"/>
              </a:rPr>
              <a:t>Provide a stable and well-defined interface allowing changes to be made to a service without affecting other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cs typeface="Calibri"/>
              </a:rPr>
              <a:t>In the event of a failure of one microservice, strict contracts prevent other microservices from also failing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cs typeface="Calibri"/>
              </a:rPr>
              <a:t>Allow efficient scaling of individual microservices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DC9ED9-74A2-1737-BBA3-6C03997F0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7375" y="907191"/>
            <a:ext cx="5201117" cy="54600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cs typeface="Calibri"/>
              </a:rPr>
              <a:t>Required Contracts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369C9A-5748-3ED0-15E9-31466D585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14944" y="1522121"/>
            <a:ext cx="5846575" cy="5337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1600" dirty="0">
                <a:cs typeface="Calibri"/>
              </a:rPr>
              <a:t>Website Ticket generator and Database</a:t>
            </a:r>
            <a:r>
              <a:rPr lang="en-US" dirty="0">
                <a:cs typeface="Calibri"/>
              </a:rPr>
              <a:t>:</a:t>
            </a:r>
            <a:endParaRPr lang="en-US" sz="1600" dirty="0">
              <a:cs typeface="Calibri"/>
            </a:endParaRPr>
          </a:p>
          <a:p>
            <a:pPr lvl="2"/>
            <a:r>
              <a:rPr lang="en-US" sz="1600" dirty="0">
                <a:cs typeface="Calibri"/>
              </a:rPr>
              <a:t>Database responds to ticket generator requests based on the strict predefined schema</a:t>
            </a:r>
          </a:p>
          <a:p>
            <a:pPr lvl="1"/>
            <a:r>
              <a:rPr lang="en-US" sz="1600" dirty="0">
                <a:cs typeface="Calibri"/>
              </a:rPr>
              <a:t>Mobile App and Database</a:t>
            </a:r>
            <a:r>
              <a:rPr lang="en-US" dirty="0">
                <a:cs typeface="Calibri"/>
              </a:rPr>
              <a:t>:</a:t>
            </a:r>
            <a:endParaRPr lang="en-US" sz="1600" dirty="0">
              <a:cs typeface="Calibri"/>
            </a:endParaRPr>
          </a:p>
          <a:p>
            <a:pPr lvl="2"/>
            <a:r>
              <a:rPr lang="en-US" sz="1600" dirty="0">
                <a:cs typeface="Calibri"/>
              </a:rPr>
              <a:t>Interaction based on strict database schema ensuring required fields are present and data types are correct</a:t>
            </a:r>
          </a:p>
          <a:p>
            <a:pPr lvl="1"/>
            <a:r>
              <a:rPr lang="en-US" sz="1600" dirty="0">
                <a:cs typeface="Calibri"/>
              </a:rPr>
              <a:t>Notification Service and Customer</a:t>
            </a:r>
            <a:r>
              <a:rPr lang="en-US" dirty="0">
                <a:cs typeface="Calibri"/>
              </a:rPr>
              <a:t>:</a:t>
            </a:r>
            <a:endParaRPr lang="en-US" sz="1600" dirty="0">
              <a:cs typeface="Calibri"/>
            </a:endParaRPr>
          </a:p>
          <a:p>
            <a:pPr lvl="2"/>
            <a:r>
              <a:rPr lang="en-US" sz="1600" dirty="0">
                <a:cs typeface="Calibri"/>
              </a:rPr>
              <a:t>Adheres to strict contract to ensure consistent and accurate communication with the customer</a:t>
            </a:r>
          </a:p>
          <a:p>
            <a:pPr lvl="1"/>
            <a:r>
              <a:rPr lang="en-US" sz="1600" dirty="0">
                <a:cs typeface="Calibri"/>
              </a:rPr>
              <a:t>Billing Service and Customer</a:t>
            </a:r>
            <a:r>
              <a:rPr lang="en-US" dirty="0">
                <a:cs typeface="Calibri"/>
              </a:rPr>
              <a:t>:</a:t>
            </a:r>
            <a:endParaRPr lang="en-US" sz="1600" dirty="0">
              <a:cs typeface="Calibri"/>
            </a:endParaRPr>
          </a:p>
          <a:p>
            <a:pPr lvl="2"/>
            <a:r>
              <a:rPr lang="en-US" sz="1600" dirty="0">
                <a:cs typeface="Calibri"/>
              </a:rPr>
              <a:t>Communicates with customer to initiate payment</a:t>
            </a:r>
          </a:p>
          <a:p>
            <a:pPr lvl="2"/>
            <a:r>
              <a:rPr lang="en-US" sz="1600" dirty="0">
                <a:cs typeface="Calibri"/>
              </a:rPr>
              <a:t>Contract defines required parameters for successful payment</a:t>
            </a:r>
          </a:p>
          <a:p>
            <a:pPr lvl="2"/>
            <a:r>
              <a:rPr lang="en-US" sz="1600" dirty="0">
                <a:cs typeface="Calibri"/>
              </a:rPr>
              <a:t>Billing service responds with confirmation or error message, adhering to a predefined schema</a:t>
            </a:r>
          </a:p>
          <a:p>
            <a:pPr lvl="2"/>
            <a:endParaRPr lang="en-US" sz="1600" dirty="0"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endParaRPr lang="en-US" sz="1600" dirty="0">
              <a:cs typeface="Calibri"/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B46444D0-0288-519B-45EF-EE53C6DF6218}"/>
              </a:ext>
            </a:extLst>
          </p:cNvPr>
          <p:cNvSpPr txBox="1">
            <a:spLocks/>
          </p:cNvSpPr>
          <p:nvPr/>
        </p:nvSpPr>
        <p:spPr>
          <a:xfrm>
            <a:off x="1688203" y="902937"/>
            <a:ext cx="5183188" cy="5460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cs typeface="Calibri"/>
              </a:rPr>
              <a:t>Strict Contracts (JSON)</a:t>
            </a:r>
          </a:p>
        </p:txBody>
      </p:sp>
    </p:spTree>
    <p:extLst>
      <p:ext uri="{BB962C8B-B14F-4D97-AF65-F5344CB8AC3E}">
        <p14:creationId xmlns:p14="http://schemas.microsoft.com/office/powerpoint/2010/main" val="295354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9096-7F82-9C19-3F04-E2A92A3A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Architecture Diagram</a:t>
            </a: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endParaRPr lang="en-US" dirty="0">
              <a:cs typeface="Calibri Light"/>
            </a:endParaRPr>
          </a:p>
        </p:txBody>
      </p:sp>
      <p:pic>
        <p:nvPicPr>
          <p:cNvPr id="22" name="Content Placeholder 21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FFD3ECBB-2AC8-08A5-1DC9-39298E839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993" y="777874"/>
            <a:ext cx="9539407" cy="6076951"/>
          </a:xfrm>
        </p:spPr>
      </p:pic>
    </p:spTree>
    <p:extLst>
      <p:ext uri="{BB962C8B-B14F-4D97-AF65-F5344CB8AC3E}">
        <p14:creationId xmlns:p14="http://schemas.microsoft.com/office/powerpoint/2010/main" val="74726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9096-7F82-9C19-3F04-E2A92A3A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Architecture Diagram</a:t>
            </a:r>
            <a:br>
              <a:rPr lang="en-US" dirty="0">
                <a:cs typeface="Calibri Light"/>
              </a:rPr>
            </a:br>
            <a:r>
              <a:rPr lang="en-US">
                <a:cs typeface="Calibri Light"/>
              </a:rPr>
              <a:t>Highlights</a:t>
            </a: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endParaRPr lang="en-US" dirty="0">
              <a:cs typeface="Calibri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A5ACA-F9A9-3FE2-61F5-5147177D4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874" y="1462768"/>
            <a:ext cx="10018713" cy="5015592"/>
          </a:xfrm>
        </p:spPr>
        <p:txBody>
          <a:bodyPr>
            <a:normAutofit fontScale="92500" lnSpcReduction="10000"/>
          </a:bodyPr>
          <a:lstStyle/>
          <a:p>
            <a:r>
              <a:rPr lang="en-US" sz="1600" b="1" dirty="0">
                <a:latin typeface="Calibri"/>
                <a:cs typeface="Calibri"/>
              </a:rPr>
              <a:t>Microservice architecture</a:t>
            </a:r>
            <a:r>
              <a:rPr lang="en-US" sz="1600" dirty="0">
                <a:latin typeface="Calibri"/>
                <a:cs typeface="Calibri"/>
              </a:rPr>
              <a:t> splits up components so that they can be modified and scaled individually:</a:t>
            </a:r>
          </a:p>
          <a:p>
            <a:pPr lvl="1">
              <a:buClr>
                <a:srgbClr val="1287C3"/>
              </a:buClr>
            </a:pPr>
            <a:r>
              <a:rPr lang="en-US" sz="1400" b="1" dirty="0">
                <a:latin typeface="Calibri"/>
                <a:cs typeface="Calibri"/>
              </a:rPr>
              <a:t>Ticket Generation and Assignment</a:t>
            </a:r>
            <a:r>
              <a:rPr lang="en-US" sz="1400" dirty="0">
                <a:latin typeface="Calibri"/>
                <a:cs typeface="Calibri"/>
              </a:rPr>
              <a:t> microservice is separate from </a:t>
            </a:r>
            <a:r>
              <a:rPr lang="en-US" sz="1400" b="1" dirty="0">
                <a:latin typeface="Calibri"/>
                <a:cs typeface="Calibri"/>
              </a:rPr>
              <a:t>Ticket Management</a:t>
            </a:r>
            <a:r>
              <a:rPr lang="en-US" sz="1400" dirty="0">
                <a:latin typeface="Calibri"/>
                <a:cs typeface="Calibri"/>
              </a:rPr>
              <a:t> microservice. Assignment algorithms can be modified without major changes to other system components</a:t>
            </a:r>
          </a:p>
          <a:p>
            <a:pPr lvl="1">
              <a:buClr>
                <a:srgbClr val="1287C3"/>
              </a:buClr>
            </a:pPr>
            <a:r>
              <a:rPr lang="en-US" sz="1400" b="1" dirty="0">
                <a:latin typeface="Calibri"/>
                <a:cs typeface="Calibri"/>
              </a:rPr>
              <a:t>Payments</a:t>
            </a:r>
            <a:r>
              <a:rPr lang="en-US" sz="1400" dirty="0">
                <a:latin typeface="Calibri"/>
                <a:cs typeface="Calibri"/>
              </a:rPr>
              <a:t> are processed through a separate microservice to incorporate added encryption. This also allows for additional payment methods to be added to the system in the future </a:t>
            </a:r>
            <a:endParaRPr lang="en-US" sz="1400" dirty="0"/>
          </a:p>
          <a:p>
            <a:pPr marL="2743200" lvl="6" indent="0">
              <a:buClr>
                <a:srgbClr val="1287C3"/>
              </a:buClr>
              <a:buNone/>
            </a:pPr>
            <a:endParaRPr lang="en-US" sz="1600" dirty="0">
              <a:latin typeface="Calibri"/>
              <a:cs typeface="Calibri"/>
            </a:endParaRPr>
          </a:p>
          <a:p>
            <a:pPr>
              <a:buClr>
                <a:srgbClr val="1287C3"/>
              </a:buClr>
            </a:pPr>
            <a:r>
              <a:rPr lang="en-US" sz="1600" b="1" dirty="0">
                <a:latin typeface="Calibri"/>
                <a:cs typeface="Calibri"/>
              </a:rPr>
              <a:t>Orchestration-Driven Architecture</a:t>
            </a:r>
            <a:r>
              <a:rPr lang="en-US" sz="1600" dirty="0">
                <a:latin typeface="Calibri"/>
                <a:cs typeface="Calibri"/>
              </a:rPr>
              <a:t> ensures that tickets are routed to experts properly:</a:t>
            </a:r>
          </a:p>
          <a:p>
            <a:pPr lvl="1">
              <a:buClr>
                <a:srgbClr val="1287C3"/>
              </a:buClr>
            </a:pPr>
            <a:r>
              <a:rPr lang="en-US" sz="1400" dirty="0">
                <a:latin typeface="Calibri"/>
                <a:cs typeface="Calibri"/>
              </a:rPr>
              <a:t>Assignment service determines correct expert and passes request to ticket management. ESB routes message to text expert </a:t>
            </a:r>
          </a:p>
          <a:p>
            <a:pPr lvl="1">
              <a:buClr>
                <a:srgbClr val="1287C3"/>
              </a:buClr>
            </a:pPr>
            <a:r>
              <a:rPr lang="en-US" sz="1400" dirty="0">
                <a:latin typeface="Calibri"/>
                <a:cs typeface="Calibri"/>
              </a:rPr>
              <a:t>If message is routed successfully, second notification message is sent to customer</a:t>
            </a:r>
          </a:p>
          <a:p>
            <a:pPr lvl="1">
              <a:buClr>
                <a:srgbClr val="1287C3"/>
              </a:buClr>
            </a:pPr>
            <a:r>
              <a:rPr lang="en-US" sz="1400" dirty="0">
                <a:latin typeface="Calibri"/>
                <a:cs typeface="Calibri"/>
              </a:rPr>
              <a:t>If message is not routed successfully, ticket management passes request for new expert to the assignment service</a:t>
            </a:r>
          </a:p>
          <a:p>
            <a:pPr marL="457200" lvl="1" indent="0">
              <a:buClr>
                <a:srgbClr val="1287C3"/>
              </a:buClr>
              <a:buNone/>
            </a:pPr>
            <a:endParaRPr lang="en-US" sz="1400" dirty="0">
              <a:latin typeface="Calibri"/>
              <a:cs typeface="Calibri"/>
            </a:endParaRPr>
          </a:p>
          <a:p>
            <a:pPr>
              <a:buClr>
                <a:srgbClr val="1287C3"/>
              </a:buClr>
            </a:pPr>
            <a:r>
              <a:rPr lang="en-US" sz="1600" b="1" dirty="0">
                <a:latin typeface="Calibri"/>
                <a:cs typeface="Calibri"/>
              </a:rPr>
              <a:t>Text / Email Notification service</a:t>
            </a:r>
            <a:r>
              <a:rPr lang="en-US" sz="1600" dirty="0">
                <a:latin typeface="Calibri"/>
                <a:cs typeface="Calibri"/>
              </a:rPr>
              <a:t> sends out texts and notification emails:</a:t>
            </a:r>
          </a:p>
          <a:p>
            <a:pPr lvl="1">
              <a:buClr>
                <a:srgbClr val="1287C3"/>
              </a:buClr>
            </a:pPr>
            <a:r>
              <a:rPr lang="en-US" sz="1400" dirty="0">
                <a:latin typeface="Calibri"/>
                <a:cs typeface="Calibri"/>
              </a:rPr>
              <a:t>The same service sends and receives the customer survey through email</a:t>
            </a:r>
          </a:p>
          <a:p>
            <a:pPr marL="3200400" lvl="7" indent="0">
              <a:buClr>
                <a:srgbClr val="1287C3"/>
              </a:buClr>
              <a:buNone/>
            </a:pPr>
            <a:endParaRPr lang="en-US" sz="1000" dirty="0">
              <a:latin typeface="Calibri"/>
              <a:cs typeface="Calibri"/>
            </a:endParaRPr>
          </a:p>
          <a:p>
            <a:pPr>
              <a:buClr>
                <a:srgbClr val="1287C3"/>
              </a:buClr>
            </a:pPr>
            <a:r>
              <a:rPr lang="en-US" sz="1600" b="1" dirty="0">
                <a:latin typeface="Calibri"/>
                <a:cs typeface="Calibri"/>
              </a:rPr>
              <a:t>API gateways</a:t>
            </a:r>
            <a:r>
              <a:rPr lang="en-US" sz="1600" dirty="0">
                <a:latin typeface="Calibri"/>
                <a:cs typeface="Calibri"/>
              </a:rPr>
              <a:t> are used to connect between client services (web / mobile applications) and the microservice layers</a:t>
            </a:r>
          </a:p>
          <a:p>
            <a:pPr>
              <a:buClr>
                <a:srgbClr val="1287C3"/>
              </a:buClr>
            </a:pPr>
            <a:r>
              <a:rPr lang="en-US" sz="1600" b="1" dirty="0">
                <a:latin typeface="Calibri"/>
                <a:cs typeface="Calibri"/>
              </a:rPr>
              <a:t>API layers</a:t>
            </a:r>
            <a:r>
              <a:rPr lang="en-US" sz="1600" dirty="0">
                <a:latin typeface="Calibri"/>
                <a:cs typeface="Calibri"/>
              </a:rPr>
              <a:t> are used internally to communicate between microservices</a:t>
            </a:r>
          </a:p>
          <a:p>
            <a:pPr>
              <a:buClr>
                <a:srgbClr val="1287C3"/>
              </a:buClr>
            </a:pPr>
            <a:r>
              <a:rPr lang="en-US" sz="1600" b="1" dirty="0">
                <a:latin typeface="Calibri"/>
                <a:cs typeface="Calibri"/>
              </a:rPr>
              <a:t>Strict contracts</a:t>
            </a:r>
            <a:r>
              <a:rPr lang="en-US" sz="1600" dirty="0">
                <a:latin typeface="Calibri"/>
                <a:cs typeface="Calibri"/>
              </a:rPr>
              <a:t> are maintained between each component and managed through API layers</a:t>
            </a:r>
          </a:p>
        </p:txBody>
      </p:sp>
    </p:spTree>
    <p:extLst>
      <p:ext uri="{BB962C8B-B14F-4D97-AF65-F5344CB8AC3E}">
        <p14:creationId xmlns:p14="http://schemas.microsoft.com/office/powerpoint/2010/main" val="340964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2B48-0C29-1A69-7E62-FB3E8149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093" y="57111"/>
            <a:ext cx="3932237" cy="576008"/>
          </a:xfrm>
        </p:spPr>
        <p:txBody>
          <a:bodyPr>
            <a:normAutofit fontScale="90000"/>
          </a:bodyPr>
          <a:lstStyle/>
          <a:p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Deployment Strategies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22CD8-1012-E8A1-D79D-B1569BDBFBB7}"/>
              </a:ext>
            </a:extLst>
          </p:cNvPr>
          <p:cNvSpPr txBox="1"/>
          <p:nvPr/>
        </p:nvSpPr>
        <p:spPr>
          <a:xfrm>
            <a:off x="1499763" y="1034093"/>
            <a:ext cx="4532862" cy="21544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ea typeface="+mn-lt"/>
                <a:cs typeface="+mn-lt"/>
              </a:rPr>
              <a:t>Blue-Green Deployment (Initial Release):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>
              <a:ea typeface="+mn-lt"/>
              <a:cs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ea typeface="+mn-lt"/>
                <a:cs typeface="+mn-lt"/>
              </a:rPr>
              <a:t>Zero Downtime Updates:</a:t>
            </a:r>
            <a:endParaRPr lang="en-US"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Live traffic switched between environments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>
                <a:ea typeface="+mn-lt"/>
                <a:cs typeface="+mn-lt"/>
              </a:rPr>
              <a:t>with no user disruption</a:t>
            </a: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ea typeface="+mn-lt"/>
                <a:cs typeface="+mn-lt"/>
              </a:rPr>
              <a:t>Immediate Rollback:</a:t>
            </a:r>
            <a:endParaRPr lang="en-US">
              <a:cs typeface="Calibri" panose="020F0502020204030204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Quick and easy reversion to the stable version in case 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of any issues with the new release</a:t>
            </a:r>
            <a:endParaRPr lang="en-US">
              <a:solidFill>
                <a:srgbClr val="000000"/>
              </a:solidFill>
              <a:latin typeface="Calibri"/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ea typeface="+mn-lt"/>
                <a:cs typeface="+mn-lt"/>
              </a:rPr>
              <a:t>Production Testing:</a:t>
            </a:r>
            <a:endParaRPr lang="en-US">
              <a:cs typeface="Calibri" panose="020F0502020204030204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Green serves as a live staging area, allowing for testing before going live</a:t>
            </a:r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C0528-ED4D-D2B6-E6AD-2CF2D5D373D4}"/>
              </a:ext>
            </a:extLst>
          </p:cNvPr>
          <p:cNvSpPr txBox="1"/>
          <p:nvPr/>
        </p:nvSpPr>
        <p:spPr>
          <a:xfrm>
            <a:off x="6167637" y="3930800"/>
            <a:ext cx="5679189" cy="21544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ea typeface="+mn-lt"/>
                <a:cs typeface="+mn-lt"/>
              </a:rPr>
              <a:t>Canary Deployment (Subsequent Releases):</a:t>
            </a:r>
            <a:endParaRPr lang="en-US" sz="1400" dirty="0"/>
          </a:p>
          <a:p>
            <a:endParaRPr lang="en-US" sz="1200" b="1">
              <a:ea typeface="+mn-lt"/>
              <a:cs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ea typeface="+mn-lt"/>
                <a:cs typeface="+mn-lt"/>
              </a:rPr>
              <a:t>Controlled Rollout:</a:t>
            </a:r>
            <a:endParaRPr lang="en-US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New updates deployed to a small percentage of users initially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Allows for testing and monitoring the subset</a:t>
            </a: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ea typeface="+mn-lt"/>
                <a:cs typeface="+mn-lt"/>
              </a:rPr>
              <a:t>Targeted Feedback:</a:t>
            </a:r>
            <a:endParaRPr lang="en-US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Allows for tweaking and improvements based on user feedback and performance data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ea typeface="+mn-lt"/>
                <a:cs typeface="+mn-lt"/>
              </a:rPr>
              <a:t>Incremental Release Confidence:</a:t>
            </a:r>
            <a:endParaRPr lang="en-US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Gradually increases the user base for the new release as confidence grows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Full rollout only after successful operation in the canary stage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DD0CA5-01D9-8998-F2B6-093CB669C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434" y="816357"/>
            <a:ext cx="4741561" cy="292110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7E52B1C3-DBF5-983F-EDF9-C60A11B44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64" y="3799753"/>
            <a:ext cx="4667178" cy="276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07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6EBA-8CFC-A97A-0608-BE4F64C47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14" y="268292"/>
            <a:ext cx="10515600" cy="719241"/>
          </a:xfrm>
        </p:spPr>
        <p:txBody>
          <a:bodyPr/>
          <a:lstStyle/>
          <a:p>
            <a:r>
              <a:rPr lang="en-US">
                <a:cs typeface="Calibri Light"/>
              </a:rPr>
              <a:t>Fitness 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62DB4-52F9-CC7C-27AF-1F4C82AA4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0445" y="1127926"/>
            <a:ext cx="5080432" cy="5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500" b="1" dirty="0">
                <a:ea typeface="+mn-lt"/>
                <a:cs typeface="+mn-lt"/>
              </a:rPr>
              <a:t>Performance Fitness Function</a:t>
            </a:r>
            <a:endParaRPr lang="en-US" sz="2200" b="1" dirty="0">
              <a:cs typeface="Calibri"/>
            </a:endParaRPr>
          </a:p>
          <a:p>
            <a:r>
              <a:rPr lang="en-US" sz="1200" b="1" dirty="0">
                <a:ea typeface="+mn-lt"/>
                <a:cs typeface="+mn-lt"/>
              </a:rPr>
              <a:t>What Functions Rank This?</a:t>
            </a:r>
            <a:endParaRPr lang="en-US" dirty="0"/>
          </a:p>
          <a:p>
            <a:pPr lvl="1"/>
            <a:r>
              <a:rPr lang="en-US" sz="1000" b="1" dirty="0">
                <a:ea typeface="+mn-lt"/>
                <a:cs typeface="+mn-lt"/>
              </a:rPr>
              <a:t>Response Time Testing</a:t>
            </a:r>
            <a:r>
              <a:rPr lang="en-US" sz="1000" dirty="0">
                <a:ea typeface="+mn-lt"/>
                <a:cs typeface="+mn-lt"/>
              </a:rPr>
              <a:t>: Measure the time taken to respond to requests.</a:t>
            </a:r>
            <a:endParaRPr lang="en-US" dirty="0"/>
          </a:p>
          <a:p>
            <a:pPr lvl="1"/>
            <a:r>
              <a:rPr lang="en-US" sz="1000" b="1" dirty="0">
                <a:ea typeface="+mn-lt"/>
                <a:cs typeface="+mn-lt"/>
              </a:rPr>
              <a:t>Throughput Testing</a:t>
            </a:r>
            <a:r>
              <a:rPr lang="en-US" sz="1000" dirty="0">
                <a:ea typeface="+mn-lt"/>
                <a:cs typeface="+mn-lt"/>
              </a:rPr>
              <a:t>: Measure the number of requests processed within a given timeframe</a:t>
            </a:r>
            <a:endParaRPr lang="en-US" dirty="0"/>
          </a:p>
          <a:p>
            <a:pPr lvl="1"/>
            <a:r>
              <a:rPr lang="en-US" sz="1000" b="1" dirty="0">
                <a:ea typeface="+mn-lt"/>
                <a:cs typeface="+mn-lt"/>
              </a:rPr>
              <a:t>Resource Utilization Testing</a:t>
            </a:r>
            <a:r>
              <a:rPr lang="en-US" sz="1000" dirty="0">
                <a:ea typeface="+mn-lt"/>
                <a:cs typeface="+mn-lt"/>
              </a:rPr>
              <a:t>: Monitor CPU, memory, and I/O usage to ensure they are within optimal ranges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200" b="1" dirty="0">
              <a:ea typeface="+mn-lt"/>
              <a:cs typeface="+mn-lt"/>
            </a:endParaRPr>
          </a:p>
          <a:p>
            <a:r>
              <a:rPr lang="en-US" sz="1200" b="1" dirty="0">
                <a:ea typeface="+mn-lt"/>
                <a:cs typeface="+mn-lt"/>
              </a:rPr>
              <a:t>Why is This Effective?</a:t>
            </a:r>
            <a:endParaRPr lang="en-US" dirty="0">
              <a:cs typeface="Calibri" panose="020F0502020204030204"/>
            </a:endParaRPr>
          </a:p>
          <a:p>
            <a:pPr lvl="1"/>
            <a:r>
              <a:rPr lang="en-US" sz="1000" b="1" dirty="0">
                <a:ea typeface="+mn-lt"/>
                <a:cs typeface="+mn-lt"/>
              </a:rPr>
              <a:t>User Satisfaction</a:t>
            </a:r>
            <a:r>
              <a:rPr lang="en-US" sz="1000" dirty="0">
                <a:ea typeface="+mn-lt"/>
                <a:cs typeface="+mn-lt"/>
              </a:rPr>
              <a:t>: Fast and efficient service response is directly linked to user satisfaction</a:t>
            </a:r>
            <a:endParaRPr lang="en-US" dirty="0"/>
          </a:p>
          <a:p>
            <a:pPr lvl="1"/>
            <a:r>
              <a:rPr lang="en-US" sz="1000" b="1" dirty="0">
                <a:ea typeface="+mn-lt"/>
                <a:cs typeface="+mn-lt"/>
              </a:rPr>
              <a:t>System Health</a:t>
            </a:r>
            <a:r>
              <a:rPr lang="en-US" sz="1000" dirty="0">
                <a:ea typeface="+mn-lt"/>
                <a:cs typeface="+mn-lt"/>
              </a:rPr>
              <a:t>: Indicates the health of the system and helps identify bottlenecks</a:t>
            </a:r>
            <a:endParaRPr lang="en-US" dirty="0"/>
          </a:p>
          <a:p>
            <a:pPr lvl="1"/>
            <a:r>
              <a:rPr lang="en-US" sz="1000" b="1" dirty="0">
                <a:ea typeface="+mn-lt"/>
                <a:cs typeface="+mn-lt"/>
              </a:rPr>
              <a:t>Cost Management</a:t>
            </a:r>
            <a:r>
              <a:rPr lang="en-US" sz="1000" dirty="0">
                <a:ea typeface="+mn-lt"/>
                <a:cs typeface="+mn-lt"/>
              </a:rPr>
              <a:t>: Efficient resource utilization can reduce operational costs</a:t>
            </a:r>
            <a:endParaRPr lang="en-US" dirty="0">
              <a:ea typeface="+mn-lt"/>
              <a:cs typeface="+mn-lt"/>
            </a:endParaRPr>
          </a:p>
          <a:p>
            <a:endParaRPr lang="en-US" sz="1200" b="1" dirty="0">
              <a:ea typeface="+mn-lt"/>
              <a:cs typeface="+mn-lt"/>
            </a:endParaRPr>
          </a:p>
          <a:p>
            <a:r>
              <a:rPr lang="en-US" sz="1200" b="1" dirty="0">
                <a:ea typeface="+mn-lt"/>
                <a:cs typeface="+mn-lt"/>
              </a:rPr>
              <a:t>How Would We Implement This?</a:t>
            </a:r>
            <a:endParaRPr lang="en-US" dirty="0">
              <a:cs typeface="Calibri" panose="020F0502020204030204"/>
            </a:endParaRPr>
          </a:p>
          <a:p>
            <a:pPr lvl="1"/>
            <a:r>
              <a:rPr lang="en-US" sz="1000" b="1" dirty="0">
                <a:ea typeface="+mn-lt"/>
                <a:cs typeface="+mn-lt"/>
              </a:rPr>
              <a:t>Automated Performance Tests</a:t>
            </a:r>
            <a:r>
              <a:rPr lang="en-US" sz="1000" dirty="0">
                <a:ea typeface="+mn-lt"/>
                <a:cs typeface="+mn-lt"/>
              </a:rPr>
              <a:t>: Create scripts that simulate user interactions and measure response times and throughput</a:t>
            </a:r>
            <a:endParaRPr lang="en-US" dirty="0"/>
          </a:p>
          <a:p>
            <a:pPr lvl="1"/>
            <a:r>
              <a:rPr lang="en-US" sz="1000" b="1" dirty="0">
                <a:ea typeface="+mn-lt"/>
                <a:cs typeface="+mn-lt"/>
              </a:rPr>
              <a:t>Monitoring Tools</a:t>
            </a:r>
            <a:r>
              <a:rPr lang="en-US" sz="1000" dirty="0">
                <a:ea typeface="+mn-lt"/>
                <a:cs typeface="+mn-lt"/>
              </a:rPr>
              <a:t>: Implement tools available for real-time monitoring</a:t>
            </a:r>
            <a:endParaRPr lang="en-US" dirty="0"/>
          </a:p>
          <a:p>
            <a:pPr lvl="1"/>
            <a:r>
              <a:rPr lang="en-US" sz="1000" b="1" dirty="0">
                <a:ea typeface="+mn-lt"/>
                <a:cs typeface="+mn-lt"/>
              </a:rPr>
              <a:t>Resource Usage Alerts</a:t>
            </a:r>
            <a:r>
              <a:rPr lang="en-US" sz="1000" dirty="0">
                <a:ea typeface="+mn-lt"/>
                <a:cs typeface="+mn-lt"/>
              </a:rPr>
              <a:t>: Set alerts for when usage thresholds are exceeded</a:t>
            </a:r>
            <a:endParaRPr lang="en-US" dirty="0"/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E59FF-804B-A563-1FDC-9D5BA3454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5496" y="1124067"/>
            <a:ext cx="5356506" cy="53544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 b="1" dirty="0">
                <a:ea typeface="+mn-lt"/>
                <a:cs typeface="+mn-lt"/>
              </a:rPr>
              <a:t>Scalability Fitness Function</a:t>
            </a:r>
            <a:endParaRPr lang="en-US" sz="1400" dirty="0">
              <a:cs typeface="Calibri"/>
            </a:endParaRPr>
          </a:p>
          <a:p>
            <a:r>
              <a:rPr lang="en-US" sz="1200" b="1">
                <a:ea typeface="+mn-lt"/>
                <a:cs typeface="+mn-lt"/>
              </a:rPr>
              <a:t>What Functions Rank This?</a:t>
            </a:r>
          </a:p>
          <a:p>
            <a:pPr lvl="1"/>
            <a:r>
              <a:rPr lang="en-US" sz="1000" b="1">
                <a:ea typeface="+mn-lt"/>
                <a:cs typeface="+mn-lt"/>
              </a:rPr>
              <a:t>Load Testing</a:t>
            </a:r>
            <a:r>
              <a:rPr lang="en-US" sz="1000">
                <a:ea typeface="+mn-lt"/>
                <a:cs typeface="+mn-lt"/>
              </a:rPr>
              <a:t>: Simulate varying loads to test how the system performs when more users or actions are added</a:t>
            </a:r>
            <a:endParaRPr lang="en-US"/>
          </a:p>
          <a:p>
            <a:pPr lvl="1"/>
            <a:r>
              <a:rPr lang="en-US" sz="1000" b="1">
                <a:ea typeface="+mn-lt"/>
                <a:cs typeface="+mn-lt"/>
              </a:rPr>
              <a:t>Users Volume Testing</a:t>
            </a:r>
            <a:r>
              <a:rPr lang="en-US" sz="1000">
                <a:ea typeface="+mn-lt"/>
                <a:cs typeface="+mn-lt"/>
              </a:rPr>
              <a:t>: Measure the system's ability to handle increased simultaneous users</a:t>
            </a:r>
            <a:endParaRPr lang="en-US"/>
          </a:p>
          <a:p>
            <a:pPr lvl="1"/>
            <a:r>
              <a:rPr lang="en-US" sz="1000" b="1">
                <a:ea typeface="+mn-lt"/>
                <a:cs typeface="+mn-lt"/>
              </a:rPr>
              <a:t>Data Volume Testing</a:t>
            </a:r>
            <a:r>
              <a:rPr lang="en-US" sz="1000">
                <a:ea typeface="+mn-lt"/>
                <a:cs typeface="+mn-lt"/>
              </a:rPr>
              <a:t>: Test the system's ability to handle large data volumes</a:t>
            </a:r>
            <a:endParaRPr lang="en-US"/>
          </a:p>
          <a:p>
            <a:pPr marL="0" indent="0">
              <a:buNone/>
            </a:pPr>
            <a:endParaRPr lang="en-US" sz="1200" b="1">
              <a:ea typeface="+mn-lt"/>
              <a:cs typeface="+mn-lt"/>
            </a:endParaRPr>
          </a:p>
          <a:p>
            <a:r>
              <a:rPr lang="en-US" sz="1200" b="1">
                <a:ea typeface="+mn-lt"/>
                <a:cs typeface="+mn-lt"/>
              </a:rPr>
              <a:t>Why is This Effective?</a:t>
            </a:r>
            <a:endParaRPr lang="en-US"/>
          </a:p>
          <a:p>
            <a:pPr lvl="1"/>
            <a:r>
              <a:rPr lang="en-US" sz="1000" b="1">
                <a:ea typeface="+mn-lt"/>
                <a:cs typeface="+mn-lt"/>
              </a:rPr>
              <a:t>Growth Tolerability</a:t>
            </a:r>
            <a:r>
              <a:rPr lang="en-US" sz="1000">
                <a:ea typeface="+mn-lt"/>
                <a:cs typeface="+mn-lt"/>
              </a:rPr>
              <a:t>: Ensures the system can handle growth in user base or data size</a:t>
            </a:r>
            <a:endParaRPr lang="en-US"/>
          </a:p>
          <a:p>
            <a:pPr lvl="1"/>
            <a:r>
              <a:rPr lang="en-US" sz="1000" b="1">
                <a:ea typeface="+mn-lt"/>
                <a:cs typeface="+mn-lt"/>
              </a:rPr>
              <a:t>Resource Scaling</a:t>
            </a:r>
            <a:r>
              <a:rPr lang="en-US" sz="1000">
                <a:ea typeface="+mn-lt"/>
                <a:cs typeface="+mn-lt"/>
              </a:rPr>
              <a:t>: Verifies that the system resources scale appropriately under load</a:t>
            </a:r>
            <a:endParaRPr lang="en-US"/>
          </a:p>
          <a:p>
            <a:pPr lvl="1"/>
            <a:r>
              <a:rPr lang="en-US" sz="1000" b="1">
                <a:ea typeface="+mn-lt"/>
                <a:cs typeface="+mn-lt"/>
              </a:rPr>
              <a:t>Reliability Under Stress</a:t>
            </a:r>
            <a:r>
              <a:rPr lang="en-US" sz="1000">
                <a:ea typeface="+mn-lt"/>
                <a:cs typeface="+mn-lt"/>
              </a:rPr>
              <a:t>: Confirms the system's reliability when under stress</a:t>
            </a:r>
            <a:endParaRPr lang="en-US"/>
          </a:p>
          <a:p>
            <a:pPr marL="0" indent="0">
              <a:buNone/>
            </a:pPr>
            <a:endParaRPr lang="en-US" sz="1200" b="1">
              <a:ea typeface="+mn-lt"/>
              <a:cs typeface="+mn-lt"/>
            </a:endParaRPr>
          </a:p>
          <a:p>
            <a:r>
              <a:rPr lang="en-US" sz="1200" b="1">
                <a:ea typeface="+mn-lt"/>
                <a:cs typeface="+mn-lt"/>
              </a:rPr>
              <a:t>How Would We Implement This?</a:t>
            </a:r>
            <a:endParaRPr lang="en-US"/>
          </a:p>
          <a:p>
            <a:pPr lvl="1"/>
            <a:r>
              <a:rPr lang="en-US" sz="1000" b="1">
                <a:ea typeface="+mn-lt"/>
                <a:cs typeface="+mn-lt"/>
              </a:rPr>
              <a:t>Stress Testing Tools</a:t>
            </a:r>
            <a:r>
              <a:rPr lang="en-US" sz="1000">
                <a:ea typeface="+mn-lt"/>
                <a:cs typeface="+mn-lt"/>
              </a:rPr>
              <a:t>: Implement tools available for stress testing the system</a:t>
            </a:r>
            <a:endParaRPr lang="en-US"/>
          </a:p>
          <a:p>
            <a:pPr lvl="1"/>
            <a:r>
              <a:rPr lang="en-US" sz="1000" b="1">
                <a:ea typeface="+mn-lt"/>
                <a:cs typeface="+mn-lt"/>
              </a:rPr>
              <a:t>Cloud Auto-Scaling Features</a:t>
            </a:r>
            <a:r>
              <a:rPr lang="en-US" sz="1000">
                <a:ea typeface="+mn-lt"/>
                <a:cs typeface="+mn-lt"/>
              </a:rPr>
              <a:t>: Leverage cloud services that automatically scale resources based on load</a:t>
            </a:r>
            <a:endParaRPr lang="en-US"/>
          </a:p>
          <a:p>
            <a:pPr lvl="1"/>
            <a:r>
              <a:rPr lang="en-US" sz="1000" b="1">
                <a:ea typeface="+mn-lt"/>
                <a:cs typeface="+mn-lt"/>
              </a:rPr>
              <a:t>Performance Metrics Analysis</a:t>
            </a:r>
            <a:r>
              <a:rPr lang="en-US" sz="1000">
                <a:ea typeface="+mn-lt"/>
                <a:cs typeface="+mn-lt"/>
              </a:rPr>
              <a:t>: Regularly review performance metrics to plan for scaling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00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845B1F8EAA1644982A22CFFECB1CF1" ma:contentTypeVersion="3" ma:contentTypeDescription="Create a new document." ma:contentTypeScope="" ma:versionID="bbb859a92e1f9f362f2c4a92549515b7">
  <xsd:schema xmlns:xsd="http://www.w3.org/2001/XMLSchema" xmlns:xs="http://www.w3.org/2001/XMLSchema" xmlns:p="http://schemas.microsoft.com/office/2006/metadata/properties" xmlns:ns2="31951f53-b657-42da-8f84-8af7c18ad48b" targetNamespace="http://schemas.microsoft.com/office/2006/metadata/properties" ma:root="true" ma:fieldsID="7f18c71b5a4b2bb295d682ff7c10aa27" ns2:_="">
    <xsd:import namespace="31951f53-b657-42da-8f84-8af7c18ad4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951f53-b657-42da-8f84-8af7c18ad4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0413AA-D7CD-44AB-8E1E-EFA43632C1E1}">
  <ds:schemaRefs>
    <ds:schemaRef ds:uri="31951f53-b657-42da-8f84-8af7c18ad4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8EAB7CD-3892-4F93-A251-B99FB7C7F1E9}">
  <ds:schemaRefs>
    <ds:schemaRef ds:uri="31951f53-b657-42da-8f84-8af7c18ad48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05E6DB7-8B5D-4383-BDEC-0723018DF3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1309</Words>
  <Application>Microsoft Office PowerPoint</Application>
  <PresentationFormat>Widescreen</PresentationFormat>
  <Paragraphs>168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Arial,Sans-Serif</vt:lpstr>
      <vt:lpstr>Calibri</vt:lpstr>
      <vt:lpstr>Calibri Light</vt:lpstr>
      <vt:lpstr>Corbel</vt:lpstr>
      <vt:lpstr>Parallax</vt:lpstr>
      <vt:lpstr>ENSF 607 - Final Project                                                           Software Architecture Assessment for Best Appliances  </vt:lpstr>
      <vt:lpstr>PowerPoint Presentation</vt:lpstr>
      <vt:lpstr>Architectural Characteristics</vt:lpstr>
      <vt:lpstr>PowerPoint Presentation</vt:lpstr>
      <vt:lpstr>PowerPoint Presentation</vt:lpstr>
      <vt:lpstr>Architecture Diagram    </vt:lpstr>
      <vt:lpstr>Architecture Diagram Highlights   </vt:lpstr>
      <vt:lpstr> Deployment Strategies</vt:lpstr>
      <vt:lpstr>Fitness Functions</vt:lpstr>
      <vt:lpstr>Design Summary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Dillon</dc:creator>
  <cp:lastModifiedBy>Dillon Pullano</cp:lastModifiedBy>
  <cp:revision>2541</cp:revision>
  <dcterms:created xsi:type="dcterms:W3CDTF">2023-11-24T00:10:05Z</dcterms:created>
  <dcterms:modified xsi:type="dcterms:W3CDTF">2023-11-25T05:53:12Z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0x01010099845B1F8EAA1644982A22CFFECB1CF1</vt:lpwstr>
  </property>
</Properties>
</file>