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obster"/>
      <p:regular r:id="rId35"/>
    </p:embeddedFont>
    <p:embeddedFont>
      <p:font typeface="Source Code Pro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bster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f9b66b46d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f9b66b4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f9b66b46d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f9b66b4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f9b66b46d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f9b66b46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f9b66b46d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f9b66b4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f9b66b46d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f9b66b4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f9b66b46d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f9b66b46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f9b66b46d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f9b66b4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f9b66b46d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f9b66b4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f9b66b46d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f9b66b46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f9b66b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f9b66b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f9b66b46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f9b66b46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f9b66b46d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f9b66b46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f9b66b46d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f9b66b46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f9b66b46d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f9b66b46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f9b66b46d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f9b66b46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f9b66b46d_0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f9b66b46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f9b66b46d_0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f9b66b46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f9b66b46d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f9b66b46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f9b66b46d_0_2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f9b66b46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f9b66b46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f9b66b4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f9b66b46d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f9b66b4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f9b66b46d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f9b66b4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f9b66b46d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f9b66b46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Teoremas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T. Garitagoitia Romero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Cerrato Sánchez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Desarrollo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98575" y="14336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º</a:t>
            </a:r>
            <a:r>
              <a:rPr lang="es" sz="1700"/>
              <a:t> El primer término debe ser negativo ya que la regla de aprendizaje es t!=y por ende tienen signo distinto.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En cambio en el segundo casos, deben tener mismo signo al ser w</a:t>
            </a:r>
            <a:r>
              <a:rPr baseline="30000" lang="es" sz="1700"/>
              <a:t>*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solución por lo que t=y.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2Ⲁt(k)∑x</a:t>
            </a:r>
            <a:r>
              <a:rPr baseline="-25000" lang="es" sz="1700"/>
              <a:t>j</a:t>
            </a:r>
            <a:r>
              <a:rPr lang="es" sz="1700"/>
              <a:t>(k)(w</a:t>
            </a:r>
            <a:r>
              <a:rPr baseline="-25000" lang="es" sz="1700"/>
              <a:t>j</a:t>
            </a:r>
            <a:r>
              <a:rPr lang="es" sz="1700"/>
              <a:t>(k)−w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 = 2Ⲁt(k)∑x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lang="es" sz="1700"/>
              <a:t>(k) − 2Ⲁt(k)∑x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baseline="30000" lang="es" sz="1700"/>
              <a:t>* </a:t>
            </a:r>
            <a:endParaRPr baseline="30000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-2Ⲁ |∑x</a:t>
            </a:r>
            <a:r>
              <a:rPr baseline="-25000" lang="es" sz="1700"/>
              <a:t>j</a:t>
            </a:r>
            <a:r>
              <a:rPr lang="es" sz="1700"/>
              <a:t>(k)*w</a:t>
            </a:r>
            <a:r>
              <a:rPr baseline="-25000" lang="es" sz="1700"/>
              <a:t>j</a:t>
            </a:r>
            <a:r>
              <a:rPr lang="es" sz="1700"/>
              <a:t>(k)| -2Ⲁ|∑x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|&lt;= -2Ⲁ|∑x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|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Desarrollo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98575" y="14336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º</a:t>
            </a:r>
            <a:r>
              <a:rPr lang="es" sz="1700"/>
              <a:t> Recordamos de lo que </a:t>
            </a:r>
            <a:r>
              <a:rPr lang="es" sz="1700"/>
              <a:t>partíamos</a:t>
            </a:r>
            <a:r>
              <a:rPr lang="es" sz="1700"/>
              <a:t> y a lo que hemos llegado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∑(w</a:t>
            </a:r>
            <a:r>
              <a:rPr baseline="-25000" lang="es" sz="1700"/>
              <a:t>j</a:t>
            </a:r>
            <a:r>
              <a:rPr lang="es" sz="1700"/>
              <a:t>(k +1)−w</a:t>
            </a:r>
            <a:r>
              <a:rPr baseline="-25000" lang="es" sz="1700"/>
              <a:t>j</a:t>
            </a:r>
            <a:r>
              <a:rPr baseline="30000" lang="es" sz="1700"/>
              <a:t>* </a:t>
            </a:r>
            <a:r>
              <a:rPr lang="es" sz="1700"/>
              <a:t>)</a:t>
            </a:r>
            <a:r>
              <a:rPr baseline="30000" lang="es" sz="1700"/>
              <a:t>2 </a:t>
            </a:r>
            <a:r>
              <a:rPr lang="es" sz="1700"/>
              <a:t>&lt;= ∑(w</a:t>
            </a:r>
            <a:r>
              <a:rPr baseline="-25000" lang="es" sz="1700"/>
              <a:t>j</a:t>
            </a:r>
            <a:r>
              <a:rPr lang="es" sz="1700"/>
              <a:t>(k)−w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</a:t>
            </a:r>
            <a:r>
              <a:rPr baseline="30000" lang="es" sz="1700"/>
              <a:t>2 </a:t>
            </a:r>
            <a:r>
              <a:rPr lang="es" sz="1700"/>
              <a:t>-2Ⲁ|∑x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| + </a:t>
            </a:r>
            <a:r>
              <a:rPr lang="es" sz="1700"/>
              <a:t>Ⲁ</a:t>
            </a:r>
            <a:r>
              <a:rPr baseline="30000" lang="es" sz="1700"/>
              <a:t>2</a:t>
            </a:r>
            <a:r>
              <a:rPr lang="es" sz="1700"/>
              <a:t>t(k)</a:t>
            </a:r>
            <a:r>
              <a:rPr baseline="30000" lang="es" sz="1700"/>
              <a:t>2</a:t>
            </a:r>
            <a:r>
              <a:rPr lang="es" sz="1700"/>
              <a:t>∑x </a:t>
            </a:r>
            <a:r>
              <a:rPr baseline="-25000" lang="es" sz="1700"/>
              <a:t>j</a:t>
            </a:r>
            <a:r>
              <a:rPr lang="es" sz="1700"/>
              <a:t>(k)</a:t>
            </a:r>
            <a:r>
              <a:rPr baseline="30000" lang="es" sz="1700"/>
              <a:t>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Sabiendo que t solo puede ser 1 o -1 -&gt; t</a:t>
            </a:r>
            <a:r>
              <a:rPr baseline="30000" lang="es" sz="1700"/>
              <a:t>2</a:t>
            </a:r>
            <a:r>
              <a:rPr lang="es" sz="1700"/>
              <a:t>=1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Conclusiones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98575" y="14336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∑(w</a:t>
            </a:r>
            <a:r>
              <a:rPr baseline="-25000" lang="es" sz="1700"/>
              <a:t>j</a:t>
            </a:r>
            <a:r>
              <a:rPr lang="es" sz="1700"/>
              <a:t>(k +1)−w</a:t>
            </a:r>
            <a:r>
              <a:rPr baseline="-25000" lang="es" sz="1700"/>
              <a:t>j</a:t>
            </a:r>
            <a:r>
              <a:rPr baseline="30000" lang="es" sz="1700"/>
              <a:t>* </a:t>
            </a:r>
            <a:r>
              <a:rPr lang="es" sz="1700"/>
              <a:t>)</a:t>
            </a:r>
            <a:r>
              <a:rPr baseline="30000" lang="es" sz="1700"/>
              <a:t>2 </a:t>
            </a:r>
            <a:r>
              <a:rPr lang="es" sz="1700"/>
              <a:t>&lt;= ∑(w</a:t>
            </a:r>
            <a:r>
              <a:rPr baseline="-25000" lang="es" sz="1700"/>
              <a:t>j</a:t>
            </a:r>
            <a:r>
              <a:rPr lang="es" sz="1700"/>
              <a:t>(k)−w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</a:t>
            </a:r>
            <a:r>
              <a:rPr baseline="30000" lang="es" sz="1700"/>
              <a:t>2 </a:t>
            </a:r>
            <a:r>
              <a:rPr lang="es" sz="1700"/>
              <a:t>-2Ⲁ|∑x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| + Ⲁ</a:t>
            </a:r>
            <a:r>
              <a:rPr baseline="30000" lang="es" sz="1700"/>
              <a:t>2</a:t>
            </a:r>
            <a:r>
              <a:rPr lang="es" sz="1700"/>
              <a:t>t(k)</a:t>
            </a:r>
            <a:r>
              <a:rPr baseline="30000" lang="es" sz="1700"/>
              <a:t>2</a:t>
            </a:r>
            <a:r>
              <a:rPr lang="es" sz="1700"/>
              <a:t>∑x </a:t>
            </a:r>
            <a:r>
              <a:rPr baseline="-25000" lang="es" sz="1700"/>
              <a:t>j</a:t>
            </a:r>
            <a:r>
              <a:rPr lang="es" sz="1700"/>
              <a:t>(k)</a:t>
            </a:r>
            <a:r>
              <a:rPr baseline="30000" lang="es" sz="1700"/>
              <a:t>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s" sz="1700"/>
              <a:t>Sea D(k+1) = ∑(w</a:t>
            </a:r>
            <a:r>
              <a:rPr baseline="-25000" lang="es" sz="1700"/>
              <a:t>j</a:t>
            </a:r>
            <a:r>
              <a:rPr lang="es" sz="1700"/>
              <a:t>(k +1)−w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</a:t>
            </a:r>
            <a:r>
              <a:rPr baseline="30000" lang="es" sz="1700"/>
              <a:t>2</a:t>
            </a:r>
            <a:r>
              <a:rPr lang="es" sz="1700"/>
              <a:t> y D(K) = ∑(w</a:t>
            </a:r>
            <a:r>
              <a:rPr baseline="-25000" lang="es" sz="1700"/>
              <a:t>j</a:t>
            </a:r>
            <a:r>
              <a:rPr lang="es" sz="1700"/>
              <a:t>(k)−w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</a:t>
            </a:r>
            <a:r>
              <a:rPr baseline="30000" lang="es" sz="1700"/>
              <a:t>2</a:t>
            </a:r>
            <a:endParaRPr baseline="30000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s" sz="1700"/>
              <a:t>Sea L=max(∑x</a:t>
            </a:r>
            <a:r>
              <a:rPr baseline="-25000" lang="es" sz="1700"/>
              <a:t>j</a:t>
            </a:r>
            <a:r>
              <a:rPr lang="es" sz="1700"/>
              <a:t>(k)</a:t>
            </a:r>
            <a:r>
              <a:rPr baseline="30000" lang="es" sz="1700"/>
              <a:t>2</a:t>
            </a:r>
            <a:r>
              <a:rPr lang="es" sz="1700"/>
              <a:t>) y T=min(|∑x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|)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D(k+1) &lt;= D(k) + Ⲁ</a:t>
            </a:r>
            <a:r>
              <a:rPr baseline="30000" lang="es" sz="1700"/>
              <a:t>2</a:t>
            </a:r>
            <a:r>
              <a:rPr lang="es" sz="1700"/>
              <a:t>L - 2ⲀT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D(k+1) &lt;= D(k) + Ⲁ(ⲀL -2T)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Dado que D(k+1) y D(K) son &gt;= 0 tenemos: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Ⲁ(ⲀL -2T)&gt;0 -&gt; D(k+1)&lt;D(k)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Demostración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98575" y="14336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D(k+1)&lt;D(k)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Esto significa que la distancia al vector resultado siempre decrece como mínimo acercándose en (ⲀL -2T) al vector solución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Por lo que en un número finito de pasos llegaremos a la solución pues en caso contrario D(K) tomaría un valor negativo.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7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Teoremas</a:t>
            </a:r>
            <a:endParaRPr/>
          </a:p>
        </p:txBody>
      </p:sp>
      <p:grpSp>
        <p:nvGrpSpPr>
          <p:cNvPr id="189" name="Google Shape;189;p27"/>
          <p:cNvGrpSpPr/>
          <p:nvPr/>
        </p:nvGrpSpPr>
        <p:grpSpPr>
          <a:xfrm>
            <a:off x="231301" y="2235518"/>
            <a:ext cx="1329949" cy="1329900"/>
            <a:chOff x="421176" y="2235693"/>
            <a:chExt cx="1329949" cy="1329900"/>
          </a:xfrm>
        </p:grpSpPr>
        <p:sp>
          <p:nvSpPr>
            <p:cNvPr id="190" name="Google Shape;190;p27"/>
            <p:cNvSpPr/>
            <p:nvPr/>
          </p:nvSpPr>
          <p:spPr>
            <a:xfrm>
              <a:off x="421176" y="2235693"/>
              <a:ext cx="1329900" cy="1329900"/>
            </a:xfrm>
            <a:prstGeom prst="ellipse">
              <a:avLst/>
            </a:prstGeom>
            <a:solidFill>
              <a:srgbClr val="B653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 txBox="1"/>
            <p:nvPr/>
          </p:nvSpPr>
          <p:spPr>
            <a:xfrm>
              <a:off x="421225" y="2596750"/>
              <a:ext cx="1329900" cy="6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Convergencia del perceptrón</a:t>
              </a:r>
              <a:endPara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92" name="Google Shape;192;p27"/>
          <p:cNvSpPr txBox="1"/>
          <p:nvPr/>
        </p:nvSpPr>
        <p:spPr>
          <a:xfrm>
            <a:off x="2258600" y="25967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Informática física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5586297" y="1423115"/>
            <a:ext cx="2954700" cy="295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5586300" y="25964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Aproximador universal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2" type="body"/>
          </p:nvPr>
        </p:nvSpPr>
        <p:spPr>
          <a:xfrm>
            <a:off x="4892600" y="1228300"/>
            <a:ext cx="3721800" cy="30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Autor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George Cybenko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Artículo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"A</a:t>
            </a:r>
            <a:r>
              <a:rPr lang="es" sz="1500"/>
              <a:t>pproximation by Superpositions of a Sigmoidal Function</a:t>
            </a:r>
            <a:r>
              <a:rPr lang="es" sz="1500"/>
              <a:t>"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Fecha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1989</a:t>
            </a:r>
            <a:endParaRPr sz="2200"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Teorema del aproximador universal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Teorema del aproximador universal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7853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U</a:t>
            </a:r>
            <a:r>
              <a:rPr lang="es" sz="1700"/>
              <a:t>na red neuronal artificial con una sola capa oculta y una función de activación no lineal puede aproximar cualquier función continua de un espacio de entrada a un espacio de salida con cualquier grado de precisión, siempre y cuando la red tenga suficientes neuronas en la capa oculta. 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¿Qué sabemos?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311699" y="2571747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792399" y="2571747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30"/>
          <p:cNvCxnSpPr>
            <a:stCxn id="212" idx="6"/>
            <a:endCxn id="213" idx="2"/>
          </p:cNvCxnSpPr>
          <p:nvPr/>
        </p:nvCxnSpPr>
        <p:spPr>
          <a:xfrm>
            <a:off x="1045199" y="2938497"/>
            <a:ext cx="74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0"/>
          <p:cNvSpPr txBox="1"/>
          <p:nvPr/>
        </p:nvSpPr>
        <p:spPr>
          <a:xfrm>
            <a:off x="528450" y="2738400"/>
            <a:ext cx="2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107250" y="2292000"/>
            <a:ext cx="6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w=8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1902800" y="2032475"/>
            <a:ext cx="6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b</a:t>
            </a: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=-4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349" y="705400"/>
            <a:ext cx="3598225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¿Qué sabemos?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311699" y="2571747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1792399" y="2571747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31"/>
          <p:cNvCxnSpPr>
            <a:stCxn id="224" idx="6"/>
            <a:endCxn id="225" idx="2"/>
          </p:cNvCxnSpPr>
          <p:nvPr/>
        </p:nvCxnSpPr>
        <p:spPr>
          <a:xfrm>
            <a:off x="1045199" y="2938497"/>
            <a:ext cx="74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1"/>
          <p:cNvSpPr txBox="1"/>
          <p:nvPr/>
        </p:nvSpPr>
        <p:spPr>
          <a:xfrm>
            <a:off x="528450" y="2738400"/>
            <a:ext cx="2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1107250" y="2292000"/>
            <a:ext cx="6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w=8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1902800" y="2032475"/>
            <a:ext cx="6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b=-4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230" name="Google Shape;230;p31"/>
          <p:cNvGrpSpPr/>
          <p:nvPr/>
        </p:nvGrpSpPr>
        <p:grpSpPr>
          <a:xfrm>
            <a:off x="4492999" y="983525"/>
            <a:ext cx="3600450" cy="3324225"/>
            <a:chOff x="4492999" y="983525"/>
            <a:chExt cx="3600450" cy="3324225"/>
          </a:xfrm>
        </p:grpSpPr>
        <p:pic>
          <p:nvPicPr>
            <p:cNvPr id="231" name="Google Shape;23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92999" y="983525"/>
              <a:ext cx="3600450" cy="332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31"/>
            <p:cNvSpPr/>
            <p:nvPr/>
          </p:nvSpPr>
          <p:spPr>
            <a:xfrm>
              <a:off x="5137550" y="1190500"/>
              <a:ext cx="2215500" cy="37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3" name="Google Shape;233;p31"/>
          <p:cNvCxnSpPr>
            <a:stCxn id="225" idx="6"/>
          </p:cNvCxnSpPr>
          <p:nvPr/>
        </p:nvCxnSpPr>
        <p:spPr>
          <a:xfrm flipH="1" rot="10800000">
            <a:off x="2525899" y="2170197"/>
            <a:ext cx="963900" cy="768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615050" y="304025"/>
            <a:ext cx="4490100" cy="11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Índice</a:t>
            </a:r>
            <a:endParaRPr b="1" sz="6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-17975" y="1464600"/>
            <a:ext cx="9144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" name="Google Shape;70;p14"/>
          <p:cNvGrpSpPr/>
          <p:nvPr/>
        </p:nvGrpSpPr>
        <p:grpSpPr>
          <a:xfrm>
            <a:off x="127800" y="1722300"/>
            <a:ext cx="3952225" cy="747300"/>
            <a:chOff x="1330175" y="1774813"/>
            <a:chExt cx="3952225" cy="747300"/>
          </a:xfrm>
        </p:grpSpPr>
        <p:sp>
          <p:nvSpPr>
            <p:cNvPr id="71" name="Google Shape;71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2" name="Google Shape;72;p14"/>
            <p:cNvSpPr txBox="1"/>
            <p:nvPr/>
          </p:nvSpPr>
          <p:spPr>
            <a:xfrm>
              <a:off x="2297400" y="1774813"/>
              <a:ext cx="29850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/>
                <a:t>Teorema de convergencia del perceptrón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615051" y="2571750"/>
            <a:ext cx="3019614" cy="384867"/>
            <a:chOff x="1330175" y="1774809"/>
            <a:chExt cx="3631526" cy="515700"/>
          </a:xfrm>
        </p:grpSpPr>
        <p:sp>
          <p:nvSpPr>
            <p:cNvPr id="74" name="Google Shape;74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" name="Google Shape;75;p14"/>
            <p:cNvSpPr txBox="1"/>
            <p:nvPr/>
          </p:nvSpPr>
          <p:spPr>
            <a:xfrm>
              <a:off x="2297401" y="1774809"/>
              <a:ext cx="26643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/>
                <a:t>¿Qué sabemos?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615051" y="2956625"/>
            <a:ext cx="2095401" cy="384867"/>
            <a:chOff x="1330175" y="1774809"/>
            <a:chExt cx="2520026" cy="515700"/>
          </a:xfrm>
        </p:grpSpPr>
        <p:sp>
          <p:nvSpPr>
            <p:cNvPr id="77" name="Google Shape;77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" name="Google Shape;78;p14"/>
            <p:cNvSpPr txBox="1"/>
            <p:nvPr/>
          </p:nvSpPr>
          <p:spPr>
            <a:xfrm>
              <a:off x="2297401" y="1774809"/>
              <a:ext cx="15528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/>
                <a:t>Objetivo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615051" y="3332875"/>
            <a:ext cx="2151029" cy="384867"/>
            <a:chOff x="1330175" y="1774809"/>
            <a:chExt cx="2586926" cy="515700"/>
          </a:xfrm>
        </p:grpSpPr>
        <p:sp>
          <p:nvSpPr>
            <p:cNvPr id="80" name="Google Shape;80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" name="Google Shape;81;p14"/>
            <p:cNvSpPr txBox="1"/>
            <p:nvPr/>
          </p:nvSpPr>
          <p:spPr>
            <a:xfrm>
              <a:off x="2297401" y="1774809"/>
              <a:ext cx="16197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/>
                <a:t>Desarrollo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615051" y="3713225"/>
            <a:ext cx="2151029" cy="384867"/>
            <a:chOff x="1330175" y="1774809"/>
            <a:chExt cx="2586926" cy="515700"/>
          </a:xfrm>
        </p:grpSpPr>
        <p:sp>
          <p:nvSpPr>
            <p:cNvPr id="83" name="Google Shape;83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" name="Google Shape;84;p14"/>
            <p:cNvSpPr txBox="1"/>
            <p:nvPr/>
          </p:nvSpPr>
          <p:spPr>
            <a:xfrm>
              <a:off x="2297401" y="1774809"/>
              <a:ext cx="16197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/>
                <a:t>Conclusión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615051" y="4094000"/>
            <a:ext cx="2017573" cy="384867"/>
            <a:chOff x="1330175" y="1774809"/>
            <a:chExt cx="2426426" cy="515700"/>
          </a:xfrm>
        </p:grpSpPr>
        <p:sp>
          <p:nvSpPr>
            <p:cNvPr id="86" name="Google Shape;86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" name="Google Shape;87;p14"/>
            <p:cNvSpPr txBox="1"/>
            <p:nvPr/>
          </p:nvSpPr>
          <p:spPr>
            <a:xfrm>
              <a:off x="2297401" y="1774809"/>
              <a:ext cx="14592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/>
                <a:t>Demostración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4572000" y="1722300"/>
            <a:ext cx="3952225" cy="747300"/>
            <a:chOff x="1330175" y="1774813"/>
            <a:chExt cx="3952225" cy="747300"/>
          </a:xfrm>
        </p:grpSpPr>
        <p:sp>
          <p:nvSpPr>
            <p:cNvPr id="89" name="Google Shape;89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14"/>
            <p:cNvSpPr txBox="1"/>
            <p:nvPr/>
          </p:nvSpPr>
          <p:spPr>
            <a:xfrm>
              <a:off x="2297400" y="1774813"/>
              <a:ext cx="29850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/>
                <a:t>Teorema del aproximador universal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5059251" y="2571744"/>
            <a:ext cx="4284075" cy="384867"/>
            <a:chOff x="1330175" y="1774800"/>
            <a:chExt cx="5152225" cy="515700"/>
          </a:xfrm>
        </p:grpSpPr>
        <p:sp>
          <p:nvSpPr>
            <p:cNvPr id="92" name="Google Shape;92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" name="Google Shape;93;p14"/>
            <p:cNvSpPr txBox="1"/>
            <p:nvPr/>
          </p:nvSpPr>
          <p:spPr>
            <a:xfrm>
              <a:off x="2297400" y="1774800"/>
              <a:ext cx="41850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/>
                <a:t>¿Qué sabemos?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5059251" y="2956619"/>
            <a:ext cx="4284075" cy="384867"/>
            <a:chOff x="1330175" y="1774800"/>
            <a:chExt cx="5152225" cy="515700"/>
          </a:xfrm>
        </p:grpSpPr>
        <p:sp>
          <p:nvSpPr>
            <p:cNvPr id="95" name="Google Shape;95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" name="Google Shape;96;p14"/>
            <p:cNvSpPr txBox="1"/>
            <p:nvPr/>
          </p:nvSpPr>
          <p:spPr>
            <a:xfrm>
              <a:off x="2297400" y="1774800"/>
              <a:ext cx="41850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/>
                <a:t>Idea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5059251" y="3332869"/>
            <a:ext cx="4284075" cy="384867"/>
            <a:chOff x="1330175" y="1774800"/>
            <a:chExt cx="5152225" cy="515700"/>
          </a:xfrm>
        </p:grpSpPr>
        <p:sp>
          <p:nvSpPr>
            <p:cNvPr id="98" name="Google Shape;98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9" name="Google Shape;99;p14"/>
            <p:cNvSpPr txBox="1"/>
            <p:nvPr/>
          </p:nvSpPr>
          <p:spPr>
            <a:xfrm>
              <a:off x="2297400" y="1774800"/>
              <a:ext cx="41850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/>
                <a:t>Ejemplo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5059251" y="3713219"/>
            <a:ext cx="4284075" cy="384867"/>
            <a:chOff x="1330175" y="1774800"/>
            <a:chExt cx="5152225" cy="515700"/>
          </a:xfrm>
        </p:grpSpPr>
        <p:sp>
          <p:nvSpPr>
            <p:cNvPr id="101" name="Google Shape;101;p14"/>
            <p:cNvSpPr/>
            <p:nvPr/>
          </p:nvSpPr>
          <p:spPr>
            <a:xfrm>
              <a:off x="1330175" y="1816300"/>
              <a:ext cx="908525" cy="363397"/>
            </a:xfrm>
            <a:custGeom>
              <a:rect b="b" l="l" r="r" t="t"/>
              <a:pathLst>
                <a:path extrusionOk="0" h="25641" w="62132">
                  <a:moveTo>
                    <a:pt x="3751" y="0"/>
                  </a:moveTo>
                  <a:lnTo>
                    <a:pt x="46892" y="0"/>
                  </a:lnTo>
                  <a:lnTo>
                    <a:pt x="62132" y="15241"/>
                  </a:lnTo>
                  <a:lnTo>
                    <a:pt x="44118" y="25641"/>
                  </a:lnTo>
                  <a:lnTo>
                    <a:pt x="0" y="25641"/>
                  </a:lnTo>
                  <a:lnTo>
                    <a:pt x="17455" y="1556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" name="Google Shape;102;p14"/>
            <p:cNvSpPr txBox="1"/>
            <p:nvPr/>
          </p:nvSpPr>
          <p:spPr>
            <a:xfrm>
              <a:off x="2297400" y="1774800"/>
              <a:ext cx="41850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/>
                <a:t>Demostración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Idea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67350" y="131070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La idea es Comprimir la función mediante el uso de un peso elevado para lograr algo similar a la función escalón.</a:t>
            </a:r>
            <a:endParaRPr sz="1700"/>
          </a:p>
        </p:txBody>
      </p:sp>
      <p:sp>
        <p:nvSpPr>
          <p:cNvPr id="240" name="Google Shape;240;p32"/>
          <p:cNvSpPr/>
          <p:nvPr/>
        </p:nvSpPr>
        <p:spPr>
          <a:xfrm>
            <a:off x="790424" y="3662797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2271124" y="3662797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2"/>
          <p:cNvCxnSpPr>
            <a:stCxn id="240" idx="6"/>
            <a:endCxn id="241" idx="2"/>
          </p:cNvCxnSpPr>
          <p:nvPr/>
        </p:nvCxnSpPr>
        <p:spPr>
          <a:xfrm>
            <a:off x="1523924" y="4029547"/>
            <a:ext cx="747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2"/>
          <p:cNvSpPr txBox="1"/>
          <p:nvPr/>
        </p:nvSpPr>
        <p:spPr>
          <a:xfrm>
            <a:off x="1007175" y="3829450"/>
            <a:ext cx="2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1415625" y="3422200"/>
            <a:ext cx="96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w=100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381525" y="3123525"/>
            <a:ext cx="106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b=-40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246" name="Google Shape;246;p32"/>
          <p:cNvCxnSpPr>
            <a:stCxn id="241" idx="6"/>
          </p:cNvCxnSpPr>
          <p:nvPr/>
        </p:nvCxnSpPr>
        <p:spPr>
          <a:xfrm flipH="1" rot="10800000">
            <a:off x="3004624" y="3261247"/>
            <a:ext cx="963900" cy="768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" name="Google Shape;247;p32"/>
          <p:cNvGrpSpPr/>
          <p:nvPr/>
        </p:nvGrpSpPr>
        <p:grpSpPr>
          <a:xfrm>
            <a:off x="4753325" y="2014350"/>
            <a:ext cx="3390175" cy="3021400"/>
            <a:chOff x="4753325" y="2014350"/>
            <a:chExt cx="3390175" cy="3021400"/>
          </a:xfrm>
        </p:grpSpPr>
        <p:pic>
          <p:nvPicPr>
            <p:cNvPr id="248" name="Google Shape;248;p32"/>
            <p:cNvPicPr preferRelativeResize="0"/>
            <p:nvPr/>
          </p:nvPicPr>
          <p:blipFill rotWithShape="1">
            <a:blip r:embed="rId3">
              <a:alphaModFix/>
            </a:blip>
            <a:srcRect b="0" l="5078" r="0" t="0"/>
            <a:stretch/>
          </p:blipFill>
          <p:spPr>
            <a:xfrm>
              <a:off x="4753325" y="2014350"/>
              <a:ext cx="3390175" cy="302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32"/>
            <p:cNvSpPr/>
            <p:nvPr/>
          </p:nvSpPr>
          <p:spPr>
            <a:xfrm>
              <a:off x="5250000" y="2058900"/>
              <a:ext cx="2215500" cy="37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Idea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367350" y="131070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De esta forma, al emplear una capa oculta combinando las neuronas logramos la siguiente gráfica</a:t>
            </a:r>
            <a:endParaRPr sz="1700"/>
          </a:p>
        </p:txBody>
      </p:sp>
      <p:sp>
        <p:nvSpPr>
          <p:cNvPr id="256" name="Google Shape;256;p33"/>
          <p:cNvSpPr/>
          <p:nvPr/>
        </p:nvSpPr>
        <p:spPr>
          <a:xfrm>
            <a:off x="551774" y="3255547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2381524" y="2688697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3"/>
          <p:cNvCxnSpPr>
            <a:stCxn id="256" idx="6"/>
            <a:endCxn id="257" idx="2"/>
          </p:cNvCxnSpPr>
          <p:nvPr/>
        </p:nvCxnSpPr>
        <p:spPr>
          <a:xfrm flipH="1" rot="10800000">
            <a:off x="1285274" y="3055597"/>
            <a:ext cx="1096200" cy="56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3"/>
          <p:cNvSpPr txBox="1"/>
          <p:nvPr/>
        </p:nvSpPr>
        <p:spPr>
          <a:xfrm>
            <a:off x="790425" y="3422200"/>
            <a:ext cx="2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1151900" y="2975800"/>
            <a:ext cx="96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w=100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2216375" y="2287150"/>
            <a:ext cx="106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b=-40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262" name="Google Shape;262;p33"/>
          <p:cNvCxnSpPr>
            <a:stCxn id="257" idx="6"/>
          </p:cNvCxnSpPr>
          <p:nvPr/>
        </p:nvCxnSpPr>
        <p:spPr>
          <a:xfrm flipH="1" rot="10800000">
            <a:off x="3115024" y="2287147"/>
            <a:ext cx="963900" cy="768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3"/>
          <p:cNvSpPr/>
          <p:nvPr/>
        </p:nvSpPr>
        <p:spPr>
          <a:xfrm>
            <a:off x="2381524" y="4076872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2216375" y="3675325"/>
            <a:ext cx="106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b=-40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265" name="Google Shape;265;p33"/>
          <p:cNvCxnSpPr/>
          <p:nvPr/>
        </p:nvCxnSpPr>
        <p:spPr>
          <a:xfrm>
            <a:off x="3115024" y="4443647"/>
            <a:ext cx="664200" cy="61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3"/>
          <p:cNvCxnSpPr>
            <a:stCxn id="256" idx="6"/>
            <a:endCxn id="263" idx="2"/>
          </p:cNvCxnSpPr>
          <p:nvPr/>
        </p:nvCxnSpPr>
        <p:spPr>
          <a:xfrm>
            <a:off x="1285274" y="3622297"/>
            <a:ext cx="1096200" cy="82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3"/>
          <p:cNvCxnSpPr/>
          <p:nvPr/>
        </p:nvCxnSpPr>
        <p:spPr>
          <a:xfrm>
            <a:off x="3115024" y="3055447"/>
            <a:ext cx="1096200" cy="82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3"/>
          <p:cNvCxnSpPr/>
          <p:nvPr/>
        </p:nvCxnSpPr>
        <p:spPr>
          <a:xfrm flipH="1" rot="10800000">
            <a:off x="3115074" y="3876847"/>
            <a:ext cx="1096200" cy="56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3"/>
          <p:cNvSpPr/>
          <p:nvPr/>
        </p:nvSpPr>
        <p:spPr>
          <a:xfrm>
            <a:off x="4211324" y="3531772"/>
            <a:ext cx="733500" cy="7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4376200" y="3115750"/>
            <a:ext cx="1063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b=0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3380750" y="2886725"/>
            <a:ext cx="96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w=0.6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3024475" y="3709713"/>
            <a:ext cx="96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w=-0.6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9386" r="8275" t="23112"/>
          <a:stretch/>
        </p:blipFill>
        <p:spPr>
          <a:xfrm>
            <a:off x="4134075" y="2107275"/>
            <a:ext cx="875850" cy="7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0" l="9386" r="8275" t="23112"/>
          <a:stretch/>
        </p:blipFill>
        <p:spPr>
          <a:xfrm>
            <a:off x="3500350" y="4364575"/>
            <a:ext cx="836179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0" l="9386" r="8275" t="23112"/>
          <a:stretch/>
        </p:blipFill>
        <p:spPr>
          <a:xfrm>
            <a:off x="5167775" y="2783138"/>
            <a:ext cx="1557250" cy="13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 rotWithShape="1">
          <a:blip r:embed="rId3">
            <a:alphaModFix/>
          </a:blip>
          <a:srcRect b="0" l="9386" r="8275" t="23112"/>
          <a:stretch/>
        </p:blipFill>
        <p:spPr>
          <a:xfrm flipH="1">
            <a:off x="6028975" y="2783138"/>
            <a:ext cx="1557250" cy="13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Idea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67350" y="131070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Sabiendo esto podemos combinar nuevas neuronas en esta capa oculta para aproximar la función tanto como se busque,</a:t>
            </a:r>
            <a:endParaRPr sz="1700"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50" y="2179725"/>
            <a:ext cx="4178875" cy="28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Ejemplo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00" y="1476325"/>
            <a:ext cx="1821875" cy="333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150" y="1188075"/>
            <a:ext cx="295471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Ejemplo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407600" y="1359750"/>
            <a:ext cx="6858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Añadiendo más y más neuronas en la capa oculta podríamos hacer una función torre tan parecida a la función original como se desee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42417" l="0" r="0" t="5734"/>
          <a:stretch/>
        </p:blipFill>
        <p:spPr>
          <a:xfrm>
            <a:off x="990850" y="2407950"/>
            <a:ext cx="7162304" cy="27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Demostración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450950" y="1337300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 b="0" l="0" r="61669" t="0"/>
          <a:stretch/>
        </p:blipFill>
        <p:spPr>
          <a:xfrm>
            <a:off x="1066775" y="1290400"/>
            <a:ext cx="2379151" cy="35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36928" r="0" t="0"/>
          <a:stretch/>
        </p:blipFill>
        <p:spPr>
          <a:xfrm>
            <a:off x="4460250" y="1106000"/>
            <a:ext cx="3914875" cy="35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Demostración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450950" y="1337300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50" y="1427957"/>
            <a:ext cx="8246126" cy="328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Demostración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450950" y="1337300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 b="0" l="0" r="54724" t="0"/>
          <a:stretch/>
        </p:blipFill>
        <p:spPr>
          <a:xfrm>
            <a:off x="661043" y="1337300"/>
            <a:ext cx="3318500" cy="36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43772" r="0" t="0"/>
          <a:stretch/>
        </p:blipFill>
        <p:spPr>
          <a:xfrm>
            <a:off x="4572004" y="1337300"/>
            <a:ext cx="4121050" cy="36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 sz="2400"/>
              <a:t>David T. Garitagoitia Romero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/>
              <a:t>Daniel Cerrato Sánchez</a:t>
            </a:r>
            <a:endParaRPr i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Teoremas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Informática física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567224" y="2165472"/>
            <a:ext cx="1314900" cy="1314600"/>
          </a:xfrm>
          <a:prstGeom prst="ellipse">
            <a:avLst/>
          </a:prstGeom>
          <a:solidFill>
            <a:srgbClr val="EC6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67225" y="2596800"/>
            <a:ext cx="131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Aproximador universal</a:t>
            </a:r>
            <a:endParaRPr sz="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47772" y="1423290"/>
            <a:ext cx="2954700" cy="295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7775" y="2596625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Convergencia </a:t>
            </a:r>
            <a:r>
              <a:rPr lang="es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del perceptrón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4892600" y="1228300"/>
            <a:ext cx="3721800" cy="30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Autor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Frank Rosenblatt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Artículo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"The Perceptron, a Perceiving and Recognizing Automaton"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Fecha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195</a:t>
            </a:r>
            <a:r>
              <a:rPr lang="es" sz="2200"/>
              <a:t>8</a:t>
            </a:r>
            <a:endParaRPr sz="2200"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Teorema de convergencia del perceptrón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Teorema de convergencia del perceptrón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7853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Si hay un vector de pesos w* tal que f (x(p)∙w*)=t(p) para todos los p, entonces para cualquier vector de inicio w, la regla de aprendizaje del perceptrón convergerá en un número finito de pasos a un vector de pesos (no necesariamente único y no necesariamente w*) que proporciona la respuesta correcta para todos los vectores de entrenamiento.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¿Qué sabemos?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98575" y="14336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Supón patrones linealmente separables, por ende existen unos valores w1,...,wn,θ ∗ tal que:</a:t>
            </a:r>
            <a:endParaRPr sz="1700"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5" y="2325550"/>
            <a:ext cx="4049950" cy="17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765025" y="2325538"/>
            <a:ext cx="3997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regla de aprendizaje del perceptrón:  w</a:t>
            </a:r>
            <a:r>
              <a:rPr baseline="-25000" lang="es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s" sz="1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(nuevo)=w</a:t>
            </a:r>
            <a:r>
              <a:rPr baseline="-25000" lang="es" sz="1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s" sz="1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(anterior) + Ⲁtx</a:t>
            </a:r>
            <a:r>
              <a:rPr baseline="-25000" lang="es" sz="1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 baseline="-25000"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Está regla solo se aplica si y!=t</a:t>
            </a:r>
            <a:endParaRPr baseline="-25000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Objetivo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98575" y="14336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Demostrar que la distancia de nuestro vector de pesos y un vector resultado es cada vez menor y eventualmente serán el mismo.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Suponemos una interacción k donde se debe aplicar la regla al ser y(k)!=t(k) y por tanto se aplica la regla de aprendizaje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w</a:t>
            </a:r>
            <a:r>
              <a:rPr baseline="-25000" lang="es" sz="1700"/>
              <a:t>i</a:t>
            </a:r>
            <a:r>
              <a:rPr lang="es" sz="1700"/>
              <a:t>(nuevo)=w</a:t>
            </a:r>
            <a:r>
              <a:rPr baseline="-25000" lang="es" sz="1700"/>
              <a:t>i</a:t>
            </a:r>
            <a:r>
              <a:rPr lang="es" sz="1700"/>
              <a:t>(anterior) + Ⲁtx</a:t>
            </a:r>
            <a:r>
              <a:rPr baseline="-25000" lang="es" sz="1700"/>
              <a:t>i</a:t>
            </a:r>
            <a:endParaRPr baseline="-25000" sz="17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∑(w</a:t>
            </a:r>
            <a:r>
              <a:rPr baseline="-25000" lang="es" sz="1700"/>
              <a:t>j</a:t>
            </a:r>
            <a:r>
              <a:rPr lang="es" sz="1700"/>
              <a:t>(k +1)−w</a:t>
            </a:r>
            <a:r>
              <a:rPr baseline="-25000" lang="es" sz="1700"/>
              <a:t>j</a:t>
            </a:r>
            <a:r>
              <a:rPr baseline="30000" lang="es" sz="1700"/>
              <a:t>* </a:t>
            </a:r>
            <a:r>
              <a:rPr lang="es" sz="1700"/>
              <a:t>)</a:t>
            </a:r>
            <a:r>
              <a:rPr baseline="30000" lang="es" sz="1700"/>
              <a:t>2</a:t>
            </a:r>
            <a:endParaRPr baseline="30000" sz="1700"/>
          </a:p>
        </p:txBody>
      </p:sp>
      <p:sp>
        <p:nvSpPr>
          <p:cNvPr id="141" name="Google Shape;141;p19"/>
          <p:cNvSpPr txBox="1"/>
          <p:nvPr/>
        </p:nvSpPr>
        <p:spPr>
          <a:xfrm>
            <a:off x="4765025" y="2325538"/>
            <a:ext cx="399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Desarrollo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98575" y="14336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1º</a:t>
            </a:r>
            <a:r>
              <a:rPr lang="es" sz="1700"/>
              <a:t> Comenzamos colocando el nuevo peso en función del anterior mediante la regla de actualización del perceptrón: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∑(w</a:t>
            </a:r>
            <a:r>
              <a:rPr baseline="-25000" lang="es" sz="1700"/>
              <a:t>j</a:t>
            </a:r>
            <a:r>
              <a:rPr lang="es" sz="1700"/>
              <a:t>(k +1)−w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 )</a:t>
            </a:r>
            <a:r>
              <a:rPr baseline="30000" lang="es" sz="1700"/>
              <a:t>2</a:t>
            </a:r>
            <a:r>
              <a:rPr lang="es" sz="1700"/>
              <a:t> = ∑(w</a:t>
            </a:r>
            <a:r>
              <a:rPr baseline="-25000" lang="es" sz="1700"/>
              <a:t>j</a:t>
            </a:r>
            <a:r>
              <a:rPr lang="es" sz="1700"/>
              <a:t>(k)+Ⲁt(k)x</a:t>
            </a:r>
            <a:r>
              <a:rPr baseline="-25000" lang="es" sz="1700"/>
              <a:t>j</a:t>
            </a:r>
            <a:r>
              <a:rPr lang="es" sz="1700"/>
              <a:t>(k) 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 )</a:t>
            </a:r>
            <a:r>
              <a:rPr baseline="30000" lang="es" sz="1700"/>
              <a:t>2</a:t>
            </a:r>
            <a:endParaRPr baseline="3000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2º</a:t>
            </a:r>
            <a:r>
              <a:rPr lang="es" sz="1700"/>
              <a:t> Desarrollamos por las propiedades del binomio simple agrupando términos: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∑( (</a:t>
            </a:r>
            <a:r>
              <a:rPr lang="es" sz="1700"/>
              <a:t>w</a:t>
            </a:r>
            <a:r>
              <a:rPr baseline="-25000" lang="es" sz="1700"/>
              <a:t>j</a:t>
            </a:r>
            <a:r>
              <a:rPr lang="es" sz="1700"/>
              <a:t>(k)−w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</a:t>
            </a:r>
            <a:r>
              <a:rPr baseline="30000" lang="es" sz="1700"/>
              <a:t>2  </a:t>
            </a:r>
            <a:r>
              <a:rPr lang="es" sz="1700"/>
              <a:t>+ 2Ⲁt(k)x</a:t>
            </a:r>
            <a:r>
              <a:rPr baseline="-25000" lang="es" sz="1700"/>
              <a:t>j</a:t>
            </a:r>
            <a:r>
              <a:rPr lang="es" sz="1700"/>
              <a:t>(k)(w</a:t>
            </a:r>
            <a:r>
              <a:rPr baseline="-25000" lang="es" sz="1700"/>
              <a:t>j</a:t>
            </a:r>
            <a:r>
              <a:rPr lang="es" sz="1700"/>
              <a:t>(k)−w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 + (Ⲁt(k)x</a:t>
            </a:r>
            <a:r>
              <a:rPr baseline="-25000" lang="es" sz="1700"/>
              <a:t>j</a:t>
            </a:r>
            <a:r>
              <a:rPr lang="es" sz="1700"/>
              <a:t>(k))</a:t>
            </a:r>
            <a:r>
              <a:rPr baseline="30000" lang="es" sz="1700"/>
              <a:t>2</a:t>
            </a:r>
            <a:r>
              <a:rPr lang="es" sz="1700"/>
              <a:t>)</a:t>
            </a:r>
            <a:endParaRPr baseline="30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Desarrollo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98575" y="143365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º</a:t>
            </a:r>
            <a:r>
              <a:rPr lang="es" sz="1700"/>
              <a:t> Separamos los sumatorios </a:t>
            </a:r>
            <a:r>
              <a:rPr lang="es" sz="1700"/>
              <a:t>∑(a</a:t>
            </a:r>
            <a:r>
              <a:rPr baseline="-25000" lang="es" sz="1700"/>
              <a:t>i</a:t>
            </a:r>
            <a:r>
              <a:rPr lang="es" sz="1700"/>
              <a:t>+b</a:t>
            </a:r>
            <a:r>
              <a:rPr baseline="-25000" lang="es" sz="1700"/>
              <a:t>i</a:t>
            </a:r>
            <a:r>
              <a:rPr lang="es" sz="1700"/>
              <a:t>)=∑a</a:t>
            </a:r>
            <a:r>
              <a:rPr baseline="-25000" lang="es" sz="1700"/>
              <a:t>i</a:t>
            </a:r>
            <a:r>
              <a:rPr lang="es" sz="1700"/>
              <a:t> + ∑b</a:t>
            </a:r>
            <a:r>
              <a:rPr baseline="-25000" lang="es" sz="1700"/>
              <a:t>i</a:t>
            </a:r>
            <a:r>
              <a:rPr lang="es" sz="1700"/>
              <a:t>, ∑a*b</a:t>
            </a:r>
            <a:r>
              <a:rPr baseline="-25000" lang="es" sz="1700"/>
              <a:t>i</a:t>
            </a:r>
            <a:r>
              <a:rPr lang="es" sz="1700"/>
              <a:t> = a∑b</a:t>
            </a:r>
            <a:r>
              <a:rPr baseline="-25000" lang="es" sz="1700"/>
              <a:t>i</a:t>
            </a:r>
            <a:endParaRPr baseline="-2500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∑(w</a:t>
            </a:r>
            <a:r>
              <a:rPr baseline="-25000" lang="es" sz="1700"/>
              <a:t>j</a:t>
            </a:r>
            <a:r>
              <a:rPr lang="es" sz="1700"/>
              <a:t>(k)−w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</a:t>
            </a:r>
            <a:r>
              <a:rPr baseline="30000" lang="es" sz="1700"/>
              <a:t>2  </a:t>
            </a:r>
            <a:r>
              <a:rPr lang="es" sz="1700"/>
              <a:t>+ 2Ⲁt(k)∑x</a:t>
            </a:r>
            <a:r>
              <a:rPr baseline="-25000" lang="es" sz="1700"/>
              <a:t>j</a:t>
            </a:r>
            <a:r>
              <a:rPr lang="es" sz="1700"/>
              <a:t>(k)(w</a:t>
            </a:r>
            <a:r>
              <a:rPr baseline="-25000" lang="es" sz="1700"/>
              <a:t>j</a:t>
            </a:r>
            <a:r>
              <a:rPr lang="es" sz="1700"/>
              <a:t>(k)−w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 + ∑(Ⲁt(k)x</a:t>
            </a:r>
            <a:r>
              <a:rPr baseline="-25000" lang="es" sz="1700"/>
              <a:t>j</a:t>
            </a:r>
            <a:r>
              <a:rPr lang="es" sz="1700"/>
              <a:t>(k))</a:t>
            </a:r>
            <a:r>
              <a:rPr baseline="30000" lang="es" sz="1700"/>
              <a:t>2</a:t>
            </a:r>
            <a:endParaRPr baseline="3000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r>
              <a:rPr lang="e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º</a:t>
            </a:r>
            <a:r>
              <a:rPr lang="es" sz="1700"/>
              <a:t> Estudiamos el término del medio, primero desarrollando el producto y volviendo a separarlo en dos sumatorios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2Ⲁt(k)∑x</a:t>
            </a:r>
            <a:r>
              <a:rPr baseline="-25000" lang="es" sz="1700"/>
              <a:t>j</a:t>
            </a:r>
            <a:r>
              <a:rPr lang="es" sz="1700"/>
              <a:t>(k)(w</a:t>
            </a:r>
            <a:r>
              <a:rPr baseline="-25000" lang="es" sz="1700"/>
              <a:t>j</a:t>
            </a:r>
            <a:r>
              <a:rPr lang="es" sz="1700"/>
              <a:t>(k)−w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r>
              <a:rPr lang="es" sz="1700"/>
              <a:t>) = 2Ⲁt(k)∑x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lang="es" sz="1700"/>
              <a:t>(k)−x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2Ⲁt(k)∑x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lang="es" sz="1700"/>
              <a:t>(k) − 2Ⲁt(k)∑x</a:t>
            </a:r>
            <a:r>
              <a:rPr baseline="-25000" lang="es" sz="1700"/>
              <a:t>j</a:t>
            </a:r>
            <a:r>
              <a:rPr lang="es" sz="1700"/>
              <a:t>(k)w</a:t>
            </a:r>
            <a:r>
              <a:rPr baseline="-25000" lang="es" sz="1700"/>
              <a:t>j</a:t>
            </a:r>
            <a:r>
              <a:rPr baseline="30000" lang="es" sz="1700"/>
              <a:t>*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