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2"/>
  </p:notesMasterIdLst>
  <p:sldIdLst>
    <p:sldId id="331" r:id="rId5"/>
    <p:sldId id="333" r:id="rId6"/>
    <p:sldId id="1780" r:id="rId7"/>
    <p:sldId id="285" r:id="rId8"/>
    <p:sldId id="260" r:id="rId9"/>
    <p:sldId id="1861" r:id="rId10"/>
    <p:sldId id="1856" r:id="rId11"/>
    <p:sldId id="1880" r:id="rId12"/>
    <p:sldId id="1858" r:id="rId13"/>
    <p:sldId id="1863" r:id="rId14"/>
    <p:sldId id="1865" r:id="rId15"/>
    <p:sldId id="1866" r:id="rId16"/>
    <p:sldId id="1881" r:id="rId17"/>
    <p:sldId id="1867" r:id="rId18"/>
    <p:sldId id="1864" r:id="rId19"/>
    <p:sldId id="1860" r:id="rId20"/>
    <p:sldId id="1868" r:id="rId21"/>
    <p:sldId id="1869" r:id="rId22"/>
    <p:sldId id="1871" r:id="rId23"/>
    <p:sldId id="1873" r:id="rId24"/>
    <p:sldId id="1874" r:id="rId25"/>
    <p:sldId id="1875" r:id="rId26"/>
    <p:sldId id="1876" r:id="rId27"/>
    <p:sldId id="1877" r:id="rId28"/>
    <p:sldId id="1878" r:id="rId29"/>
    <p:sldId id="1872" r:id="rId30"/>
    <p:sldId id="1879" r:id="rId31"/>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C66EDE-7147-BE42-AB7D-AF607126532F}">
          <p14:sldIdLst>
            <p14:sldId id="331"/>
            <p14:sldId id="333"/>
            <p14:sldId id="1780"/>
            <p14:sldId id="285"/>
            <p14:sldId id="260"/>
          </p14:sldIdLst>
        </p14:section>
        <p14:section name="Data Models" id="{D3C799E6-8609-2248-B875-23096CE176F6}">
          <p14:sldIdLst>
            <p14:sldId id="1861"/>
            <p14:sldId id="1856"/>
            <p14:sldId id="1880"/>
            <p14:sldId id="1858"/>
            <p14:sldId id="1863"/>
            <p14:sldId id="1865"/>
            <p14:sldId id="1866"/>
            <p14:sldId id="1881"/>
            <p14:sldId id="1867"/>
            <p14:sldId id="1864"/>
            <p14:sldId id="1860"/>
            <p14:sldId id="1868"/>
            <p14:sldId id="1869"/>
            <p14:sldId id="1871"/>
            <p14:sldId id="1873"/>
            <p14:sldId id="1874"/>
            <p14:sldId id="1875"/>
            <p14:sldId id="1876"/>
            <p14:sldId id="1877"/>
            <p14:sldId id="1878"/>
            <p14:sldId id="1872"/>
            <p14:sldId id="1879"/>
          </p14:sldIdLst>
        </p14:section>
      </p14:sectionLst>
    </p:ext>
    <p:ext uri="{EFAFB233-063F-42B5-8137-9DF3F51BA10A}">
      <p15:sldGuideLst xmlns:p15="http://schemas.microsoft.com/office/powerpoint/2012/main">
        <p15:guide id="1" orient="horz" pos="1488"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56" userDrawn="1">
          <p15:clr>
            <a:srgbClr val="A4A3A4"/>
          </p15:clr>
        </p15:guide>
        <p15:guide id="26" pos="336" userDrawn="1">
          <p15:clr>
            <a:srgbClr val="A4A3A4"/>
          </p15:clr>
        </p15:guide>
        <p15:guide id="27" pos="5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Caitlyn Ryan" initials="CR" lastIdx="2" clrIdx="2">
    <p:extLst>
      <p:ext uri="{19B8F6BF-5375-455C-9EA6-DF929625EA0E}">
        <p15:presenceInfo xmlns:p15="http://schemas.microsoft.com/office/powerpoint/2012/main" userId="S-1-5-21-383413107-1061881802-891584314-12522" providerId="AD"/>
      </p:ext>
    </p:extLst>
  </p:cmAuthor>
  <p:cmAuthor id="3" name="Szymon Komendera" initials="MOU" lastIdx="8" clrIdx="3">
    <p:extLst>
      <p:ext uri="{19B8F6BF-5375-455C-9EA6-DF929625EA0E}">
        <p15:presenceInfo xmlns:p15="http://schemas.microsoft.com/office/powerpoint/2012/main" userId="Szymon Komendera" providerId="None"/>
      </p:ext>
    </p:extLst>
  </p:cmAuthor>
  <p:cmAuthor id="4" name="Vlad Vlasceanu" initials="VV" lastIdx="5" clrIdx="4">
    <p:extLst>
      <p:ext uri="{19B8F6BF-5375-455C-9EA6-DF929625EA0E}">
        <p15:presenceInfo xmlns:p15="http://schemas.microsoft.com/office/powerpoint/2012/main" userId="Vlad Vlascean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F81BD"/>
    <a:srgbClr val="FFFAD0"/>
    <a:srgbClr val="D1CB5D"/>
    <a:srgbClr val="FFF8AE"/>
    <a:srgbClr val="595A5D"/>
    <a:srgbClr val="DCDCDC"/>
    <a:srgbClr val="F2F4F4"/>
    <a:srgbClr val="414042"/>
    <a:srgbClr val="0E2735"/>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2" autoAdjust="0"/>
    <p:restoredTop sz="72231" autoAdjust="0"/>
  </p:normalViewPr>
  <p:slideViewPr>
    <p:cSldViewPr snapToGrid="0" showGuides="1">
      <p:cViewPr varScale="1">
        <p:scale>
          <a:sx n="67" d="100"/>
          <a:sy n="67" d="100"/>
        </p:scale>
        <p:origin x="1544" y="176"/>
      </p:cViewPr>
      <p:guideLst>
        <p:guide orient="horz" pos="1488"/>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56"/>
        <p:guide pos="336"/>
        <p:guide pos="5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5/18/20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013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r>
              <a:rPr lang="en-US" dirty="0"/>
              <a:t>With numeric keys a common problem is running out of integer values (because a default signed INT data type is used), for example with </a:t>
            </a:r>
            <a:r>
              <a:rPr lang="en-US" dirty="0" err="1"/>
              <a:t>auto_increment</a:t>
            </a:r>
            <a:r>
              <a:rPr lang="en-US" dirty="0"/>
              <a:t> surrogate keys. If your tables will ever have any chances of exceeding 2 billion rows, declare the primary key as BIGINT UNSIGNED. Changing that later is extremely painful and disruptive when the table already has 2 billion rows in it.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13747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24536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92940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r>
              <a:rPr lang="en-US" dirty="0"/>
              <a:t>For #1 a classic patterns is to do </a:t>
            </a:r>
            <a:r>
              <a:rPr lang="en-US" sz="2000" dirty="0"/>
              <a:t>→ SELECT * FROM table; that way the same query interface can be used in multiple places. ORMs like to do that a lot, so you end up with inefficiencies and can’t effectively use some optimizations like covering indexes…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01646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2606285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3429385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56856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1787793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695610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a:p>
            <a:endParaRPr lang="en-US" dirty="0"/>
          </a:p>
          <a:p>
            <a:pPr marL="342900" indent="-342900">
              <a:buFont typeface="Arial" panose="020B0604020202020204" pitchFamily="34" charset="0"/>
              <a:buChar char="•"/>
            </a:pPr>
            <a:r>
              <a:rPr lang="en-US" dirty="0"/>
              <a:t>Schema design and query optimization involve tradeoffs, the way data is modeled in the UI or business logic may not necessarily be aligned with the most optimal way to model and query the database in the DB</a:t>
            </a:r>
          </a:p>
          <a:p>
            <a:pPr marL="342900" indent="-342900">
              <a:buFont typeface="Arial" panose="020B0604020202020204" pitchFamily="34" charset="0"/>
              <a:buChar char="•"/>
            </a:pPr>
            <a:r>
              <a:rPr lang="en-US" dirty="0"/>
              <a:t>Sometimes developers use inefficient queries so they simplify and re-use code (e.g. “SELECT * FROM” even if only subset of data is needed). But if that is the case, the performance impact of those inefficient queries needs to be understood, and accepted at scale</a:t>
            </a:r>
          </a:p>
          <a:p>
            <a:pPr marL="342900" indent="-342900">
              <a:buFont typeface="Arial" panose="020B0604020202020204" pitchFamily="34" charset="0"/>
              <a:buChar char="•"/>
            </a:pPr>
            <a:r>
              <a:rPr lang="en-US" dirty="0"/>
              <a:t>In simple terms if you simplify application access patterns to model the presentation layer more naturally, you shift the complexity burden down the stack to the DB, the DB usually has to do more work and that reduces scalability and performance usually</a:t>
            </a:r>
          </a:p>
          <a:p>
            <a:pPr marL="342900" indent="-342900">
              <a:buFont typeface="Arial" panose="020B0604020202020204" pitchFamily="34" charset="0"/>
              <a:buChar char="•"/>
            </a:pPr>
            <a:r>
              <a:rPr lang="en-US" dirty="0"/>
              <a:t>Hence you have to strike a balance, thus schema and query optimization recommendations are not absolutes, they are applied in context of the trade-offs you make.</a:t>
            </a:r>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53013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60354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pPr marL="342900" indent="-342900">
              <a:buFont typeface="Arial" panose="020B0604020202020204" pitchFamily="34" charset="0"/>
              <a:buChar char="•"/>
            </a:pPr>
            <a:r>
              <a:rPr lang="en-US" dirty="0" err="1"/>
              <a:t>InnoDB</a:t>
            </a:r>
            <a:r>
              <a:rPr lang="en-US" dirty="0"/>
              <a:t> only, however, readers use </a:t>
            </a:r>
            <a:r>
              <a:rPr lang="en-US" dirty="0" err="1"/>
              <a:t>MyISAM</a:t>
            </a:r>
            <a:r>
              <a:rPr lang="en-US" dirty="0"/>
              <a:t> for temporary tables, since </a:t>
            </a:r>
            <a:r>
              <a:rPr lang="en-US" dirty="0" err="1"/>
              <a:t>innodb_read_only</a:t>
            </a:r>
            <a:r>
              <a:rPr lang="en-US" dirty="0"/>
              <a:t> = 1</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44867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pPr marL="342900" indent="-342900">
              <a:buFont typeface="Arial" panose="020B0604020202020204" pitchFamily="34" charset="0"/>
              <a:buChar char="•"/>
            </a:pPr>
            <a:r>
              <a:rPr lang="en-US" dirty="0"/>
              <a:t>Tablespace per table by default, but can be changed by turning </a:t>
            </a:r>
            <a:r>
              <a:rPr lang="en-US" dirty="0" err="1"/>
              <a:t>innodb_file_per_table</a:t>
            </a:r>
            <a:r>
              <a:rPr lang="en-US" dirty="0"/>
              <a:t> = 0 =&gt; all tables stored in system tablespace, since general tablespaces are not supported</a:t>
            </a:r>
          </a:p>
          <a:p>
            <a:pPr marL="342900" indent="-342900">
              <a:buFont typeface="Arial" panose="020B0604020202020204" pitchFamily="34" charset="0"/>
              <a:buChar char="•"/>
            </a:pPr>
            <a:r>
              <a:rPr lang="en-US" dirty="0"/>
              <a:t>Since the system tablespace only grows, but cannot shrink, this has the potential of inefficient tablespace utilization and extra costs that can only be addressed using a logical dump/rebuild</a:t>
            </a:r>
          </a:p>
          <a:p>
            <a:pPr marL="342900" indent="-342900">
              <a:buFont typeface="Arial" panose="020B0604020202020204" pitchFamily="34" charset="0"/>
              <a:buChar char="•"/>
            </a:pPr>
            <a:r>
              <a:rPr lang="en-US" dirty="0"/>
              <a:t>In MySQL a tablespace maps to a data file on disk, therefore in DBs with a large number of tables, especially in very old MySQL implementations there was significant overhead from opening and keeping open many file handles and descriptors, along with making </a:t>
            </a:r>
            <a:r>
              <a:rPr lang="en-US" dirty="0" err="1"/>
              <a:t>fsync</a:t>
            </a:r>
            <a:r>
              <a:rPr lang="en-US" dirty="0"/>
              <a:t> operations more efficient, in extreme cases one could run out of file handles or even filesystem </a:t>
            </a:r>
            <a:r>
              <a:rPr lang="en-US" dirty="0" err="1"/>
              <a:t>inodes</a:t>
            </a:r>
            <a:r>
              <a:rPr lang="en-US" dirty="0"/>
              <a:t> on disk. This was the primary reason to turn it off in &lt;= 5.6.</a:t>
            </a:r>
          </a:p>
          <a:p>
            <a:pPr marL="342900" indent="-342900">
              <a:buFont typeface="Arial" panose="020B0604020202020204" pitchFamily="34" charset="0"/>
              <a:buChar char="•"/>
            </a:pPr>
            <a:r>
              <a:rPr lang="en-US" dirty="0"/>
              <a:t>Thus there is a common misconception that turning it off speeds crash recovery. But if you recall from the HA/DR module, Aurora uses a purpose built storage service, which provides for near instant crash recovery of the redo log. It’s also not a filesystem so the considerations from MySQL CE around file storage broadly do not apply.</a:t>
            </a:r>
          </a:p>
          <a:p>
            <a:pPr marL="342900" indent="-342900">
              <a:buFont typeface="Arial" panose="020B0604020202020204" pitchFamily="34" charset="0"/>
              <a:buChar char="•"/>
            </a:pPr>
            <a:r>
              <a:rPr lang="en-US" dirty="0"/>
              <a:t>As such turning off </a:t>
            </a:r>
            <a:r>
              <a:rPr lang="en-US" dirty="0" err="1"/>
              <a:t>file_per_table</a:t>
            </a:r>
            <a:r>
              <a:rPr lang="en-US" dirty="0"/>
              <a:t> to reduce recovery times is an anti-pattern</a:t>
            </a:r>
          </a:p>
          <a:p>
            <a:pPr marL="342900" indent="-342900">
              <a:buFont typeface="Arial" panose="020B0604020202020204" pitchFamily="34" charset="0"/>
              <a:buChar char="•"/>
            </a:pPr>
            <a:r>
              <a:rPr lang="en-US" dirty="0"/>
              <a:t>ROADMAP: It will also prevent you from being able to leverage the upcoming volume shrink feature. We require individual tablespaces to be able to reclaim storage.</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7358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pPr marL="342900" indent="-342900">
              <a:buFont typeface="Arial" panose="020B0604020202020204" pitchFamily="34" charset="0"/>
              <a:buChar char="•"/>
            </a:pPr>
            <a:r>
              <a:rPr lang="en-US" dirty="0"/>
              <a:t>I/O and especially writes across the key space of a very large table with 100mil+ rows become costly</a:t>
            </a:r>
          </a:p>
          <a:p>
            <a:pPr marL="342900" indent="-342900">
              <a:buFont typeface="Arial" panose="020B0604020202020204" pitchFamily="34" charset="0"/>
              <a:buChar char="•"/>
            </a:pPr>
            <a:r>
              <a:rPr lang="en-US" dirty="0"/>
              <a:t>I/O for large tables with wide rows also become costly at scale</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542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58152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a:p>
            <a:endParaRPr lang="en-US" dirty="0"/>
          </a:p>
          <a:p>
            <a:pPr marL="342900" indent="-342900">
              <a:buFont typeface="Arial" panose="020B0604020202020204" pitchFamily="34" charset="0"/>
              <a:buChar char="•"/>
            </a:pPr>
            <a:r>
              <a:rPr lang="en-US" dirty="0"/>
              <a:t>Schema design and query optimization involve tradeoffs, the way data is modeled in the UI or business logic may not necessarily be aligned with the most optimal way to model and query the database in the DB</a:t>
            </a:r>
          </a:p>
          <a:p>
            <a:pPr marL="342900" indent="-342900">
              <a:buFont typeface="Arial" panose="020B0604020202020204" pitchFamily="34" charset="0"/>
              <a:buChar char="•"/>
            </a:pPr>
            <a:r>
              <a:rPr lang="en-US" dirty="0"/>
              <a:t>Sometimes developers use inefficient queries so they simplify and re-use code (e.g. “SELECT * FROM” even if only subset of data is needed). But if that is the case, the performance impact of those inefficient queries needs to be understood, and accepted at scale</a:t>
            </a:r>
          </a:p>
          <a:p>
            <a:pPr marL="342900" indent="-342900">
              <a:buFont typeface="Arial" panose="020B0604020202020204" pitchFamily="34" charset="0"/>
              <a:buChar char="•"/>
            </a:pPr>
            <a:r>
              <a:rPr lang="en-US" dirty="0"/>
              <a:t>In simple terms if you simplify application access patterns to model the presentation layer more naturally, you shift the complexity burden down the stack to the DB, the DB usually has to do more work and that reduces scalability and performance usually</a:t>
            </a:r>
          </a:p>
          <a:p>
            <a:pPr marL="342900" indent="-342900">
              <a:buFont typeface="Arial" panose="020B0604020202020204" pitchFamily="34" charset="0"/>
              <a:buChar char="•"/>
            </a:pPr>
            <a:r>
              <a:rPr lang="en-US" dirty="0"/>
              <a:t>Hence you have to strike a balance, thus schema and query optimization recommendations are not absolutes, they are applied in context of the trade-offs you make.</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8344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254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457925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OneSpeaker">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340F2-306D-C649-A2E3-D1F89947952C}"/>
              </a:ext>
            </a:extLst>
          </p:cNvPr>
          <p:cNvPicPr>
            <a:picLocks noChangeAspect="1"/>
          </p:cNvPicPr>
          <p:nvPr userDrawn="1"/>
        </p:nvPicPr>
        <p:blipFill>
          <a:blip r:embed="rId2"/>
          <a:stretch>
            <a:fillRect/>
          </a:stretch>
        </p:blipFill>
        <p:spPr>
          <a:xfrm>
            <a:off x="0" y="0"/>
            <a:ext cx="14630400" cy="822505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4379"/>
          </a:xfrm>
          <a:prstGeom prst="rect">
            <a:avLst/>
          </a:prstGeom>
        </p:spPr>
      </p:pic>
      <p:sp>
        <p:nvSpPr>
          <p:cNvPr id="13" name="TextBox 12">
            <a:extLst>
              <a:ext uri="{FF2B5EF4-FFF2-40B4-BE49-F238E27FC236}">
                <a16:creationId xmlns:a16="http://schemas.microsoft.com/office/drawing/2014/main" id="{29366972-4B8E-EE4B-89C6-34A143B2201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
        <p:nvSpPr>
          <p:cNvPr id="14" name="Text Placeholder 11">
            <a:extLst>
              <a:ext uri="{FF2B5EF4-FFF2-40B4-BE49-F238E27FC236}">
                <a16:creationId xmlns:a16="http://schemas.microsoft.com/office/drawing/2014/main" id="{1D3521FC-C508-104E-80D8-E2DD945D2545}"/>
              </a:ext>
            </a:extLst>
          </p:cNvPr>
          <p:cNvSpPr>
            <a:spLocks noGrp="1"/>
          </p:cNvSpPr>
          <p:nvPr>
            <p:ph type="body" sz="quarter" idx="10" hasCustomPrompt="1"/>
          </p:nvPr>
        </p:nvSpPr>
        <p:spPr>
          <a:xfrm>
            <a:off x="540006" y="5952744"/>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sp>
        <p:nvSpPr>
          <p:cNvPr id="15" name="Text Placeholder 8">
            <a:extLst>
              <a:ext uri="{FF2B5EF4-FFF2-40B4-BE49-F238E27FC236}">
                <a16:creationId xmlns:a16="http://schemas.microsoft.com/office/drawing/2014/main" id="{1A4C63CE-724C-A547-9CD4-8B4632C3CCFF}"/>
              </a:ext>
            </a:extLst>
          </p:cNvPr>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solidFill>
                  <a:schemeClr val="tx2"/>
                </a:solidFill>
              </a:defRPr>
            </a:lvl1pPr>
          </a:lstStyle>
          <a:p>
            <a:pPr lvl="0"/>
            <a:r>
              <a:rPr lang="en-US" dirty="0"/>
              <a:t>Click to edit Master title style</a:t>
            </a:r>
          </a:p>
        </p:txBody>
      </p:sp>
      <p:sp>
        <p:nvSpPr>
          <p:cNvPr id="16" name="Text Placeholder 11">
            <a:extLst>
              <a:ext uri="{FF2B5EF4-FFF2-40B4-BE49-F238E27FC236}">
                <a16:creationId xmlns:a16="http://schemas.microsoft.com/office/drawing/2014/main" id="{E11D19E0-362B-324D-B73A-FB792D5DD42D}"/>
              </a:ext>
            </a:extLst>
          </p:cNvPr>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solidFill>
                  <a:schemeClr val="tx2"/>
                </a:solidFill>
              </a:defRPr>
            </a:lvl1pPr>
          </a:lstStyle>
          <a:p>
            <a:pPr lvl="0"/>
            <a:r>
              <a:rPr lang="en-US" dirty="0"/>
              <a:t>Click to edit Master text styles</a:t>
            </a:r>
          </a:p>
          <a:p>
            <a:pPr lvl="0"/>
            <a:r>
              <a:rPr lang="en-US" dirty="0"/>
              <a:t>Social handle</a:t>
            </a:r>
          </a:p>
        </p:txBody>
      </p:sp>
    </p:spTree>
    <p:extLst>
      <p:ext uri="{BB962C8B-B14F-4D97-AF65-F5344CB8AC3E}">
        <p14:creationId xmlns:p14="http://schemas.microsoft.com/office/powerpoint/2010/main" val="2005314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8"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50641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tx2"/>
                </a:solidFill>
              </a:defRPr>
            </a:lvl1pPr>
          </a:lstStyle>
          <a:p>
            <a:endParaRPr lang="en-US" dirty="0"/>
          </a:p>
        </p:txBody>
      </p:sp>
      <p:sp>
        <p:nvSpPr>
          <p:cNvPr id="7" name="Text Placeholder 6">
            <a:extLst>
              <a:ext uri="{FF2B5EF4-FFF2-40B4-BE49-F238E27FC236}">
                <a16:creationId xmlns:a16="http://schemas.microsoft.com/office/drawing/2014/main" id="{B863CB81-2BA0-0B4C-95B7-83DDBF552293}"/>
              </a:ext>
            </a:extLst>
          </p:cNvPr>
          <p:cNvSpPr>
            <a:spLocks noGrp="1"/>
          </p:cNvSpPr>
          <p:nvPr>
            <p:ph type="body" sz="quarter" idx="13" hasCustomPrompt="1"/>
          </p:nvPr>
        </p:nvSpPr>
        <p:spPr>
          <a:xfrm>
            <a:off x="538480" y="1645920"/>
            <a:ext cx="6400800" cy="5087619"/>
          </a:xfr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p:txBody>
      </p:sp>
    </p:spTree>
    <p:extLst>
      <p:ext uri="{BB962C8B-B14F-4D97-AF65-F5344CB8AC3E}">
        <p14:creationId xmlns:p14="http://schemas.microsoft.com/office/powerpoint/2010/main" val="153776081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D7E420A9-CC61-744A-929F-ECC58314AE67}"/>
              </a:ext>
            </a:extLst>
          </p:cNvPr>
          <p:cNvSpPr>
            <a:spLocks noGrp="1"/>
          </p:cNvSpPr>
          <p:nvPr>
            <p:ph type="pic" sz="quarter" idx="10"/>
          </p:nvPr>
        </p:nvSpPr>
        <p:spPr>
          <a:xfrm>
            <a:off x="548639" y="1645920"/>
            <a:ext cx="4572000" cy="5028635"/>
          </a:xfrm>
          <a:prstGeom prst="rect">
            <a:avLst/>
          </a:prstGeom>
        </p:spPr>
        <p:txBody>
          <a:bodyPr/>
          <a:lstStyle>
            <a:lvl1pPr>
              <a:defRPr>
                <a:solidFill>
                  <a:schemeClr val="tx2"/>
                </a:solidFill>
              </a:defRPr>
            </a:lvl1pPr>
          </a:lstStyle>
          <a:p>
            <a:endParaRPr lang="en-US" dirty="0"/>
          </a:p>
        </p:txBody>
      </p:sp>
      <p:sp>
        <p:nvSpPr>
          <p:cNvPr id="5" name="Picture Placeholder 4">
            <a:extLst>
              <a:ext uri="{FF2B5EF4-FFF2-40B4-BE49-F238E27FC236}">
                <a16:creationId xmlns:a16="http://schemas.microsoft.com/office/drawing/2014/main" id="{87C5ED34-8610-AF44-B5D4-DCA3634E5CFD}"/>
              </a:ext>
            </a:extLst>
          </p:cNvPr>
          <p:cNvSpPr>
            <a:spLocks noGrp="1"/>
          </p:cNvSpPr>
          <p:nvPr>
            <p:ph type="pic" sz="quarter" idx="11"/>
          </p:nvPr>
        </p:nvSpPr>
        <p:spPr>
          <a:xfrm>
            <a:off x="9486900" y="1645920"/>
            <a:ext cx="4572000" cy="5028635"/>
          </a:xfrm>
          <a:prstGeom prst="rect">
            <a:avLst/>
          </a:prstGeom>
        </p:spPr>
        <p:txBody>
          <a:bodyPr/>
          <a:lstStyle>
            <a:lvl1pPr>
              <a:defRPr>
                <a:solidFill>
                  <a:schemeClr val="tx2"/>
                </a:solidFill>
              </a:defRPr>
            </a:lvl1pPr>
          </a:lstStyle>
          <a:p>
            <a:endParaRPr lang="en-US" dirty="0"/>
          </a:p>
        </p:txBody>
      </p:sp>
      <p:sp>
        <p:nvSpPr>
          <p:cNvPr id="7" name="Picture Placeholder 4">
            <a:extLst>
              <a:ext uri="{FF2B5EF4-FFF2-40B4-BE49-F238E27FC236}">
                <a16:creationId xmlns:a16="http://schemas.microsoft.com/office/drawing/2014/main" id="{C8997369-9E26-AA4F-86C5-89CE9789BE0A}"/>
              </a:ext>
            </a:extLst>
          </p:cNvPr>
          <p:cNvSpPr>
            <a:spLocks noGrp="1"/>
          </p:cNvSpPr>
          <p:nvPr>
            <p:ph type="pic" sz="quarter" idx="12"/>
          </p:nvPr>
        </p:nvSpPr>
        <p:spPr>
          <a:xfrm>
            <a:off x="5513512" y="1645920"/>
            <a:ext cx="3657600" cy="2686296"/>
          </a:xfrm>
          <a:prstGeom prst="rect">
            <a:avLst/>
          </a:prstGeom>
        </p:spPr>
        <p:txBody>
          <a:bodyPr/>
          <a:lstStyle>
            <a:lvl1pPr>
              <a:defRPr>
                <a:solidFill>
                  <a:schemeClr val="tx2"/>
                </a:solidFill>
              </a:defRPr>
            </a:lvl1pPr>
          </a:lstStyle>
          <a:p>
            <a:endParaRPr lang="en-US" dirty="0"/>
          </a:p>
        </p:txBody>
      </p:sp>
      <p:sp>
        <p:nvSpPr>
          <p:cNvPr id="8" name="Picture Placeholder 4">
            <a:extLst>
              <a:ext uri="{FF2B5EF4-FFF2-40B4-BE49-F238E27FC236}">
                <a16:creationId xmlns:a16="http://schemas.microsoft.com/office/drawing/2014/main" id="{CE0D1CBE-2F23-DA4E-AF93-871DC6AE9A89}"/>
              </a:ext>
            </a:extLst>
          </p:cNvPr>
          <p:cNvSpPr>
            <a:spLocks noGrp="1"/>
          </p:cNvSpPr>
          <p:nvPr>
            <p:ph type="pic" sz="quarter" idx="13"/>
          </p:nvPr>
        </p:nvSpPr>
        <p:spPr>
          <a:xfrm>
            <a:off x="5513512" y="4774602"/>
            <a:ext cx="3657600" cy="1892899"/>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6369688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820B8C-5E97-A44A-A9BF-CA38F1A95725}"/>
              </a:ext>
            </a:extLst>
          </p:cNvPr>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0EF31DAE-CCCE-2B46-940F-8A65659D0A6E}"/>
              </a:ext>
            </a:extLst>
          </p:cNvPr>
          <p:cNvSpPr>
            <a:spLocks noGrp="1"/>
          </p:cNvSpPr>
          <p:nvPr>
            <p:ph type="pic" sz="quarter" idx="10"/>
          </p:nvPr>
        </p:nvSpPr>
        <p:spPr>
          <a:xfrm>
            <a:off x="548640" y="1645920"/>
            <a:ext cx="8328074" cy="5028635"/>
          </a:xfrm>
          <a:prstGeom prst="rect">
            <a:avLst/>
          </a:prstGeom>
        </p:spPr>
        <p:txBody>
          <a:bodyPr/>
          <a:lstStyle>
            <a:lvl1pPr>
              <a:defRPr>
                <a:solidFill>
                  <a:schemeClr val="tx2"/>
                </a:solidFill>
              </a:defRPr>
            </a:lvl1pPr>
          </a:lstStyle>
          <a:p>
            <a:endParaRPr lang="en-US"/>
          </a:p>
        </p:txBody>
      </p:sp>
      <p:sp>
        <p:nvSpPr>
          <p:cNvPr id="5" name="Picture Placeholder 4">
            <a:extLst>
              <a:ext uri="{FF2B5EF4-FFF2-40B4-BE49-F238E27FC236}">
                <a16:creationId xmlns:a16="http://schemas.microsoft.com/office/drawing/2014/main" id="{492F0690-6524-DB42-8F3D-7A53E8A2CD99}"/>
              </a:ext>
            </a:extLst>
          </p:cNvPr>
          <p:cNvSpPr>
            <a:spLocks noGrp="1"/>
          </p:cNvSpPr>
          <p:nvPr>
            <p:ph type="pic" sz="quarter" idx="11"/>
          </p:nvPr>
        </p:nvSpPr>
        <p:spPr>
          <a:xfrm>
            <a:off x="9301480" y="1645920"/>
            <a:ext cx="4754880" cy="5028635"/>
          </a:xfrm>
          <a:prstGeom prst="rect">
            <a:avLst/>
          </a:prstGeom>
        </p:spPr>
        <p:txBody>
          <a:bodyPr/>
          <a:lstStyle>
            <a:lvl1pPr>
              <a:defRPr>
                <a:solidFill>
                  <a:schemeClr val="tx2"/>
                </a:solidFill>
              </a:defRPr>
            </a:lvl1pPr>
          </a:lstStyle>
          <a:p>
            <a:endParaRPr lang="en-US"/>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93853F10-9B0B-734F-B4E4-C98A7D09B3B4}"/>
              </a:ext>
            </a:extLst>
          </p:cNvPr>
          <p:cNvSpPr>
            <a:spLocks noGrp="1"/>
          </p:cNvSpPr>
          <p:nvPr>
            <p:ph type="pic" sz="quarter" idx="10"/>
          </p:nvPr>
        </p:nvSpPr>
        <p:spPr>
          <a:xfrm>
            <a:off x="548640" y="1645920"/>
            <a:ext cx="13510260" cy="5338152"/>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83351929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0174B360-4DA4-6744-ACFC-7DB49D4F8E72}"/>
              </a:ext>
            </a:extLst>
          </p:cNvPr>
          <p:cNvSpPr>
            <a:spLocks noGrp="1"/>
          </p:cNvSpPr>
          <p:nvPr>
            <p:ph type="pic" sz="quarter" idx="10"/>
          </p:nvPr>
        </p:nvSpPr>
        <p:spPr>
          <a:xfrm>
            <a:off x="0" y="1"/>
            <a:ext cx="14630400" cy="8229598"/>
          </a:xfrm>
          <a:prstGeom prst="rect">
            <a:avLst/>
          </a:prstGeom>
        </p:spPr>
        <p:txBody>
          <a:bodyPr/>
          <a:lstStyle>
            <a:lvl1pPr>
              <a:defRPr>
                <a:solidFill>
                  <a:schemeClr val="tx2"/>
                </a:solidFill>
              </a:defRPr>
            </a:lvl1pPr>
          </a:lstStyle>
          <a:p>
            <a:endParaRPr lang="en-US"/>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90128780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6" name="Picture Placeholder 2">
            <a:extLst>
              <a:ext uri="{FF2B5EF4-FFF2-40B4-BE49-F238E27FC236}">
                <a16:creationId xmlns:a16="http://schemas.microsoft.com/office/drawing/2014/main" id="{961C43B1-F027-8D4C-A357-C0443C9527D1}"/>
              </a:ext>
            </a:extLst>
          </p:cNvPr>
          <p:cNvSpPr>
            <a:spLocks noGrp="1"/>
          </p:cNvSpPr>
          <p:nvPr>
            <p:ph type="pic" sz="quarter" idx="16"/>
          </p:nvPr>
        </p:nvSpPr>
        <p:spPr>
          <a:xfrm>
            <a:off x="946674" y="2502419"/>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
        <p:nvSpPr>
          <p:cNvPr id="7" name="Picture Placeholder 2">
            <a:extLst>
              <a:ext uri="{FF2B5EF4-FFF2-40B4-BE49-F238E27FC236}">
                <a16:creationId xmlns:a16="http://schemas.microsoft.com/office/drawing/2014/main" id="{1CAF2086-B0F7-3A42-9B32-5E8E98210D7C}"/>
              </a:ext>
            </a:extLst>
          </p:cNvPr>
          <p:cNvSpPr>
            <a:spLocks noGrp="1"/>
          </p:cNvSpPr>
          <p:nvPr>
            <p:ph type="pic" sz="quarter" idx="17"/>
          </p:nvPr>
        </p:nvSpPr>
        <p:spPr>
          <a:xfrm>
            <a:off x="4328298"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8" name="Picture Placeholder 2">
            <a:extLst>
              <a:ext uri="{FF2B5EF4-FFF2-40B4-BE49-F238E27FC236}">
                <a16:creationId xmlns:a16="http://schemas.microsoft.com/office/drawing/2014/main" id="{FCEC5B2A-BC35-2443-A09C-60F189DA99A9}"/>
              </a:ext>
            </a:extLst>
          </p:cNvPr>
          <p:cNvSpPr>
            <a:spLocks noGrp="1"/>
          </p:cNvSpPr>
          <p:nvPr>
            <p:ph type="pic" sz="quarter" idx="18"/>
          </p:nvPr>
        </p:nvSpPr>
        <p:spPr>
          <a:xfrm>
            <a:off x="7709922"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9" name="Picture Placeholder 2">
            <a:extLst>
              <a:ext uri="{FF2B5EF4-FFF2-40B4-BE49-F238E27FC236}">
                <a16:creationId xmlns:a16="http://schemas.microsoft.com/office/drawing/2014/main" id="{1140B1AE-19F8-B643-9F51-AF879A784B44}"/>
              </a:ext>
            </a:extLst>
          </p:cNvPr>
          <p:cNvSpPr>
            <a:spLocks noGrp="1"/>
          </p:cNvSpPr>
          <p:nvPr>
            <p:ph type="pic" sz="quarter" idx="19"/>
          </p:nvPr>
        </p:nvSpPr>
        <p:spPr>
          <a:xfrm>
            <a:off x="11091547"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0" name="Picture Placeholder 2">
            <a:extLst>
              <a:ext uri="{FF2B5EF4-FFF2-40B4-BE49-F238E27FC236}">
                <a16:creationId xmlns:a16="http://schemas.microsoft.com/office/drawing/2014/main" id="{11A4F132-9F85-FB40-8DAB-CAFBC0A8682A}"/>
              </a:ext>
            </a:extLst>
          </p:cNvPr>
          <p:cNvSpPr>
            <a:spLocks noGrp="1"/>
          </p:cNvSpPr>
          <p:nvPr>
            <p:ph type="pic" sz="quarter" idx="20"/>
          </p:nvPr>
        </p:nvSpPr>
        <p:spPr>
          <a:xfrm>
            <a:off x="946674"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1" name="Picture Placeholder 2">
            <a:extLst>
              <a:ext uri="{FF2B5EF4-FFF2-40B4-BE49-F238E27FC236}">
                <a16:creationId xmlns:a16="http://schemas.microsoft.com/office/drawing/2014/main" id="{1C0CB52A-AAFF-3443-A1B6-90061B63DFE2}"/>
              </a:ext>
            </a:extLst>
          </p:cNvPr>
          <p:cNvSpPr>
            <a:spLocks noGrp="1"/>
          </p:cNvSpPr>
          <p:nvPr>
            <p:ph type="pic" sz="quarter" idx="21"/>
          </p:nvPr>
        </p:nvSpPr>
        <p:spPr>
          <a:xfrm>
            <a:off x="4328298"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2" name="Picture Placeholder 2">
            <a:extLst>
              <a:ext uri="{FF2B5EF4-FFF2-40B4-BE49-F238E27FC236}">
                <a16:creationId xmlns:a16="http://schemas.microsoft.com/office/drawing/2014/main" id="{DF7C7411-4353-2C46-88BB-81BA2B34FAEA}"/>
              </a:ext>
            </a:extLst>
          </p:cNvPr>
          <p:cNvSpPr>
            <a:spLocks noGrp="1"/>
          </p:cNvSpPr>
          <p:nvPr>
            <p:ph type="pic" sz="quarter" idx="22"/>
          </p:nvPr>
        </p:nvSpPr>
        <p:spPr>
          <a:xfrm>
            <a:off x="7709922"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3" name="Picture Placeholder 2">
            <a:extLst>
              <a:ext uri="{FF2B5EF4-FFF2-40B4-BE49-F238E27FC236}">
                <a16:creationId xmlns:a16="http://schemas.microsoft.com/office/drawing/2014/main" id="{BB39C439-B178-3B44-9A9B-CA908F41669F}"/>
              </a:ext>
            </a:extLst>
          </p:cNvPr>
          <p:cNvSpPr>
            <a:spLocks noGrp="1"/>
          </p:cNvSpPr>
          <p:nvPr>
            <p:ph type="pic" sz="quarter" idx="23"/>
          </p:nvPr>
        </p:nvSpPr>
        <p:spPr>
          <a:xfrm>
            <a:off x="11091547" y="4696978"/>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Tree>
    <p:extLst>
      <p:ext uri="{BB962C8B-B14F-4D97-AF65-F5344CB8AC3E}">
        <p14:creationId xmlns:p14="http://schemas.microsoft.com/office/powerpoint/2010/main" val="82639658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857" cy="872307"/>
          </a:xfrm>
        </p:spPr>
        <p:txBody>
          <a:bodyPr/>
          <a:lstStyle>
            <a:lvl1pPr>
              <a:defRPr>
                <a:solidFill>
                  <a:schemeClr val="tx2"/>
                </a:solidFill>
              </a:defRPr>
            </a:lvl1pPr>
          </a:lstStyle>
          <a:p>
            <a:r>
              <a:rPr lang="en-US" dirty="0"/>
              <a:t>Click to edit Master title style</a:t>
            </a:r>
          </a:p>
        </p:txBody>
      </p:sp>
      <p:sp>
        <p:nvSpPr>
          <p:cNvPr id="19" name="Table Placeholder 3">
            <a:extLst>
              <a:ext uri="{FF2B5EF4-FFF2-40B4-BE49-F238E27FC236}">
                <a16:creationId xmlns:a16="http://schemas.microsoft.com/office/drawing/2014/main" id="{2B2A2CF2-1B4F-AF47-A850-CCC66A8E1A3E}"/>
              </a:ext>
            </a:extLst>
          </p:cNvPr>
          <p:cNvSpPr>
            <a:spLocks noGrp="1"/>
          </p:cNvSpPr>
          <p:nvPr>
            <p:ph type="tbl" sz="quarter" idx="10"/>
          </p:nvPr>
        </p:nvSpPr>
        <p:spPr>
          <a:xfrm>
            <a:off x="548640" y="1645920"/>
            <a:ext cx="13510260" cy="530352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30250567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16" name="Chart Placeholder 5">
            <a:extLst>
              <a:ext uri="{FF2B5EF4-FFF2-40B4-BE49-F238E27FC236}">
                <a16:creationId xmlns:a16="http://schemas.microsoft.com/office/drawing/2014/main" id="{591D1356-479B-2E4F-BA4E-AADD8155B38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27309303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17EE4A2A-D6A7-7149-9A3A-3B08D098FD96}"/>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46706907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C97-1214-BB41-B092-F049349518AE}"/>
              </a:ext>
            </a:extLst>
          </p:cNvPr>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E30F2D6E-10E2-6847-814E-E8B531A99EF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11047245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9" name="Picture 8">
            <a:extLst>
              <a:ext uri="{FF2B5EF4-FFF2-40B4-BE49-F238E27FC236}">
                <a16:creationId xmlns:a16="http://schemas.microsoft.com/office/drawing/2014/main" id="{0C0CD439-66AA-B54A-8E95-37CD120E6E1D}"/>
              </a:ext>
            </a:extLst>
          </p:cNvPr>
          <p:cNvPicPr>
            <a:picLocks noChangeAspect="1"/>
          </p:cNvPicPr>
          <p:nvPr userDrawn="1"/>
        </p:nvPicPr>
        <p:blipFill>
          <a:blip r:embed="rId2"/>
          <a:stretch>
            <a:fillRect/>
          </a:stretch>
        </p:blipFill>
        <p:spPr>
          <a:xfrm>
            <a:off x="0" y="22293"/>
            <a:ext cx="14630400" cy="8225051"/>
          </a:xfrm>
          <a:prstGeom prst="rect">
            <a:avLst/>
          </a:prstGeom>
        </p:spPr>
      </p:pic>
      <p:sp>
        <p:nvSpPr>
          <p:cNvPr id="17" name="Title 1">
            <a:extLst>
              <a:ext uri="{FF2B5EF4-FFF2-40B4-BE49-F238E27FC236}">
                <a16:creationId xmlns:a16="http://schemas.microsoft.com/office/drawing/2014/main" id="{0C39D3BE-5184-D545-A327-AE99FFA3AEB6}"/>
              </a:ext>
            </a:extLst>
          </p:cNvPr>
          <p:cNvSpPr>
            <a:spLocks noGrp="1"/>
          </p:cNvSpPr>
          <p:nvPr>
            <p:ph type="title"/>
          </p:nvPr>
        </p:nvSpPr>
        <p:spPr>
          <a:xfrm>
            <a:off x="548640" y="2589430"/>
            <a:ext cx="10660674" cy="1127019"/>
          </a:xfrm>
        </p:spPr>
        <p:txBody>
          <a:bodyPr anchor="ctr" anchorCtr="0">
            <a:noAutofit/>
          </a:bodyPr>
          <a:lstStyle>
            <a:lvl1pPr algn="l">
              <a:defRPr sz="6400">
                <a:solidFill>
                  <a:schemeClr val="tx2"/>
                </a:solidFill>
              </a:defRPr>
            </a:lvl1pPr>
          </a:lstStyle>
          <a:p>
            <a:r>
              <a:rPr lang="en-US" dirty="0"/>
              <a:t>Click to edit Master title style</a:t>
            </a:r>
          </a:p>
        </p:txBody>
      </p:sp>
      <p:sp>
        <p:nvSpPr>
          <p:cNvPr id="18" name="Text Placeholder 2">
            <a:extLst>
              <a:ext uri="{FF2B5EF4-FFF2-40B4-BE49-F238E27FC236}">
                <a16:creationId xmlns:a16="http://schemas.microsoft.com/office/drawing/2014/main" id="{6F38406E-8093-114A-80F6-C8D7BE2CCE61}"/>
              </a:ext>
            </a:extLst>
          </p:cNvPr>
          <p:cNvSpPr>
            <a:spLocks noGrp="1"/>
          </p:cNvSpPr>
          <p:nvPr>
            <p:ph type="body" sz="quarter" idx="10"/>
          </p:nvPr>
        </p:nvSpPr>
        <p:spPr>
          <a:xfrm>
            <a:off x="548640" y="3716448"/>
            <a:ext cx="6380480" cy="792480"/>
          </a:xfrm>
          <a:prstGeom prst="rect">
            <a:avLst/>
          </a:prstGeom>
        </p:spPr>
        <p:txBody>
          <a:bodyPr/>
          <a:lstStyle>
            <a:lvl1pPr>
              <a:defRPr>
                <a:solidFill>
                  <a:schemeClr val="tx2"/>
                </a:solidFill>
              </a:defRPr>
            </a:lvl1pPr>
          </a:lstStyle>
          <a:p>
            <a:pPr lvl="0"/>
            <a:r>
              <a:rPr lang="en-US" dirty="0"/>
              <a:t>Edit Master text styles</a:t>
            </a:r>
          </a:p>
        </p:txBody>
      </p:sp>
      <p:sp>
        <p:nvSpPr>
          <p:cNvPr id="19" name="Text Placeholder 11">
            <a:extLst>
              <a:ext uri="{FF2B5EF4-FFF2-40B4-BE49-F238E27FC236}">
                <a16:creationId xmlns:a16="http://schemas.microsoft.com/office/drawing/2014/main" id="{F86BE37E-764E-C74F-8FC4-1742D6FC0A3C}"/>
              </a:ext>
            </a:extLst>
          </p:cNvPr>
          <p:cNvSpPr>
            <a:spLocks noGrp="1"/>
          </p:cNvSpPr>
          <p:nvPr>
            <p:ph type="body" sz="quarter" idx="11" hasCustomPrompt="1"/>
          </p:nvPr>
        </p:nvSpPr>
        <p:spPr>
          <a:xfrm>
            <a:off x="548640" y="5950356"/>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pic>
        <p:nvPicPr>
          <p:cNvPr id="20" name="Picture 19">
            <a:extLst>
              <a:ext uri="{FF2B5EF4-FFF2-40B4-BE49-F238E27FC236}">
                <a16:creationId xmlns:a16="http://schemas.microsoft.com/office/drawing/2014/main" id="{5D66EFE7-EC84-CD47-9909-3F9E29016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11" name="TextBox 10">
            <a:extLst>
              <a:ext uri="{FF2B5EF4-FFF2-40B4-BE49-F238E27FC236}">
                <a16:creationId xmlns:a16="http://schemas.microsoft.com/office/drawing/2014/main" id="{D67C184B-EFF1-FC42-ACB9-16B711681355}"/>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_You">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63354F-D815-CB42-ABA6-4877489489A4}"/>
              </a:ext>
            </a:extLst>
          </p:cNvPr>
          <p:cNvPicPr>
            <a:picLocks noChangeAspect="1"/>
          </p:cNvPicPr>
          <p:nvPr userDrawn="1"/>
        </p:nvPicPr>
        <p:blipFill>
          <a:blip r:embed="rId2"/>
          <a:stretch>
            <a:fillRect/>
          </a:stretch>
        </p:blipFill>
        <p:spPr>
          <a:xfrm>
            <a:off x="0" y="0"/>
            <a:ext cx="14630400" cy="8225051"/>
          </a:xfrm>
          <a:prstGeom prst="rect">
            <a:avLst/>
          </a:prstGeom>
        </p:spPr>
      </p:pic>
      <p:sp>
        <p:nvSpPr>
          <p:cNvPr id="4" name="Title 1">
            <a:extLst>
              <a:ext uri="{FF2B5EF4-FFF2-40B4-BE49-F238E27FC236}">
                <a16:creationId xmlns:a16="http://schemas.microsoft.com/office/drawing/2014/main" id="{5961D4C6-43F6-D04A-9AB5-31F7980DE892}"/>
              </a:ext>
            </a:extLst>
          </p:cNvPr>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2"/>
                </a:solidFill>
              </a:defRPr>
            </a:lvl1pPr>
          </a:lstStyle>
          <a:p>
            <a:r>
              <a:rPr lang="en-US" dirty="0"/>
              <a:t>Thank you!</a:t>
            </a:r>
          </a:p>
        </p:txBody>
      </p:sp>
      <p:sp>
        <p:nvSpPr>
          <p:cNvPr id="5" name="Text Placeholder 11">
            <a:extLst>
              <a:ext uri="{FF2B5EF4-FFF2-40B4-BE49-F238E27FC236}">
                <a16:creationId xmlns:a16="http://schemas.microsoft.com/office/drawing/2014/main" id="{509E35A8-0BD0-3943-81AF-27AD5871D52B}"/>
              </a:ext>
            </a:extLst>
          </p:cNvPr>
          <p:cNvSpPr>
            <a:spLocks noGrp="1"/>
          </p:cNvSpPr>
          <p:nvPr>
            <p:ph type="body" sz="quarter" idx="10"/>
          </p:nvPr>
        </p:nvSpPr>
        <p:spPr>
          <a:xfrm>
            <a:off x="548640" y="4114800"/>
            <a:ext cx="5892800" cy="693419"/>
          </a:xfrm>
          <a:prstGeom prst="rect">
            <a:avLst/>
          </a:prstGeom>
        </p:spPr>
        <p:txBody>
          <a:bodyPr>
            <a:normAutofit/>
          </a:bodyPr>
          <a:lstStyle>
            <a:lvl1pPr marL="0" indent="0" algn="l">
              <a:buNone/>
              <a:defRPr sz="2600" baseline="0">
                <a:solidFill>
                  <a:schemeClr val="tx2"/>
                </a:solidFill>
              </a:defRPr>
            </a:lvl1pPr>
          </a:lstStyle>
          <a:p>
            <a:pPr lvl="0"/>
            <a:r>
              <a:rPr lang="en-US" dirty="0"/>
              <a:t>Click to edit Master text styles</a:t>
            </a:r>
          </a:p>
        </p:txBody>
      </p:sp>
      <p:pic>
        <p:nvPicPr>
          <p:cNvPr id="7" name="Picture 6">
            <a:extLst>
              <a:ext uri="{FF2B5EF4-FFF2-40B4-BE49-F238E27FC236}">
                <a16:creationId xmlns:a16="http://schemas.microsoft.com/office/drawing/2014/main" id="{AB030730-23FD-084C-B180-980A8DAAB7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8" name="TextBox 7">
            <a:extLst>
              <a:ext uri="{FF2B5EF4-FFF2-40B4-BE49-F238E27FC236}">
                <a16:creationId xmlns:a16="http://schemas.microsoft.com/office/drawing/2014/main" id="{E862C44C-5305-B14C-BBB0-B6B7CFA8FA7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EB462D74-2583-7345-AFE7-9092D34EC9CA}"/>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8298338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282B30-6A38-FD49-90BA-B0F355F4026A}"/>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1"/>
                </a:solidFill>
              </a:defRPr>
            </a:lvl1pPr>
            <a:lvl2pPr marL="731520" indent="0">
              <a:buNone/>
              <a:defRPr/>
            </a:lvl2pPr>
          </a:lstStyle>
          <a:p>
            <a:pPr lvl="0"/>
            <a:r>
              <a:rPr lang="en-US" dirty="0"/>
              <a:t>Edit Master text styles</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A86A16C5-0127-F443-821D-7AC0F088CDA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396068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736881-1F48-B949-8D20-7CB2DA6D0422}"/>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0ADB2957-3B97-044C-96D9-919F122A473E}"/>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78243134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_Orang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B26A5B-DA33-954D-A132-24039ECE7FA2}"/>
              </a:ext>
            </a:extLst>
          </p:cNvPr>
          <p:cNvPicPr>
            <a:picLocks noChangeAspect="1"/>
          </p:cNvPicPr>
          <p:nvPr userDrawn="1"/>
        </p:nvPicPr>
        <p:blipFill rotWithShape="1">
          <a:blip r:embed="rId2"/>
          <a:srcRect l="16348" r="20161"/>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6093800A-CE83-8544-84D0-9EEFD65420C6}"/>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5716181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578A1A-F7C9-A04C-B07A-ABEA4A42C442}"/>
              </a:ext>
            </a:extLst>
          </p:cNvPr>
          <p:cNvPicPr>
            <a:picLocks noChangeAspect="1"/>
          </p:cNvPicPr>
          <p:nvPr userDrawn="1"/>
        </p:nvPicPr>
        <p:blipFill rotWithShape="1">
          <a:blip r:embed="rId2"/>
          <a:srcRect l="36508"/>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8" name="TextBox 7">
            <a:extLst>
              <a:ext uri="{FF2B5EF4-FFF2-40B4-BE49-F238E27FC236}">
                <a16:creationId xmlns:a16="http://schemas.microsoft.com/office/drawing/2014/main" id="{B0D7CECE-D438-CD4C-8D05-843868178D8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64266246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_Slide_Blu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C77D13-6EFB-8F42-BB27-91F957615BF3}"/>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9207326-B28E-A84E-B683-0ED64933D106}"/>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60E1240B-0AF0-A544-8B13-4F6CE8C491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FF94E277-02CF-4A4A-A4A0-620880AAE48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_Slide_Pink">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9223EA-9961-BD43-9F4A-F879101FB699}"/>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5BE5736-B18C-C44C-8013-17CDACE3A29B}"/>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CFED3F4F-E362-5848-B7C6-42C3641EFCCF}"/>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4951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2880"/>
            <a:ext cx="13513953"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4946" y="1645920"/>
            <a:ext cx="13513953"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6" name="TextBox 5">
            <a:extLst>
              <a:ext uri="{FF2B5EF4-FFF2-40B4-BE49-F238E27FC236}">
                <a16:creationId xmlns:a16="http://schemas.microsoft.com/office/drawing/2014/main" id="{F9DC457E-9284-A34F-8F63-B4649C3DE34B}"/>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6" r:id="rId3"/>
    <p:sldLayoutId id="2147483697" r:id="rId4"/>
    <p:sldLayoutId id="2147483700" r:id="rId5"/>
    <p:sldLayoutId id="2147483701" r:id="rId6"/>
    <p:sldLayoutId id="2147483694" r:id="rId7"/>
    <p:sldLayoutId id="2147483695" r:id="rId8"/>
    <p:sldLayoutId id="2147483702" r:id="rId9"/>
    <p:sldLayoutId id="2147483703" r:id="rId10"/>
    <p:sldLayoutId id="2147483704" r:id="rId11"/>
    <p:sldLayoutId id="2147483692" r:id="rId12"/>
    <p:sldLayoutId id="2147483677" r:id="rId13"/>
    <p:sldLayoutId id="2147483678" r:id="rId14"/>
    <p:sldLayoutId id="2147483679" r:id="rId15"/>
    <p:sldLayoutId id="2147483689" r:id="rId16"/>
    <p:sldLayoutId id="2147483690" r:id="rId17"/>
    <p:sldLayoutId id="2147483691" r:id="rId18"/>
    <p:sldLayoutId id="2147483680" r:id="rId19"/>
    <p:sldLayoutId id="2147483682" r:id="rId20"/>
    <p:sldLayoutId id="2147483693" r:id="rId21"/>
    <p:sldLayoutId id="2147483687" r:id="rId22"/>
    <p:sldLayoutId id="2147483708" r:id="rId23"/>
  </p:sldLayoutIdLst>
  <p:txStyles>
    <p:title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userDrawn="1">
          <p15:clr>
            <a:srgbClr val="F26B43"/>
          </p15:clr>
        </p15:guide>
        <p15:guide id="2" pos="336" userDrawn="1">
          <p15:clr>
            <a:srgbClr val="F26B43"/>
          </p15:clr>
        </p15:guide>
        <p15:guide id="4" pos="8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ev.mysql.com/doc/refman/5.7/en/innodb-row-format.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percona.com/blog/2014/12/19/store-uuid-optimized-way/"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ev.mysql.com/doc/refman/5.7/en/index-merge-optimization.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dev.mysql.com/doc/refman/5.7/en/index-condition-pushdown-optimization.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ebmonkeyuk.wordpress.com/2010/09/27/what-makes-a-good-mysql-index-part-2-cardinalit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dev.mysql.com/doc/refman/5.7/en/partitioning-limitations.html"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ws-samples/amazon-aurora-labs-for-mysql" TargetMode="External"/><Relationship Id="rId2" Type="http://schemas.openxmlformats.org/officeDocument/2006/relationships/hyperlink" Target="https://awsauroralabsmy.com/" TargetMode="Externa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HOW TO USE THIS CONTENT AND CONTRIBUTE</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NOTE: KEEP THIS SLIDE HIDDEN!</a:t>
            </a:r>
          </a:p>
          <a:p>
            <a:endParaRPr lang="en-US" sz="2000" dirty="0">
              <a:solidFill>
                <a:schemeClr val="accent1"/>
              </a:solidFill>
            </a:endParaRPr>
          </a:p>
          <a:p>
            <a:r>
              <a:rPr lang="en-US" sz="2000" dirty="0">
                <a:solidFill>
                  <a:schemeClr val="accent1"/>
                </a:solidFill>
              </a:rPr>
              <a:t>This slide deck is intended for discussions at 300 to 400 levels.</a:t>
            </a:r>
          </a:p>
          <a:p>
            <a:endParaRPr lang="en-US" sz="2000" dirty="0">
              <a:solidFill>
                <a:schemeClr val="accent1"/>
              </a:solidFill>
            </a:endParaRPr>
          </a:p>
          <a:p>
            <a:r>
              <a:rPr lang="en-US" sz="2000" dirty="0">
                <a:solidFill>
                  <a:schemeClr val="accent1"/>
                </a:solidFill>
              </a:rPr>
              <a:t>Slides are organized in sections, so you can hide/show entire sections as needed.</a:t>
            </a:r>
          </a:p>
          <a:p>
            <a:endParaRPr lang="en-US" sz="2000" dirty="0">
              <a:solidFill>
                <a:schemeClr val="accent1"/>
              </a:solidFill>
            </a:endParaRPr>
          </a:p>
          <a:p>
            <a:r>
              <a:rPr lang="en-US" sz="2000" dirty="0">
                <a:solidFill>
                  <a:schemeClr val="accent1"/>
                </a:solidFill>
              </a:rPr>
              <a:t>Individual slides have the intended level in the notes section (and you should maintain that pattern if you add/change content).</a:t>
            </a:r>
          </a:p>
          <a:p>
            <a:endParaRPr lang="en-US" sz="2000" dirty="0">
              <a:solidFill>
                <a:schemeClr val="accent1"/>
              </a:solidFill>
            </a:endParaRPr>
          </a:p>
          <a:p>
            <a:r>
              <a:rPr lang="en-US" sz="2000" dirty="0">
                <a:solidFill>
                  <a:schemeClr val="accent1"/>
                </a:solidFill>
              </a:rPr>
              <a:t>If you make changes add a line item in the change history on the right so we can track what/when changes </a:t>
            </a:r>
          </a:p>
        </p:txBody>
      </p:sp>
      <p:sp>
        <p:nvSpPr>
          <p:cNvPr id="5" name="Text Placeholder 3">
            <a:extLst>
              <a:ext uri="{FF2B5EF4-FFF2-40B4-BE49-F238E27FC236}">
                <a16:creationId xmlns:a16="http://schemas.microsoft.com/office/drawing/2014/main" id="{730D89F7-6D3E-984A-B171-CE81279AFB7C}"/>
              </a:ext>
            </a:extLst>
          </p:cNvPr>
          <p:cNvSpPr txBox="1">
            <a:spLocks/>
          </p:cNvSpPr>
          <p:nvPr/>
        </p:nvSpPr>
        <p:spPr>
          <a:xfrm>
            <a:off x="7658100"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CHANGE HISTORY:</a:t>
            </a:r>
          </a:p>
          <a:p>
            <a:endParaRPr lang="en-US" sz="2000" b="1" dirty="0">
              <a:solidFill>
                <a:schemeClr val="accent1"/>
              </a:solidFill>
            </a:endParaRPr>
          </a:p>
          <a:p>
            <a:r>
              <a:rPr lang="en-US" sz="2000" dirty="0">
                <a:solidFill>
                  <a:schemeClr val="accent1"/>
                </a:solidFill>
              </a:rPr>
              <a:t>V1.0, 2019-??-??, initial release</a:t>
            </a:r>
          </a:p>
          <a:p>
            <a:r>
              <a:rPr lang="en-US" sz="2000" dirty="0">
                <a:solidFill>
                  <a:schemeClr val="accent1"/>
                </a:solidFill>
              </a:rPr>
              <a:t>V2.0, 2019-10-22, content overhaul, leveling</a:t>
            </a:r>
          </a:p>
          <a:p>
            <a:r>
              <a:rPr lang="en-US" sz="2000" dirty="0">
                <a:solidFill>
                  <a:schemeClr val="accent1"/>
                </a:solidFill>
              </a:rPr>
              <a:t>V3.0, 2019-05-11, DBE reviewed</a:t>
            </a:r>
          </a:p>
        </p:txBody>
      </p:sp>
    </p:spTree>
    <p:extLst>
      <p:ext uri="{BB962C8B-B14F-4D97-AF65-F5344CB8AC3E}">
        <p14:creationId xmlns:p14="http://schemas.microsoft.com/office/powerpoint/2010/main" val="197904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7649-CE2F-F749-AFF9-A5CE601AE222}"/>
              </a:ext>
            </a:extLst>
          </p:cNvPr>
          <p:cNvSpPr>
            <a:spLocks noGrp="1"/>
          </p:cNvSpPr>
          <p:nvPr>
            <p:ph type="title"/>
          </p:nvPr>
        </p:nvSpPr>
        <p:spPr/>
        <p:txBody>
          <a:bodyPr/>
          <a:lstStyle/>
          <a:p>
            <a:r>
              <a:rPr lang="en-US" dirty="0"/>
              <a:t>Schema design core tenets</a:t>
            </a:r>
          </a:p>
        </p:txBody>
      </p:sp>
      <p:sp>
        <p:nvSpPr>
          <p:cNvPr id="4" name="TextBox 3">
            <a:extLst>
              <a:ext uri="{FF2B5EF4-FFF2-40B4-BE49-F238E27FC236}">
                <a16:creationId xmlns:a16="http://schemas.microsoft.com/office/drawing/2014/main" id="{7B7AB9EE-6E7B-544A-B129-C6A96DFFCDBF}"/>
              </a:ext>
            </a:extLst>
          </p:cNvPr>
          <p:cNvSpPr txBox="1"/>
          <p:nvPr/>
        </p:nvSpPr>
        <p:spPr>
          <a:xfrm>
            <a:off x="2208601" y="2159786"/>
            <a:ext cx="1104790" cy="1938992"/>
          </a:xfrm>
          <a:prstGeom prst="rect">
            <a:avLst/>
          </a:prstGeom>
          <a:noFill/>
        </p:spPr>
        <p:txBody>
          <a:bodyPr wrap="none" rtlCol="0">
            <a:spAutoFit/>
          </a:bodyPr>
          <a:lstStyle/>
          <a:p>
            <a:pPr algn="l"/>
            <a:r>
              <a:rPr lang="en-US" sz="12000" b="1" dirty="0">
                <a:solidFill>
                  <a:schemeClr val="accent1"/>
                </a:solidFill>
                <a:latin typeface="Amazon Ember Heavy" panose="020B0603020204020204" pitchFamily="34" charset="0"/>
                <a:ea typeface="Amazon Ember Heavy" panose="020B0603020204020204" pitchFamily="34" charset="0"/>
                <a:cs typeface="Amazon Ember Heavy" panose="020B0603020204020204" pitchFamily="34" charset="0"/>
              </a:rPr>
              <a:t>1</a:t>
            </a:r>
          </a:p>
        </p:txBody>
      </p:sp>
      <p:sp>
        <p:nvSpPr>
          <p:cNvPr id="5" name="TextBox 4">
            <a:extLst>
              <a:ext uri="{FF2B5EF4-FFF2-40B4-BE49-F238E27FC236}">
                <a16:creationId xmlns:a16="http://schemas.microsoft.com/office/drawing/2014/main" id="{863464CE-0C91-484D-A656-F1DF81804FD6}"/>
              </a:ext>
            </a:extLst>
          </p:cNvPr>
          <p:cNvSpPr txBox="1"/>
          <p:nvPr/>
        </p:nvSpPr>
        <p:spPr>
          <a:xfrm>
            <a:off x="6806927" y="2159786"/>
            <a:ext cx="1104790" cy="1938992"/>
          </a:xfrm>
          <a:prstGeom prst="rect">
            <a:avLst/>
          </a:prstGeom>
          <a:noFill/>
        </p:spPr>
        <p:txBody>
          <a:bodyPr wrap="none" rtlCol="0">
            <a:spAutoFit/>
          </a:bodyPr>
          <a:lstStyle/>
          <a:p>
            <a:pPr algn="l"/>
            <a:r>
              <a:rPr lang="en-US" sz="12000" b="1" dirty="0">
                <a:solidFill>
                  <a:schemeClr val="accent1"/>
                </a:solidFill>
                <a:latin typeface="Amazon Ember Heavy" panose="020B0603020204020204" pitchFamily="34" charset="0"/>
                <a:ea typeface="Amazon Ember Heavy" panose="020B0603020204020204" pitchFamily="34" charset="0"/>
                <a:cs typeface="Amazon Ember Heavy" panose="020B0603020204020204" pitchFamily="34" charset="0"/>
              </a:rPr>
              <a:t>2</a:t>
            </a:r>
          </a:p>
        </p:txBody>
      </p:sp>
      <p:sp>
        <p:nvSpPr>
          <p:cNvPr id="6" name="TextBox 5">
            <a:extLst>
              <a:ext uri="{FF2B5EF4-FFF2-40B4-BE49-F238E27FC236}">
                <a16:creationId xmlns:a16="http://schemas.microsoft.com/office/drawing/2014/main" id="{A4797408-8FBD-AC4F-ABCC-B7301ADE8B25}"/>
              </a:ext>
            </a:extLst>
          </p:cNvPr>
          <p:cNvSpPr txBox="1"/>
          <p:nvPr/>
        </p:nvSpPr>
        <p:spPr>
          <a:xfrm>
            <a:off x="1044089" y="4098778"/>
            <a:ext cx="3433814" cy="1569660"/>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All information in a given table should be equally valuable and accessed by queries.</a:t>
            </a:r>
          </a:p>
        </p:txBody>
      </p:sp>
      <p:sp>
        <p:nvSpPr>
          <p:cNvPr id="7" name="TextBox 6">
            <a:extLst>
              <a:ext uri="{FF2B5EF4-FFF2-40B4-BE49-F238E27FC236}">
                <a16:creationId xmlns:a16="http://schemas.microsoft.com/office/drawing/2014/main" id="{824955B2-BF9F-8A4A-ABC8-355B28765756}"/>
              </a:ext>
            </a:extLst>
          </p:cNvPr>
          <p:cNvSpPr txBox="1"/>
          <p:nvPr/>
        </p:nvSpPr>
        <p:spPr>
          <a:xfrm>
            <a:off x="5642415" y="4098778"/>
            <a:ext cx="3433814" cy="1938992"/>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Always choose the smallest data type that you can to represent the values stored in a given column.</a:t>
            </a:r>
          </a:p>
        </p:txBody>
      </p:sp>
      <p:sp>
        <p:nvSpPr>
          <p:cNvPr id="8" name="TextBox 7">
            <a:extLst>
              <a:ext uri="{FF2B5EF4-FFF2-40B4-BE49-F238E27FC236}">
                <a16:creationId xmlns:a16="http://schemas.microsoft.com/office/drawing/2014/main" id="{38C3EB74-0898-4F42-A2B3-5A12345EAB39}"/>
              </a:ext>
            </a:extLst>
          </p:cNvPr>
          <p:cNvSpPr txBox="1"/>
          <p:nvPr/>
        </p:nvSpPr>
        <p:spPr>
          <a:xfrm>
            <a:off x="11405253" y="2175808"/>
            <a:ext cx="1104790" cy="1938992"/>
          </a:xfrm>
          <a:prstGeom prst="rect">
            <a:avLst/>
          </a:prstGeom>
          <a:noFill/>
        </p:spPr>
        <p:txBody>
          <a:bodyPr wrap="none" rtlCol="0">
            <a:spAutoFit/>
          </a:bodyPr>
          <a:lstStyle/>
          <a:p>
            <a:pPr algn="l"/>
            <a:r>
              <a:rPr lang="en-US" sz="12000" b="1" dirty="0">
                <a:solidFill>
                  <a:schemeClr val="accent1"/>
                </a:solidFill>
                <a:latin typeface="Amazon Ember Heavy" panose="020B0603020204020204" pitchFamily="34" charset="0"/>
                <a:ea typeface="Amazon Ember Heavy" panose="020B0603020204020204" pitchFamily="34" charset="0"/>
                <a:cs typeface="Amazon Ember Heavy" panose="020B0603020204020204" pitchFamily="34" charset="0"/>
              </a:rPr>
              <a:t>3</a:t>
            </a:r>
          </a:p>
        </p:txBody>
      </p:sp>
      <p:sp>
        <p:nvSpPr>
          <p:cNvPr id="9" name="TextBox 8">
            <a:extLst>
              <a:ext uri="{FF2B5EF4-FFF2-40B4-BE49-F238E27FC236}">
                <a16:creationId xmlns:a16="http://schemas.microsoft.com/office/drawing/2014/main" id="{23F89728-E702-E54C-9DA7-0AB934DD5FE6}"/>
              </a:ext>
            </a:extLst>
          </p:cNvPr>
          <p:cNvSpPr txBox="1"/>
          <p:nvPr/>
        </p:nvSpPr>
        <p:spPr>
          <a:xfrm>
            <a:off x="10240741" y="4114800"/>
            <a:ext cx="3433814" cy="1938992"/>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Use effective primary and secondary keys to minimize the amount of data stored and processed.</a:t>
            </a:r>
          </a:p>
        </p:txBody>
      </p:sp>
    </p:spTree>
    <p:extLst>
      <p:ext uri="{BB962C8B-B14F-4D97-AF65-F5344CB8AC3E}">
        <p14:creationId xmlns:p14="http://schemas.microsoft.com/office/powerpoint/2010/main" val="360663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F2459B-6FC2-844A-8745-D714CB0880FA}"/>
              </a:ext>
            </a:extLst>
          </p:cNvPr>
          <p:cNvSpPr>
            <a:spLocks noGrp="1"/>
          </p:cNvSpPr>
          <p:nvPr>
            <p:ph type="title"/>
          </p:nvPr>
        </p:nvSpPr>
        <p:spPr/>
        <p:txBody>
          <a:bodyPr/>
          <a:lstStyle/>
          <a:p>
            <a:r>
              <a:rPr lang="en-US" dirty="0"/>
              <a:t>…and keep in mind</a:t>
            </a:r>
          </a:p>
        </p:txBody>
      </p:sp>
      <p:sp>
        <p:nvSpPr>
          <p:cNvPr id="7" name="TextBox 6">
            <a:extLst>
              <a:ext uri="{FF2B5EF4-FFF2-40B4-BE49-F238E27FC236}">
                <a16:creationId xmlns:a16="http://schemas.microsoft.com/office/drawing/2014/main" id="{4B2BC3EA-1782-6B48-B468-47D86CE7DF33}"/>
              </a:ext>
            </a:extLst>
          </p:cNvPr>
          <p:cNvSpPr txBox="1"/>
          <p:nvPr/>
        </p:nvSpPr>
        <p:spPr>
          <a:xfrm>
            <a:off x="2401508" y="1581196"/>
            <a:ext cx="9809097" cy="538609"/>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Schema design is often about making tradeoffs between:</a:t>
            </a:r>
          </a:p>
        </p:txBody>
      </p:sp>
      <p:sp>
        <p:nvSpPr>
          <p:cNvPr id="8" name="Content Placeholder 2">
            <a:extLst>
              <a:ext uri="{FF2B5EF4-FFF2-40B4-BE49-F238E27FC236}">
                <a16:creationId xmlns:a16="http://schemas.microsoft.com/office/drawing/2014/main" id="{6BE1EF53-ECE7-6441-9E9D-23F5BC3B6152}"/>
              </a:ext>
            </a:extLst>
          </p:cNvPr>
          <p:cNvSpPr txBox="1">
            <a:spLocks/>
          </p:cNvSpPr>
          <p:nvPr/>
        </p:nvSpPr>
        <p:spPr>
          <a:xfrm>
            <a:off x="4535469" y="4946052"/>
            <a:ext cx="6724419"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Performance and scalability</a:t>
            </a:r>
            <a:br>
              <a:rPr lang="en-US" sz="2200" b="1" dirty="0">
                <a:solidFill>
                  <a:schemeClr val="tx2"/>
                </a:solidFill>
              </a:rPr>
            </a:br>
            <a:r>
              <a:rPr lang="en-US" sz="1800" dirty="0">
                <a:solidFill>
                  <a:schemeClr val="tx2"/>
                </a:solidFill>
              </a:rPr>
              <a:t>Response latency, concurrency, and coordination (locking)</a:t>
            </a:r>
          </a:p>
        </p:txBody>
      </p:sp>
      <p:sp>
        <p:nvSpPr>
          <p:cNvPr id="9" name="Content Placeholder 2">
            <a:extLst>
              <a:ext uri="{FF2B5EF4-FFF2-40B4-BE49-F238E27FC236}">
                <a16:creationId xmlns:a16="http://schemas.microsoft.com/office/drawing/2014/main" id="{C6E18B78-7037-B64E-BCFC-84E98D42C3C1}"/>
              </a:ext>
            </a:extLst>
          </p:cNvPr>
          <p:cNvSpPr txBox="1">
            <a:spLocks/>
          </p:cNvSpPr>
          <p:nvPr/>
        </p:nvSpPr>
        <p:spPr>
          <a:xfrm>
            <a:off x="4535469" y="2657748"/>
            <a:ext cx="672442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Application-side implementation complexity</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Business logic, data processing, and transformation models</a:t>
            </a:r>
          </a:p>
        </p:txBody>
      </p:sp>
      <p:sp>
        <p:nvSpPr>
          <p:cNvPr id="10" name="Content Placeholder 2">
            <a:extLst>
              <a:ext uri="{FF2B5EF4-FFF2-40B4-BE49-F238E27FC236}">
                <a16:creationId xmlns:a16="http://schemas.microsoft.com/office/drawing/2014/main" id="{A8DFC593-BD88-1C4E-A998-EE65113A67AF}"/>
              </a:ext>
            </a:extLst>
          </p:cNvPr>
          <p:cNvSpPr txBox="1">
            <a:spLocks/>
          </p:cNvSpPr>
          <p:nvPr/>
        </p:nvSpPr>
        <p:spPr>
          <a:xfrm>
            <a:off x="4535468" y="3792671"/>
            <a:ext cx="749844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DB-side implementation complexity</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Data duplication, constraints enforcement, indexing, and mutability</a:t>
            </a:r>
          </a:p>
        </p:txBody>
      </p:sp>
      <p:sp>
        <p:nvSpPr>
          <p:cNvPr id="11" name="Oval 10">
            <a:extLst>
              <a:ext uri="{FF2B5EF4-FFF2-40B4-BE49-F238E27FC236}">
                <a16:creationId xmlns:a16="http://schemas.microsoft.com/office/drawing/2014/main" id="{E9BDDEFB-16A5-3144-A176-FDB3B47A9864}"/>
              </a:ext>
            </a:extLst>
          </p:cNvPr>
          <p:cNvSpPr/>
          <p:nvPr/>
        </p:nvSpPr>
        <p:spPr bwMode="auto">
          <a:xfrm>
            <a:off x="3890945" y="2618962"/>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2" name="Oval 11">
            <a:extLst>
              <a:ext uri="{FF2B5EF4-FFF2-40B4-BE49-F238E27FC236}">
                <a16:creationId xmlns:a16="http://schemas.microsoft.com/office/drawing/2014/main" id="{7589C7CD-018C-064F-9CE6-F92685EEF171}"/>
              </a:ext>
            </a:extLst>
          </p:cNvPr>
          <p:cNvSpPr/>
          <p:nvPr/>
        </p:nvSpPr>
        <p:spPr bwMode="auto">
          <a:xfrm>
            <a:off x="3890945" y="3760205"/>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3" name="Oval 12">
            <a:extLst>
              <a:ext uri="{FF2B5EF4-FFF2-40B4-BE49-F238E27FC236}">
                <a16:creationId xmlns:a16="http://schemas.microsoft.com/office/drawing/2014/main" id="{6AC0B8C4-2D1A-D748-968E-0DDF6043A217}"/>
              </a:ext>
            </a:extLst>
          </p:cNvPr>
          <p:cNvSpPr/>
          <p:nvPr/>
        </p:nvSpPr>
        <p:spPr bwMode="auto">
          <a:xfrm>
            <a:off x="3890944" y="4903984"/>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5" name="Triangle 14">
            <a:extLst>
              <a:ext uri="{FF2B5EF4-FFF2-40B4-BE49-F238E27FC236}">
                <a16:creationId xmlns:a16="http://schemas.microsoft.com/office/drawing/2014/main" id="{A33512F7-1043-364A-98CD-EA91B1791FE2}"/>
              </a:ext>
            </a:extLst>
          </p:cNvPr>
          <p:cNvSpPr/>
          <p:nvPr/>
        </p:nvSpPr>
        <p:spPr>
          <a:xfrm rot="10800000">
            <a:off x="6568068" y="5902573"/>
            <a:ext cx="1494263" cy="624468"/>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1975FD9-8251-8B49-ABA8-A62E65931E04}"/>
              </a:ext>
            </a:extLst>
          </p:cNvPr>
          <p:cNvSpPr txBox="1"/>
          <p:nvPr/>
        </p:nvSpPr>
        <p:spPr>
          <a:xfrm>
            <a:off x="3094339" y="6742443"/>
            <a:ext cx="8441735" cy="538609"/>
          </a:xfrm>
          <a:prstGeom prst="rect">
            <a:avLst/>
          </a:prstGeom>
          <a:noFill/>
        </p:spPr>
        <p:txBody>
          <a:bodyPr wrap="none" rtlCol="0">
            <a:spAutoFit/>
          </a:bodyPr>
          <a:lstStyle/>
          <a:p>
            <a:pPr algn="ctr"/>
            <a:r>
              <a:rPr lang="en-US"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Recommendations are </a:t>
            </a:r>
            <a:r>
              <a:rPr lang="en-US" sz="2900" i="1" u="sng"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not</a:t>
            </a:r>
            <a:r>
              <a:rPr lang="en-US"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 absolute nor universal</a:t>
            </a:r>
          </a:p>
        </p:txBody>
      </p:sp>
    </p:spTree>
    <p:extLst>
      <p:ext uri="{BB962C8B-B14F-4D97-AF65-F5344CB8AC3E}">
        <p14:creationId xmlns:p14="http://schemas.microsoft.com/office/powerpoint/2010/main" val="166287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047-533A-2B41-AD2E-7BACD5970308}"/>
              </a:ext>
            </a:extLst>
          </p:cNvPr>
          <p:cNvSpPr>
            <a:spLocks noGrp="1"/>
          </p:cNvSpPr>
          <p:nvPr>
            <p:ph type="title"/>
          </p:nvPr>
        </p:nvSpPr>
        <p:spPr/>
        <p:txBody>
          <a:bodyPr/>
          <a:lstStyle/>
          <a:p>
            <a:r>
              <a:rPr lang="en-US" dirty="0"/>
              <a:t>Data type considerations</a:t>
            </a:r>
          </a:p>
        </p:txBody>
      </p:sp>
      <p:sp>
        <p:nvSpPr>
          <p:cNvPr id="4" name="Text Placeholder 3">
            <a:extLst>
              <a:ext uri="{FF2B5EF4-FFF2-40B4-BE49-F238E27FC236}">
                <a16:creationId xmlns:a16="http://schemas.microsoft.com/office/drawing/2014/main" id="{1C7D874D-2A84-CE41-BB2C-9B618C2BFA9B}"/>
              </a:ext>
            </a:extLst>
          </p:cNvPr>
          <p:cNvSpPr>
            <a:spLocks noGrp="1"/>
          </p:cNvSpPr>
          <p:nvPr>
            <p:ph type="body" sz="quarter" idx="10"/>
          </p:nvPr>
        </p:nvSpPr>
        <p:spPr/>
        <p:txBody>
          <a:bodyPr/>
          <a:lstStyle/>
          <a:p>
            <a:r>
              <a:rPr lang="en-US" sz="2800" i="1" dirty="0">
                <a:solidFill>
                  <a:schemeClr val="accent5"/>
                </a:solidFill>
              </a:rPr>
              <a:t>Choose smallest data type to represent desired range of values</a:t>
            </a:r>
          </a:p>
          <a:p>
            <a:endParaRPr lang="en-US" sz="2800" i="1" dirty="0"/>
          </a:p>
          <a:p>
            <a:r>
              <a:rPr lang="en-US" sz="2800" b="1" dirty="0"/>
              <a:t>Suboptimal data type consequences:</a:t>
            </a:r>
          </a:p>
          <a:p>
            <a:pPr marL="342900" indent="-342900">
              <a:buFont typeface="Arial" panose="020B0604020202020204" pitchFamily="34" charset="0"/>
              <a:buChar char="•"/>
            </a:pPr>
            <a:r>
              <a:rPr lang="en-US" sz="2400" dirty="0"/>
              <a:t>Higher storage costs</a:t>
            </a:r>
          </a:p>
          <a:p>
            <a:pPr marL="342900" indent="-342900">
              <a:buFont typeface="Arial" panose="020B0604020202020204" pitchFamily="34" charset="0"/>
              <a:buChar char="•"/>
            </a:pPr>
            <a:r>
              <a:rPr lang="en-US" sz="2400" dirty="0"/>
              <a:t>Decreased buffer pool efficiency</a:t>
            </a:r>
          </a:p>
          <a:p>
            <a:pPr marL="342900" indent="-342900">
              <a:buFont typeface="Arial" panose="020B0604020202020204" pitchFamily="34" charset="0"/>
              <a:buChar char="•"/>
            </a:pPr>
            <a:r>
              <a:rPr lang="en-US" sz="2400" dirty="0"/>
              <a:t>Increased CPU and I/O utilization</a:t>
            </a:r>
          </a:p>
          <a:p>
            <a:pPr marL="342900" indent="-342900">
              <a:buFont typeface="Arial" panose="020B0604020202020204" pitchFamily="34" charset="0"/>
              <a:buChar char="•"/>
            </a:pPr>
            <a:endParaRPr lang="en-US" sz="2400" dirty="0"/>
          </a:p>
          <a:p>
            <a:r>
              <a:rPr lang="en-US" sz="2800" b="1" dirty="0"/>
              <a:t>Suboptimal examples:</a:t>
            </a:r>
          </a:p>
          <a:p>
            <a:pPr marL="342900" indent="-342900">
              <a:buFont typeface="Arial" panose="020B0604020202020204" pitchFamily="34" charset="0"/>
              <a:buChar char="•"/>
            </a:pPr>
            <a:r>
              <a:rPr lang="en-US" sz="2400" dirty="0"/>
              <a:t>UUIDs stored as CHAR/VARCHAR</a:t>
            </a:r>
          </a:p>
          <a:p>
            <a:pPr marL="342900" indent="-342900">
              <a:buFont typeface="Arial" panose="020B0604020202020204" pitchFamily="34" charset="0"/>
              <a:buChar char="•"/>
            </a:pPr>
            <a:r>
              <a:rPr lang="en-US" sz="2400" dirty="0"/>
              <a:t>Dates, numbers stored as CHAR/VARCHAR</a:t>
            </a:r>
          </a:p>
        </p:txBody>
      </p:sp>
      <p:sp>
        <p:nvSpPr>
          <p:cNvPr id="5" name="Text Placeholder 4">
            <a:extLst>
              <a:ext uri="{FF2B5EF4-FFF2-40B4-BE49-F238E27FC236}">
                <a16:creationId xmlns:a16="http://schemas.microsoft.com/office/drawing/2014/main" id="{DC92FC35-E091-7341-B134-C0467A9D1C7C}"/>
              </a:ext>
            </a:extLst>
          </p:cNvPr>
          <p:cNvSpPr>
            <a:spLocks noGrp="1"/>
          </p:cNvSpPr>
          <p:nvPr>
            <p:ph type="body" sz="quarter" idx="11"/>
          </p:nvPr>
        </p:nvSpPr>
        <p:spPr/>
        <p:txBody>
          <a:bodyPr/>
          <a:lstStyle/>
          <a:p>
            <a:r>
              <a:rPr lang="en-US" sz="2800" b="1" dirty="0">
                <a:solidFill>
                  <a:schemeClr val="accent6"/>
                </a:solidFill>
              </a:rPr>
              <a:t>Flag antipatterns:</a:t>
            </a:r>
          </a:p>
          <a:p>
            <a:pPr marL="342900" indent="-342900">
              <a:buFont typeface="Arial" panose="020B0604020202020204" pitchFamily="34" charset="0"/>
              <a:buChar char="•"/>
            </a:pPr>
            <a:r>
              <a:rPr lang="en-US" sz="2400" dirty="0"/>
              <a:t>Binary flags as strings: “Y” vs. “N”</a:t>
            </a:r>
          </a:p>
          <a:p>
            <a:pPr marL="342900" indent="-342900">
              <a:buFont typeface="Arial" panose="020B0604020202020204" pitchFamily="34" charset="0"/>
              <a:buChar char="•"/>
            </a:pPr>
            <a:r>
              <a:rPr lang="en-US" sz="2400" dirty="0"/>
              <a:t>Status flags as strings: “charged”, “shipped”, “delivered”</a:t>
            </a:r>
          </a:p>
          <a:p>
            <a:pPr marL="342900" indent="-342900">
              <a:buFont typeface="Arial" panose="020B0604020202020204" pitchFamily="34" charset="0"/>
              <a:buChar char="•"/>
            </a:pPr>
            <a:endParaRPr lang="en-US" sz="2400" dirty="0"/>
          </a:p>
          <a:p>
            <a:r>
              <a:rPr lang="en-US" sz="2800" b="1" dirty="0"/>
              <a:t>Instead, use:</a:t>
            </a:r>
          </a:p>
          <a:p>
            <a:pPr marL="342900" indent="-342900">
              <a:buFont typeface="Arial" panose="020B0604020202020204" pitchFamily="34" charset="0"/>
              <a:buChar char="•"/>
            </a:pPr>
            <a:r>
              <a:rPr lang="en-US" sz="2400" dirty="0"/>
              <a:t>TINYINT (8-bit): as literal or bitmask</a:t>
            </a:r>
            <a:br>
              <a:rPr lang="en-US" sz="2400" dirty="0"/>
            </a:br>
            <a:r>
              <a:rPr lang="en-US" sz="2400" dirty="0"/>
              <a:t>→ highly efficient, application readable</a:t>
            </a:r>
          </a:p>
          <a:p>
            <a:pPr marL="342900" indent="-342900">
              <a:buFont typeface="Arial" panose="020B0604020202020204" pitchFamily="34" charset="0"/>
              <a:buChar char="•"/>
            </a:pPr>
            <a:r>
              <a:rPr lang="en-US" sz="2400" dirty="0"/>
              <a:t>ENUM: values stored in column metadata</a:t>
            </a:r>
            <a:br>
              <a:rPr lang="en-US" sz="2400" dirty="0"/>
            </a:br>
            <a:r>
              <a:rPr lang="en-US" sz="2400" dirty="0"/>
              <a:t>→ human readable, but less flexible</a:t>
            </a:r>
          </a:p>
        </p:txBody>
      </p:sp>
      <p:cxnSp>
        <p:nvCxnSpPr>
          <p:cNvPr id="6" name="Straight Connector 5">
            <a:extLst>
              <a:ext uri="{FF2B5EF4-FFF2-40B4-BE49-F238E27FC236}">
                <a16:creationId xmlns:a16="http://schemas.microsoft.com/office/drawing/2014/main" id="{FD399D66-253F-9045-BCB8-6D2D35D841AD}"/>
              </a:ext>
            </a:extLst>
          </p:cNvPr>
          <p:cNvCxnSpPr/>
          <p:nvPr/>
        </p:nvCxnSpPr>
        <p:spPr>
          <a:xfrm>
            <a:off x="7315200" y="1583473"/>
            <a:ext cx="0" cy="5635083"/>
          </a:xfrm>
          <a:prstGeom prst="line">
            <a:avLst/>
          </a:prstGeom>
          <a:ln w="12700">
            <a:solidFill>
              <a:schemeClr val="bg2">
                <a:lumMod val="9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38DF-010A-0A44-9EDC-88A82A965C9D}"/>
              </a:ext>
            </a:extLst>
          </p:cNvPr>
          <p:cNvSpPr>
            <a:spLocks noGrp="1"/>
          </p:cNvSpPr>
          <p:nvPr>
            <p:ph type="title"/>
          </p:nvPr>
        </p:nvSpPr>
        <p:spPr/>
        <p:txBody>
          <a:bodyPr/>
          <a:lstStyle/>
          <a:p>
            <a:r>
              <a:rPr lang="en-US" dirty="0"/>
              <a:t>Data type optimization example</a:t>
            </a:r>
          </a:p>
        </p:txBody>
      </p:sp>
      <p:sp>
        <p:nvSpPr>
          <p:cNvPr id="3" name="Text Placeholder 2">
            <a:extLst>
              <a:ext uri="{FF2B5EF4-FFF2-40B4-BE49-F238E27FC236}">
                <a16:creationId xmlns:a16="http://schemas.microsoft.com/office/drawing/2014/main" id="{EF8C62D6-D5C6-B04E-8540-F4B698DA3D32}"/>
              </a:ext>
            </a:extLst>
          </p:cNvPr>
          <p:cNvSpPr>
            <a:spLocks noGrp="1"/>
          </p:cNvSpPr>
          <p:nvPr>
            <p:ph type="body" sz="quarter" idx="10"/>
          </p:nvPr>
        </p:nvSpPr>
        <p:spPr/>
        <p:txBody>
          <a:bodyPr/>
          <a:lstStyle/>
          <a:p>
            <a:endParaRPr lang="en-US" sz="2800" b="1" dirty="0"/>
          </a:p>
          <a:p>
            <a:r>
              <a:rPr lang="en-US" sz="2800" b="1" dirty="0"/>
              <a:t>Scenario:</a:t>
            </a:r>
          </a:p>
          <a:p>
            <a:pPr marL="457200" indent="-457200">
              <a:buFont typeface="Arial" panose="020B0604020202020204" pitchFamily="34" charset="0"/>
              <a:buChar char="•"/>
            </a:pPr>
            <a:r>
              <a:rPr lang="en-US" sz="2000" b="1" dirty="0">
                <a:solidFill>
                  <a:schemeClr val="accent3"/>
                </a:solidFill>
                <a:latin typeface="Monaco" pitchFamily="2" charset="77"/>
              </a:rPr>
              <a:t>status</a:t>
            </a:r>
            <a:r>
              <a:rPr lang="en-US" sz="2400" dirty="0"/>
              <a:t> column defined as </a:t>
            </a:r>
            <a:r>
              <a:rPr lang="en-US" sz="2000" b="1" dirty="0">
                <a:latin typeface="Monaco" pitchFamily="2" charset="77"/>
              </a:rPr>
              <a:t>VARCHAR(</a:t>
            </a:r>
            <a:r>
              <a:rPr lang="en-US" sz="2000" b="1" dirty="0">
                <a:solidFill>
                  <a:schemeClr val="accent6"/>
                </a:solidFill>
                <a:latin typeface="Monaco" pitchFamily="2" charset="77"/>
              </a:rPr>
              <a:t>32</a:t>
            </a:r>
            <a:r>
              <a:rPr lang="en-US" sz="2000" b="1" dirty="0">
                <a:latin typeface="Monaco" pitchFamily="2" charset="77"/>
              </a:rPr>
              <a:t>)</a:t>
            </a:r>
            <a:r>
              <a:rPr lang="en-US" sz="2400" dirty="0"/>
              <a:t> </a:t>
            </a:r>
          </a:p>
          <a:p>
            <a:pPr marL="457200" indent="-457200">
              <a:buFont typeface="Arial" panose="020B0604020202020204" pitchFamily="34" charset="0"/>
              <a:buChar char="•"/>
            </a:pPr>
            <a:r>
              <a:rPr lang="en-US" sz="2400" dirty="0"/>
              <a:t>Possible values: </a:t>
            </a:r>
            <a:r>
              <a:rPr lang="en-US" sz="2000" b="1" dirty="0">
                <a:solidFill>
                  <a:schemeClr val="accent1"/>
                </a:solidFill>
                <a:latin typeface="Monaco" pitchFamily="2" charset="77"/>
              </a:rPr>
              <a:t>available</a:t>
            </a:r>
            <a:r>
              <a:rPr lang="en-US" sz="2400" dirty="0"/>
              <a:t>, </a:t>
            </a:r>
            <a:r>
              <a:rPr lang="en-US" sz="2000" b="1" dirty="0">
                <a:solidFill>
                  <a:schemeClr val="accent1"/>
                </a:solidFill>
                <a:latin typeface="Monaco" pitchFamily="2" charset="77"/>
              </a:rPr>
              <a:t>unavailable</a:t>
            </a:r>
          </a:p>
          <a:p>
            <a:pPr marL="457200" indent="-457200">
              <a:buFont typeface="Arial" panose="020B0604020202020204" pitchFamily="34" charset="0"/>
              <a:buChar char="•"/>
            </a:pPr>
            <a:r>
              <a:rPr lang="en-US" sz="2400" dirty="0">
                <a:solidFill>
                  <a:srgbClr val="232F3E"/>
                </a:solidFill>
              </a:rPr>
              <a:t>Number of rows: </a:t>
            </a:r>
            <a:r>
              <a:rPr lang="en-US" sz="2000" b="1" dirty="0">
                <a:solidFill>
                  <a:schemeClr val="accent6"/>
                </a:solidFill>
                <a:latin typeface="Monaco" pitchFamily="2" charset="77"/>
              </a:rPr>
              <a:t>8 billion</a:t>
            </a:r>
          </a:p>
          <a:p>
            <a:endParaRPr lang="en-US" sz="2000" b="1" dirty="0">
              <a:solidFill>
                <a:schemeClr val="accent3"/>
              </a:solidFill>
              <a:latin typeface="Monaco" pitchFamily="2" charset="77"/>
            </a:endParaRPr>
          </a:p>
          <a:p>
            <a:r>
              <a:rPr lang="en-US" sz="2800" b="1" dirty="0"/>
              <a:t>Average size of value: </a:t>
            </a:r>
          </a:p>
          <a:p>
            <a:r>
              <a:rPr lang="en-US" sz="1400" b="1" dirty="0">
                <a:solidFill>
                  <a:schemeClr val="accent3"/>
                </a:solidFill>
                <a:latin typeface="Monaco" pitchFamily="2" charset="77"/>
              </a:rPr>
              <a:t>SELECT</a:t>
            </a:r>
            <a:r>
              <a:rPr lang="en-US" sz="1400" b="1" dirty="0">
                <a:latin typeface="Monaco" pitchFamily="2" charset="77"/>
              </a:rPr>
              <a:t> (length(</a:t>
            </a:r>
            <a:r>
              <a:rPr lang="en-US" sz="1400" b="1" dirty="0">
                <a:solidFill>
                  <a:schemeClr val="accent1"/>
                </a:solidFill>
                <a:latin typeface="Monaco" pitchFamily="2" charset="77"/>
              </a:rPr>
              <a:t>'available'</a:t>
            </a:r>
            <a:r>
              <a:rPr lang="en-US" sz="1400" b="1" dirty="0">
                <a:latin typeface="Monaco" pitchFamily="2" charset="77"/>
              </a:rPr>
              <a:t>) + length(</a:t>
            </a:r>
            <a:r>
              <a:rPr lang="en-US" sz="1400" b="1" dirty="0">
                <a:solidFill>
                  <a:schemeClr val="accent1"/>
                </a:solidFill>
                <a:latin typeface="Monaco" pitchFamily="2" charset="77"/>
              </a:rPr>
              <a:t>'unavailable'</a:t>
            </a:r>
            <a:r>
              <a:rPr lang="en-US" sz="1400" b="1" dirty="0">
                <a:latin typeface="Monaco" pitchFamily="2" charset="77"/>
              </a:rPr>
              <a:t>)) / </a:t>
            </a:r>
            <a:r>
              <a:rPr lang="en-US" sz="1400" b="1" dirty="0">
                <a:solidFill>
                  <a:schemeClr val="accent6"/>
                </a:solidFill>
                <a:latin typeface="Monaco" pitchFamily="2" charset="77"/>
              </a:rPr>
              <a:t>2</a:t>
            </a:r>
            <a:r>
              <a:rPr lang="en-US" sz="1400" b="1" dirty="0">
                <a:latin typeface="Monaco" pitchFamily="2" charset="77"/>
              </a:rPr>
              <a:t>; </a:t>
            </a:r>
            <a:endParaRPr lang="en-US" sz="1400" b="1" dirty="0">
              <a:solidFill>
                <a:schemeClr val="accent3"/>
              </a:solidFill>
              <a:latin typeface="Monaco" pitchFamily="2" charset="77"/>
            </a:endParaRPr>
          </a:p>
          <a:p>
            <a:r>
              <a:rPr lang="en-US" sz="2000" b="1" dirty="0">
                <a:latin typeface="Monaco" pitchFamily="2" charset="77"/>
              </a:rPr>
              <a:t>= 10 bytes</a:t>
            </a:r>
          </a:p>
          <a:p>
            <a:endParaRPr lang="en-US" sz="2000" b="1" dirty="0">
              <a:latin typeface="Monaco" pitchFamily="2" charset="77"/>
            </a:endParaRPr>
          </a:p>
          <a:p>
            <a:pPr lvl="0"/>
            <a:r>
              <a:rPr lang="en-US" sz="1400" b="1" dirty="0">
                <a:solidFill>
                  <a:srgbClr val="007DBC"/>
                </a:solidFill>
                <a:latin typeface="Monaco" pitchFamily="2" charset="77"/>
              </a:rPr>
              <a:t>TINYINT</a:t>
            </a:r>
            <a:r>
              <a:rPr lang="en-US" sz="1400" b="1" dirty="0">
                <a:latin typeface="Monaco" pitchFamily="2" charset="77"/>
              </a:rPr>
              <a:t> – values </a:t>
            </a:r>
            <a:r>
              <a:rPr lang="en-US" sz="1400" b="1" dirty="0">
                <a:solidFill>
                  <a:schemeClr val="accent6"/>
                </a:solidFill>
                <a:latin typeface="Monaco" pitchFamily="2" charset="77"/>
              </a:rPr>
              <a:t>0</a:t>
            </a:r>
            <a:r>
              <a:rPr lang="en-US" sz="1400" b="1" dirty="0">
                <a:latin typeface="Monaco" pitchFamily="2" charset="77"/>
              </a:rPr>
              <a:t> or </a:t>
            </a:r>
            <a:r>
              <a:rPr lang="en-US" sz="1400" b="1" dirty="0">
                <a:solidFill>
                  <a:schemeClr val="accent6"/>
                </a:solidFill>
                <a:latin typeface="Monaco" pitchFamily="2" charset="77"/>
              </a:rPr>
              <a:t>1</a:t>
            </a:r>
            <a:r>
              <a:rPr lang="en-US" sz="1400" b="1" dirty="0">
                <a:solidFill>
                  <a:srgbClr val="232F3E"/>
                </a:solidFill>
                <a:latin typeface="Monaco" pitchFamily="2" charset="77"/>
              </a:rPr>
              <a:t>; </a:t>
            </a:r>
            <a:endParaRPr lang="en-US" sz="1400" b="1" dirty="0">
              <a:solidFill>
                <a:srgbClr val="007DBC"/>
              </a:solidFill>
              <a:latin typeface="Monaco" pitchFamily="2" charset="77"/>
            </a:endParaRPr>
          </a:p>
          <a:p>
            <a:pPr lvl="0"/>
            <a:r>
              <a:rPr lang="en-US" sz="2000" b="1" dirty="0">
                <a:solidFill>
                  <a:srgbClr val="232F3E"/>
                </a:solidFill>
                <a:latin typeface="Monaco" pitchFamily="2" charset="77"/>
              </a:rPr>
              <a:t>= 1 byte</a:t>
            </a:r>
          </a:p>
          <a:p>
            <a:endParaRPr lang="en-US" sz="2000" b="1" dirty="0">
              <a:latin typeface="Monaco" pitchFamily="2" charset="77"/>
            </a:endParaRPr>
          </a:p>
        </p:txBody>
      </p:sp>
      <p:graphicFrame>
        <p:nvGraphicFramePr>
          <p:cNvPr id="6" name="Table 5">
            <a:extLst>
              <a:ext uri="{FF2B5EF4-FFF2-40B4-BE49-F238E27FC236}">
                <a16:creationId xmlns:a16="http://schemas.microsoft.com/office/drawing/2014/main" id="{E06742B7-066C-3E42-8EEB-21A4A6A1539B}"/>
              </a:ext>
            </a:extLst>
          </p:cNvPr>
          <p:cNvGraphicFramePr>
            <a:graphicFrameLocks noGrp="1"/>
          </p:cNvGraphicFramePr>
          <p:nvPr>
            <p:extLst>
              <p:ext uri="{D42A27DB-BD31-4B8C-83A1-F6EECF244321}">
                <p14:modId xmlns:p14="http://schemas.microsoft.com/office/powerpoint/2010/main" val="1230687701"/>
              </p:ext>
            </p:extLst>
          </p:nvPr>
        </p:nvGraphicFramePr>
        <p:xfrm>
          <a:off x="7306056" y="3520440"/>
          <a:ext cx="6743700" cy="1188720"/>
        </p:xfrm>
        <a:graphic>
          <a:graphicData uri="http://schemas.openxmlformats.org/drawingml/2006/table">
            <a:tbl>
              <a:tblPr firstRow="1" bandRow="1">
                <a:tableStyleId>{5C22544A-7EE6-4342-B048-85BDC9FD1C3A}</a:tableStyleId>
              </a:tblPr>
              <a:tblGrid>
                <a:gridCol w="1404594">
                  <a:extLst>
                    <a:ext uri="{9D8B030D-6E8A-4147-A177-3AD203B41FA5}">
                      <a16:colId xmlns:a16="http://schemas.microsoft.com/office/drawing/2014/main" val="1333503579"/>
                    </a:ext>
                  </a:extLst>
                </a:gridCol>
                <a:gridCol w="3864990">
                  <a:extLst>
                    <a:ext uri="{9D8B030D-6E8A-4147-A177-3AD203B41FA5}">
                      <a16:colId xmlns:a16="http://schemas.microsoft.com/office/drawing/2014/main" val="1515403120"/>
                    </a:ext>
                  </a:extLst>
                </a:gridCol>
                <a:gridCol w="1474116">
                  <a:extLst>
                    <a:ext uri="{9D8B030D-6E8A-4147-A177-3AD203B41FA5}">
                      <a16:colId xmlns:a16="http://schemas.microsoft.com/office/drawing/2014/main" val="1320495216"/>
                    </a:ext>
                  </a:extLst>
                </a:gridCol>
              </a:tblGrid>
              <a:tr h="370840">
                <a:tc>
                  <a:txBody>
                    <a:bodyPr/>
                    <a:lstStyle/>
                    <a:p>
                      <a:r>
                        <a:rPr lang="en-US" sz="2000" dirty="0"/>
                        <a:t>Data type</a:t>
                      </a:r>
                    </a:p>
                  </a:txBody>
                  <a:tcPr/>
                </a:tc>
                <a:tc>
                  <a:txBody>
                    <a:bodyPr/>
                    <a:lstStyle/>
                    <a:p>
                      <a:r>
                        <a:rPr lang="en-US" sz="2000" dirty="0"/>
                        <a:t>Consumption</a:t>
                      </a:r>
                    </a:p>
                  </a:txBody>
                  <a:tcPr/>
                </a:tc>
                <a:tc>
                  <a:txBody>
                    <a:bodyPr/>
                    <a:lstStyle/>
                    <a:p>
                      <a:r>
                        <a:rPr lang="en-US" sz="2000" dirty="0"/>
                        <a:t>Total Size</a:t>
                      </a:r>
                    </a:p>
                  </a:txBody>
                  <a:tcPr/>
                </a:tc>
                <a:extLst>
                  <a:ext uri="{0D108BD9-81ED-4DB2-BD59-A6C34878D82A}">
                    <a16:rowId xmlns:a16="http://schemas.microsoft.com/office/drawing/2014/main" val="120486721"/>
                  </a:ext>
                </a:extLst>
              </a:tr>
              <a:tr h="370840">
                <a:tc>
                  <a:txBody>
                    <a:bodyPr/>
                    <a:lstStyle/>
                    <a:p>
                      <a:r>
                        <a:rPr lang="en-US" sz="2000" dirty="0"/>
                        <a:t>VARCHAR</a:t>
                      </a:r>
                    </a:p>
                  </a:txBody>
                  <a:tcPr/>
                </a:tc>
                <a:tc>
                  <a:txBody>
                    <a:bodyPr/>
                    <a:lstStyle/>
                    <a:p>
                      <a:r>
                        <a:rPr lang="en-US" sz="1600" dirty="0"/>
                        <a:t>(10b [data] + 10b [index]) * 8B rows</a:t>
                      </a:r>
                    </a:p>
                  </a:txBody>
                  <a:tcPr anchor="ctr"/>
                </a:tc>
                <a:tc>
                  <a:txBody>
                    <a:bodyPr/>
                    <a:lstStyle/>
                    <a:p>
                      <a:r>
                        <a:rPr lang="en-US" sz="2000" dirty="0"/>
                        <a:t>149 </a:t>
                      </a:r>
                      <a:r>
                        <a:rPr lang="en-US" sz="2000" dirty="0" err="1"/>
                        <a:t>GiB</a:t>
                      </a:r>
                      <a:endParaRPr lang="en-US" sz="2000" dirty="0"/>
                    </a:p>
                  </a:txBody>
                  <a:tcPr/>
                </a:tc>
                <a:extLst>
                  <a:ext uri="{0D108BD9-81ED-4DB2-BD59-A6C34878D82A}">
                    <a16:rowId xmlns:a16="http://schemas.microsoft.com/office/drawing/2014/main" val="1333602368"/>
                  </a:ext>
                </a:extLst>
              </a:tr>
              <a:tr h="370840">
                <a:tc>
                  <a:txBody>
                    <a:bodyPr/>
                    <a:lstStyle/>
                    <a:p>
                      <a:r>
                        <a:rPr lang="en-US" sz="2000" dirty="0"/>
                        <a:t>TINYINT</a:t>
                      </a:r>
                    </a:p>
                  </a:txBody>
                  <a:tcPr/>
                </a:tc>
                <a:tc>
                  <a: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600" dirty="0"/>
                        <a:t>(1b [data] + 1b [index]) * 8B rows</a:t>
                      </a:r>
                    </a:p>
                  </a:txBody>
                  <a:tcPr anchor="ctr"/>
                </a:tc>
                <a:tc>
                  <a:txBody>
                    <a:bodyPr/>
                    <a:lstStyle/>
                    <a:p>
                      <a:r>
                        <a:rPr lang="en-US" sz="2000" dirty="0"/>
                        <a:t>1.49 </a:t>
                      </a:r>
                      <a:r>
                        <a:rPr lang="en-US" sz="2000" dirty="0" err="1"/>
                        <a:t>GiB</a:t>
                      </a:r>
                      <a:endParaRPr lang="en-US" sz="2000" dirty="0"/>
                    </a:p>
                  </a:txBody>
                  <a:tcPr/>
                </a:tc>
                <a:extLst>
                  <a:ext uri="{0D108BD9-81ED-4DB2-BD59-A6C34878D82A}">
                    <a16:rowId xmlns:a16="http://schemas.microsoft.com/office/drawing/2014/main" val="1026353968"/>
                  </a:ext>
                </a:extLst>
              </a:tr>
            </a:tbl>
          </a:graphicData>
        </a:graphic>
      </p:graphicFrame>
    </p:spTree>
    <p:extLst>
      <p:ext uri="{BB962C8B-B14F-4D97-AF65-F5344CB8AC3E}">
        <p14:creationId xmlns:p14="http://schemas.microsoft.com/office/powerpoint/2010/main" val="146261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047-533A-2B41-AD2E-7BACD5970308}"/>
              </a:ext>
            </a:extLst>
          </p:cNvPr>
          <p:cNvSpPr>
            <a:spLocks noGrp="1"/>
          </p:cNvSpPr>
          <p:nvPr>
            <p:ph type="title"/>
          </p:nvPr>
        </p:nvSpPr>
        <p:spPr/>
        <p:txBody>
          <a:bodyPr/>
          <a:lstStyle/>
          <a:p>
            <a:r>
              <a:rPr lang="en-US" dirty="0"/>
              <a:t>Considerations for variable-length (var-</a:t>
            </a:r>
            <a:r>
              <a:rPr lang="en-US" dirty="0" err="1"/>
              <a:t>len</a:t>
            </a:r>
            <a:r>
              <a:rPr lang="en-US" dirty="0"/>
              <a:t>) data types</a:t>
            </a:r>
          </a:p>
        </p:txBody>
      </p:sp>
      <p:sp>
        <p:nvSpPr>
          <p:cNvPr id="4" name="Text Placeholder 3">
            <a:extLst>
              <a:ext uri="{FF2B5EF4-FFF2-40B4-BE49-F238E27FC236}">
                <a16:creationId xmlns:a16="http://schemas.microsoft.com/office/drawing/2014/main" id="{1C7D874D-2A84-CE41-BB2C-9B618C2BFA9B}"/>
              </a:ext>
            </a:extLst>
          </p:cNvPr>
          <p:cNvSpPr>
            <a:spLocks noGrp="1"/>
          </p:cNvSpPr>
          <p:nvPr>
            <p:ph type="body" sz="quarter" idx="10"/>
          </p:nvPr>
        </p:nvSpPr>
        <p:spPr/>
        <p:txBody>
          <a:bodyPr/>
          <a:lstStyle/>
          <a:p>
            <a:r>
              <a:rPr lang="en-US" sz="2800" b="1" dirty="0">
                <a:solidFill>
                  <a:schemeClr val="accent3"/>
                </a:solidFill>
              </a:rPr>
              <a:t>COMPACT</a:t>
            </a:r>
            <a:r>
              <a:rPr lang="en-US" sz="2800" b="1" dirty="0"/>
              <a:t> row format:</a:t>
            </a:r>
          </a:p>
          <a:p>
            <a:pPr marL="342900" indent="-342900">
              <a:buFont typeface="Arial" panose="020B0604020202020204" pitchFamily="34" charset="0"/>
              <a:buChar char="•"/>
            </a:pPr>
            <a:r>
              <a:rPr lang="en-US" sz="2400" dirty="0"/>
              <a:t>Default in MySQL 5.6</a:t>
            </a:r>
          </a:p>
          <a:p>
            <a:pPr marL="342900" indent="-342900">
              <a:buFont typeface="Arial" panose="020B0604020202020204" pitchFamily="34" charset="0"/>
              <a:buChar char="•"/>
            </a:pPr>
            <a:r>
              <a:rPr lang="en-US" sz="2400" dirty="0"/>
              <a:t>First 768 bytes of var-</a:t>
            </a:r>
            <a:r>
              <a:rPr lang="en-US" sz="2400" dirty="0" err="1"/>
              <a:t>len</a:t>
            </a:r>
            <a:r>
              <a:rPr lang="en-US" sz="2400" dirty="0"/>
              <a:t> value stored in the index record, rest on external pages</a:t>
            </a:r>
          </a:p>
          <a:p>
            <a:endParaRPr lang="en-US" sz="2400" dirty="0"/>
          </a:p>
          <a:p>
            <a:r>
              <a:rPr lang="en-US" sz="2800" b="1" dirty="0"/>
              <a:t>Design implications:</a:t>
            </a:r>
          </a:p>
          <a:p>
            <a:pPr marL="342900" indent="-342900">
              <a:buFont typeface="Arial" panose="020B0604020202020204" pitchFamily="34" charset="0"/>
              <a:buChar char="•"/>
            </a:pPr>
            <a:r>
              <a:rPr lang="en-US" sz="2400" dirty="0"/>
              <a:t>Limits number of </a:t>
            </a:r>
            <a:r>
              <a:rPr lang="en-US" sz="2400" dirty="0" err="1"/>
              <a:t>val-len</a:t>
            </a:r>
            <a:r>
              <a:rPr lang="en-US" sz="2400" dirty="0"/>
              <a:t> columns in table</a:t>
            </a:r>
          </a:p>
          <a:p>
            <a:pPr marL="342900" indent="-342900">
              <a:buFont typeface="Arial" panose="020B0604020202020204" pitchFamily="34" charset="0"/>
              <a:buChar char="•"/>
            </a:pPr>
            <a:r>
              <a:rPr lang="en-US" sz="2400" dirty="0"/>
              <a:t>Potentially less row density per clustered index page</a:t>
            </a:r>
          </a:p>
          <a:p>
            <a:pPr marL="342900" indent="-342900">
              <a:buFont typeface="Arial" panose="020B0604020202020204" pitchFamily="34" charset="0"/>
              <a:buChar char="•"/>
            </a:pPr>
            <a:r>
              <a:rPr lang="en-US" sz="2400" dirty="0"/>
              <a:t>I/O savings if var-</a:t>
            </a:r>
            <a:r>
              <a:rPr lang="en-US" sz="2400" dirty="0" err="1"/>
              <a:t>len</a:t>
            </a:r>
            <a:r>
              <a:rPr lang="en-US" sz="2400" dirty="0"/>
              <a:t> value &lt; 768 bytes</a:t>
            </a:r>
          </a:p>
          <a:p>
            <a:pPr marL="342900" indent="-342900">
              <a:buFont typeface="Arial" panose="020B0604020202020204" pitchFamily="34" charset="0"/>
              <a:buChar char="•"/>
            </a:pPr>
            <a:r>
              <a:rPr lang="en-US" sz="2400" dirty="0"/>
              <a:t>More efficient if var-</a:t>
            </a:r>
            <a:r>
              <a:rPr lang="en-US" sz="2400" dirty="0" err="1"/>
              <a:t>len</a:t>
            </a:r>
            <a:r>
              <a:rPr lang="en-US" sz="2400" dirty="0"/>
              <a:t> values touched by every query affecting the table</a:t>
            </a:r>
          </a:p>
        </p:txBody>
      </p:sp>
      <p:sp>
        <p:nvSpPr>
          <p:cNvPr id="5" name="Text Placeholder 4">
            <a:extLst>
              <a:ext uri="{FF2B5EF4-FFF2-40B4-BE49-F238E27FC236}">
                <a16:creationId xmlns:a16="http://schemas.microsoft.com/office/drawing/2014/main" id="{DC92FC35-E091-7341-B134-C0467A9D1C7C}"/>
              </a:ext>
            </a:extLst>
          </p:cNvPr>
          <p:cNvSpPr>
            <a:spLocks noGrp="1"/>
          </p:cNvSpPr>
          <p:nvPr>
            <p:ph type="body" sz="quarter" idx="11"/>
          </p:nvPr>
        </p:nvSpPr>
        <p:spPr/>
        <p:txBody>
          <a:bodyPr/>
          <a:lstStyle/>
          <a:p>
            <a:r>
              <a:rPr lang="en-US" sz="2800" b="1" dirty="0">
                <a:solidFill>
                  <a:schemeClr val="accent3"/>
                </a:solidFill>
              </a:rPr>
              <a:t>DYNAMIC</a:t>
            </a:r>
            <a:r>
              <a:rPr lang="en-US" sz="2800" b="1" dirty="0"/>
              <a:t> row format:</a:t>
            </a:r>
          </a:p>
          <a:p>
            <a:pPr marL="342900" indent="-342900">
              <a:buFont typeface="Arial" panose="020B0604020202020204" pitchFamily="34" charset="0"/>
              <a:buChar char="•"/>
            </a:pPr>
            <a:r>
              <a:rPr lang="en-US" sz="2400" dirty="0"/>
              <a:t>Default in MySQL 5.7</a:t>
            </a:r>
          </a:p>
          <a:p>
            <a:pPr marL="342900" indent="-342900">
              <a:buFont typeface="Arial" panose="020B0604020202020204" pitchFamily="34" charset="0"/>
              <a:buChar char="•"/>
            </a:pPr>
            <a:r>
              <a:rPr lang="en-US" sz="2400" dirty="0"/>
              <a:t>When row too large, chooses largest var-</a:t>
            </a:r>
            <a:r>
              <a:rPr lang="en-US" sz="2400" dirty="0" err="1"/>
              <a:t>len</a:t>
            </a:r>
            <a:r>
              <a:rPr lang="en-US" sz="2400" dirty="0"/>
              <a:t> values for full off-page storage, until row fits</a:t>
            </a:r>
          </a:p>
          <a:p>
            <a:pPr marL="342900" indent="-342900">
              <a:buFont typeface="Arial" panose="020B0604020202020204" pitchFamily="34" charset="0"/>
              <a:buChar char="•"/>
            </a:pPr>
            <a:r>
              <a:rPr lang="en-US" sz="2400" dirty="0"/>
              <a:t>Supports large index key prefixes</a:t>
            </a:r>
          </a:p>
          <a:p>
            <a:pPr marL="342900" indent="-342900">
              <a:buFont typeface="Arial" panose="020B0604020202020204" pitchFamily="34" charset="0"/>
              <a:buChar char="•"/>
            </a:pPr>
            <a:endParaRPr lang="en-US" sz="2400" dirty="0"/>
          </a:p>
          <a:p>
            <a:r>
              <a:rPr lang="en-US" sz="2800" b="1" dirty="0"/>
              <a:t>Design implications:</a:t>
            </a:r>
          </a:p>
          <a:p>
            <a:pPr marL="342900" indent="-342900">
              <a:buFont typeface="Arial" panose="020B0604020202020204" pitchFamily="34" charset="0"/>
              <a:buChar char="•"/>
            </a:pPr>
            <a:r>
              <a:rPr lang="en-US" sz="2400" dirty="0"/>
              <a:t>Stores entire row on index page if it fits</a:t>
            </a:r>
          </a:p>
          <a:p>
            <a:pPr marL="342900" indent="-342900">
              <a:buFont typeface="Arial" panose="020B0604020202020204" pitchFamily="34" charset="0"/>
              <a:buChar char="•"/>
            </a:pPr>
            <a:r>
              <a:rPr lang="en-US" sz="2400" dirty="0"/>
              <a:t>More efficient for large var-</a:t>
            </a:r>
            <a:r>
              <a:rPr lang="en-US" sz="2400" dirty="0" err="1"/>
              <a:t>len</a:t>
            </a:r>
            <a:r>
              <a:rPr lang="en-US" sz="2400" dirty="0"/>
              <a:t> columns that are not touched by every query</a:t>
            </a:r>
          </a:p>
          <a:p>
            <a:pPr marL="342900" indent="-342900">
              <a:buFont typeface="Arial" panose="020B0604020202020204" pitchFamily="34" charset="0"/>
              <a:buChar char="•"/>
            </a:pPr>
            <a:r>
              <a:rPr lang="en-US" sz="2400" dirty="0"/>
              <a:t>Minimizes number of external pages required for a given row</a:t>
            </a:r>
          </a:p>
        </p:txBody>
      </p:sp>
      <p:cxnSp>
        <p:nvCxnSpPr>
          <p:cNvPr id="6" name="Straight Connector 5">
            <a:extLst>
              <a:ext uri="{FF2B5EF4-FFF2-40B4-BE49-F238E27FC236}">
                <a16:creationId xmlns:a16="http://schemas.microsoft.com/office/drawing/2014/main" id="{FD399D66-253F-9045-BCB8-6D2D35D841AD}"/>
              </a:ext>
            </a:extLst>
          </p:cNvPr>
          <p:cNvCxnSpPr/>
          <p:nvPr/>
        </p:nvCxnSpPr>
        <p:spPr>
          <a:xfrm>
            <a:off x="7315200" y="1583473"/>
            <a:ext cx="0" cy="5635083"/>
          </a:xfrm>
          <a:prstGeom prst="line">
            <a:avLst/>
          </a:prstGeom>
          <a:ln w="12700">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8F70664-19BC-FE4C-AB9E-B2BF54EB4E04}"/>
              </a:ext>
            </a:extLst>
          </p:cNvPr>
          <p:cNvSpPr txBox="1"/>
          <p:nvPr/>
        </p:nvSpPr>
        <p:spPr>
          <a:xfrm>
            <a:off x="4172359" y="7866156"/>
            <a:ext cx="6285695"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https://dev.mysql.com/doc/refman/5.7/en/innodb-row-format.html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2936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78-97F0-654A-8115-88C63A63561D}"/>
              </a:ext>
            </a:extLst>
          </p:cNvPr>
          <p:cNvSpPr>
            <a:spLocks noGrp="1"/>
          </p:cNvSpPr>
          <p:nvPr>
            <p:ph type="title"/>
          </p:nvPr>
        </p:nvSpPr>
        <p:spPr/>
        <p:txBody>
          <a:bodyPr/>
          <a:lstStyle/>
          <a:p>
            <a:r>
              <a:rPr lang="en-US" dirty="0"/>
              <a:t>Primary key design considerations</a:t>
            </a:r>
          </a:p>
        </p:txBody>
      </p:sp>
      <p:sp>
        <p:nvSpPr>
          <p:cNvPr id="3" name="Text Placeholder 2">
            <a:extLst>
              <a:ext uri="{FF2B5EF4-FFF2-40B4-BE49-F238E27FC236}">
                <a16:creationId xmlns:a16="http://schemas.microsoft.com/office/drawing/2014/main" id="{1D78D29E-5DCC-0940-B4A2-B6BAC5D94CC1}"/>
              </a:ext>
            </a:extLst>
          </p:cNvPr>
          <p:cNvSpPr>
            <a:spLocks noGrp="1"/>
          </p:cNvSpPr>
          <p:nvPr>
            <p:ph type="body" sz="quarter" idx="10"/>
          </p:nvPr>
        </p:nvSpPr>
        <p:spPr/>
        <p:txBody>
          <a:bodyPr/>
          <a:lstStyle/>
          <a:p>
            <a:r>
              <a:rPr lang="en-US" sz="2800" b="1" dirty="0"/>
              <a:t>About primary keys (PK)…</a:t>
            </a:r>
          </a:p>
          <a:p>
            <a:pPr marL="342900" indent="-342900">
              <a:buFont typeface="Arial" panose="020B0604020202020204" pitchFamily="34" charset="0"/>
              <a:buChar char="•"/>
            </a:pPr>
            <a:r>
              <a:rPr lang="en-US" sz="2400" b="1" dirty="0">
                <a:solidFill>
                  <a:schemeClr val="accent3"/>
                </a:solidFill>
              </a:rPr>
              <a:t>Natural</a:t>
            </a:r>
            <a:r>
              <a:rPr lang="en-US" sz="2400" dirty="0"/>
              <a:t>: derived from data</a:t>
            </a:r>
            <a:br>
              <a:rPr lang="en-US" sz="2400" dirty="0"/>
            </a:br>
            <a:r>
              <a:rPr lang="en-US" sz="2400" dirty="0"/>
              <a:t>(e.g. username, email address)</a:t>
            </a:r>
          </a:p>
          <a:p>
            <a:pPr marL="342900" indent="-342900">
              <a:buFont typeface="Arial" panose="020B0604020202020204" pitchFamily="34" charset="0"/>
              <a:buChar char="•"/>
            </a:pPr>
            <a:r>
              <a:rPr lang="en-US" sz="2400" b="1" dirty="0">
                <a:solidFill>
                  <a:schemeClr val="accent3"/>
                </a:solidFill>
              </a:rPr>
              <a:t>Surrogate/Synthetic</a:t>
            </a:r>
            <a:r>
              <a:rPr lang="en-US" sz="2400" dirty="0"/>
              <a:t>: artificial</a:t>
            </a:r>
            <a:br>
              <a:rPr lang="en-US" sz="2400" dirty="0"/>
            </a:br>
            <a:r>
              <a:rPr lang="en-US" sz="2400" dirty="0"/>
              <a:t>(e.g. autoincrement integers, UUIDs)</a:t>
            </a:r>
          </a:p>
          <a:p>
            <a:pPr marL="342900" indent="-342900">
              <a:buFont typeface="Arial" panose="020B0604020202020204" pitchFamily="34" charset="0"/>
              <a:buChar char="•"/>
            </a:pPr>
            <a:endParaRPr lang="en-US" sz="2400" dirty="0"/>
          </a:p>
          <a:p>
            <a:r>
              <a:rPr lang="en-US" sz="2800" b="1" dirty="0">
                <a:solidFill>
                  <a:schemeClr val="accent5"/>
                </a:solidFill>
              </a:rPr>
              <a:t>Recommendations:</a:t>
            </a:r>
          </a:p>
          <a:p>
            <a:pPr marL="342900" indent="-342900">
              <a:buFont typeface="Arial" panose="020B0604020202020204" pitchFamily="34" charset="0"/>
              <a:buChar char="•"/>
            </a:pPr>
            <a:r>
              <a:rPr lang="en-US" sz="2400" dirty="0"/>
              <a:t>Every table should have a PK</a:t>
            </a:r>
          </a:p>
          <a:p>
            <a:pPr marL="342900" indent="-342900">
              <a:buFont typeface="Arial" panose="020B0604020202020204" pitchFamily="34" charset="0"/>
              <a:buChar char="•"/>
            </a:pPr>
            <a:r>
              <a:rPr lang="en-US" sz="2400" dirty="0"/>
              <a:t>Ensure data type provides enough unique values to support growth</a:t>
            </a:r>
          </a:p>
          <a:p>
            <a:pPr marL="342900" indent="-342900">
              <a:buFont typeface="Arial" panose="020B0604020202020204" pitchFamily="34" charset="0"/>
              <a:buChar char="•"/>
            </a:pPr>
            <a:r>
              <a:rPr lang="en-US" sz="2400" dirty="0"/>
              <a:t>Use the smallest data type (that gives enough room to grow)</a:t>
            </a:r>
          </a:p>
          <a:p>
            <a:endParaRPr lang="en-US" sz="2400" dirty="0"/>
          </a:p>
        </p:txBody>
      </p:sp>
      <p:sp>
        <p:nvSpPr>
          <p:cNvPr id="4" name="Text Placeholder 3">
            <a:extLst>
              <a:ext uri="{FF2B5EF4-FFF2-40B4-BE49-F238E27FC236}">
                <a16:creationId xmlns:a16="http://schemas.microsoft.com/office/drawing/2014/main" id="{72F227E2-D6EE-384E-BECF-E4A5FB6DCF12}"/>
              </a:ext>
            </a:extLst>
          </p:cNvPr>
          <p:cNvSpPr>
            <a:spLocks noGrp="1"/>
          </p:cNvSpPr>
          <p:nvPr>
            <p:ph type="body" sz="quarter" idx="11"/>
          </p:nvPr>
        </p:nvSpPr>
        <p:spPr/>
        <p:txBody>
          <a:bodyPr/>
          <a:lstStyle/>
          <a:p>
            <a:r>
              <a:rPr lang="en-US" sz="2800" b="1" dirty="0">
                <a:solidFill>
                  <a:schemeClr val="accent6"/>
                </a:solidFill>
              </a:rPr>
              <a:t>In general, avoid natural keys:</a:t>
            </a:r>
          </a:p>
          <a:p>
            <a:pPr marL="342900" indent="-342900">
              <a:buFont typeface="Arial" panose="020B0604020202020204" pitchFamily="34" charset="0"/>
              <a:buChar char="•"/>
            </a:pPr>
            <a:r>
              <a:rPr lang="en-US" sz="2400" dirty="0"/>
              <a:t>Often wide/long, composite</a:t>
            </a:r>
            <a:br>
              <a:rPr lang="en-US" sz="2400" dirty="0"/>
            </a:br>
            <a:r>
              <a:rPr lang="en-US" sz="2400" dirty="0"/>
              <a:t>→ not storage efficient</a:t>
            </a:r>
          </a:p>
          <a:p>
            <a:pPr marL="342900" indent="-342900">
              <a:buFont typeface="Arial" panose="020B0604020202020204" pitchFamily="34" charset="0"/>
              <a:buChar char="•"/>
            </a:pPr>
            <a:r>
              <a:rPr lang="en-US" sz="2400" dirty="0"/>
              <a:t>Don’t have predetermined order</a:t>
            </a:r>
            <a:br>
              <a:rPr lang="en-US" sz="2400" dirty="0"/>
            </a:br>
            <a:r>
              <a:rPr lang="en-US" sz="2400" dirty="0"/>
              <a:t>→ page fragmentation</a:t>
            </a:r>
          </a:p>
          <a:p>
            <a:pPr marL="342900" indent="-342900">
              <a:buFont typeface="Arial" panose="020B0604020202020204" pitchFamily="34" charset="0"/>
              <a:buChar char="•"/>
            </a:pPr>
            <a:r>
              <a:rPr lang="en-US" sz="2400" dirty="0"/>
              <a:t>…but additional index on natural key also has a cost</a:t>
            </a:r>
          </a:p>
          <a:p>
            <a:pPr marL="342900" indent="-342900">
              <a:buFont typeface="Arial" panose="020B0604020202020204" pitchFamily="34" charset="0"/>
              <a:buChar char="•"/>
            </a:pPr>
            <a:endParaRPr lang="en-US" sz="2400" dirty="0"/>
          </a:p>
          <a:p>
            <a:r>
              <a:rPr lang="en-US" sz="2800" b="1" dirty="0">
                <a:solidFill>
                  <a:schemeClr val="accent6"/>
                </a:solidFill>
              </a:rPr>
              <a:t>In general, avoid UUID (v4) keys:</a:t>
            </a:r>
          </a:p>
          <a:p>
            <a:pPr marL="342900" indent="-342900">
              <a:buFont typeface="Arial" panose="020B0604020202020204" pitchFamily="34" charset="0"/>
              <a:buChar char="•"/>
            </a:pPr>
            <a:r>
              <a:rPr lang="en-US" sz="2400" dirty="0"/>
              <a:t>Bulky, random order insertions not efficient</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3FC38F2A-6C89-C344-B125-339420D782F6}"/>
              </a:ext>
            </a:extLst>
          </p:cNvPr>
          <p:cNvSpPr txBox="1"/>
          <p:nvPr/>
        </p:nvSpPr>
        <p:spPr>
          <a:xfrm>
            <a:off x="3972786" y="7866156"/>
            <a:ext cx="6684842"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https://www.percona.com/blog/2014/12/19/store-uuid-optimized-way/</a:t>
            </a:r>
            <a:r>
              <a:rPr lang="en-US" sz="1400" dirty="0"/>
              <a:t> </a:t>
            </a:r>
            <a:endParaRPr lang="en-US" sz="1400" dirty="0">
              <a:solidFill>
                <a:schemeClr val="tx2"/>
              </a:solidFill>
              <a:ea typeface="Amazon Ember" panose="020B0603020204020204" pitchFamily="34" charset="0"/>
              <a:cs typeface="Amazon Ember" panose="020B0603020204020204" pitchFamily="34" charset="0"/>
            </a:endParaRPr>
          </a:p>
        </p:txBody>
      </p:sp>
      <p:cxnSp>
        <p:nvCxnSpPr>
          <p:cNvPr id="7" name="Straight Connector 6">
            <a:extLst>
              <a:ext uri="{FF2B5EF4-FFF2-40B4-BE49-F238E27FC236}">
                <a16:creationId xmlns:a16="http://schemas.microsoft.com/office/drawing/2014/main" id="{9ABAAB7D-25AE-2341-9896-214ADB094CF7}"/>
              </a:ext>
            </a:extLst>
          </p:cNvPr>
          <p:cNvCxnSpPr/>
          <p:nvPr/>
        </p:nvCxnSpPr>
        <p:spPr>
          <a:xfrm>
            <a:off x="7315200" y="1583473"/>
            <a:ext cx="0" cy="5635083"/>
          </a:xfrm>
          <a:prstGeom prst="line">
            <a:avLst/>
          </a:prstGeom>
          <a:ln w="12700">
            <a:solidFill>
              <a:schemeClr val="bg2">
                <a:lumMod val="9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181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4743-D12F-824C-8CD7-227F2BC1D98E}"/>
              </a:ext>
            </a:extLst>
          </p:cNvPr>
          <p:cNvSpPr>
            <a:spLocks noGrp="1"/>
          </p:cNvSpPr>
          <p:nvPr>
            <p:ph type="title"/>
          </p:nvPr>
        </p:nvSpPr>
        <p:spPr/>
        <p:txBody>
          <a:bodyPr/>
          <a:lstStyle/>
          <a:p>
            <a:r>
              <a:rPr lang="en-US" dirty="0"/>
              <a:t>Secondary index (key) design considerations</a:t>
            </a:r>
          </a:p>
        </p:txBody>
      </p:sp>
      <p:sp>
        <p:nvSpPr>
          <p:cNvPr id="4" name="Text Placeholder 3">
            <a:extLst>
              <a:ext uri="{FF2B5EF4-FFF2-40B4-BE49-F238E27FC236}">
                <a16:creationId xmlns:a16="http://schemas.microsoft.com/office/drawing/2014/main" id="{230AED0C-7235-0240-B42B-A9492F83CBA0}"/>
              </a:ext>
            </a:extLst>
          </p:cNvPr>
          <p:cNvSpPr>
            <a:spLocks noGrp="1"/>
          </p:cNvSpPr>
          <p:nvPr>
            <p:ph type="body" sz="quarter" idx="10"/>
          </p:nvPr>
        </p:nvSpPr>
        <p:spPr/>
        <p:txBody>
          <a:bodyPr/>
          <a:lstStyle/>
          <a:p>
            <a:r>
              <a:rPr lang="en-US" sz="2800" b="1" dirty="0"/>
              <a:t>About </a:t>
            </a:r>
            <a:r>
              <a:rPr lang="en-US" sz="2800" b="1" i="1" dirty="0"/>
              <a:t>secondary</a:t>
            </a:r>
            <a:r>
              <a:rPr lang="en-US" sz="2800" b="1" dirty="0"/>
              <a:t> indexes…</a:t>
            </a:r>
          </a:p>
          <a:p>
            <a:pPr marL="342900" indent="-342900">
              <a:buFont typeface="Arial" panose="020B0604020202020204" pitchFamily="34" charset="0"/>
              <a:buChar char="•"/>
            </a:pPr>
            <a:r>
              <a:rPr lang="en-US" sz="2400" dirty="0"/>
              <a:t>Additional b-tree structures</a:t>
            </a:r>
          </a:p>
          <a:p>
            <a:pPr marL="342900" indent="-342900">
              <a:buFont typeface="Arial" panose="020B0604020202020204" pitchFamily="34" charset="0"/>
              <a:buChar char="•"/>
            </a:pPr>
            <a:r>
              <a:rPr lang="en-US" sz="2400" dirty="0"/>
              <a:t>Ordered by index value</a:t>
            </a:r>
          </a:p>
          <a:p>
            <a:pPr marL="342900" indent="-342900">
              <a:buFont typeface="Arial" panose="020B0604020202020204" pitchFamily="34" charset="0"/>
              <a:buChar char="•"/>
            </a:pPr>
            <a:r>
              <a:rPr lang="en-US" sz="2400" dirty="0"/>
              <a:t>Each entry contains the PK value</a:t>
            </a:r>
          </a:p>
          <a:p>
            <a:pPr marL="342900" indent="-342900">
              <a:buFont typeface="Arial" panose="020B0604020202020204" pitchFamily="34" charset="0"/>
              <a:buChar char="•"/>
            </a:pPr>
            <a:r>
              <a:rPr lang="en-US" sz="2400" dirty="0"/>
              <a:t>Synchronously updated</a:t>
            </a:r>
          </a:p>
          <a:p>
            <a:pPr marL="342900" indent="-342900">
              <a:buFont typeface="Arial" panose="020B0604020202020204" pitchFamily="34" charset="0"/>
              <a:buChar char="•"/>
            </a:pPr>
            <a:endParaRPr lang="en-US" sz="2400" dirty="0"/>
          </a:p>
          <a:p>
            <a:r>
              <a:rPr lang="en-US" sz="2800" b="1" dirty="0"/>
              <a:t>About </a:t>
            </a:r>
            <a:r>
              <a:rPr lang="en-US" sz="2800" b="1" i="1" dirty="0"/>
              <a:t>covering</a:t>
            </a:r>
            <a:r>
              <a:rPr lang="en-US" sz="2800" b="1" dirty="0"/>
              <a:t> indexes…</a:t>
            </a:r>
          </a:p>
          <a:p>
            <a:pPr marL="342900" indent="-342900">
              <a:buFont typeface="Arial" panose="020B0604020202020204" pitchFamily="34" charset="0"/>
              <a:buChar char="•"/>
            </a:pPr>
            <a:r>
              <a:rPr lang="en-US" sz="2400" dirty="0"/>
              <a:t>Contain all columns to be retrieved by a query</a:t>
            </a:r>
          </a:p>
          <a:p>
            <a:pPr marL="342900" indent="-342900">
              <a:buFont typeface="Arial" panose="020B0604020202020204" pitchFamily="34" charset="0"/>
              <a:buChar char="•"/>
            </a:pPr>
            <a:r>
              <a:rPr lang="en-US" sz="2400" dirty="0"/>
              <a:t>Faster data retrieval</a:t>
            </a:r>
          </a:p>
          <a:p>
            <a:pPr marL="342900" indent="-342900">
              <a:buFont typeface="Arial" panose="020B0604020202020204" pitchFamily="34" charset="0"/>
              <a:buChar char="•"/>
            </a:pPr>
            <a:r>
              <a:rPr lang="en-US" sz="2400" dirty="0"/>
              <a:t>May avoid a final result file sort</a:t>
            </a:r>
          </a:p>
          <a:p>
            <a:pPr marL="342900" indent="-342900">
              <a:buFont typeface="Arial" panose="020B0604020202020204" pitchFamily="34" charset="0"/>
              <a:buChar char="•"/>
            </a:pPr>
            <a:endParaRPr lang="en-US" sz="2400" dirty="0"/>
          </a:p>
          <a:p>
            <a:endParaRPr lang="en-US" sz="2400" dirty="0"/>
          </a:p>
        </p:txBody>
      </p:sp>
      <p:sp>
        <p:nvSpPr>
          <p:cNvPr id="5" name="Text Placeholder 4">
            <a:extLst>
              <a:ext uri="{FF2B5EF4-FFF2-40B4-BE49-F238E27FC236}">
                <a16:creationId xmlns:a16="http://schemas.microsoft.com/office/drawing/2014/main" id="{FFFAB541-670E-F444-9B97-98E104B50705}"/>
              </a:ext>
            </a:extLst>
          </p:cNvPr>
          <p:cNvSpPr>
            <a:spLocks noGrp="1"/>
          </p:cNvSpPr>
          <p:nvPr>
            <p:ph type="body" sz="quarter" idx="11"/>
          </p:nvPr>
        </p:nvSpPr>
        <p:spPr/>
        <p:txBody>
          <a:bodyPr/>
          <a:lstStyle/>
          <a:p>
            <a:r>
              <a:rPr lang="en-US" sz="2800" b="1" dirty="0"/>
              <a:t>Index usage in MySQL:</a:t>
            </a:r>
          </a:p>
          <a:p>
            <a:pPr marL="457200" indent="-457200">
              <a:buFont typeface="Arial" panose="020B0604020202020204" pitchFamily="34" charset="0"/>
              <a:buChar char="•"/>
            </a:pPr>
            <a:r>
              <a:rPr lang="en-US" sz="2400" dirty="0"/>
              <a:t>Composite indexes evaluated </a:t>
            </a:r>
            <a:r>
              <a:rPr lang="en-US" sz="2400" i="1" dirty="0">
                <a:solidFill>
                  <a:schemeClr val="accent3"/>
                </a:solidFill>
              </a:rPr>
              <a:t>left</a:t>
            </a:r>
            <a:r>
              <a:rPr lang="en-US" sz="2400" dirty="0"/>
              <a:t> to </a:t>
            </a:r>
            <a:r>
              <a:rPr lang="en-US" sz="2400" i="1" dirty="0">
                <a:solidFill>
                  <a:schemeClr val="accent3"/>
                </a:solidFill>
              </a:rPr>
              <a:t>right</a:t>
            </a:r>
          </a:p>
          <a:p>
            <a:pPr marL="457200" indent="-457200">
              <a:buFont typeface="Arial" panose="020B0604020202020204" pitchFamily="34" charset="0"/>
              <a:buChar char="•"/>
            </a:pPr>
            <a:r>
              <a:rPr lang="en-US" sz="2400" dirty="0"/>
              <a:t>Typically, only </a:t>
            </a:r>
            <a:r>
              <a:rPr lang="en-US" sz="2400" i="1" dirty="0">
                <a:solidFill>
                  <a:schemeClr val="accent3"/>
                </a:solidFill>
              </a:rPr>
              <a:t>one</a:t>
            </a:r>
            <a:r>
              <a:rPr lang="en-US" sz="2400" dirty="0"/>
              <a:t> index used per processing phase (join, filtering)*</a:t>
            </a:r>
          </a:p>
          <a:p>
            <a:pPr marL="457200" indent="-457200">
              <a:buFont typeface="Arial" panose="020B0604020202020204" pitchFamily="34" charset="0"/>
              <a:buChar char="•"/>
            </a:pPr>
            <a:r>
              <a:rPr lang="en-US" sz="2400" dirty="0"/>
              <a:t>If index not covering, additional lookup into clustered index needed**</a:t>
            </a:r>
          </a:p>
          <a:p>
            <a:pPr marL="457200" indent="-457200">
              <a:buFont typeface="Arial" panose="020B0604020202020204" pitchFamily="34" charset="0"/>
              <a:buChar char="•"/>
            </a:pPr>
            <a:r>
              <a:rPr lang="en-US" sz="2400" dirty="0"/>
              <a:t>Index selection is primarily cardinality and distribution based → accurate statistics needed</a:t>
            </a:r>
          </a:p>
        </p:txBody>
      </p:sp>
      <p:cxnSp>
        <p:nvCxnSpPr>
          <p:cNvPr id="6" name="Straight Connector 5">
            <a:extLst>
              <a:ext uri="{FF2B5EF4-FFF2-40B4-BE49-F238E27FC236}">
                <a16:creationId xmlns:a16="http://schemas.microsoft.com/office/drawing/2014/main" id="{F4897D3B-CEEE-584D-B06C-33405B566313}"/>
              </a:ext>
            </a:extLst>
          </p:cNvPr>
          <p:cNvCxnSpPr/>
          <p:nvPr/>
        </p:nvCxnSpPr>
        <p:spPr>
          <a:xfrm>
            <a:off x="7315200" y="1583473"/>
            <a:ext cx="0" cy="5635083"/>
          </a:xfrm>
          <a:prstGeom prst="line">
            <a:avLst/>
          </a:prstGeom>
          <a:ln w="12700">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52DFCFC-48AA-734A-B446-D31E77B08AC1}"/>
              </a:ext>
            </a:extLst>
          </p:cNvPr>
          <p:cNvSpPr txBox="1"/>
          <p:nvPr/>
        </p:nvSpPr>
        <p:spPr>
          <a:xfrm>
            <a:off x="8108156" y="6695336"/>
            <a:ext cx="5950744" cy="523220"/>
          </a:xfrm>
          <a:prstGeom prst="rect">
            <a:avLst/>
          </a:prstGeom>
          <a:noFill/>
        </p:spPr>
        <p:txBody>
          <a:bodyPr wrap="square" rtlCol="0">
            <a:spAutoFit/>
          </a:bodyPr>
          <a:lstStyle/>
          <a:p>
            <a:pPr algn="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Related: </a:t>
            </a: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hlinkClick r:id="rId3"/>
              </a:rPr>
              <a:t>MySQL Index Merge Optimization</a:t>
            </a:r>
            <a:endPar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lvl="1" algn="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Related: </a:t>
            </a: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hlinkClick r:id="rId4"/>
              </a:rPr>
              <a:t>MySQL Index Condition Pushdown Optimization</a:t>
            </a:r>
            <a:endPar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83176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26E2E2-80BB-6849-876D-3C7C2B63FD94}"/>
              </a:ext>
            </a:extLst>
          </p:cNvPr>
          <p:cNvSpPr>
            <a:spLocks noGrp="1"/>
          </p:cNvSpPr>
          <p:nvPr>
            <p:ph type="title"/>
          </p:nvPr>
        </p:nvSpPr>
        <p:spPr/>
        <p:txBody>
          <a:bodyPr/>
          <a:lstStyle/>
          <a:p>
            <a:r>
              <a:rPr lang="en-US" dirty="0"/>
              <a:t>Common indexing problems and antipatterns</a:t>
            </a:r>
          </a:p>
        </p:txBody>
      </p:sp>
      <p:sp>
        <p:nvSpPr>
          <p:cNvPr id="6" name="Content Placeholder 5">
            <a:extLst>
              <a:ext uri="{FF2B5EF4-FFF2-40B4-BE49-F238E27FC236}">
                <a16:creationId xmlns:a16="http://schemas.microsoft.com/office/drawing/2014/main" id="{5EFCCAA7-C6B4-7649-AB6D-3BBCE620A2D0}"/>
              </a:ext>
            </a:extLst>
          </p:cNvPr>
          <p:cNvSpPr>
            <a:spLocks noGrp="1"/>
          </p:cNvSpPr>
          <p:nvPr>
            <p:ph idx="1"/>
          </p:nvPr>
        </p:nvSpPr>
        <p:spPr/>
        <p:txBody>
          <a:bodyPr/>
          <a:lstStyle/>
          <a:p>
            <a:r>
              <a:rPr lang="en-US" sz="2800" i="1" dirty="0"/>
              <a:t>In general, have an overarching indexing strategy for a table.</a:t>
            </a:r>
          </a:p>
          <a:p>
            <a:endParaRPr lang="en-US" sz="2800" i="1" dirty="0"/>
          </a:p>
          <a:p>
            <a:endParaRPr lang="en-US" sz="2800" dirty="0"/>
          </a:p>
        </p:txBody>
      </p:sp>
      <p:sp>
        <p:nvSpPr>
          <p:cNvPr id="7" name="Content Placeholder 2">
            <a:extLst>
              <a:ext uri="{FF2B5EF4-FFF2-40B4-BE49-F238E27FC236}">
                <a16:creationId xmlns:a16="http://schemas.microsoft.com/office/drawing/2014/main" id="{D78C375C-EDF2-0140-98ED-D0EEBBF1646C}"/>
              </a:ext>
            </a:extLst>
          </p:cNvPr>
          <p:cNvSpPr txBox="1">
            <a:spLocks/>
          </p:cNvSpPr>
          <p:nvPr/>
        </p:nvSpPr>
        <p:spPr>
          <a:xfrm>
            <a:off x="1286748" y="4656122"/>
            <a:ext cx="12773030"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Low cardinality indexes</a:t>
            </a:r>
            <a:br>
              <a:rPr lang="en-US" sz="2200" b="1" dirty="0">
                <a:solidFill>
                  <a:schemeClr val="tx2"/>
                </a:solidFill>
              </a:rPr>
            </a:br>
            <a:r>
              <a:rPr lang="en-US" sz="1800" dirty="0">
                <a:solidFill>
                  <a:schemeClr val="tx2"/>
                </a:solidFill>
              </a:rPr>
              <a:t>The engine still has to process a large number of index row matches, and pull row data from the clustered index</a:t>
            </a:r>
          </a:p>
        </p:txBody>
      </p:sp>
      <p:sp>
        <p:nvSpPr>
          <p:cNvPr id="8" name="Content Placeholder 2">
            <a:extLst>
              <a:ext uri="{FF2B5EF4-FFF2-40B4-BE49-F238E27FC236}">
                <a16:creationId xmlns:a16="http://schemas.microsoft.com/office/drawing/2014/main" id="{B99CC2BB-7335-3648-903A-6FAEDA8B54E0}"/>
              </a:ext>
            </a:extLst>
          </p:cNvPr>
          <p:cNvSpPr txBox="1">
            <a:spLocks/>
          </p:cNvSpPr>
          <p:nvPr/>
        </p:nvSpPr>
        <p:spPr>
          <a:xfrm>
            <a:off x="1286748" y="2642880"/>
            <a:ext cx="1277303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Redundant secondary indexes</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Same columns in the same left to right order are covered by other indexes </a:t>
            </a:r>
          </a:p>
        </p:txBody>
      </p:sp>
      <p:sp>
        <p:nvSpPr>
          <p:cNvPr id="9" name="Content Placeholder 2">
            <a:extLst>
              <a:ext uri="{FF2B5EF4-FFF2-40B4-BE49-F238E27FC236}">
                <a16:creationId xmlns:a16="http://schemas.microsoft.com/office/drawing/2014/main" id="{0F35B51F-34A5-5A40-BD67-18EC1BFDA831}"/>
              </a:ext>
            </a:extLst>
          </p:cNvPr>
          <p:cNvSpPr txBox="1">
            <a:spLocks/>
          </p:cNvSpPr>
          <p:nvPr/>
        </p:nvSpPr>
        <p:spPr>
          <a:xfrm>
            <a:off x="1286747" y="3621686"/>
            <a:ext cx="1277303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Indexing on columns individually instead of composite</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Only one index is selected for each query processing stage</a:t>
            </a:r>
          </a:p>
        </p:txBody>
      </p:sp>
      <p:sp>
        <p:nvSpPr>
          <p:cNvPr id="10" name="Oval 9">
            <a:extLst>
              <a:ext uri="{FF2B5EF4-FFF2-40B4-BE49-F238E27FC236}">
                <a16:creationId xmlns:a16="http://schemas.microsoft.com/office/drawing/2014/main" id="{D1E5B1EB-D96B-C848-8819-A668ACB9504B}"/>
              </a:ext>
            </a:extLst>
          </p:cNvPr>
          <p:cNvSpPr/>
          <p:nvPr/>
        </p:nvSpPr>
        <p:spPr bwMode="auto">
          <a:xfrm>
            <a:off x="642224" y="2604094"/>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1" name="Oval 10">
            <a:extLst>
              <a:ext uri="{FF2B5EF4-FFF2-40B4-BE49-F238E27FC236}">
                <a16:creationId xmlns:a16="http://schemas.microsoft.com/office/drawing/2014/main" id="{D0561585-B4DF-9A4A-A0E1-3E14E20C7741}"/>
              </a:ext>
            </a:extLst>
          </p:cNvPr>
          <p:cNvSpPr/>
          <p:nvPr/>
        </p:nvSpPr>
        <p:spPr bwMode="auto">
          <a:xfrm>
            <a:off x="642224" y="3611522"/>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2" name="Oval 11">
            <a:extLst>
              <a:ext uri="{FF2B5EF4-FFF2-40B4-BE49-F238E27FC236}">
                <a16:creationId xmlns:a16="http://schemas.microsoft.com/office/drawing/2014/main" id="{0B9F5BD3-E884-7048-8201-B88BC7E718C1}"/>
              </a:ext>
            </a:extLst>
          </p:cNvPr>
          <p:cNvSpPr/>
          <p:nvPr/>
        </p:nvSpPr>
        <p:spPr bwMode="auto">
          <a:xfrm>
            <a:off x="642223" y="4614054"/>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4" name="Content Placeholder 2">
            <a:extLst>
              <a:ext uri="{FF2B5EF4-FFF2-40B4-BE49-F238E27FC236}">
                <a16:creationId xmlns:a16="http://schemas.microsoft.com/office/drawing/2014/main" id="{0039BB2E-8DC8-404E-BE36-2F040E4E7B6B}"/>
              </a:ext>
            </a:extLst>
          </p:cNvPr>
          <p:cNvSpPr txBox="1">
            <a:spLocks/>
          </p:cNvSpPr>
          <p:nvPr/>
        </p:nvSpPr>
        <p:spPr>
          <a:xfrm>
            <a:off x="1286748" y="5658655"/>
            <a:ext cx="12773030"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Full length (or large prefix length) indexes on string columns</a:t>
            </a:r>
            <a:br>
              <a:rPr lang="en-US" sz="2200" b="1" dirty="0">
                <a:solidFill>
                  <a:schemeClr val="tx2"/>
                </a:solidFill>
              </a:rPr>
            </a:br>
            <a:r>
              <a:rPr lang="en-US" sz="1800" dirty="0">
                <a:solidFill>
                  <a:schemeClr val="tx2"/>
                </a:solidFill>
              </a:rPr>
              <a:t>Storage, I/O and memory inefficiencies</a:t>
            </a:r>
          </a:p>
        </p:txBody>
      </p:sp>
      <p:sp>
        <p:nvSpPr>
          <p:cNvPr id="15" name="Oval 14">
            <a:extLst>
              <a:ext uri="{FF2B5EF4-FFF2-40B4-BE49-F238E27FC236}">
                <a16:creationId xmlns:a16="http://schemas.microsoft.com/office/drawing/2014/main" id="{E656BF5D-A2B8-CC46-A322-0C988DA2FA30}"/>
              </a:ext>
            </a:extLst>
          </p:cNvPr>
          <p:cNvSpPr/>
          <p:nvPr/>
        </p:nvSpPr>
        <p:spPr bwMode="auto">
          <a:xfrm>
            <a:off x="642223" y="5616587"/>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6" name="Content Placeholder 2">
            <a:extLst>
              <a:ext uri="{FF2B5EF4-FFF2-40B4-BE49-F238E27FC236}">
                <a16:creationId xmlns:a16="http://schemas.microsoft.com/office/drawing/2014/main" id="{90A70D8F-6541-9C4A-983D-F97A610D623A}"/>
              </a:ext>
            </a:extLst>
          </p:cNvPr>
          <p:cNvSpPr txBox="1">
            <a:spLocks/>
          </p:cNvSpPr>
          <p:nvPr/>
        </p:nvSpPr>
        <p:spPr>
          <a:xfrm>
            <a:off x="1286748" y="6680517"/>
            <a:ext cx="12773030"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Index creep</a:t>
            </a:r>
            <a:br>
              <a:rPr lang="en-US" sz="2200" b="1" dirty="0">
                <a:solidFill>
                  <a:schemeClr val="tx2"/>
                </a:solidFill>
              </a:rPr>
            </a:br>
            <a:r>
              <a:rPr lang="en-US" sz="1800" dirty="0">
                <a:solidFill>
                  <a:schemeClr val="tx2"/>
                </a:solidFill>
              </a:rPr>
              <a:t>Adding more indexes to satisfy newly introduced queries, without evaluating existing ones, or removing unused ones</a:t>
            </a:r>
          </a:p>
        </p:txBody>
      </p:sp>
      <p:sp>
        <p:nvSpPr>
          <p:cNvPr id="17" name="Oval 16">
            <a:extLst>
              <a:ext uri="{FF2B5EF4-FFF2-40B4-BE49-F238E27FC236}">
                <a16:creationId xmlns:a16="http://schemas.microsoft.com/office/drawing/2014/main" id="{BF6BA1D1-190B-9F49-9138-229A97E8ED32}"/>
              </a:ext>
            </a:extLst>
          </p:cNvPr>
          <p:cNvSpPr/>
          <p:nvPr/>
        </p:nvSpPr>
        <p:spPr bwMode="auto">
          <a:xfrm>
            <a:off x="642223" y="6638449"/>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9" name="TextBox 18">
            <a:extLst>
              <a:ext uri="{FF2B5EF4-FFF2-40B4-BE49-F238E27FC236}">
                <a16:creationId xmlns:a16="http://schemas.microsoft.com/office/drawing/2014/main" id="{6FD61E62-9424-734E-A34F-C458C81B1EEF}"/>
              </a:ext>
            </a:extLst>
          </p:cNvPr>
          <p:cNvSpPr txBox="1"/>
          <p:nvPr/>
        </p:nvSpPr>
        <p:spPr>
          <a:xfrm>
            <a:off x="2691184" y="7866156"/>
            <a:ext cx="9248045"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https://webmonkeyuk.wordpress.com/2010/09/27/what-makes-a-good-mysql-index-part-2-cardinality/</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9418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20F6-528D-134D-840B-8476FB8B758C}"/>
              </a:ext>
            </a:extLst>
          </p:cNvPr>
          <p:cNvSpPr>
            <a:spLocks noGrp="1"/>
          </p:cNvSpPr>
          <p:nvPr>
            <p:ph type="title"/>
          </p:nvPr>
        </p:nvSpPr>
        <p:spPr/>
        <p:txBody>
          <a:bodyPr/>
          <a:lstStyle/>
          <a:p>
            <a:r>
              <a:rPr lang="en-US" dirty="0"/>
              <a:t>Partitioning design considerations</a:t>
            </a:r>
          </a:p>
        </p:txBody>
      </p:sp>
      <p:sp>
        <p:nvSpPr>
          <p:cNvPr id="4" name="Text Placeholder 3">
            <a:extLst>
              <a:ext uri="{FF2B5EF4-FFF2-40B4-BE49-F238E27FC236}">
                <a16:creationId xmlns:a16="http://schemas.microsoft.com/office/drawing/2014/main" id="{080E72A1-A8C3-7048-B589-8D45D8A6D4F5}"/>
              </a:ext>
            </a:extLst>
          </p:cNvPr>
          <p:cNvSpPr>
            <a:spLocks noGrp="1"/>
          </p:cNvSpPr>
          <p:nvPr>
            <p:ph type="body" sz="quarter" idx="10"/>
          </p:nvPr>
        </p:nvSpPr>
        <p:spPr/>
        <p:txBody>
          <a:bodyPr/>
          <a:lstStyle/>
          <a:p>
            <a:r>
              <a:rPr lang="en-US" sz="2800" b="1" dirty="0"/>
              <a:t>About partitions:</a:t>
            </a:r>
          </a:p>
          <a:p>
            <a:pPr marL="457200" indent="-457200">
              <a:buFont typeface="Arial" panose="020B0604020202020204" pitchFamily="34" charset="0"/>
              <a:buChar char="•"/>
            </a:pPr>
            <a:r>
              <a:rPr lang="en-US" sz="2200" dirty="0"/>
              <a:t>Subset of rows in separate table space</a:t>
            </a:r>
          </a:p>
          <a:p>
            <a:pPr marL="457200" indent="-457200">
              <a:buFont typeface="Arial" panose="020B0604020202020204" pitchFamily="34" charset="0"/>
              <a:buChar char="•"/>
            </a:pPr>
            <a:r>
              <a:rPr lang="en-US" sz="2200" dirty="0"/>
              <a:t>Allows for pruning/selectivity in queries</a:t>
            </a:r>
          </a:p>
          <a:p>
            <a:pPr marL="457200" indent="-457200">
              <a:buFont typeface="Arial" panose="020B0604020202020204" pitchFamily="34" charset="0"/>
              <a:buChar char="•"/>
            </a:pPr>
            <a:r>
              <a:rPr lang="en-US" sz="2200" dirty="0"/>
              <a:t>More, smaller b-trees vs. one big one</a:t>
            </a:r>
          </a:p>
          <a:p>
            <a:pPr marL="457200" indent="-457200">
              <a:buFont typeface="Arial" panose="020B0604020202020204" pitchFamily="34" charset="0"/>
              <a:buChar char="•"/>
            </a:pPr>
            <a:r>
              <a:rPr lang="en-US" sz="2200" dirty="0"/>
              <a:t>Indexes and external pages partitioned, too</a:t>
            </a:r>
          </a:p>
          <a:p>
            <a:pPr marL="457200" indent="-457200">
              <a:buFont typeface="Arial" panose="020B0604020202020204" pitchFamily="34" charset="0"/>
              <a:buChar char="•"/>
            </a:pPr>
            <a:r>
              <a:rPr lang="en-US" sz="2200" dirty="0"/>
              <a:t>Every UK/PK of table must use every column in the partitioning expression</a:t>
            </a:r>
          </a:p>
          <a:p>
            <a:endParaRPr lang="en-US" sz="2400" dirty="0"/>
          </a:p>
          <a:p>
            <a:r>
              <a:rPr lang="en-US" sz="2800" b="1" dirty="0"/>
              <a:t>Types:</a:t>
            </a:r>
          </a:p>
          <a:p>
            <a:pPr marL="342900" indent="-342900">
              <a:buFont typeface="Arial" panose="020B0604020202020204" pitchFamily="34" charset="0"/>
              <a:buChar char="•"/>
            </a:pPr>
            <a:r>
              <a:rPr lang="en-US" sz="2200" dirty="0"/>
              <a:t>RANGE: specified range of column values</a:t>
            </a:r>
          </a:p>
          <a:p>
            <a:pPr marL="342900" indent="-342900">
              <a:buFont typeface="Arial" panose="020B0604020202020204" pitchFamily="34" charset="0"/>
              <a:buChar char="•"/>
            </a:pPr>
            <a:r>
              <a:rPr lang="en-US" sz="2200" dirty="0"/>
              <a:t>LIST: discrete list of column values</a:t>
            </a:r>
          </a:p>
          <a:p>
            <a:pPr marL="342900" indent="-342900">
              <a:buFont typeface="Arial" panose="020B0604020202020204" pitchFamily="34" charset="0"/>
              <a:buChar char="•"/>
            </a:pPr>
            <a:r>
              <a:rPr lang="en-US" sz="2200" dirty="0"/>
              <a:t>HASH: user defined hashing expression</a:t>
            </a:r>
          </a:p>
          <a:p>
            <a:pPr marL="342900" indent="-342900">
              <a:buFont typeface="Arial" panose="020B0604020202020204" pitchFamily="34" charset="0"/>
              <a:buChar char="•"/>
            </a:pPr>
            <a:r>
              <a:rPr lang="en-US" sz="2200" dirty="0"/>
              <a:t>KEY: MySQL provided hashing key</a:t>
            </a:r>
          </a:p>
        </p:txBody>
      </p:sp>
      <p:sp>
        <p:nvSpPr>
          <p:cNvPr id="5" name="Text Placeholder 4">
            <a:extLst>
              <a:ext uri="{FF2B5EF4-FFF2-40B4-BE49-F238E27FC236}">
                <a16:creationId xmlns:a16="http://schemas.microsoft.com/office/drawing/2014/main" id="{6BCF187D-54B7-6B49-8F20-C2588D55C2E0}"/>
              </a:ext>
            </a:extLst>
          </p:cNvPr>
          <p:cNvSpPr>
            <a:spLocks noGrp="1"/>
          </p:cNvSpPr>
          <p:nvPr>
            <p:ph type="body" sz="quarter" idx="11"/>
          </p:nvPr>
        </p:nvSpPr>
        <p:spPr/>
        <p:txBody>
          <a:bodyPr/>
          <a:lstStyle/>
          <a:p>
            <a:r>
              <a:rPr lang="en-US" sz="2800" b="1" dirty="0"/>
              <a:t>Design considerations:</a:t>
            </a:r>
          </a:p>
          <a:p>
            <a:pPr marL="342900" indent="-342900">
              <a:buFont typeface="Arial" panose="020B0604020202020204" pitchFamily="34" charset="0"/>
              <a:buChar char="•"/>
            </a:pPr>
            <a:r>
              <a:rPr lang="en-US" sz="2200" dirty="0"/>
              <a:t>Keep number of partitions small</a:t>
            </a:r>
          </a:p>
          <a:p>
            <a:pPr marL="342900" indent="-342900">
              <a:buFont typeface="Arial" panose="020B0604020202020204" pitchFamily="34" charset="0"/>
              <a:buChar char="•"/>
            </a:pPr>
            <a:r>
              <a:rPr lang="en-US" sz="2200" dirty="0"/>
              <a:t>Consider partitioning very large tables (e.g. &gt;100 million rows)</a:t>
            </a:r>
          </a:p>
          <a:p>
            <a:pPr marL="342900" indent="-342900">
              <a:buFont typeface="Arial" panose="020B0604020202020204" pitchFamily="34" charset="0"/>
              <a:buChar char="•"/>
            </a:pPr>
            <a:r>
              <a:rPr lang="en-US" sz="2200" dirty="0"/>
              <a:t>Queries should prune, avoid traversing all partitions</a:t>
            </a:r>
          </a:p>
          <a:p>
            <a:pPr marL="342900" indent="-342900">
              <a:buFont typeface="Arial" panose="020B0604020202020204" pitchFamily="34" charset="0"/>
              <a:buChar char="•"/>
            </a:pPr>
            <a:r>
              <a:rPr lang="en-US" sz="2200" dirty="0"/>
              <a:t>Complex predicate expressions may not be </a:t>
            </a:r>
            <a:r>
              <a:rPr lang="en-US" sz="2200" dirty="0" err="1"/>
              <a:t>prunable</a:t>
            </a:r>
            <a:endParaRPr lang="en-US" sz="2200" dirty="0"/>
          </a:p>
          <a:p>
            <a:pPr marL="342900" indent="-342900">
              <a:buFont typeface="Arial" panose="020B0604020202020204" pitchFamily="34" charset="0"/>
              <a:buChar char="•"/>
            </a:pPr>
            <a:r>
              <a:rPr lang="en-US" sz="2200" dirty="0"/>
              <a:t>HASH and KEY only supports pruning on integer columns</a:t>
            </a:r>
          </a:p>
          <a:p>
            <a:pPr marL="342900" indent="-342900">
              <a:buFont typeface="Arial" panose="020B0604020202020204" pitchFamily="34" charset="0"/>
              <a:buChar char="•"/>
            </a:pPr>
            <a:endParaRPr lang="en-US" sz="2200" dirty="0"/>
          </a:p>
          <a:p>
            <a:r>
              <a:rPr lang="en-US" sz="2800" b="1" dirty="0"/>
              <a:t>Downsides:</a:t>
            </a:r>
          </a:p>
          <a:p>
            <a:pPr marL="342900" indent="-342900">
              <a:buFont typeface="Arial" panose="020B0604020202020204" pitchFamily="34" charset="0"/>
              <a:buChar char="•"/>
            </a:pPr>
            <a:r>
              <a:rPr lang="en-US" sz="2200" dirty="0"/>
              <a:t>Not supported: foreign keys, spatial columns</a:t>
            </a:r>
          </a:p>
          <a:p>
            <a:pPr marL="342900" indent="-342900">
              <a:buFont typeface="Arial" panose="020B0604020202020204" pitchFamily="34" charset="0"/>
              <a:buChar char="•"/>
            </a:pPr>
            <a:r>
              <a:rPr lang="en-US" sz="2200" dirty="0"/>
              <a:t>Increased use of table </a:t>
            </a:r>
            <a:r>
              <a:rPr lang="en-US" sz="2200"/>
              <a:t>handles (5.6)</a:t>
            </a:r>
            <a:endParaRPr lang="en-US" sz="2200" dirty="0"/>
          </a:p>
        </p:txBody>
      </p:sp>
      <p:cxnSp>
        <p:nvCxnSpPr>
          <p:cNvPr id="6" name="Straight Connector 5">
            <a:extLst>
              <a:ext uri="{FF2B5EF4-FFF2-40B4-BE49-F238E27FC236}">
                <a16:creationId xmlns:a16="http://schemas.microsoft.com/office/drawing/2014/main" id="{50EE3CB9-E179-3642-AE30-37F4A49288AC}"/>
              </a:ext>
            </a:extLst>
          </p:cNvPr>
          <p:cNvCxnSpPr/>
          <p:nvPr/>
        </p:nvCxnSpPr>
        <p:spPr>
          <a:xfrm>
            <a:off x="7315200" y="1583473"/>
            <a:ext cx="0" cy="5635083"/>
          </a:xfrm>
          <a:prstGeom prst="line">
            <a:avLst/>
          </a:prstGeom>
          <a:ln w="12700">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3A975B4-C0B1-D341-8AA9-95F118A62C42}"/>
              </a:ext>
            </a:extLst>
          </p:cNvPr>
          <p:cNvSpPr txBox="1"/>
          <p:nvPr/>
        </p:nvSpPr>
        <p:spPr>
          <a:xfrm>
            <a:off x="3741153" y="7866156"/>
            <a:ext cx="7148111"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Limitations: </a:t>
            </a:r>
            <a:r>
              <a:rPr lang="en-US" sz="1400" dirty="0">
                <a:hlinkClick r:id="rId2"/>
              </a:rPr>
              <a:t>https://dev.mysql.com/doc/refman/5.7/en/partitioning-limitations.html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61810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773C-4AE8-7B46-9B70-48B69B573AF4}"/>
              </a:ext>
            </a:extLst>
          </p:cNvPr>
          <p:cNvSpPr>
            <a:spLocks noGrp="1"/>
          </p:cNvSpPr>
          <p:nvPr>
            <p:ph type="title"/>
          </p:nvPr>
        </p:nvSpPr>
        <p:spPr/>
        <p:txBody>
          <a:bodyPr/>
          <a:lstStyle/>
          <a:p>
            <a:r>
              <a:rPr lang="en-US" dirty="0"/>
              <a:t>Performance Efficiency for</a:t>
            </a:r>
            <a:br>
              <a:rPr lang="en-US" dirty="0"/>
            </a:br>
            <a:r>
              <a:rPr lang="en-US" dirty="0"/>
              <a:t>Common Use Cases</a:t>
            </a:r>
          </a:p>
        </p:txBody>
      </p:sp>
    </p:spTree>
    <p:extLst>
      <p:ext uri="{BB962C8B-B14F-4D97-AF65-F5344CB8AC3E}">
        <p14:creationId xmlns:p14="http://schemas.microsoft.com/office/powerpoint/2010/main" val="45817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EXAMPLE AURORA IMMERSION DAY AGENDA</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Participants Introduction (10 min)</a:t>
            </a:r>
          </a:p>
          <a:p>
            <a:pPr marL="457200" indent="-457200">
              <a:buAutoNum type="arabicPeriod"/>
            </a:pPr>
            <a:r>
              <a:rPr lang="en-US" sz="2000" dirty="0">
                <a:solidFill>
                  <a:schemeClr val="accent1"/>
                </a:solidFill>
              </a:rPr>
              <a:t>Customer architecture or goals (20 min)</a:t>
            </a:r>
          </a:p>
          <a:p>
            <a:pPr marL="457200" indent="-457200">
              <a:buAutoNum type="arabicPeriod"/>
            </a:pPr>
            <a:r>
              <a:rPr lang="en-US" sz="2000" dirty="0">
                <a:solidFill>
                  <a:schemeClr val="accent1"/>
                </a:solidFill>
              </a:rPr>
              <a:t>Introduction to Amazon Aurora (L200, 15min)</a:t>
            </a:r>
          </a:p>
          <a:p>
            <a:pPr marL="457200" indent="-457200">
              <a:buAutoNum type="arabicPeriod"/>
            </a:pPr>
            <a:r>
              <a:rPr lang="en-US" sz="2000" dirty="0">
                <a:solidFill>
                  <a:schemeClr val="accent1"/>
                </a:solidFill>
              </a:rPr>
              <a:t>Aurora Fundamentals: Cluster Architecture, Storage System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HA/DR: HA options, failure recovery, connection management, DR options, Global Database, Multi-Master (L300-400+,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Management and Monitoring: Patching/upgrades, CloudWatch Metrics, Enhanced Monitoring, Performance Insights, Serverless + Data API, Read Replica Auto Scaling, RDS Proxy (L200-400+,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Security and Shared Responsibility Model (L200,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Migration Best Practices (L300,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Performance Features and Optimization: Parallel Query, AKP, Query Cache, Hash Joins, Batch Scans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Best Practices for Effective Data Models (L300-400+, 0.5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Roadmap Review (L200-300, 1 </a:t>
            </a:r>
            <a:r>
              <a:rPr lang="en-US" sz="2000" dirty="0" err="1">
                <a:solidFill>
                  <a:schemeClr val="accent1"/>
                </a:solidFill>
              </a:rPr>
              <a:t>hr</a:t>
            </a:r>
            <a:r>
              <a:rPr lang="en-US" sz="2000" dirty="0">
                <a:solidFill>
                  <a:schemeClr val="accent1"/>
                </a:solidFill>
              </a:rPr>
              <a:t>)</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4147011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7649-CE2F-F749-AFF9-A5CE601AE222}"/>
              </a:ext>
            </a:extLst>
          </p:cNvPr>
          <p:cNvSpPr>
            <a:spLocks noGrp="1"/>
          </p:cNvSpPr>
          <p:nvPr>
            <p:ph type="title"/>
          </p:nvPr>
        </p:nvSpPr>
        <p:spPr/>
        <p:txBody>
          <a:bodyPr/>
          <a:lstStyle/>
          <a:p>
            <a:r>
              <a:rPr lang="en-US" dirty="0"/>
              <a:t>How to optimize queries:</a:t>
            </a:r>
          </a:p>
        </p:txBody>
      </p:sp>
      <p:sp>
        <p:nvSpPr>
          <p:cNvPr id="4" name="TextBox 3">
            <a:extLst>
              <a:ext uri="{FF2B5EF4-FFF2-40B4-BE49-F238E27FC236}">
                <a16:creationId xmlns:a16="http://schemas.microsoft.com/office/drawing/2014/main" id="{7B7AB9EE-6E7B-544A-B129-C6A96DFFCDBF}"/>
              </a:ext>
            </a:extLst>
          </p:cNvPr>
          <p:cNvSpPr txBox="1"/>
          <p:nvPr/>
        </p:nvSpPr>
        <p:spPr>
          <a:xfrm>
            <a:off x="4150522" y="2159786"/>
            <a:ext cx="1104790" cy="1938992"/>
          </a:xfrm>
          <a:prstGeom prst="rect">
            <a:avLst/>
          </a:prstGeom>
          <a:noFill/>
        </p:spPr>
        <p:txBody>
          <a:bodyPr wrap="none" rtlCol="0">
            <a:spAutoFit/>
          </a:bodyPr>
          <a:lstStyle/>
          <a:p>
            <a:pPr algn="l"/>
            <a:r>
              <a:rPr lang="en-US" sz="12000" b="1" dirty="0">
                <a:solidFill>
                  <a:schemeClr val="accent1"/>
                </a:solidFill>
                <a:latin typeface="Amazon Ember Heavy" panose="020B0603020204020204" pitchFamily="34" charset="0"/>
                <a:ea typeface="Amazon Ember Heavy" panose="020B0603020204020204" pitchFamily="34" charset="0"/>
                <a:cs typeface="Amazon Ember Heavy" panose="020B0603020204020204" pitchFamily="34" charset="0"/>
              </a:rPr>
              <a:t>1</a:t>
            </a:r>
          </a:p>
        </p:txBody>
      </p:sp>
      <p:sp>
        <p:nvSpPr>
          <p:cNvPr id="5" name="TextBox 4">
            <a:extLst>
              <a:ext uri="{FF2B5EF4-FFF2-40B4-BE49-F238E27FC236}">
                <a16:creationId xmlns:a16="http://schemas.microsoft.com/office/drawing/2014/main" id="{863464CE-0C91-484D-A656-F1DF81804FD6}"/>
              </a:ext>
            </a:extLst>
          </p:cNvPr>
          <p:cNvSpPr txBox="1"/>
          <p:nvPr/>
        </p:nvSpPr>
        <p:spPr>
          <a:xfrm>
            <a:off x="8903497" y="2159786"/>
            <a:ext cx="1104790" cy="1938992"/>
          </a:xfrm>
          <a:prstGeom prst="rect">
            <a:avLst/>
          </a:prstGeom>
          <a:noFill/>
        </p:spPr>
        <p:txBody>
          <a:bodyPr wrap="none" rtlCol="0">
            <a:spAutoFit/>
          </a:bodyPr>
          <a:lstStyle/>
          <a:p>
            <a:pPr algn="l"/>
            <a:r>
              <a:rPr lang="en-US" sz="12000" b="1" dirty="0">
                <a:solidFill>
                  <a:schemeClr val="accent1"/>
                </a:solidFill>
                <a:latin typeface="Amazon Ember Heavy" panose="020B0603020204020204" pitchFamily="34" charset="0"/>
                <a:ea typeface="Amazon Ember Heavy" panose="020B0603020204020204" pitchFamily="34" charset="0"/>
                <a:cs typeface="Amazon Ember Heavy" panose="020B0603020204020204" pitchFamily="34" charset="0"/>
              </a:rPr>
              <a:t>2</a:t>
            </a:r>
          </a:p>
        </p:txBody>
      </p:sp>
      <p:sp>
        <p:nvSpPr>
          <p:cNvPr id="6" name="TextBox 5">
            <a:extLst>
              <a:ext uri="{FF2B5EF4-FFF2-40B4-BE49-F238E27FC236}">
                <a16:creationId xmlns:a16="http://schemas.microsoft.com/office/drawing/2014/main" id="{A4797408-8FBD-AC4F-ABCC-B7301ADE8B25}"/>
              </a:ext>
            </a:extLst>
          </p:cNvPr>
          <p:cNvSpPr txBox="1"/>
          <p:nvPr/>
        </p:nvSpPr>
        <p:spPr>
          <a:xfrm>
            <a:off x="2986010" y="4098778"/>
            <a:ext cx="3433814" cy="2308324"/>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Is the application fetching more data than needed?</a:t>
            </a:r>
          </a:p>
          <a:p>
            <a:pPr algn="ct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Too many </a:t>
            </a:r>
            <a:r>
              <a:rPr lang="en-US" sz="24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rows</a:t>
            </a: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or</a:t>
            </a:r>
            <a:b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too many </a:t>
            </a:r>
            <a:r>
              <a:rPr lang="en-US" sz="24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columns</a:t>
            </a:r>
          </a:p>
        </p:txBody>
      </p:sp>
      <p:sp>
        <p:nvSpPr>
          <p:cNvPr id="7" name="TextBox 6">
            <a:extLst>
              <a:ext uri="{FF2B5EF4-FFF2-40B4-BE49-F238E27FC236}">
                <a16:creationId xmlns:a16="http://schemas.microsoft.com/office/drawing/2014/main" id="{824955B2-BF9F-8A4A-ABC8-355B28765756}"/>
              </a:ext>
            </a:extLst>
          </p:cNvPr>
          <p:cNvSpPr txBox="1"/>
          <p:nvPr/>
        </p:nvSpPr>
        <p:spPr>
          <a:xfrm>
            <a:off x="7738985" y="4098778"/>
            <a:ext cx="3433814" cy="2677656"/>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Is the DB engine analyzing more rows than needed to produce result?</a:t>
            </a:r>
          </a:p>
          <a:p>
            <a:pPr algn="ct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Rows </a:t>
            </a:r>
            <a:r>
              <a:rPr lang="en-US" sz="24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examined</a:t>
            </a: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vs. rows </a:t>
            </a:r>
            <a:r>
              <a:rPr lang="en-US" sz="24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returned</a:t>
            </a:r>
          </a:p>
        </p:txBody>
      </p:sp>
    </p:spTree>
    <p:extLst>
      <p:ext uri="{BB962C8B-B14F-4D97-AF65-F5344CB8AC3E}">
        <p14:creationId xmlns:p14="http://schemas.microsoft.com/office/powerpoint/2010/main" val="4109499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AD21-F274-BB4A-A4B2-B6973BBE7275}"/>
              </a:ext>
            </a:extLst>
          </p:cNvPr>
          <p:cNvSpPr>
            <a:spLocks noGrp="1"/>
          </p:cNvSpPr>
          <p:nvPr>
            <p:ph type="title"/>
          </p:nvPr>
        </p:nvSpPr>
        <p:spPr/>
        <p:txBody>
          <a:bodyPr/>
          <a:lstStyle/>
          <a:p>
            <a:r>
              <a:rPr lang="en-US" dirty="0"/>
              <a:t>Optimizing the WHERE clause of a statement</a:t>
            </a:r>
          </a:p>
        </p:txBody>
      </p:sp>
      <p:sp>
        <p:nvSpPr>
          <p:cNvPr id="10" name="Content Placeholder 2">
            <a:extLst>
              <a:ext uri="{FF2B5EF4-FFF2-40B4-BE49-F238E27FC236}">
                <a16:creationId xmlns:a16="http://schemas.microsoft.com/office/drawing/2014/main" id="{E4F9F0A7-2116-F543-9342-1B84BA538431}"/>
              </a:ext>
            </a:extLst>
          </p:cNvPr>
          <p:cNvSpPr txBox="1">
            <a:spLocks/>
          </p:cNvSpPr>
          <p:nvPr/>
        </p:nvSpPr>
        <p:spPr>
          <a:xfrm>
            <a:off x="4535469" y="5345037"/>
            <a:ext cx="8058962"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Filter rows from clustered index</a:t>
            </a:r>
            <a:br>
              <a:rPr lang="en-US" sz="2200" b="1" dirty="0">
                <a:solidFill>
                  <a:schemeClr val="tx2"/>
                </a:solidFill>
              </a:rPr>
            </a:br>
            <a:r>
              <a:rPr lang="en-US" sz="1800" dirty="0">
                <a:solidFill>
                  <a:schemeClr val="tx2"/>
                </a:solidFill>
              </a:rPr>
              <a:t>Filter non-matching rows retrieved from clustered index in DB engine</a:t>
            </a:r>
            <a:br>
              <a:rPr lang="en-US" sz="1800" dirty="0">
                <a:solidFill>
                  <a:schemeClr val="tx2"/>
                </a:solidFill>
              </a:rPr>
            </a:br>
            <a:r>
              <a:rPr lang="en-US" sz="1400" dirty="0">
                <a:solidFill>
                  <a:schemeClr val="tx2"/>
                </a:solidFill>
              </a:rPr>
              <a:t>EXPLAIN Extra: </a:t>
            </a:r>
            <a:r>
              <a:rPr lang="en-US" sz="1400" b="1" dirty="0">
                <a:solidFill>
                  <a:schemeClr val="tx2"/>
                </a:solidFill>
                <a:latin typeface="Monaco" pitchFamily="2" charset="77"/>
              </a:rPr>
              <a:t>Using where</a:t>
            </a:r>
            <a:endParaRPr lang="en-US" sz="1400" dirty="0">
              <a:solidFill>
                <a:schemeClr val="tx2"/>
              </a:solidFill>
            </a:endParaRPr>
          </a:p>
        </p:txBody>
      </p:sp>
      <p:sp>
        <p:nvSpPr>
          <p:cNvPr id="11" name="Content Placeholder 2">
            <a:extLst>
              <a:ext uri="{FF2B5EF4-FFF2-40B4-BE49-F238E27FC236}">
                <a16:creationId xmlns:a16="http://schemas.microsoft.com/office/drawing/2014/main" id="{DAB8D05D-AB58-254E-8AF1-23D843CB3FD5}"/>
              </a:ext>
            </a:extLst>
          </p:cNvPr>
          <p:cNvSpPr txBox="1">
            <a:spLocks/>
          </p:cNvSpPr>
          <p:nvPr/>
        </p:nvSpPr>
        <p:spPr>
          <a:xfrm>
            <a:off x="4535469" y="2393426"/>
            <a:ext cx="672442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Index condition push down</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Eliminate non-matching rows at the storage engine layer</a:t>
            </a:r>
            <a:b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EXPLAIN Extra: </a:t>
            </a:r>
            <a:r>
              <a:rPr lang="en-US" sz="1400" b="1" dirty="0">
                <a:solidFill>
                  <a:schemeClr val="tx2"/>
                </a:solidFill>
                <a:latin typeface="Monaco" pitchFamily="2" charset="77"/>
                <a:ea typeface="Amazon Ember" panose="020B0603020204020204" pitchFamily="34" charset="0"/>
                <a:cs typeface="Amazon Ember" panose="020B0603020204020204" pitchFamily="34" charset="0"/>
              </a:rPr>
              <a:t>Using index condition</a:t>
            </a:r>
          </a:p>
        </p:txBody>
      </p:sp>
      <p:sp>
        <p:nvSpPr>
          <p:cNvPr id="12" name="Content Placeholder 2">
            <a:extLst>
              <a:ext uri="{FF2B5EF4-FFF2-40B4-BE49-F238E27FC236}">
                <a16:creationId xmlns:a16="http://schemas.microsoft.com/office/drawing/2014/main" id="{F165F07B-0FAB-7E41-AACF-537027B7662D}"/>
              </a:ext>
            </a:extLst>
          </p:cNvPr>
          <p:cNvSpPr txBox="1">
            <a:spLocks/>
          </p:cNvSpPr>
          <p:nvPr/>
        </p:nvSpPr>
        <p:spPr>
          <a:xfrm>
            <a:off x="4535468" y="3886200"/>
            <a:ext cx="8058963"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Use a covering index</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Filter non-matching rows in DB engine, after retrieval from covering index</a:t>
            </a:r>
            <a:b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EXPLAIN Extra: </a:t>
            </a:r>
            <a:r>
              <a:rPr lang="en-US" sz="1400" b="1" dirty="0">
                <a:solidFill>
                  <a:schemeClr val="tx2"/>
                </a:solidFill>
                <a:latin typeface="Monaco" pitchFamily="2" charset="77"/>
                <a:ea typeface="Amazon Ember" panose="020B0603020204020204" pitchFamily="34" charset="0"/>
                <a:cs typeface="Amazon Ember" panose="020B0603020204020204" pitchFamily="34" charset="0"/>
              </a:rPr>
              <a:t>Using index</a:t>
            </a:r>
            <a:endPar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Oval 12">
            <a:extLst>
              <a:ext uri="{FF2B5EF4-FFF2-40B4-BE49-F238E27FC236}">
                <a16:creationId xmlns:a16="http://schemas.microsoft.com/office/drawing/2014/main" id="{5E87A03A-4633-5C44-9782-F249D78A50C4}"/>
              </a:ext>
            </a:extLst>
          </p:cNvPr>
          <p:cNvSpPr/>
          <p:nvPr/>
        </p:nvSpPr>
        <p:spPr bwMode="auto">
          <a:xfrm>
            <a:off x="3890945" y="2354640"/>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4" name="Oval 13">
            <a:extLst>
              <a:ext uri="{FF2B5EF4-FFF2-40B4-BE49-F238E27FC236}">
                <a16:creationId xmlns:a16="http://schemas.microsoft.com/office/drawing/2014/main" id="{58A46454-CE2C-F44B-A34B-A8D84B5C4C61}"/>
              </a:ext>
            </a:extLst>
          </p:cNvPr>
          <p:cNvSpPr/>
          <p:nvPr/>
        </p:nvSpPr>
        <p:spPr bwMode="auto">
          <a:xfrm>
            <a:off x="3890945" y="3853734"/>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5" name="Oval 14">
            <a:extLst>
              <a:ext uri="{FF2B5EF4-FFF2-40B4-BE49-F238E27FC236}">
                <a16:creationId xmlns:a16="http://schemas.microsoft.com/office/drawing/2014/main" id="{DE1F9C81-68E9-D64E-8E2D-E1B205F87C29}"/>
              </a:ext>
            </a:extLst>
          </p:cNvPr>
          <p:cNvSpPr/>
          <p:nvPr/>
        </p:nvSpPr>
        <p:spPr bwMode="auto">
          <a:xfrm>
            <a:off x="3890944" y="5302969"/>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6" name="Triangle 15">
            <a:extLst>
              <a:ext uri="{FF2B5EF4-FFF2-40B4-BE49-F238E27FC236}">
                <a16:creationId xmlns:a16="http://schemas.microsoft.com/office/drawing/2014/main" id="{F6EC7459-CB8A-AE44-BF3B-D5300C938633}"/>
              </a:ext>
            </a:extLst>
          </p:cNvPr>
          <p:cNvSpPr/>
          <p:nvPr/>
        </p:nvSpPr>
        <p:spPr>
          <a:xfrm>
            <a:off x="2703494" y="2573262"/>
            <a:ext cx="771525" cy="3000375"/>
          </a:xfrm>
          <a:prstGeom prst="triangle">
            <a:avLst/>
          </a:prstGeom>
          <a:gradFill flip="none" rotWithShape="1">
            <a:gsLst>
              <a:gs pos="0">
                <a:schemeClr val="accent4"/>
              </a:gs>
              <a:gs pos="100000">
                <a:schemeClr val="accent6"/>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FDF5867-1003-0746-AAC8-4000CD34386B}"/>
              </a:ext>
            </a:extLst>
          </p:cNvPr>
          <p:cNvSpPr txBox="1"/>
          <p:nvPr/>
        </p:nvSpPr>
        <p:spPr>
          <a:xfrm>
            <a:off x="2510612" y="1784323"/>
            <a:ext cx="1157287" cy="707886"/>
          </a:xfrm>
          <a:prstGeom prst="rect">
            <a:avLst/>
          </a:prstGeom>
          <a:noFill/>
        </p:spPr>
        <p:txBody>
          <a:bodyPr wrap="square" rtlCol="0">
            <a:spAutoFit/>
          </a:bodyPr>
          <a:lstStyle/>
          <a:p>
            <a:pPr algn="ctr"/>
            <a:r>
              <a:rPr lang="en-US" sz="20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Best</a:t>
            </a:r>
            <a:br>
              <a:rPr lang="en-US" sz="20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br>
            <a:r>
              <a:rPr lang="en-US" sz="20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(fastest)</a:t>
            </a:r>
          </a:p>
        </p:txBody>
      </p:sp>
      <p:sp>
        <p:nvSpPr>
          <p:cNvPr id="18" name="TextBox 17">
            <a:extLst>
              <a:ext uri="{FF2B5EF4-FFF2-40B4-BE49-F238E27FC236}">
                <a16:creationId xmlns:a16="http://schemas.microsoft.com/office/drawing/2014/main" id="{2440285C-93FA-7846-A029-12C2C41BA5DB}"/>
              </a:ext>
            </a:extLst>
          </p:cNvPr>
          <p:cNvSpPr txBox="1"/>
          <p:nvPr/>
        </p:nvSpPr>
        <p:spPr>
          <a:xfrm>
            <a:off x="2428458" y="5623645"/>
            <a:ext cx="1321593" cy="707886"/>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Worst</a:t>
            </a:r>
            <a:b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(slowest)</a:t>
            </a:r>
          </a:p>
        </p:txBody>
      </p:sp>
    </p:spTree>
    <p:extLst>
      <p:ext uri="{BB962C8B-B14F-4D97-AF65-F5344CB8AC3E}">
        <p14:creationId xmlns:p14="http://schemas.microsoft.com/office/powerpoint/2010/main" val="20292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02FF-9921-4345-ABF9-2E56FD346D06}"/>
              </a:ext>
            </a:extLst>
          </p:cNvPr>
          <p:cNvSpPr>
            <a:spLocks noGrp="1"/>
          </p:cNvSpPr>
          <p:nvPr>
            <p:ph type="title"/>
          </p:nvPr>
        </p:nvSpPr>
        <p:spPr/>
        <p:txBody>
          <a:bodyPr/>
          <a:lstStyle/>
          <a:p>
            <a:r>
              <a:rPr lang="en-US" dirty="0"/>
              <a:t>#1: Paginated, sorted results</a:t>
            </a:r>
          </a:p>
        </p:txBody>
      </p:sp>
      <p:sp>
        <p:nvSpPr>
          <p:cNvPr id="4" name="Text Placeholder 3">
            <a:extLst>
              <a:ext uri="{FF2B5EF4-FFF2-40B4-BE49-F238E27FC236}">
                <a16:creationId xmlns:a16="http://schemas.microsoft.com/office/drawing/2014/main" id="{C52B5AA6-F05D-7C46-981E-52CC13788BA5}"/>
              </a:ext>
            </a:extLst>
          </p:cNvPr>
          <p:cNvSpPr>
            <a:spLocks noGrp="1"/>
          </p:cNvSpPr>
          <p:nvPr>
            <p:ph type="body" sz="quarter" idx="10"/>
          </p:nvPr>
        </p:nvSpPr>
        <p:spPr/>
        <p:txBody>
          <a:bodyPr/>
          <a:lstStyle/>
          <a:p>
            <a:r>
              <a:rPr lang="en-US" sz="2200" dirty="0"/>
              <a:t>Using</a:t>
            </a:r>
            <a:r>
              <a:rPr lang="en-US" sz="2400" dirty="0"/>
              <a:t> </a:t>
            </a:r>
            <a:r>
              <a:rPr lang="en-US" sz="2000" b="1" dirty="0">
                <a:solidFill>
                  <a:schemeClr val="accent3"/>
                </a:solidFill>
                <a:latin typeface="Monaco" pitchFamily="2" charset="77"/>
              </a:rPr>
              <a:t>ORDER BY</a:t>
            </a:r>
            <a:r>
              <a:rPr lang="en-US" sz="2200" dirty="0"/>
              <a:t>, </a:t>
            </a:r>
            <a:r>
              <a:rPr lang="en-US" sz="2000" b="1" dirty="0">
                <a:solidFill>
                  <a:schemeClr val="accent3"/>
                </a:solidFill>
                <a:latin typeface="Monaco" pitchFamily="2" charset="77"/>
              </a:rPr>
              <a:t>LIMIT</a:t>
            </a:r>
            <a:r>
              <a:rPr lang="en-US" sz="2400" dirty="0"/>
              <a:t> </a:t>
            </a:r>
            <a:r>
              <a:rPr lang="en-US" sz="2200" dirty="0"/>
              <a:t>and </a:t>
            </a:r>
            <a:r>
              <a:rPr lang="en-US" sz="2000" b="1" dirty="0">
                <a:solidFill>
                  <a:schemeClr val="accent3"/>
                </a:solidFill>
                <a:latin typeface="Monaco" pitchFamily="2" charset="77"/>
              </a:rPr>
              <a:t>OFFSET</a:t>
            </a:r>
            <a:r>
              <a:rPr lang="en-US" sz="2400" dirty="0"/>
              <a:t> </a:t>
            </a:r>
            <a:r>
              <a:rPr lang="en-US" sz="2200" dirty="0"/>
              <a:t>clauses</a:t>
            </a:r>
          </a:p>
          <a:p>
            <a:endParaRPr lang="en-US" sz="2200" dirty="0"/>
          </a:p>
          <a:p>
            <a:r>
              <a:rPr lang="en-US" sz="2200" dirty="0"/>
              <a:t>Access a lot of rows to return comparatively few rows</a:t>
            </a:r>
          </a:p>
          <a:p>
            <a:endParaRPr lang="en-US" sz="2200" dirty="0"/>
          </a:p>
          <a:p>
            <a:r>
              <a:rPr lang="en-US" sz="2200" dirty="0"/>
              <a:t>Complex joins, sort orders usually result in the use of temporary tables or file sorts</a:t>
            </a:r>
          </a:p>
          <a:p>
            <a:endParaRPr lang="en-US" sz="2200" dirty="0"/>
          </a:p>
          <a:p>
            <a:r>
              <a:rPr lang="en-US" sz="2800" b="1" dirty="0"/>
              <a:t>Optimization:</a:t>
            </a:r>
          </a:p>
          <a:p>
            <a:pPr marL="342900" indent="-342900">
              <a:buFont typeface="Arial" panose="020B0604020202020204" pitchFamily="34" charset="0"/>
              <a:buChar char="•"/>
            </a:pPr>
            <a:r>
              <a:rPr lang="en-US" sz="2200" dirty="0"/>
              <a:t>Use covering index for sort columns (leftmost)</a:t>
            </a:r>
          </a:p>
          <a:p>
            <a:pPr marL="342900" indent="-342900">
              <a:buFont typeface="Arial" panose="020B0604020202020204" pitchFamily="34" charset="0"/>
              <a:buChar char="•"/>
            </a:pPr>
            <a:r>
              <a:rPr lang="en-US" sz="2200" dirty="0"/>
              <a:t>Use deferred join to pull non-covering index columns on specific limited rows</a:t>
            </a:r>
          </a:p>
        </p:txBody>
      </p:sp>
      <p:sp>
        <p:nvSpPr>
          <p:cNvPr id="5" name="Text Placeholder 4">
            <a:extLst>
              <a:ext uri="{FF2B5EF4-FFF2-40B4-BE49-F238E27FC236}">
                <a16:creationId xmlns:a16="http://schemas.microsoft.com/office/drawing/2014/main" id="{C85C6BFF-9124-FC44-8215-BBB96B249521}"/>
              </a:ext>
            </a:extLst>
          </p:cNvPr>
          <p:cNvSpPr>
            <a:spLocks noGrp="1"/>
          </p:cNvSpPr>
          <p:nvPr>
            <p:ph type="body" sz="quarter" idx="11"/>
          </p:nvPr>
        </p:nvSpPr>
        <p:spPr>
          <a:xfrm>
            <a:off x="8467493" y="1645920"/>
            <a:ext cx="5591407" cy="5089616"/>
          </a:xfrm>
        </p:spPr>
        <p:txBody>
          <a:bodyPr/>
          <a:lstStyle/>
          <a:p>
            <a:r>
              <a:rPr lang="en-US" sz="1600" b="1" dirty="0">
                <a:solidFill>
                  <a:schemeClr val="tx1">
                    <a:lumMod val="50000"/>
                    <a:lumOff val="50000"/>
                  </a:schemeClr>
                </a:solidFill>
                <a:latin typeface="Monaco" pitchFamily="2" charset="77"/>
              </a:rPr>
              <a:t>/* Retail site: browse products in catalog, by category, ranked by price */</a:t>
            </a:r>
          </a:p>
          <a:p>
            <a:r>
              <a:rPr lang="en-US" sz="1600" b="1" dirty="0">
                <a:solidFill>
                  <a:schemeClr val="accent3"/>
                </a:solidFill>
                <a:latin typeface="Monaco" pitchFamily="2" charset="77"/>
              </a:rPr>
              <a:t>SELECT</a:t>
            </a:r>
            <a:r>
              <a:rPr lang="en-US" sz="1600" b="1" dirty="0">
                <a:latin typeface="Monaco" pitchFamily="2" charset="77"/>
              </a:rPr>
              <a:t> [column list]</a:t>
            </a:r>
          </a:p>
          <a:p>
            <a:r>
              <a:rPr lang="en-US" sz="1600" b="1" dirty="0">
                <a:solidFill>
                  <a:schemeClr val="accent3"/>
                </a:solidFill>
                <a:latin typeface="Monaco" pitchFamily="2" charset="77"/>
              </a:rPr>
              <a:t>FROM</a:t>
            </a:r>
            <a:r>
              <a:rPr lang="en-US" sz="1600" b="1" dirty="0">
                <a:latin typeface="Monaco" pitchFamily="2" charset="77"/>
              </a:rPr>
              <a:t> </a:t>
            </a:r>
            <a:r>
              <a:rPr lang="en-US" sz="1600" b="1" dirty="0" err="1">
                <a:latin typeface="Monaco" pitchFamily="2" charset="77"/>
              </a:rPr>
              <a:t>product_catalog</a:t>
            </a:r>
            <a:endParaRPr lang="en-US" sz="1600" b="1" dirty="0">
              <a:latin typeface="Monaco" pitchFamily="2" charset="77"/>
            </a:endParaRPr>
          </a:p>
          <a:p>
            <a:r>
              <a:rPr lang="en-US" sz="1600" b="1" dirty="0">
                <a:solidFill>
                  <a:schemeClr val="accent3"/>
                </a:solidFill>
                <a:latin typeface="Monaco" pitchFamily="2" charset="77"/>
              </a:rPr>
              <a:t>WHERE</a:t>
            </a:r>
            <a:r>
              <a:rPr lang="en-US" sz="1600" b="1" dirty="0">
                <a:latin typeface="Monaco" pitchFamily="2" charset="77"/>
              </a:rPr>
              <a:t> </a:t>
            </a:r>
            <a:r>
              <a:rPr lang="en-US" sz="1600" b="1" dirty="0" err="1">
                <a:latin typeface="Monaco" pitchFamily="2" charset="77"/>
              </a:rPr>
              <a:t>category_id</a:t>
            </a:r>
            <a:r>
              <a:rPr lang="en-US" sz="1600" b="1" dirty="0">
                <a:latin typeface="Monaco" pitchFamily="2" charset="77"/>
              </a:rPr>
              <a:t> = </a:t>
            </a:r>
            <a:r>
              <a:rPr lang="en-US" sz="1600" b="1" dirty="0">
                <a:solidFill>
                  <a:schemeClr val="accent6"/>
                </a:solidFill>
                <a:latin typeface="Monaco" pitchFamily="2" charset="77"/>
              </a:rPr>
              <a:t>4</a:t>
            </a:r>
          </a:p>
          <a:p>
            <a:r>
              <a:rPr lang="en-US" sz="1600" b="1" dirty="0">
                <a:solidFill>
                  <a:schemeClr val="accent3"/>
                </a:solidFill>
                <a:latin typeface="Monaco" pitchFamily="2" charset="77"/>
              </a:rPr>
              <a:t>ORDER BY </a:t>
            </a:r>
            <a:r>
              <a:rPr lang="en-US" sz="1600" b="1" dirty="0" err="1">
                <a:latin typeface="Monaco" pitchFamily="2" charset="77"/>
              </a:rPr>
              <a:t>unit_price</a:t>
            </a:r>
            <a:r>
              <a:rPr lang="en-US" sz="1600" b="1" dirty="0">
                <a:latin typeface="Monaco" pitchFamily="2" charset="77"/>
              </a:rPr>
              <a:t> </a:t>
            </a:r>
            <a:r>
              <a:rPr lang="en-US" sz="1600" b="1" dirty="0">
                <a:solidFill>
                  <a:schemeClr val="accent3"/>
                </a:solidFill>
                <a:latin typeface="Monaco" pitchFamily="2" charset="77"/>
              </a:rPr>
              <a:t>ASC</a:t>
            </a:r>
          </a:p>
          <a:p>
            <a:r>
              <a:rPr lang="en-US" sz="1600" b="1" dirty="0">
                <a:solidFill>
                  <a:schemeClr val="accent3"/>
                </a:solidFill>
                <a:latin typeface="Monaco" pitchFamily="2" charset="77"/>
              </a:rPr>
              <a:t>LIMIT</a:t>
            </a:r>
            <a:r>
              <a:rPr lang="en-US" sz="1600" b="1" dirty="0">
                <a:latin typeface="Monaco" pitchFamily="2" charset="77"/>
              </a:rPr>
              <a:t> </a:t>
            </a:r>
            <a:r>
              <a:rPr lang="en-US" sz="1600" b="1" dirty="0">
                <a:solidFill>
                  <a:schemeClr val="accent6"/>
                </a:solidFill>
                <a:latin typeface="Monaco" pitchFamily="2" charset="77"/>
              </a:rPr>
              <a:t>10</a:t>
            </a:r>
            <a:r>
              <a:rPr lang="en-US" sz="1600" b="1" dirty="0">
                <a:latin typeface="Monaco" pitchFamily="2" charset="77"/>
              </a:rPr>
              <a:t>, </a:t>
            </a:r>
            <a:r>
              <a:rPr lang="en-US" sz="1600" b="1" dirty="0">
                <a:solidFill>
                  <a:schemeClr val="accent6"/>
                </a:solidFill>
                <a:latin typeface="Monaco" pitchFamily="2" charset="77"/>
              </a:rPr>
              <a:t>100</a:t>
            </a:r>
            <a:r>
              <a:rPr lang="en-US" sz="1600" b="1" dirty="0">
                <a:latin typeface="Monaco" pitchFamily="2" charset="77"/>
              </a:rPr>
              <a:t>;</a:t>
            </a:r>
          </a:p>
          <a:p>
            <a:endParaRPr lang="en-US" sz="1600" dirty="0">
              <a:latin typeface="Monaco" pitchFamily="2" charset="77"/>
            </a:endParaRPr>
          </a:p>
          <a:p>
            <a:endParaRPr lang="en-US" sz="1600" dirty="0">
              <a:latin typeface="Monaco" pitchFamily="2" charset="77"/>
            </a:endParaRPr>
          </a:p>
          <a:p>
            <a:r>
              <a:rPr lang="en-US" sz="1600" b="1" dirty="0">
                <a:solidFill>
                  <a:schemeClr val="accent3"/>
                </a:solidFill>
                <a:latin typeface="Monaco" pitchFamily="2" charset="77"/>
              </a:rPr>
              <a:t>SELECT</a:t>
            </a:r>
            <a:r>
              <a:rPr lang="en-US" sz="1600" b="1" dirty="0">
                <a:latin typeface="Monaco" pitchFamily="2" charset="77"/>
              </a:rPr>
              <a:t> [column list]</a:t>
            </a:r>
          </a:p>
          <a:p>
            <a:r>
              <a:rPr lang="en-US" sz="1600" b="1" dirty="0">
                <a:solidFill>
                  <a:schemeClr val="accent3"/>
                </a:solidFill>
                <a:latin typeface="Monaco" pitchFamily="2" charset="77"/>
              </a:rPr>
              <a:t>FROM</a:t>
            </a:r>
            <a:r>
              <a:rPr lang="en-US" sz="1600" b="1" dirty="0">
                <a:latin typeface="Monaco" pitchFamily="2" charset="77"/>
              </a:rPr>
              <a:t> </a:t>
            </a:r>
            <a:r>
              <a:rPr lang="en-US" sz="1600" b="1" dirty="0" err="1">
                <a:latin typeface="Monaco" pitchFamily="2" charset="77"/>
              </a:rPr>
              <a:t>product_catalog</a:t>
            </a:r>
            <a:endParaRPr lang="en-US" sz="1600" b="1" dirty="0">
              <a:latin typeface="Monaco" pitchFamily="2" charset="77"/>
            </a:endParaRPr>
          </a:p>
          <a:p>
            <a:r>
              <a:rPr lang="en-US" sz="1600" b="1" dirty="0">
                <a:solidFill>
                  <a:schemeClr val="accent3"/>
                </a:solidFill>
                <a:latin typeface="Monaco" pitchFamily="2" charset="77"/>
              </a:rPr>
              <a:t>INNER JOIN </a:t>
            </a:r>
            <a:r>
              <a:rPr lang="en-US" sz="1600" b="1" dirty="0">
                <a:latin typeface="Monaco" pitchFamily="2" charset="77"/>
              </a:rPr>
              <a:t>(</a:t>
            </a:r>
          </a:p>
          <a:p>
            <a:r>
              <a:rPr lang="en-US" sz="1600" b="1" dirty="0">
                <a:latin typeface="Monaco" pitchFamily="2" charset="77"/>
              </a:rPr>
              <a:t>	</a:t>
            </a:r>
            <a:r>
              <a:rPr lang="en-US" sz="1600" b="1" dirty="0">
                <a:solidFill>
                  <a:schemeClr val="accent3"/>
                </a:solidFill>
                <a:latin typeface="Monaco" pitchFamily="2" charset="77"/>
              </a:rPr>
              <a:t>SELECT</a:t>
            </a:r>
            <a:r>
              <a:rPr lang="en-US" sz="1600" b="1" dirty="0">
                <a:latin typeface="Monaco" pitchFamily="2" charset="77"/>
              </a:rPr>
              <a:t> [primary key columns]</a:t>
            </a:r>
          </a:p>
          <a:p>
            <a:r>
              <a:rPr lang="en-US" sz="1600" b="1" dirty="0">
                <a:latin typeface="Monaco" pitchFamily="2" charset="77"/>
              </a:rPr>
              <a:t>	</a:t>
            </a:r>
            <a:r>
              <a:rPr lang="en-US" sz="1600" b="1" dirty="0">
                <a:solidFill>
                  <a:schemeClr val="accent3"/>
                </a:solidFill>
                <a:latin typeface="Monaco" pitchFamily="2" charset="77"/>
              </a:rPr>
              <a:t>FROM</a:t>
            </a:r>
            <a:r>
              <a:rPr lang="en-US" sz="1600" b="1" dirty="0">
                <a:latin typeface="Monaco" pitchFamily="2" charset="77"/>
              </a:rPr>
              <a:t> </a:t>
            </a:r>
            <a:r>
              <a:rPr lang="en-US" sz="1600" b="1" dirty="0" err="1">
                <a:latin typeface="Monaco" pitchFamily="2" charset="77"/>
              </a:rPr>
              <a:t>product_catalog</a:t>
            </a:r>
            <a:endParaRPr lang="en-US" sz="1600" b="1" dirty="0">
              <a:latin typeface="Monaco" pitchFamily="2" charset="77"/>
            </a:endParaRPr>
          </a:p>
          <a:p>
            <a:r>
              <a:rPr lang="en-US" sz="1600" b="1" dirty="0">
                <a:latin typeface="Monaco" pitchFamily="2" charset="77"/>
              </a:rPr>
              <a:t>	</a:t>
            </a:r>
            <a:r>
              <a:rPr lang="en-US" sz="1600" b="1" dirty="0">
                <a:solidFill>
                  <a:schemeClr val="accent3"/>
                </a:solidFill>
                <a:latin typeface="Monaco" pitchFamily="2" charset="77"/>
              </a:rPr>
              <a:t>WHERE</a:t>
            </a:r>
            <a:r>
              <a:rPr lang="en-US" sz="1600" b="1" dirty="0">
                <a:latin typeface="Monaco" pitchFamily="2" charset="77"/>
              </a:rPr>
              <a:t> </a:t>
            </a:r>
            <a:r>
              <a:rPr lang="en-US" sz="1600" b="1" dirty="0" err="1">
                <a:latin typeface="Monaco" pitchFamily="2" charset="77"/>
              </a:rPr>
              <a:t>p.category_id</a:t>
            </a:r>
            <a:r>
              <a:rPr lang="en-US" sz="1600" b="1" dirty="0">
                <a:latin typeface="Monaco" pitchFamily="2" charset="77"/>
              </a:rPr>
              <a:t> = </a:t>
            </a:r>
            <a:r>
              <a:rPr lang="en-US" sz="1600" b="1" dirty="0">
                <a:solidFill>
                  <a:schemeClr val="accent6"/>
                </a:solidFill>
                <a:latin typeface="Monaco" pitchFamily="2" charset="77"/>
              </a:rPr>
              <a:t>4</a:t>
            </a:r>
          </a:p>
          <a:p>
            <a:r>
              <a:rPr lang="en-US" sz="1600" b="1" dirty="0">
                <a:latin typeface="Monaco" pitchFamily="2" charset="77"/>
              </a:rPr>
              <a:t>	</a:t>
            </a:r>
            <a:r>
              <a:rPr lang="en-US" sz="1600" b="1" dirty="0">
                <a:solidFill>
                  <a:schemeClr val="accent3"/>
                </a:solidFill>
                <a:latin typeface="Monaco" pitchFamily="2" charset="77"/>
              </a:rPr>
              <a:t>ORDER BY </a:t>
            </a:r>
            <a:r>
              <a:rPr lang="en-US" sz="1600" b="1" dirty="0" err="1">
                <a:latin typeface="Monaco" pitchFamily="2" charset="77"/>
              </a:rPr>
              <a:t>unit_price</a:t>
            </a:r>
            <a:r>
              <a:rPr lang="en-US" sz="1600" b="1" dirty="0">
                <a:latin typeface="Monaco" pitchFamily="2" charset="77"/>
              </a:rPr>
              <a:t> </a:t>
            </a:r>
            <a:r>
              <a:rPr lang="en-US" sz="1600" b="1" dirty="0">
                <a:solidFill>
                  <a:schemeClr val="accent3"/>
                </a:solidFill>
                <a:latin typeface="Monaco" pitchFamily="2" charset="77"/>
              </a:rPr>
              <a:t>ASC</a:t>
            </a:r>
          </a:p>
          <a:p>
            <a:r>
              <a:rPr lang="en-US" sz="1600" b="1" dirty="0">
                <a:latin typeface="Monaco" pitchFamily="2" charset="77"/>
              </a:rPr>
              <a:t>	</a:t>
            </a:r>
            <a:r>
              <a:rPr lang="en-US" sz="1600" b="1" dirty="0">
                <a:solidFill>
                  <a:schemeClr val="accent3"/>
                </a:solidFill>
                <a:latin typeface="Monaco" pitchFamily="2" charset="77"/>
              </a:rPr>
              <a:t>LIMIT</a:t>
            </a:r>
            <a:r>
              <a:rPr lang="en-US" sz="1600" b="1" dirty="0">
                <a:latin typeface="Monaco" pitchFamily="2" charset="77"/>
              </a:rPr>
              <a:t> </a:t>
            </a:r>
            <a:r>
              <a:rPr lang="en-US" sz="1600" b="1" dirty="0">
                <a:solidFill>
                  <a:schemeClr val="accent6"/>
                </a:solidFill>
                <a:latin typeface="Monaco" pitchFamily="2" charset="77"/>
              </a:rPr>
              <a:t>10</a:t>
            </a:r>
            <a:r>
              <a:rPr lang="en-US" sz="1600" b="1" dirty="0">
                <a:latin typeface="Monaco" pitchFamily="2" charset="77"/>
              </a:rPr>
              <a:t>, </a:t>
            </a:r>
            <a:r>
              <a:rPr lang="en-US" sz="1600" b="1" dirty="0">
                <a:solidFill>
                  <a:schemeClr val="accent6"/>
                </a:solidFill>
                <a:latin typeface="Monaco" pitchFamily="2" charset="77"/>
              </a:rPr>
              <a:t>100</a:t>
            </a:r>
          </a:p>
          <a:p>
            <a:r>
              <a:rPr lang="en-US" sz="1600" b="1" dirty="0">
                <a:latin typeface="Monaco" pitchFamily="2" charset="77"/>
              </a:rPr>
              <a:t>) </a:t>
            </a:r>
            <a:r>
              <a:rPr lang="en-US" sz="1600" b="1" dirty="0">
                <a:solidFill>
                  <a:schemeClr val="accent3"/>
                </a:solidFill>
                <a:latin typeface="Monaco" pitchFamily="2" charset="77"/>
              </a:rPr>
              <a:t>AS</a:t>
            </a:r>
            <a:r>
              <a:rPr lang="en-US" sz="1600" b="1" dirty="0">
                <a:latin typeface="Monaco" pitchFamily="2" charset="77"/>
              </a:rPr>
              <a:t> p </a:t>
            </a:r>
            <a:r>
              <a:rPr lang="en-US" sz="1600" b="1" dirty="0">
                <a:solidFill>
                  <a:schemeClr val="accent3"/>
                </a:solidFill>
                <a:latin typeface="Monaco" pitchFamily="2" charset="77"/>
              </a:rPr>
              <a:t>USING</a:t>
            </a:r>
            <a:r>
              <a:rPr lang="en-US" sz="1600" b="1" dirty="0">
                <a:latin typeface="Monaco" pitchFamily="2" charset="77"/>
              </a:rPr>
              <a:t> ([primary key columns]);</a:t>
            </a:r>
          </a:p>
        </p:txBody>
      </p:sp>
      <p:cxnSp>
        <p:nvCxnSpPr>
          <p:cNvPr id="7" name="Straight Connector 6">
            <a:extLst>
              <a:ext uri="{FF2B5EF4-FFF2-40B4-BE49-F238E27FC236}">
                <a16:creationId xmlns:a16="http://schemas.microsoft.com/office/drawing/2014/main" id="{951D20A4-2C02-9E47-81EF-3CF5BDB305D6}"/>
              </a:ext>
            </a:extLst>
          </p:cNvPr>
          <p:cNvCxnSpPr>
            <a:cxnSpLocks/>
          </p:cNvCxnSpPr>
          <p:nvPr/>
        </p:nvCxnSpPr>
        <p:spPr>
          <a:xfrm>
            <a:off x="548638" y="4601737"/>
            <a:ext cx="6400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riangle 9">
            <a:extLst>
              <a:ext uri="{FF2B5EF4-FFF2-40B4-BE49-F238E27FC236}">
                <a16:creationId xmlns:a16="http://schemas.microsoft.com/office/drawing/2014/main" id="{24E46658-CCEC-8A47-B248-E370573574C3}"/>
              </a:ext>
            </a:extLst>
          </p:cNvPr>
          <p:cNvSpPr/>
          <p:nvPr/>
        </p:nvSpPr>
        <p:spPr>
          <a:xfrm rot="10800000">
            <a:off x="8559538" y="3822569"/>
            <a:ext cx="471340" cy="29223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97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AE94-AF2E-FD45-9700-B1E85EC458E6}"/>
              </a:ext>
            </a:extLst>
          </p:cNvPr>
          <p:cNvSpPr>
            <a:spLocks noGrp="1"/>
          </p:cNvSpPr>
          <p:nvPr>
            <p:ph type="title"/>
          </p:nvPr>
        </p:nvSpPr>
        <p:spPr/>
        <p:txBody>
          <a:bodyPr>
            <a:normAutofit/>
          </a:bodyPr>
          <a:lstStyle/>
          <a:p>
            <a:r>
              <a:rPr lang="en-US" dirty="0"/>
              <a:t>#2: Optimizing range queries returning low cardinality columns</a:t>
            </a:r>
          </a:p>
        </p:txBody>
      </p:sp>
      <p:sp>
        <p:nvSpPr>
          <p:cNvPr id="3" name="Text Placeholder 2">
            <a:extLst>
              <a:ext uri="{FF2B5EF4-FFF2-40B4-BE49-F238E27FC236}">
                <a16:creationId xmlns:a16="http://schemas.microsoft.com/office/drawing/2014/main" id="{B09498D9-09B6-3747-A5F3-D889E02E1D95}"/>
              </a:ext>
            </a:extLst>
          </p:cNvPr>
          <p:cNvSpPr>
            <a:spLocks noGrp="1"/>
          </p:cNvSpPr>
          <p:nvPr>
            <p:ph type="body" sz="quarter" idx="10"/>
          </p:nvPr>
        </p:nvSpPr>
        <p:spPr/>
        <p:txBody>
          <a:bodyPr/>
          <a:lstStyle/>
          <a:p>
            <a:r>
              <a:rPr lang="en-US" sz="2200" dirty="0"/>
              <a:t>Low cardinality indexes have poor selectivity for rows </a:t>
            </a:r>
            <a:r>
              <a:rPr lang="en-US" sz="2000" dirty="0"/>
              <a:t>→ </a:t>
            </a:r>
            <a:r>
              <a:rPr lang="en-US" sz="2200" dirty="0"/>
              <a:t>index not usually very useful</a:t>
            </a:r>
          </a:p>
          <a:p>
            <a:endParaRPr lang="en-US" sz="2200" dirty="0"/>
          </a:p>
          <a:p>
            <a:r>
              <a:rPr lang="en-US" sz="2200" dirty="0"/>
              <a:t>But low cardinality columns usually part of returned columns</a:t>
            </a:r>
          </a:p>
          <a:p>
            <a:endParaRPr lang="en-US" sz="2200" dirty="0"/>
          </a:p>
          <a:p>
            <a:r>
              <a:rPr lang="en-US" sz="2200" dirty="0"/>
              <a:t>Index evaluation stops at range condition</a:t>
            </a:r>
          </a:p>
          <a:p>
            <a:endParaRPr lang="en-US" sz="2200" dirty="0"/>
          </a:p>
          <a:p>
            <a:r>
              <a:rPr lang="en-US" sz="2800" b="1" dirty="0"/>
              <a:t>Optimization:</a:t>
            </a:r>
          </a:p>
          <a:p>
            <a:pPr marL="342900" indent="-342900">
              <a:buFont typeface="Arial" panose="020B0604020202020204" pitchFamily="34" charset="0"/>
              <a:buChar char="•"/>
            </a:pPr>
            <a:r>
              <a:rPr lang="en-US" sz="2200" dirty="0"/>
              <a:t>Multiple equality condition uses the index</a:t>
            </a:r>
          </a:p>
          <a:p>
            <a:pPr marL="342900" indent="-342900">
              <a:buFont typeface="Arial" panose="020B0604020202020204" pitchFamily="34" charset="0"/>
              <a:buChar char="•"/>
            </a:pPr>
            <a:r>
              <a:rPr lang="en-US" sz="2200" dirty="0"/>
              <a:t>Design covering index, prefix index with low cardinality columns</a:t>
            </a:r>
          </a:p>
          <a:p>
            <a:endParaRPr lang="en-US" sz="2200" dirty="0"/>
          </a:p>
          <a:p>
            <a:endParaRPr lang="en-US" sz="2200" dirty="0"/>
          </a:p>
        </p:txBody>
      </p:sp>
      <p:sp>
        <p:nvSpPr>
          <p:cNvPr id="4" name="Text Placeholder 3">
            <a:extLst>
              <a:ext uri="{FF2B5EF4-FFF2-40B4-BE49-F238E27FC236}">
                <a16:creationId xmlns:a16="http://schemas.microsoft.com/office/drawing/2014/main" id="{5E51382F-7B65-7341-BB58-CBF8EFD119DA}"/>
              </a:ext>
            </a:extLst>
          </p:cNvPr>
          <p:cNvSpPr>
            <a:spLocks noGrp="1"/>
          </p:cNvSpPr>
          <p:nvPr>
            <p:ph type="body" sz="quarter" idx="11"/>
          </p:nvPr>
        </p:nvSpPr>
        <p:spPr/>
        <p:txBody>
          <a:bodyPr/>
          <a:lstStyle/>
          <a:p>
            <a:r>
              <a:rPr lang="en-US" sz="1600" b="1" dirty="0">
                <a:solidFill>
                  <a:schemeClr val="tx1">
                    <a:lumMod val="50000"/>
                    <a:lumOff val="50000"/>
                  </a:schemeClr>
                </a:solidFill>
                <a:latin typeface="Monaco" pitchFamily="2" charset="77"/>
              </a:rPr>
              <a:t>/* Online game: find player matches for an opponent */</a:t>
            </a:r>
          </a:p>
          <a:p>
            <a:r>
              <a:rPr lang="en-US" sz="1600" b="1" dirty="0">
                <a:solidFill>
                  <a:schemeClr val="accent3"/>
                </a:solidFill>
                <a:latin typeface="Monaco" pitchFamily="2" charset="77"/>
              </a:rPr>
              <a:t>SELECT</a:t>
            </a:r>
            <a:r>
              <a:rPr lang="en-US" sz="1600" b="1" dirty="0">
                <a:latin typeface="Monaco" pitchFamily="2" charset="77"/>
              </a:rPr>
              <a:t> </a:t>
            </a:r>
            <a:r>
              <a:rPr lang="en-US" sz="1600" b="1" dirty="0" err="1">
                <a:latin typeface="Monaco" pitchFamily="2" charset="77"/>
              </a:rPr>
              <a:t>player_id</a:t>
            </a:r>
            <a:r>
              <a:rPr lang="en-US" sz="1600" b="1" dirty="0">
                <a:latin typeface="Monaco" pitchFamily="2" charset="77"/>
              </a:rPr>
              <a:t>, gender, geo, </a:t>
            </a:r>
            <a:r>
              <a:rPr lang="en-US" sz="1600" b="1" dirty="0" err="1">
                <a:latin typeface="Monaco" pitchFamily="2" charset="77"/>
              </a:rPr>
              <a:t>player_rank</a:t>
            </a:r>
            <a:endParaRPr lang="en-US" sz="1600" b="1" dirty="0">
              <a:latin typeface="Monaco" pitchFamily="2" charset="77"/>
            </a:endParaRPr>
          </a:p>
          <a:p>
            <a:r>
              <a:rPr lang="en-US" sz="1600" b="1" dirty="0">
                <a:solidFill>
                  <a:schemeClr val="accent3"/>
                </a:solidFill>
                <a:latin typeface="Monaco" pitchFamily="2" charset="77"/>
              </a:rPr>
              <a:t>FROM</a:t>
            </a:r>
            <a:r>
              <a:rPr lang="en-US" sz="1600" b="1" dirty="0">
                <a:latin typeface="Monaco" pitchFamily="2" charset="77"/>
              </a:rPr>
              <a:t> players</a:t>
            </a:r>
          </a:p>
          <a:p>
            <a:r>
              <a:rPr lang="en-US" sz="1600" b="1" dirty="0">
                <a:solidFill>
                  <a:schemeClr val="accent3"/>
                </a:solidFill>
                <a:latin typeface="Monaco" pitchFamily="2" charset="77"/>
              </a:rPr>
              <a:t>WHERE</a:t>
            </a:r>
            <a:r>
              <a:rPr lang="en-US" sz="1600" b="1" dirty="0">
                <a:latin typeface="Monaco" pitchFamily="2" charset="77"/>
              </a:rPr>
              <a:t> </a:t>
            </a:r>
            <a:r>
              <a:rPr lang="en-US" sz="1600" b="1" dirty="0" err="1">
                <a:latin typeface="Monaco" pitchFamily="2" charset="77"/>
              </a:rPr>
              <a:t>is_active</a:t>
            </a:r>
            <a:r>
              <a:rPr lang="en-US" sz="1600" b="1" dirty="0">
                <a:latin typeface="Monaco" pitchFamily="2" charset="77"/>
              </a:rPr>
              <a:t> = </a:t>
            </a:r>
            <a:r>
              <a:rPr lang="en-US" sz="1600" b="1" dirty="0">
                <a:solidFill>
                  <a:schemeClr val="accent6"/>
                </a:solidFill>
                <a:latin typeface="Monaco" pitchFamily="2" charset="77"/>
              </a:rPr>
              <a:t>1</a:t>
            </a:r>
          </a:p>
          <a:p>
            <a:r>
              <a:rPr lang="en-US" sz="1600" b="1" dirty="0">
                <a:solidFill>
                  <a:schemeClr val="accent3"/>
                </a:solidFill>
                <a:latin typeface="Monaco" pitchFamily="2" charset="77"/>
              </a:rPr>
              <a:t>AND</a:t>
            </a:r>
            <a:r>
              <a:rPr lang="en-US" sz="1600" b="1" dirty="0">
                <a:latin typeface="Monaco" pitchFamily="2" charset="77"/>
              </a:rPr>
              <a:t> gender </a:t>
            </a:r>
            <a:r>
              <a:rPr lang="en-US" sz="1600" b="1" dirty="0">
                <a:solidFill>
                  <a:schemeClr val="accent3"/>
                </a:solidFill>
                <a:latin typeface="Monaco" pitchFamily="2" charset="77"/>
              </a:rPr>
              <a:t>IN</a:t>
            </a:r>
            <a:r>
              <a:rPr lang="en-US" sz="1600" b="1" dirty="0">
                <a:latin typeface="Monaco" pitchFamily="2" charset="77"/>
              </a:rPr>
              <a:t> (</a:t>
            </a:r>
            <a:r>
              <a:rPr lang="en-US" sz="1600" b="1" dirty="0">
                <a:solidFill>
                  <a:schemeClr val="accent1"/>
                </a:solidFill>
                <a:latin typeface="Monaco" pitchFamily="2" charset="77"/>
              </a:rPr>
              <a:t>‘M’</a:t>
            </a:r>
            <a:r>
              <a:rPr lang="en-US" sz="1600" b="1" dirty="0">
                <a:latin typeface="Monaco" pitchFamily="2" charset="77"/>
              </a:rPr>
              <a:t>, </a:t>
            </a:r>
            <a:r>
              <a:rPr lang="en-US" sz="1600" b="1" dirty="0">
                <a:solidFill>
                  <a:schemeClr val="accent1"/>
                </a:solidFill>
                <a:latin typeface="Monaco" pitchFamily="2" charset="77"/>
              </a:rPr>
              <a:t>‘F’</a:t>
            </a:r>
            <a:r>
              <a:rPr lang="en-US" sz="1600" b="1" dirty="0">
                <a:latin typeface="Monaco" pitchFamily="2" charset="77"/>
              </a:rPr>
              <a:t>)</a:t>
            </a:r>
          </a:p>
          <a:p>
            <a:r>
              <a:rPr lang="en-US" sz="1600" b="1" dirty="0">
                <a:solidFill>
                  <a:schemeClr val="accent3"/>
                </a:solidFill>
                <a:latin typeface="Monaco" pitchFamily="2" charset="77"/>
              </a:rPr>
              <a:t>AND</a:t>
            </a:r>
            <a:r>
              <a:rPr lang="en-US" sz="1600" b="1" dirty="0">
                <a:latin typeface="Monaco" pitchFamily="2" charset="77"/>
              </a:rPr>
              <a:t> geo </a:t>
            </a:r>
            <a:r>
              <a:rPr lang="en-US" sz="1600" b="1" dirty="0">
                <a:solidFill>
                  <a:schemeClr val="accent3"/>
                </a:solidFill>
                <a:latin typeface="Monaco" pitchFamily="2" charset="77"/>
              </a:rPr>
              <a:t>IN</a:t>
            </a:r>
            <a:r>
              <a:rPr lang="en-US" sz="1600" b="1" dirty="0">
                <a:latin typeface="Monaco" pitchFamily="2" charset="77"/>
              </a:rPr>
              <a:t> (</a:t>
            </a:r>
            <a:r>
              <a:rPr lang="en-US" sz="1600" b="1" dirty="0">
                <a:solidFill>
                  <a:schemeClr val="accent1"/>
                </a:solidFill>
                <a:latin typeface="Monaco" pitchFamily="2" charset="77"/>
              </a:rPr>
              <a:t>‘AMER’</a:t>
            </a:r>
            <a:r>
              <a:rPr lang="en-US" sz="1600" b="1" dirty="0">
                <a:latin typeface="Monaco" pitchFamily="2" charset="77"/>
              </a:rPr>
              <a:t>, </a:t>
            </a:r>
            <a:r>
              <a:rPr lang="en-US" sz="1600" b="1" dirty="0">
                <a:solidFill>
                  <a:schemeClr val="accent1"/>
                </a:solidFill>
                <a:latin typeface="Monaco" pitchFamily="2" charset="77"/>
              </a:rPr>
              <a:t>‘EMEA’</a:t>
            </a:r>
            <a:r>
              <a:rPr lang="en-US" sz="1600" b="1" dirty="0">
                <a:latin typeface="Monaco" pitchFamily="2" charset="77"/>
              </a:rPr>
              <a:t>, </a:t>
            </a:r>
            <a:r>
              <a:rPr lang="en-US" sz="1600" b="1" dirty="0">
                <a:solidFill>
                  <a:schemeClr val="accent1"/>
                </a:solidFill>
                <a:latin typeface="Monaco" pitchFamily="2" charset="77"/>
              </a:rPr>
              <a:t>‘APAC’</a:t>
            </a:r>
            <a:r>
              <a:rPr lang="en-US" sz="1600" b="1" dirty="0">
                <a:latin typeface="Monaco" pitchFamily="2" charset="77"/>
              </a:rPr>
              <a:t>)</a:t>
            </a:r>
          </a:p>
          <a:p>
            <a:r>
              <a:rPr lang="en-US" sz="1600" b="1" dirty="0">
                <a:solidFill>
                  <a:schemeClr val="accent3"/>
                </a:solidFill>
                <a:latin typeface="Monaco" pitchFamily="2" charset="77"/>
              </a:rPr>
              <a:t>AND</a:t>
            </a:r>
            <a:r>
              <a:rPr lang="en-US" sz="1600" b="1" dirty="0">
                <a:latin typeface="Monaco" pitchFamily="2" charset="77"/>
              </a:rPr>
              <a:t> </a:t>
            </a:r>
            <a:r>
              <a:rPr lang="en-US" sz="1600" b="1" dirty="0" err="1">
                <a:latin typeface="Monaco" pitchFamily="2" charset="77"/>
              </a:rPr>
              <a:t>player_rank</a:t>
            </a:r>
            <a:r>
              <a:rPr lang="en-US" sz="1600" b="1" dirty="0">
                <a:latin typeface="Monaco" pitchFamily="2" charset="77"/>
              </a:rPr>
              <a:t> </a:t>
            </a:r>
            <a:r>
              <a:rPr lang="en-US" sz="1600" b="1" dirty="0">
                <a:solidFill>
                  <a:schemeClr val="accent3"/>
                </a:solidFill>
                <a:latin typeface="Monaco" pitchFamily="2" charset="77"/>
              </a:rPr>
              <a:t>BETWEEN</a:t>
            </a:r>
            <a:r>
              <a:rPr lang="en-US" sz="1600" b="1" dirty="0">
                <a:latin typeface="Monaco" pitchFamily="2" charset="77"/>
              </a:rPr>
              <a:t> </a:t>
            </a:r>
            <a:r>
              <a:rPr lang="en-US" sz="1600" b="1" dirty="0">
                <a:solidFill>
                  <a:schemeClr val="accent6"/>
                </a:solidFill>
                <a:latin typeface="Monaco" pitchFamily="2" charset="77"/>
              </a:rPr>
              <a:t>200</a:t>
            </a:r>
            <a:r>
              <a:rPr lang="en-US" sz="1600" b="1" dirty="0">
                <a:latin typeface="Monaco" pitchFamily="2" charset="77"/>
              </a:rPr>
              <a:t> </a:t>
            </a:r>
            <a:r>
              <a:rPr lang="en-US" sz="1600" b="1" dirty="0">
                <a:solidFill>
                  <a:schemeClr val="accent3"/>
                </a:solidFill>
                <a:latin typeface="Monaco" pitchFamily="2" charset="77"/>
              </a:rPr>
              <a:t>AND</a:t>
            </a:r>
            <a:r>
              <a:rPr lang="en-US" sz="1600" b="1" dirty="0">
                <a:latin typeface="Monaco" pitchFamily="2" charset="77"/>
              </a:rPr>
              <a:t> </a:t>
            </a:r>
            <a:r>
              <a:rPr lang="en-US" sz="1600" b="1" dirty="0">
                <a:solidFill>
                  <a:schemeClr val="accent6"/>
                </a:solidFill>
                <a:latin typeface="Monaco" pitchFamily="2" charset="77"/>
              </a:rPr>
              <a:t>500</a:t>
            </a:r>
          </a:p>
          <a:p>
            <a:r>
              <a:rPr lang="en-US" sz="1600" b="1" dirty="0">
                <a:solidFill>
                  <a:schemeClr val="accent3"/>
                </a:solidFill>
                <a:latin typeface="Monaco" pitchFamily="2" charset="77"/>
              </a:rPr>
              <a:t>LIMIT</a:t>
            </a:r>
            <a:r>
              <a:rPr lang="en-US" sz="1600" b="1" dirty="0">
                <a:latin typeface="Monaco" pitchFamily="2" charset="77"/>
              </a:rPr>
              <a:t> </a:t>
            </a:r>
            <a:r>
              <a:rPr lang="en-US" sz="1600" b="1" dirty="0">
                <a:solidFill>
                  <a:schemeClr val="accent6"/>
                </a:solidFill>
                <a:latin typeface="Monaco" pitchFamily="2" charset="77"/>
              </a:rPr>
              <a:t>20</a:t>
            </a:r>
            <a:r>
              <a:rPr lang="en-US" sz="1600" b="1" dirty="0">
                <a:latin typeface="Monaco" pitchFamily="2" charset="77"/>
              </a:rPr>
              <a:t>;</a:t>
            </a:r>
          </a:p>
          <a:p>
            <a:endParaRPr lang="en-US" sz="1600" b="1" dirty="0">
              <a:latin typeface="Monaco" pitchFamily="2" charset="77"/>
            </a:endParaRPr>
          </a:p>
          <a:p>
            <a:r>
              <a:rPr lang="en-US" sz="2400" dirty="0">
                <a:latin typeface="Amazon Ember" panose="020B0603020204020204" pitchFamily="34" charset="0"/>
                <a:ea typeface="Amazon Ember" panose="020B0603020204020204" pitchFamily="34" charset="0"/>
                <a:cs typeface="Amazon Ember" panose="020B0603020204020204" pitchFamily="34" charset="0"/>
              </a:rPr>
              <a:t>INDEX: (</a:t>
            </a:r>
            <a:r>
              <a:rPr lang="en-US" sz="2400" dirty="0" err="1">
                <a:latin typeface="Amazon Ember" panose="020B0603020204020204" pitchFamily="34" charset="0"/>
                <a:ea typeface="Amazon Ember" panose="020B0603020204020204" pitchFamily="34" charset="0"/>
                <a:cs typeface="Amazon Ember" panose="020B0603020204020204" pitchFamily="34" charset="0"/>
              </a:rPr>
              <a:t>is_active</a:t>
            </a:r>
            <a:r>
              <a:rPr lang="en-US" sz="2400" dirty="0">
                <a:latin typeface="Amazon Ember" panose="020B0603020204020204" pitchFamily="34" charset="0"/>
                <a:ea typeface="Amazon Ember" panose="020B0603020204020204" pitchFamily="34" charset="0"/>
                <a:cs typeface="Amazon Ember" panose="020B0603020204020204" pitchFamily="34" charset="0"/>
              </a:rPr>
              <a:t>, gender, geo, </a:t>
            </a:r>
            <a:r>
              <a:rPr lang="en-US" sz="2400" dirty="0" err="1">
                <a:latin typeface="Amazon Ember" panose="020B0603020204020204" pitchFamily="34" charset="0"/>
                <a:ea typeface="Amazon Ember" panose="020B0603020204020204" pitchFamily="34" charset="0"/>
                <a:cs typeface="Amazon Ember" panose="020B0603020204020204" pitchFamily="34" charset="0"/>
              </a:rPr>
              <a:t>player_rank</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a:p>
            <a:r>
              <a:rPr lang="en-US" sz="2400" dirty="0">
                <a:latin typeface="Amazon Ember" panose="020B0603020204020204" pitchFamily="34" charset="0"/>
                <a:ea typeface="Amazon Ember" panose="020B0603020204020204" pitchFamily="34" charset="0"/>
                <a:cs typeface="Amazon Ember" panose="020B0603020204020204" pitchFamily="34" charset="0"/>
              </a:rPr>
              <a:t>PRIMARY KEY: (</a:t>
            </a:r>
            <a:r>
              <a:rPr lang="en-US" sz="2400" dirty="0" err="1">
                <a:latin typeface="Amazon Ember" panose="020B0603020204020204" pitchFamily="34" charset="0"/>
                <a:ea typeface="Amazon Ember" panose="020B0603020204020204" pitchFamily="34" charset="0"/>
                <a:cs typeface="Amazon Ember" panose="020B0603020204020204" pitchFamily="34" charset="0"/>
              </a:rPr>
              <a:t>player_id</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p:txBody>
      </p:sp>
      <p:cxnSp>
        <p:nvCxnSpPr>
          <p:cNvPr id="5" name="Straight Connector 4">
            <a:extLst>
              <a:ext uri="{FF2B5EF4-FFF2-40B4-BE49-F238E27FC236}">
                <a16:creationId xmlns:a16="http://schemas.microsoft.com/office/drawing/2014/main" id="{4851B387-55FB-DA40-BD79-C6BD6FBCA01D}"/>
              </a:ext>
            </a:extLst>
          </p:cNvPr>
          <p:cNvCxnSpPr>
            <a:cxnSpLocks/>
          </p:cNvCxnSpPr>
          <p:nvPr/>
        </p:nvCxnSpPr>
        <p:spPr>
          <a:xfrm>
            <a:off x="548638" y="4601737"/>
            <a:ext cx="6400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1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AE94-AF2E-FD45-9700-B1E85EC458E6}"/>
              </a:ext>
            </a:extLst>
          </p:cNvPr>
          <p:cNvSpPr>
            <a:spLocks noGrp="1"/>
          </p:cNvSpPr>
          <p:nvPr>
            <p:ph type="title"/>
          </p:nvPr>
        </p:nvSpPr>
        <p:spPr/>
        <p:txBody>
          <a:bodyPr>
            <a:normAutofit/>
          </a:bodyPr>
          <a:lstStyle/>
          <a:p>
            <a:r>
              <a:rPr lang="en-US" dirty="0"/>
              <a:t>#3: Scalability through join decomposition</a:t>
            </a:r>
          </a:p>
        </p:txBody>
      </p:sp>
      <p:sp>
        <p:nvSpPr>
          <p:cNvPr id="3" name="Text Placeholder 2">
            <a:extLst>
              <a:ext uri="{FF2B5EF4-FFF2-40B4-BE49-F238E27FC236}">
                <a16:creationId xmlns:a16="http://schemas.microsoft.com/office/drawing/2014/main" id="{B09498D9-09B6-3747-A5F3-D889E02E1D95}"/>
              </a:ext>
            </a:extLst>
          </p:cNvPr>
          <p:cNvSpPr>
            <a:spLocks noGrp="1"/>
          </p:cNvSpPr>
          <p:nvPr>
            <p:ph type="body" sz="quarter" idx="10"/>
          </p:nvPr>
        </p:nvSpPr>
        <p:spPr/>
        <p:txBody>
          <a:bodyPr/>
          <a:lstStyle/>
          <a:p>
            <a:r>
              <a:rPr lang="en-US" sz="2200" dirty="0"/>
              <a:t>Joins can have additional performance overhead</a:t>
            </a:r>
          </a:p>
          <a:p>
            <a:endParaRPr lang="en-US" sz="2200" dirty="0"/>
          </a:p>
          <a:p>
            <a:r>
              <a:rPr lang="en-US" sz="2800" b="1" dirty="0"/>
              <a:t>Optimization:</a:t>
            </a:r>
          </a:p>
          <a:p>
            <a:pPr marL="342900" indent="-342900">
              <a:buFont typeface="Arial" panose="020B0604020202020204" pitchFamily="34" charset="0"/>
              <a:buChar char="•"/>
            </a:pPr>
            <a:r>
              <a:rPr lang="en-US" sz="2200" dirty="0"/>
              <a:t>Decompose the join into single table queries</a:t>
            </a:r>
          </a:p>
          <a:p>
            <a:pPr marL="342900" indent="-342900">
              <a:buFont typeface="Arial" panose="020B0604020202020204" pitchFamily="34" charset="0"/>
              <a:buChar char="•"/>
            </a:pPr>
            <a:r>
              <a:rPr lang="en-US" sz="2200" dirty="0"/>
              <a:t>Then join data sets in app layer (if needed)</a:t>
            </a:r>
          </a:p>
          <a:p>
            <a:pPr marL="342900" indent="-342900">
              <a:buFont typeface="Arial" panose="020B0604020202020204" pitchFamily="34" charset="0"/>
              <a:buChar char="•"/>
            </a:pPr>
            <a:r>
              <a:rPr lang="en-US" sz="2200" dirty="0"/>
              <a:t>Results in lower query cost</a:t>
            </a:r>
          </a:p>
          <a:p>
            <a:pPr marL="342900" indent="-342900">
              <a:buFont typeface="Arial" panose="020B0604020202020204" pitchFamily="34" charset="0"/>
              <a:buChar char="•"/>
            </a:pPr>
            <a:r>
              <a:rPr lang="en-US" sz="2200" dirty="0"/>
              <a:t>Can more effectively leverage other optimizations</a:t>
            </a:r>
          </a:p>
          <a:p>
            <a:endParaRPr lang="en-US" sz="2200" dirty="0"/>
          </a:p>
          <a:p>
            <a:endParaRPr lang="en-US" sz="2200" dirty="0"/>
          </a:p>
        </p:txBody>
      </p:sp>
      <p:sp>
        <p:nvSpPr>
          <p:cNvPr id="4" name="Text Placeholder 3">
            <a:extLst>
              <a:ext uri="{FF2B5EF4-FFF2-40B4-BE49-F238E27FC236}">
                <a16:creationId xmlns:a16="http://schemas.microsoft.com/office/drawing/2014/main" id="{5E51382F-7B65-7341-BB58-CBF8EFD119DA}"/>
              </a:ext>
            </a:extLst>
          </p:cNvPr>
          <p:cNvSpPr>
            <a:spLocks noGrp="1"/>
          </p:cNvSpPr>
          <p:nvPr>
            <p:ph type="body" sz="quarter" idx="11"/>
          </p:nvPr>
        </p:nvSpPr>
        <p:spPr>
          <a:xfrm>
            <a:off x="7478751" y="1645920"/>
            <a:ext cx="6580149" cy="5089616"/>
          </a:xfrm>
        </p:spPr>
        <p:txBody>
          <a:bodyPr/>
          <a:lstStyle/>
          <a:p>
            <a:r>
              <a:rPr lang="en-US" sz="1400" b="1" dirty="0">
                <a:solidFill>
                  <a:schemeClr val="tx1">
                    <a:lumMod val="50000"/>
                    <a:lumOff val="50000"/>
                  </a:schemeClr>
                </a:solidFill>
                <a:latin typeface="Monaco" pitchFamily="2" charset="77"/>
              </a:rPr>
              <a:t>/* Patient records: find all records doctor has access to */</a:t>
            </a:r>
          </a:p>
          <a:p>
            <a:r>
              <a:rPr lang="en-US" sz="1400" b="1" dirty="0">
                <a:solidFill>
                  <a:schemeClr val="accent3"/>
                </a:solidFill>
                <a:latin typeface="Monaco" pitchFamily="2" charset="77"/>
              </a:rPr>
              <a:t>SELECT</a:t>
            </a:r>
            <a:r>
              <a:rPr lang="en-US" sz="1400" b="1" dirty="0">
                <a:latin typeface="Monaco" pitchFamily="2" charset="77"/>
              </a:rPr>
              <a:t> p.[columns]</a:t>
            </a:r>
          </a:p>
          <a:p>
            <a:r>
              <a:rPr lang="en-US" sz="1400" b="1" dirty="0">
                <a:solidFill>
                  <a:schemeClr val="accent3"/>
                </a:solidFill>
                <a:latin typeface="Monaco" pitchFamily="2" charset="77"/>
              </a:rPr>
              <a:t>FROM</a:t>
            </a:r>
            <a:r>
              <a:rPr lang="en-US" sz="1400" b="1" dirty="0">
                <a:latin typeface="Monaco" pitchFamily="2" charset="77"/>
              </a:rPr>
              <a:t> doctors d</a:t>
            </a:r>
          </a:p>
          <a:p>
            <a:r>
              <a:rPr lang="en-US" sz="1400" b="1" dirty="0">
                <a:solidFill>
                  <a:schemeClr val="accent3"/>
                </a:solidFill>
                <a:latin typeface="Monaco" pitchFamily="2" charset="77"/>
              </a:rPr>
              <a:t>INNER JOIN </a:t>
            </a:r>
            <a:r>
              <a:rPr lang="en-US" sz="1400" b="1" dirty="0" err="1">
                <a:latin typeface="Monaco" pitchFamily="2" charset="77"/>
              </a:rPr>
              <a:t>facility_access</a:t>
            </a:r>
            <a:r>
              <a:rPr lang="en-US" sz="1400" b="1" dirty="0">
                <a:latin typeface="Monaco" pitchFamily="2" charset="77"/>
              </a:rPr>
              <a:t> fa </a:t>
            </a:r>
            <a:r>
              <a:rPr lang="en-US" sz="1400" b="1" dirty="0">
                <a:solidFill>
                  <a:schemeClr val="accent3"/>
                </a:solidFill>
                <a:latin typeface="Monaco" pitchFamily="2" charset="77"/>
              </a:rPr>
              <a:t>ON</a:t>
            </a:r>
            <a:r>
              <a:rPr lang="en-US" sz="1400" b="1" dirty="0">
                <a:latin typeface="Monaco" pitchFamily="2" charset="77"/>
              </a:rPr>
              <a:t> </a:t>
            </a:r>
            <a:r>
              <a:rPr lang="en-US" sz="1400" b="1" dirty="0" err="1">
                <a:latin typeface="Monaco" pitchFamily="2" charset="77"/>
              </a:rPr>
              <a:t>d.doctor_id</a:t>
            </a:r>
            <a:r>
              <a:rPr lang="en-US" sz="1400" b="1" dirty="0">
                <a:latin typeface="Monaco" pitchFamily="2" charset="77"/>
              </a:rPr>
              <a:t> = </a:t>
            </a:r>
            <a:r>
              <a:rPr lang="en-US" sz="1400" b="1" dirty="0" err="1">
                <a:latin typeface="Monaco" pitchFamily="2" charset="77"/>
              </a:rPr>
              <a:t>fa.doctor_id</a:t>
            </a:r>
            <a:endParaRPr lang="en-US" sz="1400" b="1" dirty="0">
              <a:latin typeface="Monaco" pitchFamily="2" charset="77"/>
            </a:endParaRPr>
          </a:p>
          <a:p>
            <a:r>
              <a:rPr lang="en-US" sz="1400" b="1" dirty="0">
                <a:solidFill>
                  <a:schemeClr val="accent3"/>
                </a:solidFill>
                <a:latin typeface="Monaco" pitchFamily="2" charset="77"/>
              </a:rPr>
              <a:t>INNER JOIN </a:t>
            </a:r>
            <a:r>
              <a:rPr lang="en-US" sz="1400" b="1" dirty="0">
                <a:latin typeface="Monaco" pitchFamily="2" charset="77"/>
              </a:rPr>
              <a:t>patients p </a:t>
            </a:r>
            <a:r>
              <a:rPr lang="en-US" sz="1400" b="1" dirty="0">
                <a:solidFill>
                  <a:schemeClr val="accent3"/>
                </a:solidFill>
                <a:latin typeface="Monaco" pitchFamily="2" charset="77"/>
              </a:rPr>
              <a:t>ON</a:t>
            </a:r>
            <a:r>
              <a:rPr lang="en-US" sz="1400" b="1" dirty="0">
                <a:latin typeface="Monaco" pitchFamily="2" charset="77"/>
              </a:rPr>
              <a:t> </a:t>
            </a:r>
            <a:r>
              <a:rPr lang="en-US" sz="1400" b="1" dirty="0" err="1">
                <a:latin typeface="Monaco" pitchFamily="2" charset="77"/>
              </a:rPr>
              <a:t>p.facility_id</a:t>
            </a:r>
            <a:r>
              <a:rPr lang="en-US" sz="1400" b="1" dirty="0">
                <a:latin typeface="Monaco" pitchFamily="2" charset="77"/>
              </a:rPr>
              <a:t> = </a:t>
            </a:r>
            <a:r>
              <a:rPr lang="en-US" sz="1400" b="1" dirty="0" err="1">
                <a:latin typeface="Monaco" pitchFamily="2" charset="77"/>
              </a:rPr>
              <a:t>fa.facility_id</a:t>
            </a:r>
            <a:endParaRPr lang="en-US" sz="1400" b="1" dirty="0">
              <a:latin typeface="Monaco" pitchFamily="2" charset="77"/>
            </a:endParaRPr>
          </a:p>
          <a:p>
            <a:r>
              <a:rPr lang="en-US" sz="1400" b="1" dirty="0">
                <a:solidFill>
                  <a:schemeClr val="accent3"/>
                </a:solidFill>
                <a:latin typeface="Monaco" pitchFamily="2" charset="77"/>
              </a:rPr>
              <a:t>WHERE</a:t>
            </a:r>
            <a:r>
              <a:rPr lang="en-US" sz="1400" b="1" dirty="0">
                <a:latin typeface="Monaco" pitchFamily="2" charset="77"/>
              </a:rPr>
              <a:t> </a:t>
            </a:r>
            <a:r>
              <a:rPr lang="en-US" sz="1400" b="1" dirty="0" err="1">
                <a:latin typeface="Monaco" pitchFamily="2" charset="77"/>
              </a:rPr>
              <a:t>doctor_id</a:t>
            </a:r>
            <a:r>
              <a:rPr lang="en-US" sz="1400" b="1" dirty="0">
                <a:latin typeface="Monaco" pitchFamily="2" charset="77"/>
              </a:rPr>
              <a:t> = </a:t>
            </a:r>
            <a:r>
              <a:rPr lang="en-US" sz="1400" b="1" dirty="0">
                <a:solidFill>
                  <a:schemeClr val="accent6"/>
                </a:solidFill>
                <a:latin typeface="Monaco" pitchFamily="2" charset="77"/>
              </a:rPr>
              <a:t>7</a:t>
            </a:r>
          </a:p>
          <a:p>
            <a:r>
              <a:rPr lang="en-US" sz="1400" b="1" dirty="0">
                <a:solidFill>
                  <a:schemeClr val="accent3"/>
                </a:solidFill>
                <a:latin typeface="Monaco" pitchFamily="2" charset="77"/>
              </a:rPr>
              <a:t>AND </a:t>
            </a:r>
            <a:r>
              <a:rPr lang="en-US" sz="1400" b="1" dirty="0" err="1">
                <a:latin typeface="Monaco" pitchFamily="2" charset="77"/>
              </a:rPr>
              <a:t>p.age</a:t>
            </a:r>
            <a:r>
              <a:rPr lang="en-US" sz="1400" b="1" dirty="0">
                <a:latin typeface="Monaco" pitchFamily="2" charset="77"/>
              </a:rPr>
              <a:t> &gt;= </a:t>
            </a:r>
            <a:r>
              <a:rPr lang="en-US" sz="1400" b="1" dirty="0">
                <a:solidFill>
                  <a:schemeClr val="accent6"/>
                </a:solidFill>
                <a:latin typeface="Monaco" pitchFamily="2" charset="77"/>
              </a:rPr>
              <a:t>65</a:t>
            </a:r>
          </a:p>
          <a:p>
            <a:r>
              <a:rPr lang="en-US" sz="1400" b="1" dirty="0">
                <a:solidFill>
                  <a:schemeClr val="accent3"/>
                </a:solidFill>
                <a:latin typeface="Monaco" pitchFamily="2" charset="77"/>
              </a:rPr>
              <a:t>LIMIT</a:t>
            </a:r>
            <a:r>
              <a:rPr lang="en-US" sz="1400" b="1" dirty="0">
                <a:latin typeface="Monaco" pitchFamily="2" charset="77"/>
              </a:rPr>
              <a:t> </a:t>
            </a:r>
            <a:r>
              <a:rPr lang="en-US" sz="1400" b="1" dirty="0">
                <a:solidFill>
                  <a:schemeClr val="accent6"/>
                </a:solidFill>
                <a:latin typeface="Monaco" pitchFamily="2" charset="77"/>
              </a:rPr>
              <a:t>20</a:t>
            </a:r>
            <a:r>
              <a:rPr lang="en-US" sz="1400" b="1" dirty="0">
                <a:latin typeface="Monaco" pitchFamily="2" charset="77"/>
              </a:rPr>
              <a:t>;</a:t>
            </a:r>
          </a:p>
          <a:p>
            <a:endParaRPr lang="en-US" sz="1400" b="1" dirty="0">
              <a:latin typeface="Monaco" pitchFamily="2" charset="77"/>
            </a:endParaRPr>
          </a:p>
          <a:p>
            <a:endParaRPr lang="en-US" sz="1400" b="1" dirty="0">
              <a:latin typeface="Monaco" pitchFamily="2" charset="77"/>
            </a:endParaRPr>
          </a:p>
          <a:p>
            <a:r>
              <a:rPr lang="en-US" sz="1400" b="1" dirty="0">
                <a:solidFill>
                  <a:schemeClr val="tx1">
                    <a:lumMod val="50000"/>
                    <a:lumOff val="50000"/>
                  </a:schemeClr>
                </a:solidFill>
                <a:latin typeface="Monaco" pitchFamily="2" charset="77"/>
              </a:rPr>
              <a:t>/* Get facilities doctor has access to (bounded set) */</a:t>
            </a:r>
          </a:p>
          <a:p>
            <a:r>
              <a:rPr lang="en-US" sz="1400" b="1" dirty="0">
                <a:solidFill>
                  <a:schemeClr val="accent3"/>
                </a:solidFill>
                <a:latin typeface="Monaco" pitchFamily="2" charset="77"/>
              </a:rPr>
              <a:t>SELECT</a:t>
            </a:r>
            <a:r>
              <a:rPr lang="en-US" sz="1400" b="1" dirty="0">
                <a:latin typeface="Monaco" pitchFamily="2" charset="77"/>
              </a:rPr>
              <a:t> </a:t>
            </a:r>
            <a:r>
              <a:rPr lang="en-US" sz="1400" b="1" dirty="0" err="1">
                <a:latin typeface="Monaco" pitchFamily="2" charset="77"/>
              </a:rPr>
              <a:t>facility_id</a:t>
            </a:r>
            <a:r>
              <a:rPr lang="en-US" sz="1400" b="1" dirty="0">
                <a:latin typeface="Monaco" pitchFamily="2" charset="77"/>
              </a:rPr>
              <a:t> </a:t>
            </a:r>
            <a:r>
              <a:rPr lang="en-US" sz="1400" b="1" dirty="0">
                <a:solidFill>
                  <a:schemeClr val="accent3"/>
                </a:solidFill>
                <a:latin typeface="Monaco" pitchFamily="2" charset="77"/>
              </a:rPr>
              <a:t>FROM</a:t>
            </a:r>
            <a:r>
              <a:rPr lang="en-US" sz="1400" b="1" dirty="0">
                <a:latin typeface="Monaco" pitchFamily="2" charset="77"/>
              </a:rPr>
              <a:t> </a:t>
            </a:r>
            <a:r>
              <a:rPr lang="en-US" sz="1400" b="1" dirty="0" err="1">
                <a:latin typeface="Monaco" pitchFamily="2" charset="77"/>
              </a:rPr>
              <a:t>facility_access</a:t>
            </a:r>
            <a:r>
              <a:rPr lang="en-US" sz="1400" b="1" dirty="0">
                <a:latin typeface="Monaco" pitchFamily="2" charset="77"/>
              </a:rPr>
              <a:t> </a:t>
            </a:r>
          </a:p>
          <a:p>
            <a:r>
              <a:rPr lang="en-US" sz="1400" b="1" dirty="0">
                <a:solidFill>
                  <a:schemeClr val="accent3"/>
                </a:solidFill>
                <a:latin typeface="Monaco" pitchFamily="2" charset="77"/>
              </a:rPr>
              <a:t>WHERE</a:t>
            </a:r>
            <a:r>
              <a:rPr lang="en-US" sz="1400" b="1" dirty="0">
                <a:latin typeface="Monaco" pitchFamily="2" charset="77"/>
              </a:rPr>
              <a:t> </a:t>
            </a:r>
            <a:r>
              <a:rPr lang="en-US" sz="1400" b="1" dirty="0" err="1">
                <a:latin typeface="Monaco" pitchFamily="2" charset="77"/>
              </a:rPr>
              <a:t>doctor_id</a:t>
            </a:r>
            <a:r>
              <a:rPr lang="en-US" sz="1400" b="1" dirty="0">
                <a:latin typeface="Monaco" pitchFamily="2" charset="77"/>
              </a:rPr>
              <a:t> = </a:t>
            </a:r>
            <a:r>
              <a:rPr lang="en-US" sz="1400" b="1" dirty="0">
                <a:solidFill>
                  <a:schemeClr val="accent6"/>
                </a:solidFill>
                <a:latin typeface="Monaco" pitchFamily="2" charset="77"/>
              </a:rPr>
              <a:t>7</a:t>
            </a:r>
            <a:r>
              <a:rPr lang="en-US" sz="1400" b="1" dirty="0">
                <a:latin typeface="Monaco" pitchFamily="2" charset="77"/>
              </a:rPr>
              <a:t>;</a:t>
            </a:r>
          </a:p>
          <a:p>
            <a:r>
              <a:rPr lang="en-US" sz="1400" b="1" dirty="0">
                <a:solidFill>
                  <a:schemeClr val="tx1">
                    <a:lumMod val="50000"/>
                    <a:lumOff val="50000"/>
                  </a:schemeClr>
                </a:solidFill>
                <a:latin typeface="Monaco" pitchFamily="2" charset="77"/>
              </a:rPr>
              <a:t>&gt;&gt; 26, 67, 85, 103</a:t>
            </a:r>
          </a:p>
          <a:p>
            <a:endParaRPr lang="en-US" sz="1400" b="1" dirty="0">
              <a:latin typeface="Monaco" pitchFamily="2" charset="77"/>
            </a:endParaRPr>
          </a:p>
          <a:p>
            <a:r>
              <a:rPr lang="en-US" sz="1400" b="1" dirty="0">
                <a:solidFill>
                  <a:schemeClr val="tx1">
                    <a:lumMod val="50000"/>
                    <a:lumOff val="50000"/>
                  </a:schemeClr>
                </a:solidFill>
                <a:latin typeface="Monaco" pitchFamily="2" charset="77"/>
              </a:rPr>
              <a:t>/* Use equality condition to find patients at facilities */</a:t>
            </a:r>
          </a:p>
          <a:p>
            <a:r>
              <a:rPr lang="en-US" sz="1400" b="1" dirty="0">
                <a:solidFill>
                  <a:schemeClr val="accent3"/>
                </a:solidFill>
                <a:latin typeface="Monaco" pitchFamily="2" charset="77"/>
              </a:rPr>
              <a:t>SELECT</a:t>
            </a:r>
            <a:r>
              <a:rPr lang="en-US" sz="1400" b="1" dirty="0">
                <a:latin typeface="Monaco" pitchFamily="2" charset="77"/>
              </a:rPr>
              <a:t> [columns] </a:t>
            </a:r>
            <a:r>
              <a:rPr lang="en-US" sz="1400" b="1" dirty="0">
                <a:solidFill>
                  <a:schemeClr val="accent3"/>
                </a:solidFill>
                <a:latin typeface="Monaco" pitchFamily="2" charset="77"/>
              </a:rPr>
              <a:t>FROM</a:t>
            </a:r>
            <a:r>
              <a:rPr lang="en-US" sz="1400" b="1" dirty="0">
                <a:latin typeface="Monaco" pitchFamily="2" charset="77"/>
              </a:rPr>
              <a:t> patients </a:t>
            </a:r>
          </a:p>
          <a:p>
            <a:r>
              <a:rPr lang="en-US" sz="1400" b="1" dirty="0">
                <a:solidFill>
                  <a:schemeClr val="accent3"/>
                </a:solidFill>
                <a:latin typeface="Monaco" pitchFamily="2" charset="77"/>
              </a:rPr>
              <a:t>WHERE</a:t>
            </a:r>
            <a:r>
              <a:rPr lang="en-US" sz="1400" b="1" dirty="0">
                <a:latin typeface="Monaco" pitchFamily="2" charset="77"/>
              </a:rPr>
              <a:t> </a:t>
            </a:r>
            <a:r>
              <a:rPr lang="en-US" sz="1400" b="1" dirty="0" err="1">
                <a:latin typeface="Monaco" pitchFamily="2" charset="77"/>
              </a:rPr>
              <a:t>facility_id</a:t>
            </a:r>
            <a:r>
              <a:rPr lang="en-US" sz="1400" b="1" dirty="0">
                <a:latin typeface="Monaco" pitchFamily="2" charset="77"/>
              </a:rPr>
              <a:t> </a:t>
            </a:r>
            <a:r>
              <a:rPr lang="en-US" sz="1400" b="1" dirty="0">
                <a:solidFill>
                  <a:schemeClr val="accent3"/>
                </a:solidFill>
                <a:latin typeface="Monaco" pitchFamily="2" charset="77"/>
              </a:rPr>
              <a:t>IN</a:t>
            </a:r>
            <a:r>
              <a:rPr lang="en-US" sz="1400" b="1" dirty="0">
                <a:latin typeface="Monaco" pitchFamily="2" charset="77"/>
              </a:rPr>
              <a:t> (</a:t>
            </a:r>
            <a:r>
              <a:rPr lang="en-US" sz="1400" b="1" dirty="0">
                <a:solidFill>
                  <a:schemeClr val="accent6"/>
                </a:solidFill>
                <a:latin typeface="Monaco" pitchFamily="2" charset="77"/>
              </a:rPr>
              <a:t>26</a:t>
            </a:r>
            <a:r>
              <a:rPr lang="en-US" sz="1400" b="1" dirty="0">
                <a:latin typeface="Monaco" pitchFamily="2" charset="77"/>
              </a:rPr>
              <a:t>, </a:t>
            </a:r>
            <a:r>
              <a:rPr lang="en-US" sz="1400" b="1" dirty="0">
                <a:solidFill>
                  <a:schemeClr val="accent6"/>
                </a:solidFill>
                <a:latin typeface="Monaco" pitchFamily="2" charset="77"/>
              </a:rPr>
              <a:t>67</a:t>
            </a:r>
            <a:r>
              <a:rPr lang="en-US" sz="1400" b="1" dirty="0">
                <a:latin typeface="Monaco" pitchFamily="2" charset="77"/>
              </a:rPr>
              <a:t>, </a:t>
            </a:r>
            <a:r>
              <a:rPr lang="en-US" sz="1400" b="1" dirty="0">
                <a:solidFill>
                  <a:schemeClr val="accent6"/>
                </a:solidFill>
                <a:latin typeface="Monaco" pitchFamily="2" charset="77"/>
              </a:rPr>
              <a:t>85</a:t>
            </a:r>
            <a:r>
              <a:rPr lang="en-US" sz="1400" b="1" dirty="0">
                <a:latin typeface="Monaco" pitchFamily="2" charset="77"/>
              </a:rPr>
              <a:t>, </a:t>
            </a:r>
            <a:r>
              <a:rPr lang="en-US" sz="1400" b="1" dirty="0">
                <a:solidFill>
                  <a:schemeClr val="accent6"/>
                </a:solidFill>
                <a:latin typeface="Monaco" pitchFamily="2" charset="77"/>
              </a:rPr>
              <a:t>103</a:t>
            </a:r>
            <a:r>
              <a:rPr lang="en-US" sz="1400" b="1" dirty="0">
                <a:latin typeface="Monaco" pitchFamily="2" charset="77"/>
              </a:rPr>
              <a:t>)</a:t>
            </a:r>
          </a:p>
          <a:p>
            <a:r>
              <a:rPr lang="en-US" sz="1400" b="1" dirty="0">
                <a:solidFill>
                  <a:schemeClr val="accent3"/>
                </a:solidFill>
                <a:latin typeface="Monaco" pitchFamily="2" charset="77"/>
              </a:rPr>
              <a:t>AND</a:t>
            </a:r>
            <a:r>
              <a:rPr lang="en-US" sz="1400" b="1" dirty="0">
                <a:latin typeface="Monaco" pitchFamily="2" charset="77"/>
              </a:rPr>
              <a:t> age &gt;= </a:t>
            </a:r>
            <a:r>
              <a:rPr lang="en-US" sz="1400" b="1" dirty="0">
                <a:solidFill>
                  <a:schemeClr val="accent6"/>
                </a:solidFill>
                <a:latin typeface="Monaco" pitchFamily="2" charset="77"/>
              </a:rPr>
              <a:t>65</a:t>
            </a:r>
            <a:r>
              <a:rPr lang="en-US" sz="1400" b="1" dirty="0">
                <a:latin typeface="Monaco" pitchFamily="2" charset="77"/>
              </a:rPr>
              <a:t>;</a:t>
            </a:r>
          </a:p>
          <a:p>
            <a:r>
              <a:rPr lang="en-US" sz="1400" b="1" dirty="0">
                <a:solidFill>
                  <a:schemeClr val="tx1">
                    <a:lumMod val="50000"/>
                    <a:lumOff val="50000"/>
                  </a:schemeClr>
                </a:solidFill>
                <a:latin typeface="Monaco" pitchFamily="2" charset="77"/>
              </a:rPr>
              <a:t>&gt;&gt; [patient data]</a:t>
            </a:r>
          </a:p>
        </p:txBody>
      </p:sp>
      <p:cxnSp>
        <p:nvCxnSpPr>
          <p:cNvPr id="5" name="Straight Connector 4">
            <a:extLst>
              <a:ext uri="{FF2B5EF4-FFF2-40B4-BE49-F238E27FC236}">
                <a16:creationId xmlns:a16="http://schemas.microsoft.com/office/drawing/2014/main" id="{4851B387-55FB-DA40-BD79-C6BD6FBCA01D}"/>
              </a:ext>
            </a:extLst>
          </p:cNvPr>
          <p:cNvCxnSpPr>
            <a:cxnSpLocks/>
          </p:cNvCxnSpPr>
          <p:nvPr/>
        </p:nvCxnSpPr>
        <p:spPr>
          <a:xfrm>
            <a:off x="548638" y="2304597"/>
            <a:ext cx="6400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riangle 7">
            <a:extLst>
              <a:ext uri="{FF2B5EF4-FFF2-40B4-BE49-F238E27FC236}">
                <a16:creationId xmlns:a16="http://schemas.microsoft.com/office/drawing/2014/main" id="{67D33B93-B63A-FD4E-8AFC-2F39FFBCF23F}"/>
              </a:ext>
            </a:extLst>
          </p:cNvPr>
          <p:cNvSpPr/>
          <p:nvPr/>
        </p:nvSpPr>
        <p:spPr>
          <a:xfrm rot="10800000">
            <a:off x="7596123" y="3831996"/>
            <a:ext cx="471340" cy="29223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307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AE94-AF2E-FD45-9700-B1E85EC458E6}"/>
              </a:ext>
            </a:extLst>
          </p:cNvPr>
          <p:cNvSpPr>
            <a:spLocks noGrp="1"/>
          </p:cNvSpPr>
          <p:nvPr>
            <p:ph type="title"/>
          </p:nvPr>
        </p:nvSpPr>
        <p:spPr/>
        <p:txBody>
          <a:bodyPr>
            <a:normAutofit/>
          </a:bodyPr>
          <a:lstStyle/>
          <a:p>
            <a:r>
              <a:rPr lang="en-US" dirty="0"/>
              <a:t>#4: Collecting time structured data (events)</a:t>
            </a:r>
          </a:p>
        </p:txBody>
      </p:sp>
      <p:sp>
        <p:nvSpPr>
          <p:cNvPr id="3" name="Text Placeholder 2">
            <a:extLst>
              <a:ext uri="{FF2B5EF4-FFF2-40B4-BE49-F238E27FC236}">
                <a16:creationId xmlns:a16="http://schemas.microsoft.com/office/drawing/2014/main" id="{B09498D9-09B6-3747-A5F3-D889E02E1D95}"/>
              </a:ext>
            </a:extLst>
          </p:cNvPr>
          <p:cNvSpPr>
            <a:spLocks noGrp="1"/>
          </p:cNvSpPr>
          <p:nvPr>
            <p:ph type="body" sz="quarter" idx="10"/>
          </p:nvPr>
        </p:nvSpPr>
        <p:spPr/>
        <p:txBody>
          <a:bodyPr/>
          <a:lstStyle/>
          <a:p>
            <a:r>
              <a:rPr lang="en-US" sz="2200" dirty="0"/>
              <a:t>High rate of change + ever growing tables </a:t>
            </a:r>
            <a:r>
              <a:rPr lang="en-US" sz="2400" dirty="0"/>
              <a:t>→</a:t>
            </a:r>
          </a:p>
          <a:p>
            <a:r>
              <a:rPr lang="en-US" sz="2200" dirty="0"/>
              <a:t>low storage efficiency, high I/O, slow queries</a:t>
            </a:r>
          </a:p>
          <a:p>
            <a:endParaRPr lang="en-US" sz="2200" dirty="0"/>
          </a:p>
          <a:p>
            <a:r>
              <a:rPr lang="en-US" sz="2800" b="1" dirty="0"/>
              <a:t>Optimization:</a:t>
            </a:r>
          </a:p>
          <a:p>
            <a:pPr marL="342900" indent="-342900">
              <a:buFont typeface="Arial" panose="020B0604020202020204" pitchFamily="34" charset="0"/>
              <a:buChar char="•"/>
            </a:pPr>
            <a:r>
              <a:rPr lang="en-US" sz="2200" dirty="0"/>
              <a:t>Order writes using efficient surrogate key</a:t>
            </a:r>
            <a:br>
              <a:rPr lang="en-US" sz="2200" dirty="0"/>
            </a:br>
            <a:r>
              <a:rPr lang="en-US" sz="2200" dirty="0"/>
              <a:t>(e.g. </a:t>
            </a:r>
            <a:r>
              <a:rPr lang="en-US" sz="2200" dirty="0" err="1"/>
              <a:t>auto_inc</a:t>
            </a:r>
            <a:r>
              <a:rPr lang="en-US" sz="2200" dirty="0"/>
              <a:t> integer)</a:t>
            </a:r>
          </a:p>
          <a:p>
            <a:pPr marL="342900" indent="-342900">
              <a:buFont typeface="Arial" panose="020B0604020202020204" pitchFamily="34" charset="0"/>
              <a:buChar char="•"/>
            </a:pPr>
            <a:r>
              <a:rPr lang="en-US" sz="2200" dirty="0"/>
              <a:t>Partition on event date/time</a:t>
            </a:r>
            <a:br>
              <a:rPr lang="en-US" sz="2200" dirty="0"/>
            </a:br>
            <a:r>
              <a:rPr lang="en-US" sz="2200" dirty="0"/>
              <a:t>(e.g. RANGE with monthly partitions)</a:t>
            </a:r>
          </a:p>
          <a:p>
            <a:pPr marL="342900" indent="-342900">
              <a:buFont typeface="Arial" panose="020B0604020202020204" pitchFamily="34" charset="0"/>
              <a:buChar char="•"/>
            </a:pPr>
            <a:r>
              <a:rPr lang="en-US" sz="2200" dirty="0"/>
              <a:t>Primary key (e.g. </a:t>
            </a:r>
            <a:r>
              <a:rPr lang="en-US" sz="2200" dirty="0" err="1"/>
              <a:t>auto_inc</a:t>
            </a:r>
            <a:r>
              <a:rPr lang="en-US" sz="2200" dirty="0"/>
              <a:t> integer, date/time)</a:t>
            </a:r>
          </a:p>
          <a:p>
            <a:pPr marL="342900" indent="-342900">
              <a:buFont typeface="Arial" panose="020B0604020202020204" pitchFamily="34" charset="0"/>
              <a:buChar char="•"/>
            </a:pPr>
            <a:r>
              <a:rPr lang="en-US" sz="2200" dirty="0"/>
              <a:t>Covering index on query key columns + date/time</a:t>
            </a:r>
          </a:p>
          <a:p>
            <a:pPr marL="342900" indent="-342900">
              <a:buFont typeface="Arial" panose="020B0604020202020204" pitchFamily="34" charset="0"/>
              <a:buChar char="•"/>
            </a:pPr>
            <a:r>
              <a:rPr lang="en-US" sz="2200" dirty="0"/>
              <a:t>Archive old partitions to cold storage (or drop), create new partitions for new data</a:t>
            </a:r>
          </a:p>
          <a:p>
            <a:endParaRPr lang="en-US" sz="2200" dirty="0"/>
          </a:p>
        </p:txBody>
      </p:sp>
      <p:sp>
        <p:nvSpPr>
          <p:cNvPr id="4" name="Text Placeholder 3">
            <a:extLst>
              <a:ext uri="{FF2B5EF4-FFF2-40B4-BE49-F238E27FC236}">
                <a16:creationId xmlns:a16="http://schemas.microsoft.com/office/drawing/2014/main" id="{5E51382F-7B65-7341-BB58-CBF8EFD119DA}"/>
              </a:ext>
            </a:extLst>
          </p:cNvPr>
          <p:cNvSpPr>
            <a:spLocks noGrp="1"/>
          </p:cNvSpPr>
          <p:nvPr>
            <p:ph type="body" sz="quarter" idx="11"/>
          </p:nvPr>
        </p:nvSpPr>
        <p:spPr/>
        <p:txBody>
          <a:bodyPr/>
          <a:lstStyle/>
          <a:p>
            <a:r>
              <a:rPr lang="en-US" sz="1400" b="1" dirty="0">
                <a:solidFill>
                  <a:schemeClr val="tx1">
                    <a:lumMod val="50000"/>
                    <a:lumOff val="50000"/>
                  </a:schemeClr>
                </a:solidFill>
                <a:latin typeface="Monaco" pitchFamily="2" charset="77"/>
              </a:rPr>
              <a:t>/* Example schema */</a:t>
            </a:r>
          </a:p>
          <a:p>
            <a:r>
              <a:rPr lang="en-US" sz="1400" b="1" dirty="0">
                <a:solidFill>
                  <a:schemeClr val="accent3"/>
                </a:solidFill>
                <a:latin typeface="Monaco" pitchFamily="2" charset="77"/>
              </a:rPr>
              <a:t>CREATE TABLE </a:t>
            </a:r>
            <a:r>
              <a:rPr lang="en-US" sz="1400" b="1" dirty="0" err="1">
                <a:latin typeface="Monaco" pitchFamily="2" charset="77"/>
              </a:rPr>
              <a:t>device_events</a:t>
            </a:r>
            <a:r>
              <a:rPr lang="en-US" sz="1400" b="1" dirty="0">
                <a:latin typeface="Monaco" pitchFamily="2" charset="77"/>
              </a:rPr>
              <a:t> (</a:t>
            </a:r>
          </a:p>
          <a:p>
            <a:r>
              <a:rPr lang="en-US" sz="1400" b="1" dirty="0">
                <a:solidFill>
                  <a:schemeClr val="accent3"/>
                </a:solidFill>
                <a:latin typeface="Monaco" pitchFamily="2" charset="77"/>
              </a:rPr>
              <a:t>  </a:t>
            </a:r>
            <a:r>
              <a:rPr lang="en-US" sz="1400" b="1" dirty="0">
                <a:latin typeface="Monaco" pitchFamily="2" charset="77"/>
              </a:rPr>
              <a:t>id </a:t>
            </a:r>
            <a:r>
              <a:rPr lang="en-US" sz="1400" b="1" dirty="0" err="1">
                <a:solidFill>
                  <a:schemeClr val="accent6"/>
                </a:solidFill>
                <a:latin typeface="Monaco" pitchFamily="2" charset="77"/>
              </a:rPr>
              <a:t>bigint</a:t>
            </a:r>
            <a:r>
              <a:rPr lang="en-US" sz="1400" b="1" dirty="0">
                <a:solidFill>
                  <a:schemeClr val="accent3"/>
                </a:solidFill>
                <a:latin typeface="Monaco" pitchFamily="2" charset="77"/>
              </a:rPr>
              <a:t> UNSIGNED NOT NULL AUTO_INCREMENT</a:t>
            </a:r>
            <a:r>
              <a:rPr lang="en-US" sz="1400" b="1" dirty="0">
                <a:latin typeface="Monaco" pitchFamily="2" charset="77"/>
              </a:rPr>
              <a:t>,</a:t>
            </a:r>
          </a:p>
          <a:p>
            <a:r>
              <a:rPr lang="en-US" sz="1400" b="1" dirty="0">
                <a:solidFill>
                  <a:schemeClr val="accent3"/>
                </a:solidFill>
                <a:latin typeface="Monaco" pitchFamily="2" charset="77"/>
              </a:rPr>
              <a:t>  </a:t>
            </a:r>
            <a:r>
              <a:rPr lang="en-US" sz="1400" b="1" dirty="0" err="1">
                <a:latin typeface="Monaco" pitchFamily="2" charset="77"/>
              </a:rPr>
              <a:t>event_ts</a:t>
            </a:r>
            <a:r>
              <a:rPr lang="en-US" sz="1400" b="1" dirty="0">
                <a:latin typeface="Monaco" pitchFamily="2" charset="77"/>
              </a:rPr>
              <a:t> </a:t>
            </a:r>
            <a:r>
              <a:rPr lang="en-US" sz="1400" b="1" dirty="0">
                <a:solidFill>
                  <a:schemeClr val="accent6"/>
                </a:solidFill>
                <a:latin typeface="Monaco" pitchFamily="2" charset="77"/>
              </a:rPr>
              <a:t>datetime</a:t>
            </a:r>
            <a:r>
              <a:rPr lang="en-US" sz="1400" b="1" dirty="0">
                <a:solidFill>
                  <a:schemeClr val="accent3"/>
                </a:solidFill>
                <a:latin typeface="Monaco" pitchFamily="2" charset="77"/>
              </a:rPr>
              <a:t> NOT NULL</a:t>
            </a:r>
            <a:r>
              <a:rPr lang="en-US" sz="1400" b="1" dirty="0">
                <a:latin typeface="Monaco" pitchFamily="2" charset="77"/>
              </a:rPr>
              <a:t>,</a:t>
            </a:r>
          </a:p>
          <a:p>
            <a:r>
              <a:rPr lang="en-US" sz="1400" b="1" dirty="0">
                <a:solidFill>
                  <a:schemeClr val="accent3"/>
                </a:solidFill>
                <a:latin typeface="Monaco" pitchFamily="2" charset="77"/>
              </a:rPr>
              <a:t>  </a:t>
            </a:r>
            <a:r>
              <a:rPr lang="en-US" sz="1400" b="1" dirty="0" err="1">
                <a:latin typeface="Monaco" pitchFamily="2" charset="77"/>
              </a:rPr>
              <a:t>device_uuid</a:t>
            </a:r>
            <a:r>
              <a:rPr lang="en-US" sz="1400" b="1" dirty="0">
                <a:latin typeface="Monaco" pitchFamily="2" charset="77"/>
              </a:rPr>
              <a:t> </a:t>
            </a:r>
            <a:r>
              <a:rPr lang="en-US" sz="1400" b="1" dirty="0">
                <a:solidFill>
                  <a:schemeClr val="accent6"/>
                </a:solidFill>
                <a:latin typeface="Monaco" pitchFamily="2" charset="77"/>
              </a:rPr>
              <a:t>binary</a:t>
            </a:r>
            <a:r>
              <a:rPr lang="en-US" sz="1400" b="1" dirty="0">
                <a:latin typeface="Monaco" pitchFamily="2" charset="77"/>
              </a:rPr>
              <a:t>(</a:t>
            </a:r>
            <a:r>
              <a:rPr lang="en-US" sz="1400" b="1" dirty="0">
                <a:solidFill>
                  <a:schemeClr val="accent6"/>
                </a:solidFill>
                <a:latin typeface="Monaco" pitchFamily="2" charset="77"/>
              </a:rPr>
              <a:t>16</a:t>
            </a:r>
            <a:r>
              <a:rPr lang="en-US" sz="1400" b="1" dirty="0">
                <a:latin typeface="Monaco" pitchFamily="2" charset="77"/>
              </a:rPr>
              <a:t>)</a:t>
            </a:r>
            <a:r>
              <a:rPr lang="en-US" sz="1400" b="1" dirty="0">
                <a:solidFill>
                  <a:schemeClr val="accent3"/>
                </a:solidFill>
                <a:latin typeface="Monaco" pitchFamily="2" charset="77"/>
              </a:rPr>
              <a:t> NOT NULL</a:t>
            </a:r>
            <a:r>
              <a:rPr lang="en-US" sz="1400" b="1" dirty="0">
                <a:latin typeface="Monaco" pitchFamily="2" charset="77"/>
              </a:rPr>
              <a:t>,</a:t>
            </a:r>
          </a:p>
          <a:p>
            <a:r>
              <a:rPr lang="en-US" sz="1400" b="1" dirty="0">
                <a:solidFill>
                  <a:schemeClr val="accent3"/>
                </a:solidFill>
                <a:latin typeface="Monaco" pitchFamily="2" charset="77"/>
              </a:rPr>
              <a:t>  </a:t>
            </a:r>
            <a:r>
              <a:rPr lang="en-US" sz="1400" b="1" dirty="0">
                <a:latin typeface="Monaco" pitchFamily="2" charset="77"/>
              </a:rPr>
              <a:t>...,</a:t>
            </a:r>
          </a:p>
          <a:p>
            <a:r>
              <a:rPr lang="en-US" sz="1400" b="1" dirty="0">
                <a:solidFill>
                  <a:schemeClr val="accent3"/>
                </a:solidFill>
                <a:latin typeface="Monaco" pitchFamily="2" charset="77"/>
              </a:rPr>
              <a:t>  PRIMARY KEY </a:t>
            </a:r>
            <a:r>
              <a:rPr lang="en-US" sz="1400" b="1" dirty="0">
                <a:latin typeface="Monaco" pitchFamily="2" charset="77"/>
              </a:rPr>
              <a:t>(id, </a:t>
            </a:r>
            <a:r>
              <a:rPr lang="en-US" sz="1400" b="1" dirty="0" err="1">
                <a:latin typeface="Monaco" pitchFamily="2" charset="77"/>
              </a:rPr>
              <a:t>event_ts</a:t>
            </a:r>
            <a:r>
              <a:rPr lang="en-US" sz="1400" b="1" dirty="0">
                <a:latin typeface="Monaco" pitchFamily="2" charset="77"/>
              </a:rPr>
              <a:t>),</a:t>
            </a:r>
          </a:p>
          <a:p>
            <a:r>
              <a:rPr lang="en-US" sz="1400" b="1" dirty="0">
                <a:solidFill>
                  <a:schemeClr val="accent3"/>
                </a:solidFill>
                <a:latin typeface="Monaco" pitchFamily="2" charset="77"/>
              </a:rPr>
              <a:t>  KEY </a:t>
            </a:r>
            <a:r>
              <a:rPr lang="en-US" sz="1400" b="1" dirty="0" err="1">
                <a:latin typeface="Monaco" pitchFamily="2" charset="77"/>
              </a:rPr>
              <a:t>covering_idx</a:t>
            </a:r>
            <a:r>
              <a:rPr lang="en-US" sz="1400" b="1" dirty="0">
                <a:solidFill>
                  <a:schemeClr val="accent3"/>
                </a:solidFill>
                <a:latin typeface="Monaco" pitchFamily="2" charset="77"/>
              </a:rPr>
              <a:t> </a:t>
            </a:r>
            <a:r>
              <a:rPr lang="en-US" sz="1400" b="1" dirty="0">
                <a:latin typeface="Monaco" pitchFamily="2" charset="77"/>
              </a:rPr>
              <a:t>(</a:t>
            </a:r>
            <a:r>
              <a:rPr lang="en-US" sz="1400" b="1" dirty="0" err="1">
                <a:latin typeface="Monaco" pitchFamily="2" charset="77"/>
              </a:rPr>
              <a:t>device_uuid</a:t>
            </a:r>
            <a:r>
              <a:rPr lang="en-US" sz="1400" b="1" dirty="0">
                <a:latin typeface="Monaco" pitchFamily="2" charset="77"/>
              </a:rPr>
              <a:t>, ..., </a:t>
            </a:r>
            <a:r>
              <a:rPr lang="en-US" sz="1400" b="1" dirty="0" err="1">
                <a:latin typeface="Monaco" pitchFamily="2" charset="77"/>
              </a:rPr>
              <a:t>event_ts</a:t>
            </a:r>
            <a:r>
              <a:rPr lang="en-US" sz="1400" b="1" dirty="0">
                <a:latin typeface="Monaco" pitchFamily="2" charset="77"/>
              </a:rPr>
              <a:t>)</a:t>
            </a:r>
          </a:p>
          <a:p>
            <a:r>
              <a:rPr lang="en-US" sz="1400" b="1" dirty="0">
                <a:latin typeface="Monaco" pitchFamily="2" charset="77"/>
              </a:rPr>
              <a:t>)</a:t>
            </a:r>
          </a:p>
          <a:p>
            <a:r>
              <a:rPr lang="en-US" sz="1400" b="1" dirty="0">
                <a:solidFill>
                  <a:schemeClr val="accent3"/>
                </a:solidFill>
                <a:latin typeface="Monaco" pitchFamily="2" charset="77"/>
              </a:rPr>
              <a:t>ENGINE=</a:t>
            </a:r>
            <a:r>
              <a:rPr lang="en-US" sz="1400" b="1" dirty="0" err="1">
                <a:solidFill>
                  <a:schemeClr val="accent6"/>
                </a:solidFill>
                <a:latin typeface="Monaco" pitchFamily="2" charset="77"/>
              </a:rPr>
              <a:t>InnoDB</a:t>
            </a:r>
            <a:r>
              <a:rPr lang="en-US" sz="1400" b="1" dirty="0">
                <a:solidFill>
                  <a:schemeClr val="accent3"/>
                </a:solidFill>
                <a:latin typeface="Monaco" pitchFamily="2" charset="77"/>
              </a:rPr>
              <a:t> DEFAULT CHARSET=</a:t>
            </a:r>
            <a:r>
              <a:rPr lang="en-US" sz="1400" b="1" dirty="0">
                <a:solidFill>
                  <a:schemeClr val="accent6"/>
                </a:solidFill>
                <a:latin typeface="Monaco" pitchFamily="2" charset="77"/>
              </a:rPr>
              <a:t>utf8</a:t>
            </a:r>
            <a:r>
              <a:rPr lang="en-US" sz="1400" b="1" dirty="0">
                <a:solidFill>
                  <a:schemeClr val="accent3"/>
                </a:solidFill>
                <a:latin typeface="Monaco" pitchFamily="2" charset="77"/>
              </a:rPr>
              <a:t> </a:t>
            </a:r>
            <a:br>
              <a:rPr lang="en-US" sz="1400" b="1" dirty="0">
                <a:solidFill>
                  <a:schemeClr val="accent3"/>
                </a:solidFill>
                <a:latin typeface="Monaco" pitchFamily="2" charset="77"/>
              </a:rPr>
            </a:br>
            <a:r>
              <a:rPr lang="en-US" sz="1400" b="1" dirty="0">
                <a:solidFill>
                  <a:schemeClr val="accent3"/>
                </a:solidFill>
                <a:latin typeface="Monaco" pitchFamily="2" charset="77"/>
              </a:rPr>
              <a:t>COMMENT='</a:t>
            </a:r>
            <a:r>
              <a:rPr lang="en-US" sz="1400" b="1" dirty="0">
                <a:solidFill>
                  <a:schemeClr val="accent6"/>
                </a:solidFill>
                <a:latin typeface="Monaco" pitchFamily="2" charset="77"/>
              </a:rPr>
              <a:t>Power Consumption Events Partitioned Table</a:t>
            </a:r>
            <a:r>
              <a:rPr lang="en-US" sz="1400" b="1" dirty="0">
                <a:solidFill>
                  <a:schemeClr val="accent3"/>
                </a:solidFill>
                <a:latin typeface="Monaco" pitchFamily="2" charset="77"/>
              </a:rPr>
              <a:t>'</a:t>
            </a:r>
          </a:p>
          <a:p>
            <a:r>
              <a:rPr lang="en-US" sz="1400" b="1" dirty="0">
                <a:solidFill>
                  <a:schemeClr val="accent3"/>
                </a:solidFill>
                <a:latin typeface="Monaco" pitchFamily="2" charset="77"/>
              </a:rPr>
              <a:t>PARTITION BY </a:t>
            </a:r>
            <a:r>
              <a:rPr lang="en-US" sz="1400" b="1" dirty="0">
                <a:latin typeface="Monaco" pitchFamily="2" charset="77"/>
              </a:rPr>
              <a:t>RANGE(YEAR(</a:t>
            </a:r>
            <a:r>
              <a:rPr lang="en-US" sz="1400" b="1" dirty="0" err="1">
                <a:latin typeface="Monaco" pitchFamily="2" charset="77"/>
              </a:rPr>
              <a:t>event_ts</a:t>
            </a:r>
            <a:r>
              <a:rPr lang="en-US" sz="1400" b="1" dirty="0">
                <a:latin typeface="Monaco" pitchFamily="2" charset="77"/>
              </a:rPr>
              <a:t>))</a:t>
            </a:r>
            <a:r>
              <a:rPr lang="en-US" sz="1400" b="1" dirty="0">
                <a:solidFill>
                  <a:schemeClr val="accent3"/>
                </a:solidFill>
                <a:latin typeface="Monaco" pitchFamily="2" charset="77"/>
              </a:rPr>
              <a:t> </a:t>
            </a:r>
            <a:br>
              <a:rPr lang="en-US" sz="1400" b="1" dirty="0">
                <a:solidFill>
                  <a:schemeClr val="accent3"/>
                </a:solidFill>
                <a:latin typeface="Monaco" pitchFamily="2" charset="77"/>
              </a:rPr>
            </a:br>
            <a:r>
              <a:rPr lang="en-US" sz="1400" b="1" dirty="0">
                <a:solidFill>
                  <a:schemeClr val="accent3"/>
                </a:solidFill>
                <a:latin typeface="Monaco" pitchFamily="2" charset="77"/>
              </a:rPr>
              <a:t>SUBPARTITION BY </a:t>
            </a:r>
            <a:r>
              <a:rPr lang="en-US" sz="1400" b="1" dirty="0">
                <a:latin typeface="Monaco" pitchFamily="2" charset="77"/>
              </a:rPr>
              <a:t>HASH(MONTH(</a:t>
            </a:r>
            <a:r>
              <a:rPr lang="en-US" sz="1400" b="1" dirty="0" err="1">
                <a:latin typeface="Monaco" pitchFamily="2" charset="77"/>
              </a:rPr>
              <a:t>event_ts</a:t>
            </a:r>
            <a:r>
              <a:rPr lang="en-US" sz="1400" b="1" dirty="0">
                <a:latin typeface="Monaco" pitchFamily="2" charset="77"/>
              </a:rPr>
              <a:t>))</a:t>
            </a:r>
            <a:r>
              <a:rPr lang="en-US" sz="1400" b="1" dirty="0">
                <a:solidFill>
                  <a:schemeClr val="accent3"/>
                </a:solidFill>
                <a:latin typeface="Monaco" pitchFamily="2" charset="77"/>
              </a:rPr>
              <a:t> </a:t>
            </a:r>
            <a:br>
              <a:rPr lang="en-US" sz="1400" b="1" dirty="0">
                <a:solidFill>
                  <a:schemeClr val="accent3"/>
                </a:solidFill>
                <a:latin typeface="Monaco" pitchFamily="2" charset="77"/>
              </a:rPr>
            </a:br>
            <a:r>
              <a:rPr lang="en-US" sz="1400" b="1" dirty="0">
                <a:solidFill>
                  <a:schemeClr val="accent3"/>
                </a:solidFill>
                <a:latin typeface="Monaco" pitchFamily="2" charset="77"/>
              </a:rPr>
              <a:t>SUBPARTITIONS </a:t>
            </a:r>
            <a:r>
              <a:rPr lang="en-US" sz="1400" b="1" dirty="0">
                <a:solidFill>
                  <a:schemeClr val="accent6"/>
                </a:solidFill>
                <a:latin typeface="Monaco" pitchFamily="2" charset="77"/>
              </a:rPr>
              <a:t>12</a:t>
            </a:r>
            <a:r>
              <a:rPr lang="en-US" sz="1400" b="1" dirty="0">
                <a:solidFill>
                  <a:schemeClr val="accent3"/>
                </a:solidFill>
                <a:latin typeface="Monaco" pitchFamily="2" charset="77"/>
              </a:rPr>
              <a:t> </a:t>
            </a:r>
            <a:r>
              <a:rPr lang="en-US" sz="1400" b="1" dirty="0">
                <a:latin typeface="Monaco" pitchFamily="2" charset="77"/>
              </a:rPr>
              <a:t>(</a:t>
            </a:r>
          </a:p>
          <a:p>
            <a:r>
              <a:rPr lang="en-US" sz="1400" b="1" dirty="0">
                <a:solidFill>
                  <a:schemeClr val="accent3"/>
                </a:solidFill>
                <a:latin typeface="Monaco" pitchFamily="2" charset="77"/>
              </a:rPr>
              <a:t>    PARTITION </a:t>
            </a:r>
            <a:r>
              <a:rPr lang="en-US" sz="1400" b="1" dirty="0">
                <a:latin typeface="Monaco" pitchFamily="2" charset="77"/>
              </a:rPr>
              <a:t>p0</a:t>
            </a:r>
            <a:r>
              <a:rPr lang="en-US" sz="1400" b="1" dirty="0">
                <a:solidFill>
                  <a:schemeClr val="accent3"/>
                </a:solidFill>
                <a:latin typeface="Monaco" pitchFamily="2" charset="77"/>
              </a:rPr>
              <a:t> VALUES LESS THAN </a:t>
            </a:r>
            <a:r>
              <a:rPr lang="en-US" sz="1400" b="1" dirty="0">
                <a:latin typeface="Monaco" pitchFamily="2" charset="77"/>
              </a:rPr>
              <a:t>(</a:t>
            </a:r>
            <a:r>
              <a:rPr lang="en-US" sz="1400" b="1" dirty="0">
                <a:solidFill>
                  <a:schemeClr val="accent6"/>
                </a:solidFill>
                <a:latin typeface="Monaco" pitchFamily="2" charset="77"/>
              </a:rPr>
              <a:t>2019</a:t>
            </a:r>
            <a:r>
              <a:rPr lang="en-US" sz="1400" b="1" dirty="0">
                <a:latin typeface="Monaco" pitchFamily="2" charset="77"/>
              </a:rPr>
              <a:t>),</a:t>
            </a:r>
            <a:br>
              <a:rPr lang="en-US" sz="1400" b="1" dirty="0">
                <a:solidFill>
                  <a:schemeClr val="accent3"/>
                </a:solidFill>
                <a:latin typeface="Monaco" pitchFamily="2" charset="77"/>
              </a:rPr>
            </a:br>
            <a:r>
              <a:rPr lang="en-US" sz="1400" b="1" dirty="0">
                <a:solidFill>
                  <a:schemeClr val="accent3"/>
                </a:solidFill>
                <a:latin typeface="Monaco" pitchFamily="2" charset="77"/>
              </a:rPr>
              <a:t>    PARTITION </a:t>
            </a:r>
            <a:r>
              <a:rPr lang="en-US" sz="1400" b="1" dirty="0">
                <a:latin typeface="Monaco" pitchFamily="2" charset="77"/>
              </a:rPr>
              <a:t>p1</a:t>
            </a:r>
            <a:r>
              <a:rPr lang="en-US" sz="1400" b="1" dirty="0">
                <a:solidFill>
                  <a:schemeClr val="accent3"/>
                </a:solidFill>
                <a:latin typeface="Monaco" pitchFamily="2" charset="77"/>
              </a:rPr>
              <a:t> VALUES LESS THAN </a:t>
            </a:r>
            <a:r>
              <a:rPr lang="en-US" sz="1400" b="1" dirty="0">
                <a:latin typeface="Monaco" pitchFamily="2" charset="77"/>
              </a:rPr>
              <a:t>(</a:t>
            </a:r>
            <a:r>
              <a:rPr lang="en-US" sz="1400" b="1" dirty="0">
                <a:solidFill>
                  <a:schemeClr val="accent6"/>
                </a:solidFill>
                <a:latin typeface="Monaco" pitchFamily="2" charset="77"/>
              </a:rPr>
              <a:t>2020</a:t>
            </a:r>
            <a:r>
              <a:rPr lang="en-US" sz="1400" b="1" dirty="0">
                <a:latin typeface="Monaco" pitchFamily="2" charset="77"/>
              </a:rPr>
              <a:t>),</a:t>
            </a:r>
            <a:br>
              <a:rPr lang="en-US" sz="1400" b="1" dirty="0">
                <a:solidFill>
                  <a:schemeClr val="accent3"/>
                </a:solidFill>
                <a:latin typeface="Monaco" pitchFamily="2" charset="77"/>
              </a:rPr>
            </a:br>
            <a:r>
              <a:rPr lang="en-US" sz="1400" b="1" dirty="0">
                <a:solidFill>
                  <a:schemeClr val="accent3"/>
                </a:solidFill>
                <a:latin typeface="Monaco" pitchFamily="2" charset="77"/>
              </a:rPr>
              <a:t>    PARTITION </a:t>
            </a:r>
            <a:r>
              <a:rPr lang="en-US" sz="1400" b="1" dirty="0">
                <a:latin typeface="Monaco" pitchFamily="2" charset="77"/>
              </a:rPr>
              <a:t>p2</a:t>
            </a:r>
            <a:r>
              <a:rPr lang="en-US" sz="1400" b="1" dirty="0">
                <a:solidFill>
                  <a:schemeClr val="accent3"/>
                </a:solidFill>
                <a:latin typeface="Monaco" pitchFamily="2" charset="77"/>
              </a:rPr>
              <a:t> VALUES LESS THAN </a:t>
            </a:r>
            <a:r>
              <a:rPr lang="en-US" sz="1400" b="1" dirty="0">
                <a:solidFill>
                  <a:schemeClr val="accent6"/>
                </a:solidFill>
                <a:latin typeface="Monaco" pitchFamily="2" charset="77"/>
              </a:rPr>
              <a:t>MAXVALUE</a:t>
            </a:r>
          </a:p>
          <a:p>
            <a:r>
              <a:rPr lang="en-US" sz="1400" b="1" dirty="0">
                <a:latin typeface="Monaco" pitchFamily="2" charset="77"/>
              </a:rPr>
              <a:t>);</a:t>
            </a:r>
          </a:p>
        </p:txBody>
      </p:sp>
      <p:cxnSp>
        <p:nvCxnSpPr>
          <p:cNvPr id="6" name="Straight Connector 5">
            <a:extLst>
              <a:ext uri="{FF2B5EF4-FFF2-40B4-BE49-F238E27FC236}">
                <a16:creationId xmlns:a16="http://schemas.microsoft.com/office/drawing/2014/main" id="{4837A7C9-0BEA-7643-A4A8-DD73ACAAC48C}"/>
              </a:ext>
            </a:extLst>
          </p:cNvPr>
          <p:cNvCxnSpPr>
            <a:cxnSpLocks/>
          </p:cNvCxnSpPr>
          <p:nvPr/>
        </p:nvCxnSpPr>
        <p:spPr>
          <a:xfrm>
            <a:off x="548638" y="2758080"/>
            <a:ext cx="6400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376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EE84-B331-4C48-933C-4EC4D79296F9}"/>
              </a:ext>
            </a:extLst>
          </p:cNvPr>
          <p:cNvSpPr>
            <a:spLocks noGrp="1"/>
          </p:cNvSpPr>
          <p:nvPr>
            <p:ph type="title"/>
          </p:nvPr>
        </p:nvSpPr>
        <p:spPr/>
        <p:txBody>
          <a:bodyPr/>
          <a:lstStyle/>
          <a:p>
            <a:r>
              <a:rPr lang="en-US" dirty="0"/>
              <a:t>#5: Designing Scalable ETL Pipelines</a:t>
            </a:r>
          </a:p>
        </p:txBody>
      </p:sp>
      <p:sp>
        <p:nvSpPr>
          <p:cNvPr id="3" name="Text Placeholder 2">
            <a:extLst>
              <a:ext uri="{FF2B5EF4-FFF2-40B4-BE49-F238E27FC236}">
                <a16:creationId xmlns:a16="http://schemas.microsoft.com/office/drawing/2014/main" id="{17BE1DA9-0A2B-964E-A76B-9C845850A236}"/>
              </a:ext>
            </a:extLst>
          </p:cNvPr>
          <p:cNvSpPr>
            <a:spLocks noGrp="1"/>
          </p:cNvSpPr>
          <p:nvPr>
            <p:ph type="body" sz="quarter" idx="10"/>
          </p:nvPr>
        </p:nvSpPr>
        <p:spPr/>
        <p:txBody>
          <a:bodyPr/>
          <a:lstStyle/>
          <a:p>
            <a:r>
              <a:rPr lang="en-US" sz="2400" dirty="0"/>
              <a:t>Have a </a:t>
            </a:r>
            <a:r>
              <a:rPr lang="en-US" sz="2400" i="1" dirty="0"/>
              <a:t>known maximum cost</a:t>
            </a:r>
            <a:r>
              <a:rPr lang="en-US" sz="2400" dirty="0"/>
              <a:t>, avoid </a:t>
            </a:r>
            <a:r>
              <a:rPr lang="en-US" sz="2400" dirty="0">
                <a:solidFill>
                  <a:schemeClr val="accent6"/>
                </a:solidFill>
              </a:rPr>
              <a:t>unbounded</a:t>
            </a:r>
            <a:r>
              <a:rPr lang="en-US" sz="2400" dirty="0"/>
              <a:t> statements (or unbounded number of concurrent threads), </a:t>
            </a:r>
            <a:r>
              <a:rPr lang="en-US" sz="2400" dirty="0" err="1"/>
              <a:t>eg</a:t>
            </a:r>
            <a:r>
              <a:rPr lang="en-US" sz="2400" dirty="0"/>
              <a:t>:</a:t>
            </a:r>
          </a:p>
          <a:p>
            <a:endParaRPr lang="en-US" sz="1400" dirty="0">
              <a:latin typeface="Monaco" pitchFamily="2" charset="77"/>
            </a:endParaRPr>
          </a:p>
          <a:p>
            <a:r>
              <a:rPr lang="en-US" sz="1400" dirty="0">
                <a:latin typeface="Monaco" pitchFamily="2" charset="77"/>
              </a:rPr>
              <a:t>	INSERT INTO final SELECT * FROM staging; </a:t>
            </a:r>
          </a:p>
          <a:p>
            <a:endParaRPr lang="en-US" sz="2400" dirty="0"/>
          </a:p>
          <a:p>
            <a:r>
              <a:rPr lang="en-US" sz="2400" dirty="0"/>
              <a:t>Avoid </a:t>
            </a:r>
            <a:r>
              <a:rPr lang="en-US" sz="2400" dirty="0">
                <a:solidFill>
                  <a:schemeClr val="accent6"/>
                </a:solidFill>
              </a:rPr>
              <a:t>small</a:t>
            </a:r>
            <a:r>
              <a:rPr lang="en-US" sz="2400" dirty="0"/>
              <a:t> transactions (e.g. 1 million single row inserts) due to fixed statement/transaction overhead</a:t>
            </a:r>
          </a:p>
          <a:p>
            <a:endParaRPr lang="en-US" sz="2400" dirty="0"/>
          </a:p>
          <a:p>
            <a:r>
              <a:rPr lang="en-US" sz="2800" b="1" dirty="0">
                <a:solidFill>
                  <a:schemeClr val="accent5"/>
                </a:solidFill>
              </a:rPr>
              <a:t>Goal:</a:t>
            </a:r>
          </a:p>
          <a:p>
            <a:r>
              <a:rPr lang="en-US" sz="2400" dirty="0"/>
              <a:t>Improved stability and predictability (resource utilization)</a:t>
            </a:r>
          </a:p>
        </p:txBody>
      </p:sp>
      <p:sp>
        <p:nvSpPr>
          <p:cNvPr id="4" name="Text Placeholder 3">
            <a:extLst>
              <a:ext uri="{FF2B5EF4-FFF2-40B4-BE49-F238E27FC236}">
                <a16:creationId xmlns:a16="http://schemas.microsoft.com/office/drawing/2014/main" id="{07C59C2F-92AE-3145-897B-76A3AB3A261C}"/>
              </a:ext>
            </a:extLst>
          </p:cNvPr>
          <p:cNvSpPr>
            <a:spLocks noGrp="1"/>
          </p:cNvSpPr>
          <p:nvPr>
            <p:ph type="body" sz="quarter" idx="11"/>
          </p:nvPr>
        </p:nvSpPr>
        <p:spPr/>
        <p:txBody>
          <a:bodyP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1400" b="1" dirty="0">
              <a:latin typeface="Monaco" pitchFamily="2" charset="77"/>
            </a:endParaRPr>
          </a:p>
          <a:p>
            <a:pPr algn="ctr"/>
            <a:r>
              <a:rPr lang="en-US" sz="2000" dirty="0"/>
              <a:t>LOAD DATA LOCAL INFILE</a:t>
            </a:r>
          </a:p>
          <a:p>
            <a:pPr algn="ctr"/>
            <a:r>
              <a:rPr lang="en-US" sz="2000" dirty="0"/>
              <a:t>auto increment primary key</a:t>
            </a:r>
          </a:p>
          <a:p>
            <a:pPr algn="ctr"/>
            <a:r>
              <a:rPr lang="en-US" sz="2000" dirty="0"/>
              <a:t>no secondary indexes</a:t>
            </a:r>
          </a:p>
        </p:txBody>
      </p:sp>
      <p:pic>
        <p:nvPicPr>
          <p:cNvPr id="5" name="Picture 4">
            <a:extLst>
              <a:ext uri="{FF2B5EF4-FFF2-40B4-BE49-F238E27FC236}">
                <a16:creationId xmlns:a16="http://schemas.microsoft.com/office/drawing/2014/main" id="{4D0CCE8D-847F-A445-A956-C9CFBD87730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61698" y="2376327"/>
            <a:ext cx="6397202" cy="2945767"/>
          </a:xfrm>
          <a:prstGeom prst="rect">
            <a:avLst/>
          </a:prstGeom>
        </p:spPr>
      </p:pic>
    </p:spTree>
    <p:extLst>
      <p:ext uri="{BB962C8B-B14F-4D97-AF65-F5344CB8AC3E}">
        <p14:creationId xmlns:p14="http://schemas.microsoft.com/office/powerpoint/2010/main" val="103406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F2459B-6FC2-844A-8745-D714CB0880FA}"/>
              </a:ext>
            </a:extLst>
          </p:cNvPr>
          <p:cNvSpPr>
            <a:spLocks noGrp="1"/>
          </p:cNvSpPr>
          <p:nvPr>
            <p:ph type="title"/>
          </p:nvPr>
        </p:nvSpPr>
        <p:spPr/>
        <p:txBody>
          <a:bodyPr/>
          <a:lstStyle/>
          <a:p>
            <a:r>
              <a:rPr lang="en-US" dirty="0"/>
              <a:t>Reminder:</a:t>
            </a:r>
          </a:p>
        </p:txBody>
      </p:sp>
      <p:sp>
        <p:nvSpPr>
          <p:cNvPr id="7" name="TextBox 6">
            <a:extLst>
              <a:ext uri="{FF2B5EF4-FFF2-40B4-BE49-F238E27FC236}">
                <a16:creationId xmlns:a16="http://schemas.microsoft.com/office/drawing/2014/main" id="{4B2BC3EA-1782-6B48-B468-47D86CE7DF33}"/>
              </a:ext>
            </a:extLst>
          </p:cNvPr>
          <p:cNvSpPr txBox="1"/>
          <p:nvPr/>
        </p:nvSpPr>
        <p:spPr>
          <a:xfrm>
            <a:off x="2401508" y="1581196"/>
            <a:ext cx="9809097" cy="538609"/>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Schema design is often about making tradeoffs between:</a:t>
            </a:r>
          </a:p>
        </p:txBody>
      </p:sp>
      <p:sp>
        <p:nvSpPr>
          <p:cNvPr id="8" name="Content Placeholder 2">
            <a:extLst>
              <a:ext uri="{FF2B5EF4-FFF2-40B4-BE49-F238E27FC236}">
                <a16:creationId xmlns:a16="http://schemas.microsoft.com/office/drawing/2014/main" id="{6BE1EF53-ECE7-6441-9E9D-23F5BC3B6152}"/>
              </a:ext>
            </a:extLst>
          </p:cNvPr>
          <p:cNvSpPr txBox="1">
            <a:spLocks/>
          </p:cNvSpPr>
          <p:nvPr/>
        </p:nvSpPr>
        <p:spPr>
          <a:xfrm>
            <a:off x="4535469" y="4946052"/>
            <a:ext cx="6724419" cy="457200"/>
          </a:xfrm>
          <a:prstGeom prst="rect">
            <a:avLst/>
          </a:prstGeom>
        </p:spPr>
        <p:txBody>
          <a:bodyPr vert="horz" lIns="109728" tIns="54864" rIns="109728" bIns="54864"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dirty="0">
                <a:solidFill>
                  <a:schemeClr val="tx2"/>
                </a:solidFill>
              </a:rPr>
              <a:t>Performance and scalability</a:t>
            </a:r>
            <a:br>
              <a:rPr lang="en-US" sz="2200" b="1" dirty="0">
                <a:solidFill>
                  <a:schemeClr val="tx2"/>
                </a:solidFill>
              </a:rPr>
            </a:br>
            <a:r>
              <a:rPr lang="en-US" sz="1800" dirty="0">
                <a:solidFill>
                  <a:schemeClr val="tx2"/>
                </a:solidFill>
              </a:rPr>
              <a:t>Response latency, concurrency and coordination (locking)</a:t>
            </a:r>
          </a:p>
        </p:txBody>
      </p:sp>
      <p:sp>
        <p:nvSpPr>
          <p:cNvPr id="9" name="Content Placeholder 2">
            <a:extLst>
              <a:ext uri="{FF2B5EF4-FFF2-40B4-BE49-F238E27FC236}">
                <a16:creationId xmlns:a16="http://schemas.microsoft.com/office/drawing/2014/main" id="{C6E18B78-7037-B64E-BCFC-84E98D42C3C1}"/>
              </a:ext>
            </a:extLst>
          </p:cNvPr>
          <p:cNvSpPr txBox="1">
            <a:spLocks/>
          </p:cNvSpPr>
          <p:nvPr/>
        </p:nvSpPr>
        <p:spPr>
          <a:xfrm>
            <a:off x="4535469" y="2657748"/>
            <a:ext cx="672442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Application-side implementation complexity</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Business logic, data processing and transformation models</a:t>
            </a:r>
          </a:p>
        </p:txBody>
      </p:sp>
      <p:sp>
        <p:nvSpPr>
          <p:cNvPr id="10" name="Content Placeholder 2">
            <a:extLst>
              <a:ext uri="{FF2B5EF4-FFF2-40B4-BE49-F238E27FC236}">
                <a16:creationId xmlns:a16="http://schemas.microsoft.com/office/drawing/2014/main" id="{A8DFC593-BD88-1C4E-A998-EE65113A67AF}"/>
              </a:ext>
            </a:extLst>
          </p:cNvPr>
          <p:cNvSpPr txBox="1">
            <a:spLocks/>
          </p:cNvSpPr>
          <p:nvPr/>
        </p:nvSpPr>
        <p:spPr>
          <a:xfrm>
            <a:off x="4535468" y="3792671"/>
            <a:ext cx="7498441" cy="457200"/>
          </a:xfrm>
          <a:prstGeom prst="rect">
            <a:avLst/>
          </a:prstGeom>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DB-side implementation complexity</a:t>
            </a:r>
          </a:p>
          <a:p>
            <a:pPr>
              <a:lnSpc>
                <a:spcPct val="120000"/>
              </a:lnSpc>
            </a:pP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Data duplication, constraints enforcement, indexing, mutability</a:t>
            </a:r>
          </a:p>
        </p:txBody>
      </p:sp>
      <p:sp>
        <p:nvSpPr>
          <p:cNvPr id="11" name="Oval 10">
            <a:extLst>
              <a:ext uri="{FF2B5EF4-FFF2-40B4-BE49-F238E27FC236}">
                <a16:creationId xmlns:a16="http://schemas.microsoft.com/office/drawing/2014/main" id="{E9BDDEFB-16A5-3144-A176-FDB3B47A9864}"/>
              </a:ext>
            </a:extLst>
          </p:cNvPr>
          <p:cNvSpPr/>
          <p:nvPr/>
        </p:nvSpPr>
        <p:spPr bwMode="auto">
          <a:xfrm>
            <a:off x="3890945" y="2618962"/>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2" name="Oval 11">
            <a:extLst>
              <a:ext uri="{FF2B5EF4-FFF2-40B4-BE49-F238E27FC236}">
                <a16:creationId xmlns:a16="http://schemas.microsoft.com/office/drawing/2014/main" id="{7589C7CD-018C-064F-9CE6-F92685EEF171}"/>
              </a:ext>
            </a:extLst>
          </p:cNvPr>
          <p:cNvSpPr/>
          <p:nvPr/>
        </p:nvSpPr>
        <p:spPr bwMode="auto">
          <a:xfrm>
            <a:off x="3890945" y="3760205"/>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3" name="Oval 12">
            <a:extLst>
              <a:ext uri="{FF2B5EF4-FFF2-40B4-BE49-F238E27FC236}">
                <a16:creationId xmlns:a16="http://schemas.microsoft.com/office/drawing/2014/main" id="{6AC0B8C4-2D1A-D748-968E-0DDF6043A217}"/>
              </a:ext>
            </a:extLst>
          </p:cNvPr>
          <p:cNvSpPr/>
          <p:nvPr/>
        </p:nvSpPr>
        <p:spPr bwMode="auto">
          <a:xfrm>
            <a:off x="3890944" y="4903984"/>
            <a:ext cx="584200" cy="584200"/>
          </a:xfrm>
          <a:prstGeom prst="ellips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35" fontAlgn="base">
              <a:lnSpc>
                <a:spcPct val="90000"/>
              </a:lnSpc>
              <a:spcBef>
                <a:spcPct val="0"/>
              </a:spcBef>
              <a:spcAft>
                <a:spcPct val="0"/>
              </a:spcAft>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5" name="Triangle 14">
            <a:extLst>
              <a:ext uri="{FF2B5EF4-FFF2-40B4-BE49-F238E27FC236}">
                <a16:creationId xmlns:a16="http://schemas.microsoft.com/office/drawing/2014/main" id="{A33512F7-1043-364A-98CD-EA91B1791FE2}"/>
              </a:ext>
            </a:extLst>
          </p:cNvPr>
          <p:cNvSpPr/>
          <p:nvPr/>
        </p:nvSpPr>
        <p:spPr>
          <a:xfrm rot="10800000">
            <a:off x="6568068" y="5902573"/>
            <a:ext cx="1494263" cy="624468"/>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1975FD9-8251-8B49-ABA8-A62E65931E04}"/>
              </a:ext>
            </a:extLst>
          </p:cNvPr>
          <p:cNvSpPr txBox="1"/>
          <p:nvPr/>
        </p:nvSpPr>
        <p:spPr>
          <a:xfrm>
            <a:off x="3055867" y="6742443"/>
            <a:ext cx="8518679" cy="538609"/>
          </a:xfrm>
          <a:prstGeom prst="rect">
            <a:avLst/>
          </a:prstGeom>
          <a:noFill/>
        </p:spPr>
        <p:txBody>
          <a:bodyPr wrap="none" rtlCol="0">
            <a:spAutoFit/>
          </a:bodyPr>
          <a:lstStyle/>
          <a:p>
            <a:pPr algn="ctr"/>
            <a:r>
              <a:rPr lang="en-US"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Recommendations are </a:t>
            </a:r>
            <a:r>
              <a:rPr lang="en-US" sz="2900" i="1" u="sng"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not</a:t>
            </a:r>
            <a:r>
              <a:rPr lang="en-US" sz="29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 absolute and universal</a:t>
            </a:r>
          </a:p>
        </p:txBody>
      </p:sp>
    </p:spTree>
    <p:extLst>
      <p:ext uri="{BB962C8B-B14F-4D97-AF65-F5344CB8AC3E}">
        <p14:creationId xmlns:p14="http://schemas.microsoft.com/office/powerpoint/2010/main" val="10950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COMPANION HANDS-ON LABS</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Hands-on Labs are hosted at: </a:t>
            </a:r>
            <a:r>
              <a:rPr lang="en-US" sz="2000" dirty="0">
                <a:hlinkClick r:id="rId2"/>
              </a:rPr>
              <a:t>https://awsauroralabsmy.com/</a:t>
            </a:r>
            <a:endParaRPr lang="en-US" sz="2000" dirty="0">
              <a:solidFill>
                <a:schemeClr val="accent1"/>
              </a:solidFill>
            </a:endParaRPr>
          </a:p>
          <a:p>
            <a:pPr marL="457200" indent="-457200">
              <a:buAutoNum type="arabicPeriod"/>
            </a:pPr>
            <a:r>
              <a:rPr lang="en-US" sz="2000" dirty="0">
                <a:solidFill>
                  <a:schemeClr val="accent1"/>
                </a:solidFill>
              </a:rPr>
              <a:t>All lab code is available at: </a:t>
            </a:r>
            <a:r>
              <a:rPr lang="en-US" sz="2000" dirty="0">
                <a:hlinkClick r:id="rId3"/>
              </a:rPr>
              <a:t>https://github.com/aws-samples/amazon-aurora-labs-for-mysql</a:t>
            </a:r>
            <a:endParaRPr lang="en-US" sz="2000" dirty="0">
              <a:solidFill>
                <a:schemeClr val="accent1"/>
              </a:solidFill>
            </a:endParaRPr>
          </a:p>
          <a:p>
            <a:pPr marL="457200" indent="-457200">
              <a:buAutoNum type="arabicPeriod"/>
            </a:pPr>
            <a:r>
              <a:rPr lang="en-US" sz="2000" dirty="0">
                <a:solidFill>
                  <a:schemeClr val="accent1"/>
                </a:solidFill>
              </a:rPr>
              <a:t>Slide deck contains suggested labs and points in the presentation flow for labs</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284307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6CCF0C0F-1A6B-1645-B60E-BB747DA69B0E}"/>
              </a:ext>
            </a:extLst>
          </p:cNvPr>
          <p:cNvSpPr>
            <a:spLocks noGrp="1"/>
          </p:cNvSpPr>
          <p:nvPr>
            <p:ph type="body" sz="quarter" idx="10"/>
          </p:nvPr>
        </p:nvSpPr>
        <p:spPr>
          <a:xfrm>
            <a:off x="548640" y="5950356"/>
            <a:ext cx="5892800" cy="610466"/>
          </a:xfrm>
        </p:spPr>
        <p:txBody>
          <a:bodyPr/>
          <a:lstStyle/>
          <a:p>
            <a:r>
              <a:rPr lang="en-US" dirty="0">
                <a:solidFill>
                  <a:schemeClr val="tx2"/>
                </a:solidFill>
              </a:rPr>
              <a:t>Team or presenters name</a:t>
            </a:r>
          </a:p>
        </p:txBody>
      </p:sp>
      <p:sp>
        <p:nvSpPr>
          <p:cNvPr id="7" name="Text Placeholder 3">
            <a:extLst>
              <a:ext uri="{FF2B5EF4-FFF2-40B4-BE49-F238E27FC236}">
                <a16:creationId xmlns:a16="http://schemas.microsoft.com/office/drawing/2014/main" id="{6568B5A0-D2B1-5D4A-B081-43D17C38ED07}"/>
              </a:ext>
            </a:extLst>
          </p:cNvPr>
          <p:cNvSpPr>
            <a:spLocks noGrp="1"/>
          </p:cNvSpPr>
          <p:nvPr>
            <p:ph type="body" sz="quarter" idx="12"/>
          </p:nvPr>
        </p:nvSpPr>
        <p:spPr>
          <a:xfrm>
            <a:off x="548640" y="3053166"/>
            <a:ext cx="11719981" cy="1191259"/>
          </a:xfrm>
        </p:spPr>
        <p:txBody>
          <a:bodyPr/>
          <a:lstStyle/>
          <a:p>
            <a:r>
              <a:rPr lang="en-US" dirty="0">
                <a:solidFill>
                  <a:schemeClr val="tx2"/>
                </a:solidFill>
              </a:rPr>
              <a:t>Amazon Aurora Immersion Day</a:t>
            </a:r>
          </a:p>
        </p:txBody>
      </p:sp>
      <p:sp>
        <p:nvSpPr>
          <p:cNvPr id="8" name="Text Placeholder 4">
            <a:extLst>
              <a:ext uri="{FF2B5EF4-FFF2-40B4-BE49-F238E27FC236}">
                <a16:creationId xmlns:a16="http://schemas.microsoft.com/office/drawing/2014/main" id="{26E46925-096C-E14E-833E-95A7D3E85E4C}"/>
              </a:ext>
            </a:extLst>
          </p:cNvPr>
          <p:cNvSpPr>
            <a:spLocks noGrp="1"/>
          </p:cNvSpPr>
          <p:nvPr>
            <p:ph type="body" sz="quarter" idx="13"/>
          </p:nvPr>
        </p:nvSpPr>
        <p:spPr>
          <a:xfrm>
            <a:off x="548640" y="4253721"/>
            <a:ext cx="9666531" cy="1231243"/>
          </a:xfrm>
        </p:spPr>
        <p:txBody>
          <a:bodyPr/>
          <a:lstStyle/>
          <a:p>
            <a:r>
              <a:rPr lang="en-US" sz="3500" dirty="0">
                <a:solidFill>
                  <a:schemeClr val="tx2"/>
                </a:solidFill>
              </a:rPr>
              <a:t>MySQL Compatible </a:t>
            </a:r>
            <a:r>
              <a:rPr lang="en-US" sz="3500" dirty="0"/>
              <a:t>E</a:t>
            </a:r>
            <a:r>
              <a:rPr lang="en-US" sz="3500" dirty="0">
                <a:solidFill>
                  <a:schemeClr val="tx2"/>
                </a:solidFill>
              </a:rPr>
              <a:t>dition</a:t>
            </a:r>
          </a:p>
        </p:txBody>
      </p:sp>
      <p:sp>
        <p:nvSpPr>
          <p:cNvPr id="9" name="Text Placeholder 2">
            <a:extLst>
              <a:ext uri="{FF2B5EF4-FFF2-40B4-BE49-F238E27FC236}">
                <a16:creationId xmlns:a16="http://schemas.microsoft.com/office/drawing/2014/main" id="{7E5E68B6-02F0-0741-B884-275FB189C1EB}"/>
              </a:ext>
            </a:extLst>
          </p:cNvPr>
          <p:cNvSpPr txBox="1">
            <a:spLocks/>
          </p:cNvSpPr>
          <p:nvPr/>
        </p:nvSpPr>
        <p:spPr>
          <a:xfrm>
            <a:off x="548640" y="6560822"/>
            <a:ext cx="5892800" cy="591819"/>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00" dirty="0">
                <a:solidFill>
                  <a:schemeClr val="tx2"/>
                </a:solidFill>
              </a:rPr>
              <a:t>Date</a:t>
            </a:r>
          </a:p>
        </p:txBody>
      </p:sp>
    </p:spTree>
    <p:extLst>
      <p:ext uri="{BB962C8B-B14F-4D97-AF65-F5344CB8AC3E}">
        <p14:creationId xmlns:p14="http://schemas.microsoft.com/office/powerpoint/2010/main" val="33034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128486" cy="873186"/>
          </a:xfrm>
        </p:spPr>
        <p:txBody>
          <a:bodyPr/>
          <a:lstStyle/>
          <a:p>
            <a:r>
              <a:rPr lang="en-US" dirty="0">
                <a:solidFill>
                  <a:schemeClr val="tx2"/>
                </a:solidFill>
              </a:rPr>
              <a:t>[Example] Table of contents</a:t>
            </a:r>
          </a:p>
        </p:txBody>
      </p:sp>
      <p:sp>
        <p:nvSpPr>
          <p:cNvPr id="3" name="Content Placeholder 2"/>
          <p:cNvSpPr>
            <a:spLocks noGrp="1"/>
          </p:cNvSpPr>
          <p:nvPr>
            <p:ph idx="4294967295"/>
          </p:nvPr>
        </p:nvSpPr>
        <p:spPr>
          <a:xfrm>
            <a:off x="544947" y="1614931"/>
            <a:ext cx="13128486" cy="5686282"/>
          </a:xfrm>
          <a:prstGeom prst="rect">
            <a:avLst/>
          </a:prstGeom>
        </p:spPr>
        <p:txBody>
          <a:bodyPr/>
          <a:lstStyle/>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Introduction to Amazon Aurora</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Aurora Fundamentals</a:t>
            </a:r>
            <a:endPar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HA/DR </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Management and Monitoring</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Security and Shared Responsibility</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Migration Best Practices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Performance Features and Optimization</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Best Practices for Effective Data Models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Roadmap Review</a:t>
            </a:r>
          </a:p>
          <a:p>
            <a:endParaRPr lang="en-US" dirty="0">
              <a:solidFill>
                <a:schemeClr val="tx2"/>
              </a:solidFill>
            </a:endParaRPr>
          </a:p>
        </p:txBody>
      </p:sp>
    </p:spTree>
    <p:extLst>
      <p:ext uri="{BB962C8B-B14F-4D97-AF65-F5344CB8AC3E}">
        <p14:creationId xmlns:p14="http://schemas.microsoft.com/office/powerpoint/2010/main" val="239979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9F31-C286-E14F-94A0-84242C0E9912}"/>
              </a:ext>
            </a:extLst>
          </p:cNvPr>
          <p:cNvSpPr>
            <a:spLocks noGrp="1"/>
          </p:cNvSpPr>
          <p:nvPr>
            <p:ph type="title"/>
          </p:nvPr>
        </p:nvSpPr>
        <p:spPr/>
        <p:txBody>
          <a:bodyPr/>
          <a:lstStyle/>
          <a:p>
            <a:r>
              <a:rPr lang="en-US" dirty="0"/>
              <a:t>Best Practices for Effective Data Models and Queries</a:t>
            </a:r>
          </a:p>
        </p:txBody>
      </p:sp>
      <p:sp>
        <p:nvSpPr>
          <p:cNvPr id="3" name="Text Placeholder 2">
            <a:extLst>
              <a:ext uri="{FF2B5EF4-FFF2-40B4-BE49-F238E27FC236}">
                <a16:creationId xmlns:a16="http://schemas.microsoft.com/office/drawing/2014/main" id="{4B7D5BE6-32FF-C04E-8ECC-4FA07F25B03F}"/>
              </a:ext>
            </a:extLst>
          </p:cNvPr>
          <p:cNvSpPr>
            <a:spLocks noGrp="1"/>
          </p:cNvSpPr>
          <p:nvPr>
            <p:ph type="body" sz="quarter" idx="10"/>
          </p:nvPr>
        </p:nvSpPr>
        <p:spPr>
          <a:xfrm>
            <a:off x="548640" y="4966655"/>
            <a:ext cx="8219440" cy="783078"/>
          </a:xfrm>
        </p:spPr>
        <p:txBody>
          <a:bodyPr/>
          <a:lstStyle/>
          <a:p>
            <a:r>
              <a:rPr lang="en-US" dirty="0"/>
              <a:t>In MySQL and Aurora MySQL</a:t>
            </a:r>
          </a:p>
        </p:txBody>
      </p:sp>
    </p:spTree>
    <p:extLst>
      <p:ext uri="{BB962C8B-B14F-4D97-AF65-F5344CB8AC3E}">
        <p14:creationId xmlns:p14="http://schemas.microsoft.com/office/powerpoint/2010/main" val="226889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13CB-0996-0A4D-800F-FC7727538C38}"/>
              </a:ext>
            </a:extLst>
          </p:cNvPr>
          <p:cNvSpPr>
            <a:spLocks noGrp="1"/>
          </p:cNvSpPr>
          <p:nvPr>
            <p:ph type="title"/>
          </p:nvPr>
        </p:nvSpPr>
        <p:spPr/>
        <p:txBody>
          <a:bodyPr/>
          <a:lstStyle/>
          <a:p>
            <a:r>
              <a:rPr lang="en-US" dirty="0"/>
              <a:t>Aurora MySQL table fundamentals</a:t>
            </a:r>
          </a:p>
        </p:txBody>
      </p:sp>
      <p:sp>
        <p:nvSpPr>
          <p:cNvPr id="3" name="Content Placeholder 2">
            <a:extLst>
              <a:ext uri="{FF2B5EF4-FFF2-40B4-BE49-F238E27FC236}">
                <a16:creationId xmlns:a16="http://schemas.microsoft.com/office/drawing/2014/main" id="{7FF08CE3-FC5E-304E-8E3F-5635C483FFE0}"/>
              </a:ext>
            </a:extLst>
          </p:cNvPr>
          <p:cNvSpPr>
            <a:spLocks noGrp="1"/>
          </p:cNvSpPr>
          <p:nvPr>
            <p:ph idx="1"/>
          </p:nvPr>
        </p:nvSpPr>
        <p:spPr>
          <a:xfrm>
            <a:off x="544947" y="1645920"/>
            <a:ext cx="7198878" cy="5686282"/>
          </a:xfrm>
        </p:spPr>
        <p:txBody>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800" dirty="0"/>
              <a:t>Aurora MySQL supports </a:t>
            </a:r>
            <a:r>
              <a:rPr lang="en-US" sz="2800" dirty="0" err="1"/>
              <a:t>InnoDB</a:t>
            </a:r>
            <a:r>
              <a:rPr lang="en-US" sz="2800" dirty="0"/>
              <a:t> tables for persistent storage</a:t>
            </a:r>
          </a:p>
          <a:p>
            <a:pPr marL="457200" indent="-457200">
              <a:buFont typeface="Arial" panose="020B0604020202020204" pitchFamily="34" charset="0"/>
              <a:buChar char="•"/>
            </a:pPr>
            <a:r>
              <a:rPr lang="en-US" sz="2800" dirty="0"/>
              <a:t>Tables are stored in tablespaces</a:t>
            </a:r>
          </a:p>
          <a:p>
            <a:pPr marL="457200" indent="-457200">
              <a:buFont typeface="Arial" panose="020B0604020202020204" pitchFamily="34" charset="0"/>
              <a:buChar char="•"/>
            </a:pPr>
            <a:r>
              <a:rPr lang="en-US" sz="2800" dirty="0"/>
              <a:t>By default, one tablespace per table, or partition of table</a:t>
            </a:r>
            <a:br>
              <a:rPr lang="en-US" sz="2800" dirty="0"/>
            </a:br>
            <a:r>
              <a:rPr lang="en-US" sz="2800" dirty="0"/>
              <a:t>(</a:t>
            </a:r>
            <a:r>
              <a:rPr lang="en-US" sz="2000" b="1" dirty="0" err="1">
                <a:solidFill>
                  <a:schemeClr val="accent3"/>
                </a:solidFill>
                <a:latin typeface="Monaco" pitchFamily="2" charset="77"/>
              </a:rPr>
              <a:t>innodb_file_per_table</a:t>
            </a:r>
            <a:r>
              <a:rPr lang="en-US" sz="2000" b="1" dirty="0">
                <a:latin typeface="Monaco" pitchFamily="2" charset="77"/>
              </a:rPr>
              <a:t> = </a:t>
            </a:r>
            <a:r>
              <a:rPr lang="en-US" sz="2000" b="1" dirty="0">
                <a:solidFill>
                  <a:schemeClr val="accent6"/>
                </a:solidFill>
                <a:latin typeface="Monaco" pitchFamily="2" charset="77"/>
              </a:rPr>
              <a:t>1</a:t>
            </a:r>
            <a:r>
              <a:rPr lang="en-US" sz="2800" dirty="0"/>
              <a:t>)</a:t>
            </a:r>
          </a:p>
          <a:p>
            <a:pPr marL="457200" indent="-457200">
              <a:buFont typeface="Arial" panose="020B0604020202020204" pitchFamily="34" charset="0"/>
              <a:buChar char="•"/>
            </a:pPr>
            <a:r>
              <a:rPr lang="en-US" sz="2800" dirty="0"/>
              <a:t>Tablespace contains 16 KiB pages</a:t>
            </a:r>
            <a:br>
              <a:rPr lang="en-US" sz="2800" dirty="0"/>
            </a:br>
            <a:r>
              <a:rPr lang="en-US" sz="2800" dirty="0"/>
              <a:t>→</a:t>
            </a:r>
            <a:r>
              <a:rPr lang="en-US" sz="2800" i="1" dirty="0"/>
              <a:t> fixed portion of row data max. ~8KiB</a:t>
            </a:r>
          </a:p>
          <a:p>
            <a:pPr marL="457200" indent="-457200">
              <a:buFont typeface="Arial" panose="020B0604020202020204" pitchFamily="34" charset="0"/>
              <a:buChar char="•"/>
            </a:pPr>
            <a:r>
              <a:rPr lang="en-US" sz="2800" dirty="0"/>
              <a:t>Pages hold table data</a:t>
            </a:r>
          </a:p>
        </p:txBody>
      </p:sp>
      <p:graphicFrame>
        <p:nvGraphicFramePr>
          <p:cNvPr id="4" name="Table 3">
            <a:extLst>
              <a:ext uri="{FF2B5EF4-FFF2-40B4-BE49-F238E27FC236}">
                <a16:creationId xmlns:a16="http://schemas.microsoft.com/office/drawing/2014/main" id="{922326F2-A4BD-E249-94FF-9F81F7C4A0B8}"/>
              </a:ext>
            </a:extLst>
          </p:cNvPr>
          <p:cNvGraphicFramePr>
            <a:graphicFrameLocks noGrp="1"/>
          </p:cNvGraphicFramePr>
          <p:nvPr>
            <p:extLst>
              <p:ext uri="{D42A27DB-BD31-4B8C-83A1-F6EECF244321}">
                <p14:modId xmlns:p14="http://schemas.microsoft.com/office/powerpoint/2010/main" val="2587940817"/>
              </p:ext>
            </p:extLst>
          </p:nvPr>
        </p:nvGraphicFramePr>
        <p:xfrm>
          <a:off x="9023566" y="2865120"/>
          <a:ext cx="4114801" cy="2499360"/>
        </p:xfrm>
        <a:graphic>
          <a:graphicData uri="http://schemas.openxmlformats.org/drawingml/2006/table">
            <a:tbl>
              <a:tblPr firstRow="1" bandRow="1">
                <a:tableStyleId>{5C22544A-7EE6-4342-B048-85BDC9FD1C3A}</a:tableStyleId>
              </a:tblPr>
              <a:tblGrid>
                <a:gridCol w="4114801">
                  <a:extLst>
                    <a:ext uri="{9D8B030D-6E8A-4147-A177-3AD203B41FA5}">
                      <a16:colId xmlns:a16="http://schemas.microsoft.com/office/drawing/2014/main" val="4145251293"/>
                    </a:ext>
                  </a:extLst>
                </a:gridCol>
              </a:tblGrid>
              <a:tr h="370840">
                <a:tc>
                  <a:txBody>
                    <a:bodyPr/>
                    <a:lstStyle/>
                    <a:p>
                      <a:r>
                        <a:rPr lang="en-US" sz="2000" dirty="0"/>
                        <a:t>Tablespace</a:t>
                      </a:r>
                    </a:p>
                  </a:txBody>
                  <a:tcP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solidFill>
                      <a:schemeClr val="tx2"/>
                    </a:solidFill>
                  </a:tcPr>
                </a:tc>
                <a:extLst>
                  <a:ext uri="{0D108BD9-81ED-4DB2-BD59-A6C34878D82A}">
                    <a16:rowId xmlns:a16="http://schemas.microsoft.com/office/drawing/2014/main" val="1342897957"/>
                  </a:ext>
                </a:extLst>
              </a:tr>
              <a:tr h="370840">
                <a:tc>
                  <a:txBody>
                    <a:bodyPr/>
                    <a:lstStyle/>
                    <a:p>
                      <a:r>
                        <a:rPr lang="en-US" sz="2000" dirty="0">
                          <a:solidFill>
                            <a:schemeClr val="bg1"/>
                          </a:solidFill>
                        </a:rPr>
                        <a:t>Clustered index (b-tree) contains table records ordered by PK, UK or internal row ID (if no PK or UK)</a:t>
                      </a:r>
                    </a:p>
                  </a:txBody>
                  <a:tcP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solidFill>
                      <a:schemeClr val="accent5"/>
                    </a:solidFill>
                  </a:tcPr>
                </a:tc>
                <a:extLst>
                  <a:ext uri="{0D108BD9-81ED-4DB2-BD59-A6C34878D82A}">
                    <a16:rowId xmlns:a16="http://schemas.microsoft.com/office/drawing/2014/main" val="1711201826"/>
                  </a:ext>
                </a:extLst>
              </a:tr>
              <a:tr h="370840">
                <a:tc>
                  <a:txBody>
                    <a:bodyPr/>
                    <a:lstStyle/>
                    <a:p>
                      <a:r>
                        <a:rPr lang="en-US" sz="2000" dirty="0">
                          <a:solidFill>
                            <a:schemeClr val="bg1"/>
                          </a:solidFill>
                        </a:rPr>
                        <a:t>Secondary indexes (b-trees)</a:t>
                      </a:r>
                    </a:p>
                  </a:txBody>
                  <a:tcP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solidFill>
                      <a:schemeClr val="accent4"/>
                    </a:solidFill>
                  </a:tcPr>
                </a:tc>
                <a:extLst>
                  <a:ext uri="{0D108BD9-81ED-4DB2-BD59-A6C34878D82A}">
                    <a16:rowId xmlns:a16="http://schemas.microsoft.com/office/drawing/2014/main" val="2407817207"/>
                  </a:ext>
                </a:extLst>
              </a:tr>
              <a:tr h="370840">
                <a:tc>
                  <a:txBody>
                    <a:bodyPr/>
                    <a:lstStyle/>
                    <a:p>
                      <a:r>
                        <a:rPr lang="en-US" sz="2000" dirty="0">
                          <a:solidFill>
                            <a:schemeClr val="bg1"/>
                          </a:solidFill>
                        </a:rPr>
                        <a:t>Externally stored values of variable length fields</a:t>
                      </a:r>
                    </a:p>
                  </a:txBody>
                  <a:tcP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B w="38100" cap="flat" cmpd="sng" algn="ctr">
                      <a:solidFill>
                        <a:schemeClr val="tx2"/>
                      </a:solidFill>
                      <a:prstDash val="solid"/>
                      <a:round/>
                      <a:headEnd type="none" w="med" len="med"/>
                      <a:tailEnd type="none" w="med" len="med"/>
                    </a:lnB>
                    <a:solidFill>
                      <a:schemeClr val="accent3"/>
                    </a:solidFill>
                  </a:tcPr>
                </a:tc>
                <a:extLst>
                  <a:ext uri="{0D108BD9-81ED-4DB2-BD59-A6C34878D82A}">
                    <a16:rowId xmlns:a16="http://schemas.microsoft.com/office/drawing/2014/main" val="2730171822"/>
                  </a:ext>
                </a:extLst>
              </a:tr>
            </a:tbl>
          </a:graphicData>
        </a:graphic>
      </p:graphicFrame>
    </p:spTree>
    <p:extLst>
      <p:ext uri="{BB962C8B-B14F-4D97-AF65-F5344CB8AC3E}">
        <p14:creationId xmlns:p14="http://schemas.microsoft.com/office/powerpoint/2010/main" val="398298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EB29-03F4-9E4C-A8A1-68BE5C5184A4}"/>
              </a:ext>
            </a:extLst>
          </p:cNvPr>
          <p:cNvSpPr>
            <a:spLocks noGrp="1"/>
          </p:cNvSpPr>
          <p:nvPr>
            <p:ph type="title"/>
          </p:nvPr>
        </p:nvSpPr>
        <p:spPr/>
        <p:txBody>
          <a:bodyPr/>
          <a:lstStyle/>
          <a:p>
            <a:r>
              <a:rPr lang="en-US" dirty="0" err="1"/>
              <a:t>InnoDB</a:t>
            </a:r>
            <a:r>
              <a:rPr lang="en-US" dirty="0"/>
              <a:t> tablespaces: Aurora vs. MySQL Community Edition (CE)</a:t>
            </a:r>
          </a:p>
        </p:txBody>
      </p:sp>
      <p:sp>
        <p:nvSpPr>
          <p:cNvPr id="3" name="Content Placeholder 2">
            <a:extLst>
              <a:ext uri="{FF2B5EF4-FFF2-40B4-BE49-F238E27FC236}">
                <a16:creationId xmlns:a16="http://schemas.microsoft.com/office/drawing/2014/main" id="{EA6BD2DB-394A-8248-A921-CC9C94223EBB}"/>
              </a:ext>
            </a:extLst>
          </p:cNvPr>
          <p:cNvSpPr>
            <a:spLocks noGrp="1"/>
          </p:cNvSpPr>
          <p:nvPr>
            <p:ph idx="1"/>
          </p:nvPr>
        </p:nvSpPr>
        <p:spPr/>
        <p:txBody>
          <a:bodyPr/>
          <a:lstStyle/>
          <a:p>
            <a:pPr marL="457200" indent="-457200">
              <a:buFont typeface="Arial" panose="020B0604020202020204" pitchFamily="34" charset="0"/>
              <a:buChar char="•"/>
            </a:pPr>
            <a:r>
              <a:rPr lang="en-US" sz="2800" dirty="0"/>
              <a:t>Aurora MySQL does not support general tablespaces (5.7)</a:t>
            </a:r>
            <a:br>
              <a:rPr lang="en-US" dirty="0"/>
            </a:br>
            <a:r>
              <a:rPr lang="en-US" sz="2800" dirty="0"/>
              <a:t>(</a:t>
            </a:r>
            <a:r>
              <a:rPr lang="en-US" sz="2000" b="1" dirty="0">
                <a:solidFill>
                  <a:schemeClr val="accent3"/>
                </a:solidFill>
                <a:latin typeface="Monaco" pitchFamily="2" charset="77"/>
              </a:rPr>
              <a:t>CREATE TABLESPACE</a:t>
            </a:r>
            <a:r>
              <a:rPr lang="en-US" sz="2000" b="1" dirty="0">
                <a:latin typeface="Monaco" pitchFamily="2" charset="77"/>
              </a:rPr>
              <a:t> ts2 </a:t>
            </a:r>
            <a:r>
              <a:rPr lang="en-US" sz="2000" b="1" dirty="0">
                <a:solidFill>
                  <a:schemeClr val="accent3"/>
                </a:solidFill>
                <a:latin typeface="Monaco" pitchFamily="2" charset="77"/>
              </a:rPr>
              <a:t>ADD DATAFILE </a:t>
            </a:r>
            <a:r>
              <a:rPr lang="en-US" sz="2000" b="1" dirty="0">
                <a:solidFill>
                  <a:schemeClr val="accent1"/>
                </a:solidFill>
                <a:latin typeface="Monaco" pitchFamily="2" charset="77"/>
              </a:rPr>
              <a:t>‘/path/ts2.ibd’</a:t>
            </a:r>
            <a:r>
              <a:rPr lang="en-US" sz="2000" b="1" dirty="0">
                <a:latin typeface="Monaco" pitchFamily="2" charset="77"/>
              </a:rPr>
              <a:t> ...;</a:t>
            </a:r>
            <a:r>
              <a:rPr lang="en-US" sz="2800" dirty="0"/>
              <a:t>)</a:t>
            </a:r>
          </a:p>
          <a:p>
            <a:pPr marL="457200" indent="-457200">
              <a:buFont typeface="Arial" panose="020B0604020202020204" pitchFamily="34" charset="0"/>
              <a:buChar char="•"/>
            </a:pPr>
            <a:r>
              <a:rPr lang="en-US" sz="2800" dirty="0"/>
              <a:t>If </a:t>
            </a:r>
            <a:r>
              <a:rPr lang="en-US" sz="2000" b="1" dirty="0" err="1">
                <a:solidFill>
                  <a:schemeClr val="accent3"/>
                </a:solidFill>
                <a:latin typeface="Monaco" pitchFamily="2" charset="77"/>
              </a:rPr>
              <a:t>innodb_file_per_table</a:t>
            </a:r>
            <a:r>
              <a:rPr lang="en-US" sz="2000" b="1" dirty="0">
                <a:latin typeface="Monaco" pitchFamily="2" charset="77"/>
              </a:rPr>
              <a:t> = </a:t>
            </a:r>
            <a:r>
              <a:rPr lang="en-US" sz="2000" b="1" dirty="0">
                <a:solidFill>
                  <a:schemeClr val="accent6"/>
                </a:solidFill>
                <a:latin typeface="Monaco" pitchFamily="2" charset="77"/>
              </a:rPr>
              <a:t>0</a:t>
            </a:r>
            <a:r>
              <a:rPr lang="en-US" sz="2800" dirty="0"/>
              <a:t>, then all tables stored in system tablespace</a:t>
            </a:r>
            <a:endParaRPr lang="en-US" sz="2800" dirty="0">
              <a:latin typeface="Monaco" pitchFamily="2" charset="77"/>
            </a:endParaRPr>
          </a:p>
          <a:p>
            <a:pPr marL="457200" indent="-457200">
              <a:buFont typeface="Arial" panose="020B0604020202020204" pitchFamily="34" charset="0"/>
              <a:buChar char="•"/>
            </a:pPr>
            <a:r>
              <a:rPr lang="en-US" sz="2800" dirty="0">
                <a:latin typeface="+mn-lt"/>
              </a:rPr>
              <a:t>System tablespace expands, but cannot be shrunk</a:t>
            </a:r>
          </a:p>
          <a:p>
            <a:pPr marL="457200" indent="-457200">
              <a:buFont typeface="Arial" panose="020B0604020202020204" pitchFamily="34" charset="0"/>
              <a:buChar char="•"/>
            </a:pPr>
            <a:endParaRPr lang="en-US" sz="2800" dirty="0">
              <a:latin typeface="+mn-lt"/>
            </a:endParaRPr>
          </a:p>
          <a:p>
            <a:pPr marL="457200" indent="-457200">
              <a:buFont typeface="Arial" panose="020B0604020202020204" pitchFamily="34" charset="0"/>
              <a:buChar char="•"/>
            </a:pPr>
            <a:endParaRPr lang="en-US" sz="2800" dirty="0">
              <a:latin typeface="+mn-lt"/>
            </a:endParaRPr>
          </a:p>
          <a:p>
            <a:r>
              <a:rPr lang="en-US" sz="2800" b="1" dirty="0">
                <a:latin typeface="+mn-lt"/>
              </a:rPr>
              <a:t>Common MySQL </a:t>
            </a:r>
            <a:r>
              <a:rPr lang="en-US" sz="2800" b="1" dirty="0">
                <a:solidFill>
                  <a:schemeClr val="accent6"/>
                </a:solidFill>
                <a:latin typeface="+mn-lt"/>
              </a:rPr>
              <a:t>misconception/antipattern</a:t>
            </a:r>
            <a:r>
              <a:rPr lang="en-US" sz="2800" b="1" dirty="0">
                <a:latin typeface="+mn-lt"/>
              </a:rPr>
              <a:t>:</a:t>
            </a:r>
          </a:p>
          <a:p>
            <a:r>
              <a:rPr lang="en-US" sz="2800" i="1" dirty="0">
                <a:latin typeface="+mn-lt"/>
              </a:rPr>
              <a:t>“Turning file per table </a:t>
            </a:r>
            <a:r>
              <a:rPr lang="en-US" sz="2800" i="1" dirty="0">
                <a:solidFill>
                  <a:schemeClr val="accent6"/>
                </a:solidFill>
                <a:latin typeface="+mn-lt"/>
              </a:rPr>
              <a:t>off</a:t>
            </a:r>
            <a:r>
              <a:rPr lang="en-US" sz="2800" i="1" dirty="0">
                <a:latin typeface="+mn-lt"/>
              </a:rPr>
              <a:t> speeds up crash recovery”</a:t>
            </a:r>
          </a:p>
          <a:p>
            <a:endParaRPr lang="en-US" sz="1000" i="1" dirty="0">
              <a:latin typeface="+mn-lt"/>
            </a:endParaRPr>
          </a:p>
          <a:p>
            <a:pPr marL="342900" indent="-342900">
              <a:buFont typeface="Arial" panose="020B0604020202020204" pitchFamily="34" charset="0"/>
              <a:buChar char="•"/>
            </a:pPr>
            <a:r>
              <a:rPr lang="en-US" sz="2400" dirty="0">
                <a:latin typeface="+mn-lt"/>
              </a:rPr>
              <a:t>Aurora MySQL uses a purpose-built, distributed log structured storage service</a:t>
            </a:r>
            <a:br>
              <a:rPr lang="en-US" sz="2400" dirty="0">
                <a:latin typeface="+mn-lt"/>
              </a:rPr>
            </a:br>
            <a:r>
              <a:rPr lang="en-US" sz="2400" dirty="0">
                <a:latin typeface="+mn-lt"/>
              </a:rPr>
              <a:t>with on-demand redo log replay in the event of a crash</a:t>
            </a:r>
          </a:p>
          <a:p>
            <a:pPr marL="342900" indent="-342900">
              <a:buFont typeface="Arial" panose="020B0604020202020204" pitchFamily="34" charset="0"/>
              <a:buChar char="•"/>
            </a:pPr>
            <a:r>
              <a:rPr lang="en-US" sz="2400" dirty="0">
                <a:latin typeface="+mn-lt"/>
              </a:rPr>
              <a:t>File system considerations for turning off file per table in MySQL broadly do not apply to Aurora</a:t>
            </a:r>
            <a:endParaRPr lang="en-US" sz="2400" dirty="0">
              <a:solidFill>
                <a:schemeClr val="accent6"/>
              </a:solidFill>
              <a:latin typeface="+mn-lt"/>
            </a:endParaRP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42256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A15D-EDF9-2F4C-A698-8F84CAC6CBBF}"/>
              </a:ext>
            </a:extLst>
          </p:cNvPr>
          <p:cNvSpPr>
            <a:spLocks noGrp="1"/>
          </p:cNvSpPr>
          <p:nvPr>
            <p:ph type="title"/>
          </p:nvPr>
        </p:nvSpPr>
        <p:spPr/>
        <p:txBody>
          <a:bodyPr/>
          <a:lstStyle/>
          <a:p>
            <a:r>
              <a:rPr lang="en-US" dirty="0"/>
              <a:t>Natural effects of MySQL data organization</a:t>
            </a:r>
          </a:p>
        </p:txBody>
      </p:sp>
      <p:sp>
        <p:nvSpPr>
          <p:cNvPr id="16" name="TextBox 15">
            <a:extLst>
              <a:ext uri="{FF2B5EF4-FFF2-40B4-BE49-F238E27FC236}">
                <a16:creationId xmlns:a16="http://schemas.microsoft.com/office/drawing/2014/main" id="{34CFF79B-1C3D-724D-99AD-AC463E32339D}"/>
              </a:ext>
            </a:extLst>
          </p:cNvPr>
          <p:cNvSpPr txBox="1"/>
          <p:nvPr/>
        </p:nvSpPr>
        <p:spPr>
          <a:xfrm>
            <a:off x="610937" y="2914169"/>
            <a:ext cx="2733774" cy="2431435"/>
          </a:xfrm>
          <a:prstGeom prst="rect">
            <a:avLst/>
          </a:prstGeom>
          <a:noFill/>
        </p:spPr>
        <p:txBody>
          <a:bodyPr wrap="square" rtlCol="0">
            <a:spAutoFit/>
          </a:bodyPr>
          <a:lstStyle/>
          <a:p>
            <a:pPr algn="ctr"/>
            <a:r>
              <a:rPr lang="en-US" sz="36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WRITES</a:t>
            </a:r>
          </a:p>
          <a:p>
            <a:pPr algn="ctr"/>
            <a:endPar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200" dirty="0">
                <a:solidFill>
                  <a:schemeClr val="tx2"/>
                </a:solidFill>
              </a:rPr>
              <a:t>Cost (I/O, latency) increases with size of b-tree (number of rows)</a:t>
            </a:r>
            <a:r>
              <a:rPr lang="en-US" sz="2200" dirty="0">
                <a:solidFill>
                  <a:schemeClr val="tx2"/>
                </a:solidFill>
                <a:ea typeface="Amazon Ember" panose="020B0603020204020204" pitchFamily="34" charset="0"/>
                <a:cs typeface="Amazon Ember" panose="020B0603020204020204" pitchFamily="34" charset="0"/>
              </a:rPr>
              <a:t> </a:t>
            </a:r>
          </a:p>
        </p:txBody>
      </p:sp>
      <p:sp>
        <p:nvSpPr>
          <p:cNvPr id="18" name="TextBox 17">
            <a:extLst>
              <a:ext uri="{FF2B5EF4-FFF2-40B4-BE49-F238E27FC236}">
                <a16:creationId xmlns:a16="http://schemas.microsoft.com/office/drawing/2014/main" id="{183132ED-DA86-DE45-AC6B-218D0738A732}"/>
              </a:ext>
            </a:extLst>
          </p:cNvPr>
          <p:cNvSpPr txBox="1"/>
          <p:nvPr/>
        </p:nvSpPr>
        <p:spPr>
          <a:xfrm>
            <a:off x="4125486" y="2900424"/>
            <a:ext cx="2733774" cy="2769989"/>
          </a:xfrm>
          <a:prstGeom prst="rect">
            <a:avLst/>
          </a:prstGeom>
          <a:noFill/>
        </p:spPr>
        <p:txBody>
          <a:bodyPr wrap="square" rtlCol="0">
            <a:spAutoFit/>
          </a:bodyPr>
          <a:lstStyle/>
          <a:p>
            <a:pPr lvl="0" algn="ctr"/>
            <a:r>
              <a:rPr lang="en-US" sz="3600" b="1" dirty="0">
                <a:solidFill>
                  <a:srgbClr val="7030A0"/>
                </a:solidFill>
                <a:latin typeface="Amazon Ember" panose="020B0603020204020204" pitchFamily="34" charset="0"/>
                <a:ea typeface="Amazon Ember" panose="020B0603020204020204" pitchFamily="34" charset="0"/>
                <a:cs typeface="Amazon Ember" panose="020B0603020204020204" pitchFamily="34" charset="0"/>
              </a:rPr>
              <a:t>READS</a:t>
            </a:r>
          </a:p>
          <a:p>
            <a:pPr lvl="0" algn="ctr"/>
            <a:endParaRPr lang="en-US" sz="28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200" dirty="0">
                <a:solidFill>
                  <a:srgbClr val="232F3E"/>
                </a:solidFill>
                <a:cs typeface="Amazon Ember Regular" charset="0"/>
              </a:rPr>
              <a:t>Cost (I/O, latency) also increases with size of b-tree, subject to buffer pool caching</a:t>
            </a:r>
            <a:endParaRPr lang="en-US" sz="2200" dirty="0">
              <a:solidFill>
                <a:srgbClr val="232F3E"/>
              </a:solidFill>
              <a:ea typeface="Amazon Ember" panose="020B0603020204020204" pitchFamily="34" charset="0"/>
              <a:cs typeface="Amazon Ember" panose="020B0603020204020204" pitchFamily="34" charset="0"/>
            </a:endParaRPr>
          </a:p>
        </p:txBody>
      </p:sp>
      <p:sp>
        <p:nvSpPr>
          <p:cNvPr id="19" name="TextBox 18">
            <a:extLst>
              <a:ext uri="{FF2B5EF4-FFF2-40B4-BE49-F238E27FC236}">
                <a16:creationId xmlns:a16="http://schemas.microsoft.com/office/drawing/2014/main" id="{4ACA8FC3-C1D1-074D-9C51-6A00BD73A568}"/>
              </a:ext>
            </a:extLst>
          </p:cNvPr>
          <p:cNvSpPr txBox="1"/>
          <p:nvPr/>
        </p:nvSpPr>
        <p:spPr>
          <a:xfrm>
            <a:off x="7640035" y="2914169"/>
            <a:ext cx="2733774" cy="2769989"/>
          </a:xfrm>
          <a:prstGeom prst="rect">
            <a:avLst/>
          </a:prstGeom>
          <a:noFill/>
        </p:spPr>
        <p:txBody>
          <a:bodyPr wrap="square" rtlCol="0">
            <a:spAutoFit/>
          </a:bodyPr>
          <a:lstStyle/>
          <a:p>
            <a:pPr lvl="0" algn="ctr"/>
            <a:r>
              <a:rPr lang="en-US" sz="36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ORDER</a:t>
            </a:r>
          </a:p>
          <a:p>
            <a:pPr lvl="0" algn="ctr"/>
            <a:endParaRPr lang="en-US" sz="28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200" dirty="0">
                <a:solidFill>
                  <a:srgbClr val="232F3E"/>
                </a:solidFill>
                <a:cs typeface="Amazon Ember Regular" charset="0"/>
              </a:rPr>
              <a:t>Cost (I/O, compute) overhead to keep b-trees ordered (page splits, merges) </a:t>
            </a:r>
            <a:endParaRPr lang="en-US" sz="2200" dirty="0">
              <a:solidFill>
                <a:srgbClr val="232F3E"/>
              </a:solidFill>
              <a:ea typeface="Amazon Ember" panose="020B0603020204020204" pitchFamily="34" charset="0"/>
              <a:cs typeface="Amazon Ember" panose="020B0603020204020204" pitchFamily="34" charset="0"/>
            </a:endParaRPr>
          </a:p>
        </p:txBody>
      </p:sp>
      <p:sp>
        <p:nvSpPr>
          <p:cNvPr id="20" name="TextBox 19">
            <a:extLst>
              <a:ext uri="{FF2B5EF4-FFF2-40B4-BE49-F238E27FC236}">
                <a16:creationId xmlns:a16="http://schemas.microsoft.com/office/drawing/2014/main" id="{665C9103-0BAC-AA4F-96B4-9EC815004FBC}"/>
              </a:ext>
            </a:extLst>
          </p:cNvPr>
          <p:cNvSpPr txBox="1"/>
          <p:nvPr/>
        </p:nvSpPr>
        <p:spPr>
          <a:xfrm>
            <a:off x="11154584" y="2914169"/>
            <a:ext cx="2733774" cy="2800767"/>
          </a:xfrm>
          <a:prstGeom prst="rect">
            <a:avLst/>
          </a:prstGeom>
          <a:noFill/>
        </p:spPr>
        <p:txBody>
          <a:bodyPr wrap="square" rtlCol="0">
            <a:spAutoFit/>
          </a:bodyPr>
          <a:lstStyle/>
          <a:p>
            <a:pPr lvl="0" algn="ctr"/>
            <a:r>
              <a:rPr lang="en-US" sz="3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DENSITY</a:t>
            </a:r>
          </a:p>
          <a:p>
            <a:pPr lvl="0" algn="ctr"/>
            <a:endParaRPr lang="en-US" sz="28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200" dirty="0">
                <a:solidFill>
                  <a:srgbClr val="232F3E"/>
                </a:solidFill>
                <a:cs typeface="Amazon Ember Regular" charset="0"/>
              </a:rPr>
              <a:t>Cost (I/O, compute) increases with large data records </a:t>
            </a:r>
            <a:br>
              <a:rPr lang="en-US" sz="2200" dirty="0">
                <a:solidFill>
                  <a:srgbClr val="232F3E"/>
                </a:solidFill>
                <a:cs typeface="Amazon Ember Regular" charset="0"/>
              </a:rPr>
            </a:br>
            <a:r>
              <a:rPr lang="en-US" sz="2000" dirty="0"/>
              <a:t>→</a:t>
            </a:r>
            <a:r>
              <a:rPr lang="en-US" sz="2200" dirty="0">
                <a:solidFill>
                  <a:srgbClr val="232F3E"/>
                </a:solidFill>
                <a:cs typeface="Amazon Ember Regular" charset="0"/>
              </a:rPr>
              <a:t> less rows/page</a:t>
            </a:r>
            <a:br>
              <a:rPr lang="en-US" sz="2200" dirty="0">
                <a:solidFill>
                  <a:srgbClr val="232F3E"/>
                </a:solidFill>
                <a:cs typeface="Amazon Ember Regular" charset="0"/>
              </a:rPr>
            </a:br>
            <a:r>
              <a:rPr lang="en-US" sz="2000" dirty="0"/>
              <a:t>→</a:t>
            </a:r>
            <a:r>
              <a:rPr lang="en-US" sz="2200" dirty="0">
                <a:solidFill>
                  <a:srgbClr val="232F3E"/>
                </a:solidFill>
                <a:cs typeface="Amazon Ember Regular" charset="0"/>
              </a:rPr>
              <a:t> bigger b-trees</a:t>
            </a:r>
            <a:endParaRPr lang="en-US" sz="2200" dirty="0">
              <a:solidFill>
                <a:srgbClr val="232F3E"/>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17523727"/>
      </p:ext>
    </p:extLst>
  </p:cSld>
  <p:clrMapOvr>
    <a:masterClrMapping/>
  </p:clrMapOvr>
</p:sld>
</file>

<file path=ppt/theme/theme1.xml><?xml version="1.0" encoding="utf-8"?>
<a:theme xmlns:a="http://schemas.openxmlformats.org/drawingml/2006/main" name="DeckTemplate-AWS">
  <a:themeElements>
    <a:clrScheme name="Custom 13">
      <a:dk1>
        <a:srgbClr val="000000"/>
      </a:dk1>
      <a:lt1>
        <a:srgbClr val="FFFFFF"/>
      </a:lt1>
      <a:dk2>
        <a:srgbClr val="232F3E"/>
      </a:dk2>
      <a:lt2>
        <a:srgbClr val="F2F3F3"/>
      </a:lt2>
      <a:accent1>
        <a:srgbClr val="FF9900"/>
      </a:accent1>
      <a:accent2>
        <a:srgbClr val="00A1C9"/>
      </a:accent2>
      <a:accent3>
        <a:srgbClr val="007DBC"/>
      </a:accent3>
      <a:accent4>
        <a:srgbClr val="69AF34"/>
      </a:accent4>
      <a:accent5>
        <a:srgbClr val="1E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solidFill>
              <a:schemeClr val="tx2"/>
            </a:solidFill>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56990</TotalTime>
  <Words>3558</Words>
  <Application>Microsoft Macintosh PowerPoint</Application>
  <PresentationFormat>Custom</PresentationFormat>
  <Paragraphs>451</Paragraphs>
  <Slides>27</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Amazon Ember</vt:lpstr>
      <vt:lpstr>Amazon Ember Heavy</vt:lpstr>
      <vt:lpstr>Amazon Ember Light</vt:lpstr>
      <vt:lpstr>Amazon Ember Regular</vt:lpstr>
      <vt:lpstr>Arial</vt:lpstr>
      <vt:lpstr>Monaco</vt:lpstr>
      <vt:lpstr>DeckTemplate-AWS</vt:lpstr>
      <vt:lpstr>PowerPoint Presentation</vt:lpstr>
      <vt:lpstr>PowerPoint Presentation</vt:lpstr>
      <vt:lpstr>PowerPoint Presentation</vt:lpstr>
      <vt:lpstr>PowerPoint Presentation</vt:lpstr>
      <vt:lpstr>[Example] Table of contents</vt:lpstr>
      <vt:lpstr>Best Practices for Effective Data Models and Queries</vt:lpstr>
      <vt:lpstr>Aurora MySQL table fundamentals</vt:lpstr>
      <vt:lpstr>InnoDB tablespaces: Aurora vs. MySQL Community Edition (CE)</vt:lpstr>
      <vt:lpstr>Natural effects of MySQL data organization</vt:lpstr>
      <vt:lpstr>Schema design core tenets</vt:lpstr>
      <vt:lpstr>…and keep in mind</vt:lpstr>
      <vt:lpstr>Data type considerations</vt:lpstr>
      <vt:lpstr>Data type optimization example</vt:lpstr>
      <vt:lpstr>Considerations for variable-length (var-len) data types</vt:lpstr>
      <vt:lpstr>Primary key design considerations</vt:lpstr>
      <vt:lpstr>Secondary index (key) design considerations</vt:lpstr>
      <vt:lpstr>Common indexing problems and antipatterns</vt:lpstr>
      <vt:lpstr>Partitioning design considerations</vt:lpstr>
      <vt:lpstr>Performance Efficiency for Common Use Cases</vt:lpstr>
      <vt:lpstr>How to optimize queries:</vt:lpstr>
      <vt:lpstr>Optimizing the WHERE clause of a statement</vt:lpstr>
      <vt:lpstr>#1: Paginated, sorted results</vt:lpstr>
      <vt:lpstr>#2: Optimizing range queries returning low cardinality columns</vt:lpstr>
      <vt:lpstr>#3: Scalability through join decomposition</vt:lpstr>
      <vt:lpstr>#4: Collecting time structured data (events)</vt:lpstr>
      <vt:lpstr>#5: Designing Scalable ETL Pipelines</vt:lpstr>
      <vt:lpstr>Reminder: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378</cp:revision>
  <dcterms:created xsi:type="dcterms:W3CDTF">2016-06-17T18:22:10Z</dcterms:created>
  <dcterms:modified xsi:type="dcterms:W3CDTF">2020-05-18T14:30:01Z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