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1624" r:id="rId5"/>
    <p:sldId id="299" r:id="rId6"/>
    <p:sldId id="305" r:id="rId7"/>
    <p:sldId id="304" r:id="rId8"/>
    <p:sldId id="306" r:id="rId9"/>
    <p:sldId id="308" r:id="rId10"/>
    <p:sldId id="309" r:id="rId11"/>
    <p:sldId id="310" r:id="rId12"/>
    <p:sldId id="1625" r:id="rId13"/>
    <p:sldId id="1626" r:id="rId14"/>
    <p:sldId id="1632" r:id="rId15"/>
    <p:sldId id="1628" r:id="rId16"/>
    <p:sldId id="1629" r:id="rId17"/>
    <p:sldId id="1630" r:id="rId18"/>
    <p:sldId id="1631" r:id="rId19"/>
    <p:sldId id="1633" r:id="rId20"/>
    <p:sldId id="1634" r:id="rId21"/>
    <p:sldId id="1635" r:id="rId22"/>
    <p:sldId id="1636" r:id="rId23"/>
    <p:sldId id="311" r:id="rId24"/>
    <p:sldId id="313" r:id="rId25"/>
    <p:sldId id="1618" r:id="rId26"/>
    <p:sldId id="1619" r:id="rId27"/>
    <p:sldId id="1620" r:id="rId28"/>
    <p:sldId id="1582" r:id="rId29"/>
    <p:sldId id="1640" r:id="rId30"/>
    <p:sldId id="1621" r:id="rId31"/>
    <p:sldId id="1639" r:id="rId32"/>
    <p:sldId id="316" r:id="rId33"/>
    <p:sldId id="322" r:id="rId34"/>
    <p:sldId id="317" r:id="rId35"/>
    <p:sldId id="318" r:id="rId36"/>
    <p:sldId id="319" r:id="rId37"/>
    <p:sldId id="320" r:id="rId38"/>
    <p:sldId id="1613" r:id="rId39"/>
    <p:sldId id="324" r:id="rId40"/>
    <p:sldId id="323" r:id="rId41"/>
    <p:sldId id="1638"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D1508A5-99C8-6E42-BC93-AFDC96867D9D}">
          <p14:sldIdLst>
            <p14:sldId id="1624"/>
            <p14:sldId id="299"/>
            <p14:sldId id="305"/>
            <p14:sldId id="304"/>
            <p14:sldId id="306"/>
          </p14:sldIdLst>
        </p14:section>
        <p14:section name="High availability" id="{FAD1B27E-92FD-194D-94B7-87FC5395AF99}">
          <p14:sldIdLst>
            <p14:sldId id="308"/>
            <p14:sldId id="309"/>
            <p14:sldId id="310"/>
            <p14:sldId id="1625"/>
            <p14:sldId id="1626"/>
            <p14:sldId id="1632"/>
            <p14:sldId id="1628"/>
            <p14:sldId id="1629"/>
            <p14:sldId id="1630"/>
            <p14:sldId id="1631"/>
            <p14:sldId id="1633"/>
            <p14:sldId id="1634"/>
            <p14:sldId id="1635"/>
            <p14:sldId id="1636"/>
          </p14:sldIdLst>
        </p14:section>
        <p14:section name="Disaster recovery" id="{C5C8C8A4-DEC1-B240-970C-EB68D0092CA7}">
          <p14:sldIdLst>
            <p14:sldId id="311"/>
            <p14:sldId id="313"/>
            <p14:sldId id="1618"/>
            <p14:sldId id="1619"/>
            <p14:sldId id="1620"/>
            <p14:sldId id="1582"/>
            <p14:sldId id="1640"/>
            <p14:sldId id="1621"/>
            <p14:sldId id="1639"/>
            <p14:sldId id="316"/>
            <p14:sldId id="322"/>
            <p14:sldId id="317"/>
            <p14:sldId id="318"/>
            <p14:sldId id="319"/>
            <p14:sldId id="320"/>
            <p14:sldId id="1613"/>
          </p14:sldIdLst>
        </p14:section>
        <p14:section name="Conclusion" id="{086AEDAC-B802-9F45-A074-682A8CDC83BE}">
          <p14:sldIdLst>
            <p14:sldId id="324"/>
            <p14:sldId id="323"/>
            <p14:sldId id="1638"/>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C9B2E"/>
    <a:srgbClr val="4F81BD"/>
    <a:srgbClr val="DCDCDC"/>
    <a:srgbClr val="595A5D"/>
    <a:srgbClr val="414042"/>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65" autoAdjust="0"/>
    <p:restoredTop sz="48472" autoAdjust="0"/>
  </p:normalViewPr>
  <p:slideViewPr>
    <p:cSldViewPr snapToGrid="0" showGuides="1">
      <p:cViewPr varScale="1">
        <p:scale>
          <a:sx n="69" d="100"/>
          <a:sy n="69" d="100"/>
        </p:scale>
        <p:origin x="2358" y="6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3/14/2021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ostgreshelp.com/postgresql-checkpoin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2ndquadrant.com/en/blog/measuring_postgresql_checkpoi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blogs/database/amazon-rds-under-the-hood-single-az-instance-recove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 talk track from </a:t>
            </a:r>
            <a:r>
              <a:rPr lang="en-US" dirty="0" err="1" smtClean="0"/>
              <a:t>ggrieff</a:t>
            </a:r>
            <a:r>
              <a:rPr lang="en-US" dirty="0" smtClean="0"/>
              <a:t> and similar to what</a:t>
            </a:r>
            <a:r>
              <a:rPr lang="en-US" baseline="0" dirty="0" smtClean="0"/>
              <a:t>’s available in this broadcast video -&gt; https://broadcast.amazon.com/videos/308206</a:t>
            </a:r>
            <a:r>
              <a:rPr lang="en-US" dirty="0" smtClean="0"/>
              <a:t>.  Please review and adjust for your delivery.</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001116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mazon Ember Regular" charset="0"/>
                <a:ea typeface="+mn-ea"/>
                <a:cs typeface="+mn-cs"/>
              </a:rPr>
              <a:t>Amazon RDS provides high availability and failover support for DB instances using Multi-AZ deployments. Amazon RDS </a:t>
            </a:r>
            <a:r>
              <a:rPr lang="en-US" sz="1200" b="0" i="0" u="none" strike="noStrike" kern="1200" dirty="0" smtClean="0">
                <a:solidFill>
                  <a:schemeClr val="tx1"/>
                </a:solidFill>
                <a:effectLst/>
                <a:latin typeface="Amazon Ember Regular" charset="0"/>
                <a:ea typeface="+mn-ea"/>
                <a:cs typeface="+mn-cs"/>
              </a:rPr>
              <a:t>for PostgreSQL use </a:t>
            </a:r>
            <a:r>
              <a:rPr lang="en-US" sz="1200" b="0" i="0" u="none" strike="noStrike" kern="1200" dirty="0">
                <a:solidFill>
                  <a:schemeClr val="tx1"/>
                </a:solidFill>
                <a:effectLst/>
                <a:latin typeface="Amazon Ember Regular" charset="0"/>
                <a:ea typeface="+mn-ea"/>
                <a:cs typeface="+mn-cs"/>
              </a:rPr>
              <a:t>Amazon's failover technology. </a:t>
            </a: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In a Multi-AZ deployment, Amazon RDS automatically provisions and maintains a synchronous standby replica in a different Availability Zone. The primary DB instance is synchronously replicated across Availability Zones to a standby replica to provide data redundancy, </a:t>
            </a:r>
            <a:r>
              <a:rPr lang="en-US" sz="1200" b="0" i="0" u="none" strike="noStrike" kern="1200" dirty="0" smtClean="0">
                <a:solidFill>
                  <a:schemeClr val="tx1"/>
                </a:solidFill>
                <a:effectLst/>
                <a:latin typeface="Amazon Ember Regular" charset="0"/>
                <a:ea typeface="+mn-ea"/>
                <a:cs typeface="+mn-cs"/>
              </a:rPr>
              <a:t>as well as eliminate </a:t>
            </a:r>
            <a:r>
              <a:rPr lang="en-US" sz="1200" b="0" i="0" u="none" strike="noStrike" kern="1200" dirty="0">
                <a:solidFill>
                  <a:schemeClr val="tx1"/>
                </a:solidFill>
                <a:effectLst/>
                <a:latin typeface="Amazon Ember Regular" charset="0"/>
                <a:ea typeface="+mn-ea"/>
                <a:cs typeface="+mn-cs"/>
              </a:rPr>
              <a:t>I/O freezes, and minimize latency spikes during system backups</a:t>
            </a:r>
            <a:r>
              <a:rPr lang="en-US" sz="1200" b="0" i="0" u="none" strike="noStrike" kern="1200" dirty="0" smtClean="0">
                <a:solidFill>
                  <a:schemeClr val="tx1"/>
                </a:solidFill>
                <a:effectLst/>
                <a:latin typeface="Amazon Ember Regular" charset="0"/>
                <a:ea typeface="+mn-ea"/>
                <a:cs typeface="+mn-cs"/>
              </a:rPr>
              <a:t>.  In addition to protecting your databases against DB instance failure and Availability Zone disruption or connection loss</a:t>
            </a:r>
            <a:r>
              <a:rPr lang="en-US" sz="1200" b="0" i="0" u="none" strike="noStrike" kern="1200" baseline="0" dirty="0" smtClean="0">
                <a:solidFill>
                  <a:schemeClr val="tx1"/>
                </a:solidFill>
                <a:effectLst/>
                <a:latin typeface="Amazon Ember Regular" charset="0"/>
                <a:ea typeface="+mn-ea"/>
                <a:cs typeface="+mn-cs"/>
              </a:rPr>
              <a:t>, r</a:t>
            </a:r>
            <a:r>
              <a:rPr lang="en-US" sz="1200" b="0" i="0" u="none" strike="noStrike" kern="1200" dirty="0" smtClean="0">
                <a:solidFill>
                  <a:schemeClr val="tx1"/>
                </a:solidFill>
                <a:effectLst/>
                <a:latin typeface="Amazon Ember Regular" charset="0"/>
                <a:ea typeface="+mn-ea"/>
                <a:cs typeface="+mn-cs"/>
              </a:rPr>
              <a:t>unning </a:t>
            </a:r>
            <a:r>
              <a:rPr lang="en-US" sz="1200" b="0" i="0" u="none" strike="noStrike" kern="1200" dirty="0">
                <a:solidFill>
                  <a:schemeClr val="tx1"/>
                </a:solidFill>
                <a:effectLst/>
                <a:latin typeface="Amazon Ember Regular" charset="0"/>
                <a:ea typeface="+mn-ea"/>
                <a:cs typeface="+mn-cs"/>
              </a:rPr>
              <a:t>a DB instance </a:t>
            </a:r>
            <a:r>
              <a:rPr lang="en-US" sz="1200" b="0" i="0" u="none" strike="noStrike" kern="1200" dirty="0" smtClean="0">
                <a:solidFill>
                  <a:schemeClr val="tx1"/>
                </a:solidFill>
                <a:effectLst/>
                <a:latin typeface="Amazon Ember Regular" charset="0"/>
                <a:ea typeface="+mn-ea"/>
                <a:cs typeface="+mn-cs"/>
              </a:rPr>
              <a:t>in multi-AZ </a:t>
            </a:r>
            <a:r>
              <a:rPr lang="en-US" sz="1200" b="0" i="0" u="none" strike="noStrike" kern="1200" dirty="0">
                <a:solidFill>
                  <a:schemeClr val="tx1"/>
                </a:solidFill>
                <a:effectLst/>
                <a:latin typeface="Amazon Ember Regular" charset="0"/>
                <a:ea typeface="+mn-ea"/>
                <a:cs typeface="+mn-cs"/>
              </a:rPr>
              <a:t>can enhance availability during planned system </a:t>
            </a:r>
            <a:r>
              <a:rPr lang="en-US" sz="1200" b="0" i="0" u="none" strike="noStrike" kern="1200" dirty="0" smtClean="0">
                <a:solidFill>
                  <a:schemeClr val="tx1"/>
                </a:solidFill>
                <a:effectLst/>
                <a:latin typeface="Amazon Ember Regular" charset="0"/>
                <a:ea typeface="+mn-ea"/>
                <a:cs typeface="+mn-cs"/>
              </a:rPr>
              <a:t>maintenance such an</a:t>
            </a:r>
            <a:r>
              <a:rPr lang="en-US" sz="1200" b="0" i="0" u="none" strike="noStrike" kern="1200" baseline="0" dirty="0" smtClean="0">
                <a:solidFill>
                  <a:schemeClr val="tx1"/>
                </a:solidFill>
                <a:effectLst/>
                <a:latin typeface="Amazon Ember Regular" charset="0"/>
                <a:ea typeface="+mn-ea"/>
                <a:cs typeface="+mn-cs"/>
              </a:rPr>
              <a:t> instance resize</a:t>
            </a:r>
            <a:r>
              <a:rPr lang="en-US" sz="1200" b="0" i="0" u="none" strike="noStrike" kern="1200" dirty="0" smtClean="0">
                <a:solidFill>
                  <a:schemeClr val="tx1"/>
                </a:solidFill>
                <a:effectLst/>
                <a:latin typeface="Amazon Ember Regular" charset="0"/>
                <a:ea typeface="+mn-ea"/>
                <a:cs typeface="+mn-cs"/>
              </a:rPr>
              <a:t>, </a:t>
            </a:r>
            <a:r>
              <a:rPr lang="en-US" sz="1200" b="0" i="0" u="none" strike="noStrike" kern="1200" dirty="0">
                <a:solidFill>
                  <a:schemeClr val="tx1"/>
                </a:solidFill>
                <a:effectLst/>
                <a:latin typeface="Amazon Ember Regular" charset="0"/>
                <a:ea typeface="+mn-ea"/>
                <a:cs typeface="+mn-cs"/>
              </a:rPr>
              <a:t>and help protect your databases against DB instance failure and Availability Zone disruption.</a:t>
            </a: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https://docs.aws.amazon.com/AmazonRDS/latest/UserGuide/Concepts.MultiAZ.html</a:t>
            </a:r>
          </a:p>
          <a:p>
            <a:endParaRPr lang="en-US" sz="1200" b="0" i="0" u="none" strike="noStrike" kern="1200" dirty="0">
              <a:solidFill>
                <a:schemeClr val="tx1"/>
              </a:solidFill>
              <a:effectLst/>
              <a:latin typeface="Amazon Ember Regular"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224686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Only the primary instance in a multi-AZ</a:t>
            </a:r>
            <a:r>
              <a:rPr lang="en-US" baseline="0" dirty="0" smtClean="0"/>
              <a:t> configuration is available for connection and to receive user traffic.  As writes occur on the primary instance they are recorded in that instances associated EBS volume.  They are then propagated to the secondary instances EBS volume, and when successfully completed that is acknowledged back to the primary EBS volume who in turn send the acknowledgement back to the primary instance.  Therefore in the configuration write latency is the sum of the local write &amp; local </a:t>
            </a:r>
            <a:r>
              <a:rPr lang="en-US" baseline="0" dirty="0" err="1" smtClean="0"/>
              <a:t>ack</a:t>
            </a:r>
            <a:r>
              <a:rPr lang="en-US" baseline="0" dirty="0" smtClean="0"/>
              <a:t> as well as the remote write and remote ack.</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a:t>://aws.amazon.com/blogs/database/amazon-rds-under-the-hood-multi-az/</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11555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couple different failure scenarios that can occur</a:t>
            </a:r>
            <a:r>
              <a:rPr lang="en-US" baseline="0" dirty="0" smtClean="0"/>
              <a:t> in a multi-AZ RDS environment.  Let’s first look at failover of the secondary instance.  &lt;Click&gt; In this configuration we have a series of application servers distributed across 3 different AZ and an RDS PostgreSQL database in a multi-AZ configuration. As the application generate database </a:t>
            </a:r>
            <a:r>
              <a:rPr lang="en-US" baseline="0" dirty="0" err="1" smtClean="0"/>
              <a:t>activively</a:t>
            </a:r>
            <a:r>
              <a:rPr lang="en-US" baseline="0" dirty="0" smtClean="0"/>
              <a:t> those writes are </a:t>
            </a:r>
            <a:r>
              <a:rPr lang="en-US" baseline="0" dirty="0" err="1" smtClean="0"/>
              <a:t>propogated</a:t>
            </a:r>
            <a:r>
              <a:rPr lang="en-US" baseline="0" dirty="0" smtClean="0"/>
              <a:t> to the secondary as we previously described.  &lt;Click&gt; Now a host failure occurs on the secondary RDS PostgreSQL instance. &lt;Click&gt;  The application continues to be serviced by the primary, and the secondary host is replaced &lt;click&gt;  The replication process synchronized the changes between the primary and secondary EBS volumes and we are back in business with a fully functioning </a:t>
            </a:r>
            <a:r>
              <a:rPr lang="en-US" baseline="0" dirty="0" err="1" smtClean="0"/>
              <a:t>mutli</a:t>
            </a:r>
            <a:r>
              <a:rPr lang="en-US" baseline="0" dirty="0" smtClean="0"/>
              <a:t>-AZ RDS </a:t>
            </a:r>
            <a:r>
              <a:rPr lang="en-US" baseline="0" dirty="0" err="1" smtClean="0"/>
              <a:t>Postgres</a:t>
            </a:r>
            <a:r>
              <a:rPr lang="en-US" baseline="0" dirty="0" smtClean="0"/>
              <a:t> configuration .  </a:t>
            </a:r>
            <a:r>
              <a:rPr lang="en-US" baseline="0" smtClean="0"/>
              <a:t>So in </a:t>
            </a:r>
            <a:r>
              <a:rPr lang="en-US" baseline="0" dirty="0" smtClean="0"/>
              <a:t>this scenario there is no disruption to the application or its users.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483387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78677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48513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4175377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a:t>
            </a:r>
            <a:r>
              <a:rPr lang="en-US" baseline="0" dirty="0"/>
              <a:t> note that the crash recovery depends on the workload and configuration settings. You as customer have control over this.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42591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64778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62209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https://postgreshelp.com/postgresql-checkpoint/</a:t>
            </a:r>
            <a:endParaRPr lang="en-US" dirty="0"/>
          </a:p>
          <a:p>
            <a:endParaRPr lang="en-US" dirty="0"/>
          </a:p>
          <a:p>
            <a:r>
              <a:rPr lang="en-US" dirty="0">
                <a:hlinkClick r:id="rId4"/>
              </a:rPr>
              <a:t>https://www.2ndquadrant.com/en/blog/measuring_postgresql_checkpoin/</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13075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Providing high availability and disaster recovery functionality that can be enabled and orchestrated with a few simple clicks is one of the base expectations of a managed database service in removing that undifferentiated heavy lifting. We start off with some background information that is relevant to any high availability / disaster recover discussion, then we look at high availability followed by disaster recovery.  And of course we always leave time for questions, but this is a good opportunity to remind your audience to make the session interactive and speak up if they have questions along the way.</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725581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next section we will discuss</a:t>
            </a:r>
            <a:r>
              <a:rPr lang="en-US" baseline="0" dirty="0" smtClean="0"/>
              <a:t> disaster recovery for RDS PostgreSQL database.  While there is some overlap with your high available architecture this is a distinct topic that requires some different approaches as we will see.</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46612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constitutes a disaster, this is a more disruptive event than</a:t>
            </a:r>
            <a:r>
              <a:rPr lang="en-US" baseline="0" dirty="0" smtClean="0"/>
              <a:t> a simple hardware failure or even the isolation of an entire availability zone.  This is more along the lines of a catastrophic event that disrupts an entire region.  Just like considerations with high availability you need to consider this from more than just the database perspective.  Having a cross region DR solution for your database but no way to establish application servers in the region would not provide a complete solution.  In considering DR solutions you need to start with the business requirements.  I spent many years working at The Washington Post and in the months and years following 9-11 we spent a fair amount of time thinking about DR systems.  At that time most of our consumers received a printed newspaper which was manufactured in Springfield VA.  So having a complete near line data center solution on the other side of the country did little good, if our manufacturing plant was down.  So our DR considerations were more localized and simply having backups stored in a far remote location was satisfactory.  Again each business will have different requirements.  The other important thing is you need to test and validate your disaster recovery plans.  Having gone through a number of these in my career we almost always found things that didn’t work entirely as we intended and required some tweaks and evolutions – particularly as the underlying systems change.  Conveying these concepts to your immersion day participants is important.</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088404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presentation we will look at 3 different DR</a:t>
            </a:r>
            <a:r>
              <a:rPr lang="en-US" baseline="0" dirty="0" smtClean="0"/>
              <a:t> approaches, Using backups, Using cross-region read replicas, and using external solutions, outside the features and functionality offered in RDS – to provide disaster recovery options to fit different business needs.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2150105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and most straight forward is simply</a:t>
            </a:r>
            <a:r>
              <a:rPr lang="en-US" baseline="0" dirty="0" smtClean="0"/>
              <a:t> using your backups to instantiate a new copy of your database in another location.  This approach is often perfectly acceptable and has very little cost or overhead as it makes use of things you are already doing.  You're not paying for idle capacity to pickup when a disaster occurs – but it may take you a bit of time to get things back up a running – restoring your database using those backups. &lt;click&gt; To implement this type of solution you simply copy your snapshot to a 2</a:t>
            </a:r>
            <a:r>
              <a:rPr lang="en-US" baseline="30000" dirty="0" smtClean="0"/>
              <a:t>nd</a:t>
            </a:r>
            <a:r>
              <a:rPr lang="en-US" baseline="0" dirty="0" smtClean="0"/>
              <a:t> region. &lt;click&gt;  You can then reference these backups in that 2</a:t>
            </a:r>
            <a:r>
              <a:rPr lang="en-US" baseline="30000" dirty="0" smtClean="0"/>
              <a:t>nd</a:t>
            </a:r>
            <a:r>
              <a:rPr lang="en-US" baseline="0" dirty="0" smtClean="0"/>
              <a:t> region to establish a new RDS PostgreSQL instance.</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957999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option is using read replicas.  While we discussed read-replicas as a horizontal scaling option</a:t>
            </a:r>
            <a:r>
              <a:rPr lang="en-US" baseline="0" dirty="0" smtClean="0"/>
              <a:t> for read workloads they also can play a role in providing a DR solution.  A cross-region read replica can be promoted to a primary database in a disaster situation.  This provides a much quicker time to resolution or availability of the database than having to completely re-create it from backup.  But, you are now paying for the cross region read replica.  So again it comes down to your business requirements and expectation of recovery time should you need to implement your disaster recovery plan.  The advantage of this solution however, is it’s managed for you as part of RDS, with a few clicks you can establish a cross region read replica and have a functional DR system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981949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a visual of a</a:t>
            </a:r>
            <a:r>
              <a:rPr lang="en-US" baseline="0" dirty="0" smtClean="0"/>
              <a:t> cross-region DR implementation.  Just like your in-region read replicas the replica in another region is kept in-sync by asynchronous propagation of the WAL log.</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985125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promote the cross-region read replica its split off from the asynchronous replication process and it begins it own evolution going forward and can now support read/write workloads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730776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a:t>
            </a:r>
            <a:r>
              <a:rPr lang="en-US" baseline="0" dirty="0" smtClean="0"/>
              <a:t> managed services offered in RDS are great, they don’t cover every possible DR need.  Maybe you need your DR solution to be outside AWS in an </a:t>
            </a:r>
            <a:r>
              <a:rPr lang="en-US" baseline="0" dirty="0" err="1" smtClean="0"/>
              <a:t>on-premise</a:t>
            </a:r>
            <a:r>
              <a:rPr lang="en-US" baseline="0" dirty="0" smtClean="0"/>
              <a:t> location or your need to run a read-write workload against your DR or secondary system.  In these cases you are still able to take advantage of the native PostgreSQL functionality to replicate your database.  These external replicas are just another way you can build DR solutions with an RDS PostgreSQL database.  Again understanding your particularly business requirements is what will drive these decisions.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311918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the PostgreSQL replication processes we have discussed were what’s call streaming replication in PostgreSQL parlance.  Streaming replication is a log shipping style of replication where the WAL logs are continuously </a:t>
            </a:r>
            <a:r>
              <a:rPr lang="en-US" baseline="0" dirty="0" err="1" smtClean="0"/>
              <a:t>propogated</a:t>
            </a:r>
            <a:r>
              <a:rPr lang="en-US" baseline="0" dirty="0" smtClean="0"/>
              <a:t> asynchronously to one ore more target standby systems and applied.  PostgreSQL also has a logical replication option where data is kept in sync through a publish subscribe model.  This can be implemented on an object by object level and typical synchronized data based on a table’s primary key.  This is yet another tool you can consider using as part of a disaster recover solution.</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170746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These next set of slides are duplicated in the backup &amp; restore section.</a:t>
            </a:r>
            <a:r>
              <a:rPr lang="en-US" i="1" baseline="0" dirty="0" smtClean="0"/>
              <a:t>  Use them if you are not specifically covering that content or to further reinforce those concepts.</a:t>
            </a:r>
          </a:p>
          <a:p>
            <a:endParaRPr lang="en-US" dirty="0" smtClean="0"/>
          </a:p>
          <a:p>
            <a:r>
              <a:rPr lang="en-US" dirty="0" smtClean="0"/>
              <a:t>This</a:t>
            </a:r>
            <a:r>
              <a:rPr lang="en-US" baseline="0" dirty="0" smtClean="0"/>
              <a:t> deck includes a number of additional slides that cover more of the details with backups and read replicas.  These are generally redundant with content in the scaling and backup &amp; restore sections.  If you are planning to cover those sections during your immersion day you can leave them out.  Or feel free to cover them here, repetition of these concepts can help reinforce the content from those sessions.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281200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tx1"/>
                </a:solidFill>
                <a:effectLst/>
                <a:latin typeface="Amazon Ember Regular" charset="0"/>
                <a:ea typeface="+mn-ea"/>
                <a:cs typeface="+mn-cs"/>
              </a:rPr>
              <a:t>Be sure to update Global </a:t>
            </a:r>
            <a:r>
              <a:rPr lang="en-US" sz="1200" b="0" i="1" kern="1200" baseline="0" dirty="0" err="1" smtClean="0">
                <a:solidFill>
                  <a:schemeClr val="tx1"/>
                </a:solidFill>
                <a:effectLst/>
                <a:latin typeface="Amazon Ember Regular" charset="0"/>
                <a:ea typeface="+mn-ea"/>
                <a:cs typeface="+mn-cs"/>
              </a:rPr>
              <a:t>Inf</a:t>
            </a:r>
            <a:r>
              <a:rPr lang="en-US" sz="1200" b="0" i="1" kern="1200" baseline="0" dirty="0" smtClean="0">
                <a:solidFill>
                  <a:schemeClr val="tx1"/>
                </a:solidFill>
                <a:effectLst/>
                <a:latin typeface="Amazon Ember Regular" charset="0"/>
                <a:ea typeface="+mn-ea"/>
                <a:cs typeface="+mn-cs"/>
              </a:rPr>
              <a:t> stats from the latest information available in our public stats.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1" kern="1200" baseline="0" dirty="0" smtClean="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mazon Ember Regular" charset="0"/>
                <a:ea typeface="+mn-ea"/>
                <a:cs typeface="+mn-cs"/>
              </a:rPr>
              <a:t>So b</a:t>
            </a:r>
            <a:r>
              <a:rPr lang="en-US" sz="1200" b="0" i="0" kern="1200" dirty="0" smtClean="0">
                <a:solidFill>
                  <a:schemeClr val="tx1"/>
                </a:solidFill>
                <a:effectLst/>
                <a:latin typeface="Amazon Ember Regular" charset="0"/>
                <a:ea typeface="+mn-ea"/>
                <a:cs typeface="+mn-cs"/>
              </a:rPr>
              <a:t>efore</a:t>
            </a:r>
            <a:r>
              <a:rPr lang="en-US" sz="1200" b="0" i="0" kern="1200" baseline="0" dirty="0" smtClean="0">
                <a:solidFill>
                  <a:schemeClr val="tx1"/>
                </a:solidFill>
                <a:effectLst/>
                <a:latin typeface="Amazon Ember Regular" charset="0"/>
                <a:ea typeface="+mn-ea"/>
                <a:cs typeface="+mn-cs"/>
              </a:rPr>
              <a:t> we look specifically at RDS high availability and disaster recovery functionality let’s spend a little time looking at the AWS global infrastructure and how its setup to provide highly available system designs.  </a:t>
            </a:r>
            <a:r>
              <a:rPr lang="en-US" sz="1200" dirty="0" smtClean="0">
                <a:effectLst/>
              </a:rPr>
              <a:t>To support global businesses AWS Infrastructure is deployed in 24 geographic areas around the global  We call these regions.  Perhaps note some of the regions local to the</a:t>
            </a:r>
            <a:r>
              <a:rPr lang="en-US" sz="1200" baseline="0" dirty="0" smtClean="0">
                <a:effectLst/>
              </a:rPr>
              <a:t> customers location, if appropriate. </a:t>
            </a:r>
            <a:r>
              <a:rPr lang="en-US" sz="1200" dirty="0" smtClean="0">
                <a:effectLst/>
              </a:rPr>
              <a:t>  Each region is composed of clusters of</a:t>
            </a:r>
            <a:r>
              <a:rPr lang="en-US" dirty="0" smtClean="0">
                <a:effectLst/>
              </a:rPr>
              <a:t> isolated</a:t>
            </a:r>
            <a:r>
              <a:rPr lang="en-US" sz="1200" dirty="0" smtClean="0">
                <a:effectLst/>
              </a:rPr>
              <a:t>, discrete data centers known as</a:t>
            </a:r>
            <a:r>
              <a:rPr lang="en-US" dirty="0" smtClean="0">
                <a:effectLst/>
              </a:rPr>
              <a:t> availability</a:t>
            </a:r>
            <a:r>
              <a:rPr lang="en-US" sz="1200" dirty="0" smtClean="0">
                <a:effectLst/>
              </a:rPr>
              <a:t> zones. </a:t>
            </a:r>
            <a:r>
              <a:rPr lang="en-US" sz="1200" b="0" i="0" kern="1200" dirty="0" smtClean="0">
                <a:solidFill>
                  <a:schemeClr val="tx1"/>
                </a:solidFill>
                <a:effectLst/>
                <a:latin typeface="Amazon Ember Regular" charset="0"/>
                <a:ea typeface="+mn-ea"/>
                <a:cs typeface="+mn-cs"/>
              </a:rPr>
              <a:t>An </a:t>
            </a:r>
            <a:r>
              <a:rPr lang="en-US" sz="1200" b="1" i="0" kern="1200" dirty="0" smtClean="0">
                <a:solidFill>
                  <a:schemeClr val="tx1"/>
                </a:solidFill>
                <a:effectLst/>
                <a:latin typeface="Amazon Ember Regular" charset="0"/>
                <a:ea typeface="+mn-ea"/>
                <a:cs typeface="+mn-cs"/>
              </a:rPr>
              <a:t>Availability Zone</a:t>
            </a:r>
            <a:r>
              <a:rPr lang="en-US" sz="1200" b="0" i="0" kern="1200" dirty="0" smtClean="0">
                <a:solidFill>
                  <a:schemeClr val="tx1"/>
                </a:solidFill>
                <a:effectLst/>
                <a:latin typeface="Amazon Ember Regular" charset="0"/>
                <a:ea typeface="+mn-ea"/>
                <a:cs typeface="+mn-cs"/>
              </a:rPr>
              <a:t> (AZ) is one or more discrete data centers with redundant power, networking, and connectivity in an AWS Region. All Availability Zones in an AWS Region are interconnected with high-bandwidth, low-latency networking, over fully redundant, dedicated metro fiber providing high-throughput, low-latency networking between Availability Zones.</a:t>
            </a:r>
          </a:p>
          <a:p>
            <a:endParaRPr lang="en-US" sz="1200" dirty="0" smtClean="0">
              <a:effectLst/>
            </a:endParaRPr>
          </a:p>
          <a:p>
            <a:r>
              <a:rPr lang="en-US" sz="1200" dirty="0" smtClean="0">
                <a:effectLst/>
              </a:rPr>
              <a:t>Today, the AWS global infrastructure spans 77 availability zones.  AWS Infrastructure continues to grow with </a:t>
            </a:r>
            <a:r>
              <a:rPr lang="en-US" sz="1200" dirty="0" smtClean="0">
                <a:solidFill>
                  <a:schemeClr val="bg1"/>
                </a:solidFill>
              </a:rPr>
              <a:t>15 more Availability Zones and five more AWS Regions in India, Indonesia, Japan, Spain, and Switzerland  ( Side note: Always remember to update these statistics</a:t>
            </a:r>
            <a:r>
              <a:rPr lang="en-US" sz="1200" baseline="0" dirty="0" smtClean="0">
                <a:solidFill>
                  <a:schemeClr val="bg1"/>
                </a:solidFill>
              </a:rPr>
              <a:t> with the latest information in our public statistics.)</a:t>
            </a:r>
            <a:endParaRPr lang="en-US" sz="1200" dirty="0" smtClean="0">
              <a:solidFill>
                <a:schemeClr val="bg1"/>
              </a:solidFill>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79122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702941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774758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073243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2445317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769489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2685891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Wrap up the high availability / DR discussion with this </a:t>
            </a:r>
            <a:r>
              <a:rPr lang="en-US" baseline="0" dirty="0" err="1" smtClean="0"/>
              <a:t>comparision</a:t>
            </a:r>
            <a:r>
              <a:rPr lang="en-US" baseline="0" dirty="0" smtClean="0"/>
              <a:t> of the RPO and RTP in each of these scenarios.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729417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3257028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427067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AWS global infrastructure as the foundation we can build managed services that make use of it to provide highly available, fault tolerant architectures with robust capabilities available out of the box and Amazon RDS does just that for a PostgreSQL database.  Again RDS </a:t>
            </a:r>
            <a:r>
              <a:rPr lang="en-US" baseline="0" dirty="0" err="1" smtClean="0"/>
              <a:t>Postgres</a:t>
            </a:r>
            <a:r>
              <a:rPr lang="en-US" baseline="0" dirty="0" smtClean="0"/>
              <a:t>, as a managed service, looks to remove that undifferentiated heavy lifting of building disk redundancy, providing data replication, health monitoring with automatic failover, and backup and restore functionality to provide point in time recovery of your PostgreSQL database.  All of this in bundled into the RDS PostgreSQL service, not something your team needs to spend effort building.</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50449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mazon Ember Regular" charset="0"/>
                <a:ea typeface="+mn-ea"/>
                <a:cs typeface="+mn-cs"/>
              </a:rPr>
              <a:t>Some other terminology that is important in discussion high availability</a:t>
            </a:r>
            <a:r>
              <a:rPr lang="en-US" sz="1200" b="0" i="0" kern="1200" baseline="0" dirty="0" smtClean="0">
                <a:solidFill>
                  <a:schemeClr val="tx1"/>
                </a:solidFill>
                <a:effectLst/>
                <a:latin typeface="Amazon Ember Regular" charset="0"/>
                <a:ea typeface="+mn-ea"/>
                <a:cs typeface="+mn-cs"/>
              </a:rPr>
              <a:t> and disaster recover are Recovery time objective (</a:t>
            </a:r>
            <a:r>
              <a:rPr lang="en-US" sz="1200" b="0" i="0" kern="1200" dirty="0" smtClean="0">
                <a:solidFill>
                  <a:schemeClr val="tx1"/>
                </a:solidFill>
                <a:effectLst/>
                <a:latin typeface="Amazon Ember Regular" charset="0"/>
                <a:ea typeface="+mn-ea"/>
                <a:cs typeface="+mn-cs"/>
              </a:rPr>
              <a:t>RTO) and Recovery</a:t>
            </a:r>
            <a:r>
              <a:rPr lang="en-US" sz="1200" b="0" i="0" kern="1200" baseline="0" dirty="0" smtClean="0">
                <a:solidFill>
                  <a:schemeClr val="tx1"/>
                </a:solidFill>
                <a:effectLst/>
                <a:latin typeface="Amazon Ember Regular" charset="0"/>
                <a:ea typeface="+mn-ea"/>
                <a:cs typeface="+mn-cs"/>
              </a:rPr>
              <a:t> Point Objective (RPO)</a:t>
            </a:r>
          </a:p>
          <a:p>
            <a:r>
              <a:rPr lang="en-US" sz="1200" b="0" i="0" kern="1200" baseline="0" dirty="0" smtClean="0">
                <a:solidFill>
                  <a:schemeClr val="tx1"/>
                </a:solidFill>
                <a:effectLst/>
                <a:latin typeface="Amazon Ember Regular" charset="0"/>
                <a:ea typeface="+mn-ea"/>
                <a:cs typeface="+mn-cs"/>
              </a:rPr>
              <a:t>RTO</a:t>
            </a:r>
            <a:r>
              <a:rPr lang="en-US" sz="1200" b="0" i="0" kern="1200" dirty="0" smtClean="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is the targeted amount of time for a recovery to complete in the event of failure. </a:t>
            </a:r>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RPO </a:t>
            </a:r>
            <a:r>
              <a:rPr lang="en-US" sz="1200" b="0" i="0" kern="1200" dirty="0">
                <a:solidFill>
                  <a:schemeClr val="tx1"/>
                </a:solidFill>
                <a:effectLst/>
                <a:latin typeface="Amazon Ember Regular" charset="0"/>
                <a:ea typeface="+mn-ea"/>
                <a:cs typeface="+mn-cs"/>
              </a:rPr>
              <a:t>is the targeted amount of time during which data is at risk for loss in the event of a failure.</a:t>
            </a:r>
          </a:p>
          <a:p>
            <a:endParaRPr lang="en-US" sz="1200" b="0" i="0" kern="1200" dirty="0" smtClean="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mazon Ember Regular" charset="0"/>
                <a:ea typeface="+mn-ea"/>
                <a:cs typeface="+mn-cs"/>
              </a:rPr>
              <a:t>In a multi</a:t>
            </a:r>
            <a:r>
              <a:rPr lang="en-US" sz="1200" b="0" i="0" kern="1200" baseline="0" dirty="0" smtClean="0">
                <a:solidFill>
                  <a:schemeClr val="tx1"/>
                </a:solidFill>
                <a:effectLst/>
                <a:latin typeface="Amazon Ember Regular" charset="0"/>
                <a:ea typeface="+mn-ea"/>
                <a:cs typeface="+mn-cs"/>
              </a:rPr>
              <a:t> AZ configuration </a:t>
            </a:r>
            <a:r>
              <a:rPr lang="en-US" sz="1200" b="0" i="0" kern="1200" dirty="0" smtClean="0">
                <a:solidFill>
                  <a:schemeClr val="tx1"/>
                </a:solidFill>
                <a:effectLst/>
                <a:latin typeface="Amazon Ember Regular" charset="0"/>
                <a:ea typeface="+mn-ea"/>
                <a:cs typeface="+mn-cs"/>
              </a:rPr>
              <a:t>RDS automatically provisions and maintains a </a:t>
            </a:r>
            <a:r>
              <a:rPr lang="en-US" sz="1200" b="1" i="0" kern="1200" dirty="0" smtClean="0">
                <a:solidFill>
                  <a:schemeClr val="tx1"/>
                </a:solidFill>
                <a:effectLst/>
                <a:latin typeface="Amazon Ember Regular" charset="0"/>
                <a:ea typeface="+mn-ea"/>
                <a:cs typeface="+mn-cs"/>
              </a:rPr>
              <a:t>synchronous standby replica in a different Availability Zone</a:t>
            </a:r>
            <a:r>
              <a:rPr lang="en-US" sz="1200" b="0" i="0" kern="1200" dirty="0" smtClean="0">
                <a:solidFill>
                  <a:schemeClr val="tx1"/>
                </a:solidFill>
                <a:effectLst/>
                <a:latin typeface="Amazon Ember Regular" charset="0"/>
                <a:ea typeface="+mn-ea"/>
                <a:cs typeface="+mn-cs"/>
              </a:rPr>
              <a:t>.</a:t>
            </a:r>
          </a:p>
          <a:p>
            <a:endParaRPr lang="en-US" sz="1200" b="0" i="0" kern="1200" dirty="0" smtClean="0">
              <a:solidFill>
                <a:schemeClr val="tx1"/>
              </a:solidFill>
              <a:effectLst/>
              <a:latin typeface="Amazon Ember Regular" charset="0"/>
              <a:ea typeface="+mn-ea"/>
              <a:cs typeface="+mn-cs"/>
            </a:endParaRPr>
          </a:p>
          <a:p>
            <a:pPr fontAlgn="base"/>
            <a:r>
              <a:rPr lang="en-US" sz="1200" b="0" i="0" kern="1200" dirty="0" smtClean="0">
                <a:solidFill>
                  <a:schemeClr val="tx1"/>
                </a:solidFill>
                <a:effectLst/>
                <a:latin typeface="Amazon Ember Regular" charset="0"/>
                <a:ea typeface="+mn-ea"/>
                <a:cs typeface="+mn-cs"/>
              </a:rPr>
              <a:t>In a multi</a:t>
            </a:r>
            <a:r>
              <a:rPr lang="en-US" sz="1200" b="0" i="0" kern="1200" baseline="0" dirty="0" smtClean="0">
                <a:solidFill>
                  <a:schemeClr val="tx1"/>
                </a:solidFill>
                <a:effectLst/>
                <a:latin typeface="Amazon Ember Regular" charset="0"/>
                <a:ea typeface="+mn-ea"/>
                <a:cs typeface="+mn-cs"/>
              </a:rPr>
              <a:t> AZ configuration </a:t>
            </a:r>
            <a:r>
              <a:rPr lang="en-US" sz="1200" b="0" i="0" kern="1200" dirty="0" smtClean="0">
                <a:solidFill>
                  <a:schemeClr val="tx1"/>
                </a:solidFill>
                <a:effectLst/>
                <a:latin typeface="Amazon Ember Regular" charset="0"/>
                <a:ea typeface="+mn-ea"/>
                <a:cs typeface="+mn-cs"/>
              </a:rPr>
              <a:t>RDS </a:t>
            </a:r>
            <a:r>
              <a:rPr lang="en-US" sz="1200" b="0" i="0" kern="1200" dirty="0">
                <a:solidFill>
                  <a:schemeClr val="tx1"/>
                </a:solidFill>
                <a:effectLst/>
                <a:latin typeface="Amazon Ember Regular" charset="0"/>
                <a:ea typeface="+mn-ea"/>
                <a:cs typeface="+mn-cs"/>
              </a:rPr>
              <a:t>automatically provisions and maintains a </a:t>
            </a:r>
            <a:r>
              <a:rPr lang="en-US" sz="1200" b="1" i="0" kern="1200" dirty="0">
                <a:solidFill>
                  <a:schemeClr val="tx1"/>
                </a:solidFill>
                <a:effectLst/>
                <a:latin typeface="Amazon Ember Regular" charset="0"/>
                <a:ea typeface="+mn-ea"/>
                <a:cs typeface="+mn-cs"/>
              </a:rPr>
              <a:t>synchronous standby replica in a different Availability Zone</a:t>
            </a:r>
            <a:r>
              <a:rPr lang="en-US" sz="1200" b="0" i="0" kern="1200" dirty="0" smtClean="0">
                <a:solidFill>
                  <a:schemeClr val="tx1"/>
                </a:solidFill>
                <a:effectLst/>
                <a:latin typeface="Amazon Ember Regular" charset="0"/>
                <a:ea typeface="+mn-ea"/>
                <a:cs typeface="+mn-cs"/>
              </a:rPr>
              <a:t>.  Meaning</a:t>
            </a:r>
            <a:r>
              <a:rPr lang="en-US" sz="1200" b="0" i="0" kern="1200" baseline="0" dirty="0" smtClean="0">
                <a:solidFill>
                  <a:schemeClr val="tx1"/>
                </a:solidFill>
                <a:effectLst/>
                <a:latin typeface="Amazon Ember Regular" charset="0"/>
                <a:ea typeface="+mn-ea"/>
                <a:cs typeface="+mn-cs"/>
              </a:rPr>
              <a:t> that data is written to </a:t>
            </a:r>
            <a:r>
              <a:rPr lang="en-US" sz="1200" b="0" i="0" kern="1200" dirty="0" smtClean="0">
                <a:solidFill>
                  <a:schemeClr val="tx1"/>
                </a:solidFill>
                <a:effectLst/>
                <a:latin typeface="Amazon Ember Regular" charset="0"/>
                <a:ea typeface="+mn-ea"/>
                <a:cs typeface="+mn-cs"/>
              </a:rPr>
              <a:t>different </a:t>
            </a:r>
            <a:r>
              <a:rPr lang="en-US" sz="1200" b="0" i="0" kern="1200" dirty="0">
                <a:solidFill>
                  <a:schemeClr val="tx1"/>
                </a:solidFill>
                <a:effectLst/>
                <a:latin typeface="Amazon Ember Regular" charset="0"/>
                <a:ea typeface="+mn-ea"/>
                <a:cs typeface="+mn-cs"/>
              </a:rPr>
              <a:t>Availability </a:t>
            </a:r>
            <a:r>
              <a:rPr lang="en-US" sz="1200" b="0" i="0" kern="1200" dirty="0" smtClean="0">
                <a:solidFill>
                  <a:schemeClr val="tx1"/>
                </a:solidFill>
                <a:effectLst/>
                <a:latin typeface="Amazon Ember Regular" charset="0"/>
                <a:ea typeface="+mn-ea"/>
                <a:cs typeface="+mn-cs"/>
              </a:rPr>
              <a:t>Zones synchronously before the request</a:t>
            </a:r>
            <a:r>
              <a:rPr lang="en-US" sz="1200" b="0" i="0" kern="1200" baseline="0" dirty="0" smtClean="0">
                <a:solidFill>
                  <a:schemeClr val="tx1"/>
                </a:solidFill>
                <a:effectLst/>
                <a:latin typeface="Amazon Ember Regular" charset="0"/>
                <a:ea typeface="+mn-ea"/>
                <a:cs typeface="+mn-cs"/>
              </a:rPr>
              <a:t> is successfully acknowledged; providing </a:t>
            </a:r>
            <a:r>
              <a:rPr lang="en-US" sz="1200" b="0" i="0" kern="1200" dirty="0" smtClean="0">
                <a:solidFill>
                  <a:schemeClr val="tx1"/>
                </a:solidFill>
                <a:effectLst/>
                <a:latin typeface="Amazon Ember Regular" charset="0"/>
                <a:ea typeface="+mn-ea"/>
                <a:cs typeface="+mn-cs"/>
              </a:rPr>
              <a:t>for </a:t>
            </a:r>
            <a:r>
              <a:rPr lang="en-US" sz="1200" b="0" i="0" kern="1200" dirty="0">
                <a:solidFill>
                  <a:schemeClr val="tx1"/>
                </a:solidFill>
                <a:effectLst/>
                <a:latin typeface="Amazon Ember Regular" charset="0"/>
                <a:ea typeface="+mn-ea"/>
                <a:cs typeface="+mn-cs"/>
              </a:rPr>
              <a:t>greater levels of data durability</a:t>
            </a:r>
            <a:r>
              <a:rPr lang="en-US" sz="1200" b="0" i="0" kern="1200" dirty="0" smtClean="0">
                <a:solidFill>
                  <a:schemeClr val="tx1"/>
                </a:solidFill>
                <a:effectLst/>
                <a:latin typeface="Amazon Ember Regular" charset="0"/>
                <a:ea typeface="+mn-ea"/>
                <a:cs typeface="+mn-cs"/>
              </a:rPr>
              <a:t>.  We will discuss this in more detail in the coming slides but this has the added benefit</a:t>
            </a:r>
            <a:r>
              <a:rPr lang="en-US" sz="1200" b="0" i="0" kern="1200" baseline="0" dirty="0" smtClean="0">
                <a:solidFill>
                  <a:schemeClr val="tx1"/>
                </a:solidFill>
                <a:effectLst/>
                <a:latin typeface="Amazon Ember Regular" charset="0"/>
                <a:ea typeface="+mn-ea"/>
                <a:cs typeface="+mn-cs"/>
              </a:rPr>
              <a:t> of eliminating </a:t>
            </a:r>
            <a:r>
              <a:rPr lang="en-US" sz="1200" b="0" i="0" kern="1200" dirty="0" smtClean="0">
                <a:solidFill>
                  <a:schemeClr val="tx1"/>
                </a:solidFill>
                <a:effectLst/>
                <a:latin typeface="Amazon Ember Regular" charset="0"/>
                <a:ea typeface="+mn-ea"/>
                <a:cs typeface="+mn-cs"/>
              </a:rPr>
              <a:t>I/O </a:t>
            </a:r>
            <a:r>
              <a:rPr lang="en-US" sz="1200" b="0" i="0" kern="1200" dirty="0">
                <a:solidFill>
                  <a:schemeClr val="tx1"/>
                </a:solidFill>
                <a:effectLst/>
                <a:latin typeface="Amazon Ember Regular" charset="0"/>
                <a:ea typeface="+mn-ea"/>
                <a:cs typeface="+mn-cs"/>
              </a:rPr>
              <a:t>freezes during snapshots and </a:t>
            </a:r>
            <a:r>
              <a:rPr lang="en-US" sz="1200" b="0" i="0" kern="1200" dirty="0" smtClean="0">
                <a:solidFill>
                  <a:schemeClr val="tx1"/>
                </a:solidFill>
                <a:effectLst/>
                <a:latin typeface="Amazon Ember Regular" charset="0"/>
                <a:ea typeface="+mn-ea"/>
                <a:cs typeface="+mn-cs"/>
              </a:rPr>
              <a:t>backups and minimizes </a:t>
            </a:r>
            <a:r>
              <a:rPr lang="en-US" sz="1200" b="0" i="0" kern="1200" dirty="0">
                <a:solidFill>
                  <a:schemeClr val="tx1"/>
                </a:solidFill>
                <a:effectLst/>
                <a:latin typeface="Amazon Ember Regular" charset="0"/>
                <a:ea typeface="+mn-ea"/>
                <a:cs typeface="+mn-cs"/>
              </a:rPr>
              <a:t>latency spikes during system backups.</a:t>
            </a:r>
          </a:p>
          <a:p>
            <a:endParaRPr lang="en-US" sz="1200" b="0" i="0" kern="1200" dirty="0" smtClean="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mazon Ember Regular" charset="0"/>
                <a:ea typeface="+mn-ea"/>
                <a:cs typeface="+mn-cs"/>
              </a:rPr>
              <a:t>Additionally, RDS can use</a:t>
            </a:r>
            <a:r>
              <a:rPr lang="en-US" sz="1200" b="0" i="0" kern="1200" baseline="0" dirty="0" smtClean="0">
                <a:solidFill>
                  <a:schemeClr val="tx1"/>
                </a:solidFill>
                <a:effectLst/>
                <a:latin typeface="Amazon Ember Regular" charset="0"/>
                <a:ea typeface="+mn-ea"/>
                <a:cs typeface="+mn-cs"/>
              </a:rPr>
              <a:t> the </a:t>
            </a:r>
            <a:r>
              <a:rPr lang="en-US" sz="1200" b="0" i="0" kern="1200" dirty="0" smtClean="0">
                <a:solidFill>
                  <a:schemeClr val="tx1"/>
                </a:solidFill>
                <a:effectLst/>
                <a:latin typeface="Amazon Ember Regular" charset="0"/>
                <a:ea typeface="+mn-ea"/>
                <a:cs typeface="+mn-cs"/>
              </a:rPr>
              <a:t>engines’ built-in replication functionality, so for </a:t>
            </a:r>
            <a:r>
              <a:rPr lang="en-US" sz="1200" b="0" i="0" kern="1200" dirty="0" err="1" smtClean="0">
                <a:solidFill>
                  <a:schemeClr val="tx1"/>
                </a:solidFill>
                <a:effectLst/>
                <a:latin typeface="Amazon Ember Regular" charset="0"/>
                <a:ea typeface="+mn-ea"/>
                <a:cs typeface="+mn-cs"/>
              </a:rPr>
              <a:t>Postgres</a:t>
            </a:r>
            <a:r>
              <a:rPr lang="en-US" sz="1200" b="0" i="0" kern="1200" dirty="0" smtClean="0">
                <a:solidFill>
                  <a:schemeClr val="tx1"/>
                </a:solidFill>
                <a:effectLst/>
                <a:latin typeface="Amazon Ember Regular" charset="0"/>
                <a:ea typeface="+mn-ea"/>
                <a:cs typeface="+mn-cs"/>
              </a:rPr>
              <a:t> - it uses streaming replication,</a:t>
            </a:r>
            <a:r>
              <a:rPr lang="en-US" sz="1200" b="0" i="0" kern="1200" baseline="0" dirty="0" smtClean="0">
                <a:solidFill>
                  <a:schemeClr val="tx1"/>
                </a:solidFill>
                <a:effectLst/>
                <a:latin typeface="Amazon Ember Regular" charset="0"/>
                <a:ea typeface="+mn-ea"/>
                <a:cs typeface="+mn-cs"/>
              </a:rPr>
              <a:t> a form of log shipping, to </a:t>
            </a:r>
            <a:r>
              <a:rPr lang="en-US" sz="1200" b="0" i="0" kern="1200" baseline="0" dirty="0" err="1" smtClean="0">
                <a:solidFill>
                  <a:schemeClr val="tx1"/>
                </a:solidFill>
                <a:effectLst/>
                <a:latin typeface="Amazon Ember Regular" charset="0"/>
                <a:ea typeface="+mn-ea"/>
                <a:cs typeface="+mn-cs"/>
              </a:rPr>
              <a:t>propogate</a:t>
            </a:r>
            <a:r>
              <a:rPr lang="en-US" sz="1200" b="0" i="0" kern="1200" baseline="0" dirty="0" smtClean="0">
                <a:solidFill>
                  <a:schemeClr val="tx1"/>
                </a:solidFill>
                <a:effectLst/>
                <a:latin typeface="Amazon Ember Regular" charset="0"/>
                <a:ea typeface="+mn-ea"/>
                <a:cs typeface="+mn-cs"/>
              </a:rPr>
              <a:t> every transaction to a </a:t>
            </a:r>
            <a:r>
              <a:rPr lang="en-US" sz="1200" b="0" i="0" kern="1200" dirty="0" smtClean="0">
                <a:solidFill>
                  <a:schemeClr val="tx1"/>
                </a:solidFill>
                <a:effectLst/>
                <a:latin typeface="Amazon Ember Regular" charset="0"/>
                <a:ea typeface="+mn-ea"/>
                <a:cs typeface="+mn-cs"/>
              </a:rPr>
              <a:t>special type of DB instance called a Read Replica.  It uses the engines’ native </a:t>
            </a:r>
            <a:r>
              <a:rPr lang="en-US" sz="1200" b="1" i="0" kern="1200" dirty="0" smtClean="0">
                <a:solidFill>
                  <a:schemeClr val="tx1"/>
                </a:solidFill>
                <a:effectLst/>
                <a:latin typeface="Amazon Ember Regular" charset="0"/>
                <a:ea typeface="+mn-ea"/>
                <a:cs typeface="+mn-cs"/>
              </a:rPr>
              <a:t>asynchronous replication</a:t>
            </a:r>
            <a:r>
              <a:rPr lang="en-US" sz="1200" b="0" i="0" kern="1200" dirty="0" smtClean="0">
                <a:solidFill>
                  <a:schemeClr val="tx1"/>
                </a:solidFill>
                <a:effectLst/>
                <a:latin typeface="Amazon Ember Regular" charset="0"/>
                <a:ea typeface="+mn-ea"/>
                <a:cs typeface="+mn-cs"/>
              </a:rPr>
              <a:t> to update the read replica whenever there is a change to the source DB instance.</a:t>
            </a:r>
          </a:p>
          <a:p>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51988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with that background information out of the way, lets look at High availability</a:t>
            </a:r>
            <a:r>
              <a:rPr lang="en-US" baseline="0" dirty="0" smtClean="0"/>
              <a:t> in RDS/PostgreSQL</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946480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You can’t look</a:t>
            </a:r>
            <a:r>
              <a:rPr lang="en-US" baseline="0" dirty="0" smtClean="0"/>
              <a:t> at high availability from a single system perspective, while we will focus on the availability of your PostgreSQL database in RDS for the remainder of the discussion, make sure you are considering your high availability needs across the entire application stack.  Having a robust HA solution for the database when the application tier has a single host in a single AZ, doesn’t provide a full solution.  Moreover, some design decisions in the application can affect how gracefully a failure is handled.  Can the application survive briefly losing connectivity to the database.  Can we design for the potential situation, can we run tests across different scenarios?  When discussing high availability its important to have broad discussions in addition to service specific ones.</a:t>
            </a:r>
            <a:endParaRPr lang="en-US" dirty="0" smtClean="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57590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 good rule of thumb for production workloads is to just select Multi-AZ.  This is the point of having a managed service.  You don’t need to worry about building an HA solution.</a:t>
            </a:r>
            <a:r>
              <a:rPr lang="en-US" baseline="0" dirty="0" smtClean="0"/>
              <a:t>  As we discussed with multi-AZ your data is synchronously replicated across two distinct database hosts in separate availability zone each with their own EBS storage.  Furthermore, the mechanisms for detecting failure and handling failover from the primary instance to the secondary is built for you.  You don’t need to configure health checks, setup cloud watch alarms – its all part of the managed service.  There is additional costs associated with an RDS multi-AZ configuration so its not something you should just do blindly, but for critical workloads this is one of the key benefits of using RDS as a managed database service.</a:t>
            </a:r>
            <a:endParaRPr lang="en-US" dirty="0" smtClean="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0413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With millions of active customers using AWS monthly, there are some customer workloads that do not require the level of HA provided by RDS Multi-AZ and the additional costs associated with it. These workloads might have more relaxed RTO and RPO requirements, and Single-AZ configurations might be sufficient to meet those needs. However, before embarking on a Single-AZ only solution, you should understand what recovery expectations and scenarios are available with a Single-AZ RDS instance</a:t>
            </a:r>
            <a:r>
              <a:rPr lang="en-US" sz="1200" b="0" i="0" kern="1200" dirty="0" smtClean="0">
                <a:solidFill>
                  <a:schemeClr val="tx1"/>
                </a:solidFill>
                <a:effectLst/>
                <a:latin typeface="Amazon Ember Regular" charset="0"/>
                <a:ea typeface="+mn-ea"/>
                <a:cs typeface="+mn-cs"/>
              </a:rPr>
              <a:t>.</a:t>
            </a: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Let’s take a look at what a failure</a:t>
            </a:r>
            <a:r>
              <a:rPr lang="en-US" sz="1200" b="0" i="0" kern="1200" baseline="0" dirty="0" smtClean="0">
                <a:solidFill>
                  <a:schemeClr val="tx1"/>
                </a:solidFill>
                <a:effectLst/>
                <a:latin typeface="Amazon Ember Regular" charset="0"/>
                <a:ea typeface="+mn-ea"/>
                <a:cs typeface="+mn-cs"/>
              </a:rPr>
              <a:t> looks like with a single AZ deployment. &lt;Click through &amp; describe&gt;</a:t>
            </a:r>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RTO for recovery with an RDS Single-AZ instance failure can vary from minutes to hours. The duration depends on the size of the database and the failure and recovery approach required.</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RPO for recovery with an RDS Single-AZ instance failure is typically 5 minutes (the interval required for copying transaction logs to Amazon S3), but it can vary. You can confirm this by calling </a:t>
            </a:r>
            <a:r>
              <a:rPr lang="en-US" sz="1200" b="0" i="0" kern="1200" dirty="0" err="1">
                <a:solidFill>
                  <a:schemeClr val="tx1"/>
                </a:solidFill>
                <a:effectLst/>
                <a:latin typeface="Amazon Ember Regular" charset="0"/>
                <a:ea typeface="+mn-ea"/>
                <a:cs typeface="+mn-cs"/>
              </a:rPr>
              <a:t>RDS:describe-db-instances:LatestRestorableTime</a:t>
            </a:r>
            <a:r>
              <a:rPr lang="en-US" sz="1200" b="0" i="1" kern="120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This service returns the latest time to which a database can be restored with point-in-time restore.</a:t>
            </a:r>
          </a:p>
          <a:p>
            <a:endParaRPr lang="en-US" sz="1200" b="0" i="0" kern="1200" dirty="0">
              <a:solidFill>
                <a:schemeClr val="tx1"/>
              </a:solidFill>
              <a:effectLst/>
              <a:latin typeface="Amazon Ember Regular" charset="0"/>
              <a:ea typeface="+mn-ea"/>
              <a:cs typeface="+mn-cs"/>
            </a:endParaRPr>
          </a:p>
          <a:p>
            <a:r>
              <a:rPr lang="en-US" dirty="0">
                <a:hlinkClick r:id="rId3"/>
              </a:rPr>
              <a:t>https://aws.amazon.com/blogs/database/amazon-rds-under-the-hood-single-az-instance-recovery/</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However,</a:t>
            </a:r>
            <a:r>
              <a:rPr lang="en-US" sz="1200" b="0" i="0" kern="1200" baseline="0" dirty="0">
                <a:solidFill>
                  <a:schemeClr val="tx1"/>
                </a:solidFill>
                <a:effectLst/>
                <a:latin typeface="Amazon Ember Regular" charset="0"/>
                <a:ea typeface="+mn-ea"/>
                <a:cs typeface="+mn-cs"/>
              </a:rPr>
              <a:t> single AZ offers </a:t>
            </a:r>
            <a:r>
              <a:rPr lang="en-US" sz="1200" b="0" i="0" kern="1200" dirty="0">
                <a:solidFill>
                  <a:schemeClr val="tx1"/>
                </a:solidFill>
                <a:effectLst/>
                <a:latin typeface="Amazon Ember Regular" charset="0"/>
                <a:ea typeface="+mn-ea"/>
                <a:cs typeface="+mn-cs"/>
              </a:rPr>
              <a:t>automatic restarts and host replacements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58365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a:prstGeom prst="rect">
            <a:avLst/>
          </a:prstGeo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a:prstGeom prst="rect">
            <a:avLst/>
          </a:prstGeo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a:prstGeom prst="rect">
            <a:avLst/>
          </a:prstGeo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a:prstGeom prst="rect">
            <a:avLst/>
          </a:prstGeom>
        </p:spPr>
        <p:txBody>
          <a:bodyPr/>
          <a:lstStyle>
            <a:lvl1pPr marL="0" indent="0" algn="l">
              <a:buNone/>
              <a:defRPr/>
            </a:lvl1pPr>
          </a:lstStyle>
          <a:p>
            <a:pPr lvl="0"/>
            <a:r>
              <a:rPr lang="en-US"/>
              <a:t>Click to edit Master text styles</a:t>
            </a:r>
          </a:p>
        </p:txBody>
      </p:sp>
      <p:pic>
        <p:nvPicPr>
          <p:cNvPr id="9" name="Picture 8">
            <a:extLst>
              <a:ext uri="{FF2B5EF4-FFF2-40B4-BE49-F238E27FC236}">
                <a16:creationId xmlns:a16="http://schemas.microsoft.com/office/drawing/2014/main" id="{16BA67AB-AB27-6449-8945-C8236537FF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4928"/>
            <a:ext cx="9559547" cy="5408428"/>
          </a:xfrm>
          <a:prstGeom prst="rect">
            <a:avLst/>
          </a:prstGeom>
        </p:spPr>
      </p:pic>
      <p:pic>
        <p:nvPicPr>
          <p:cNvPr id="11" name="Picture 10">
            <a:extLst>
              <a:ext uri="{FF2B5EF4-FFF2-40B4-BE49-F238E27FC236}">
                <a16:creationId xmlns:a16="http://schemas.microsoft.com/office/drawing/2014/main" id="{87B7F232-26C5-2546-A768-D5D71A769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47122" y="4510971"/>
            <a:ext cx="971555" cy="582933"/>
          </a:xfrm>
          <a:prstGeom prst="rect">
            <a:avLst/>
          </a:prstGeom>
        </p:spPr>
      </p:pic>
      <p:sp>
        <p:nvSpPr>
          <p:cNvPr id="13" name="TextBox 12">
            <a:extLst>
              <a:ext uri="{FF2B5EF4-FFF2-40B4-BE49-F238E27FC236}">
                <a16:creationId xmlns:a16="http://schemas.microsoft.com/office/drawing/2014/main" id="{0CF8C951-AD7A-C747-85B3-EE2D6914B490}"/>
              </a:ext>
            </a:extLst>
          </p:cNvPr>
          <p:cNvSpPr txBox="1"/>
          <p:nvPr userDrawn="1"/>
        </p:nvSpPr>
        <p:spPr>
          <a:xfrm>
            <a:off x="489150" y="4802438"/>
            <a:ext cx="4198964"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a:t>
            </a:r>
          </a:p>
        </p:txBody>
      </p:sp>
    </p:spTree>
    <p:extLst>
      <p:ext uri="{BB962C8B-B14F-4D97-AF65-F5344CB8AC3E}">
        <p14:creationId xmlns:p14="http://schemas.microsoft.com/office/powerpoint/2010/main" val="200531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40592" y="1009332"/>
            <a:ext cx="8205304" cy="3553926"/>
          </a:xfrm>
          <a:prstGeom prst="rect">
            <a:avLst/>
          </a:prstGeo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a:prstGeom prst="rect">
            <a:avLst/>
          </a:prstGeom>
        </p:spPr>
        <p:txBody>
          <a:bodyPr>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a:prstGeom prst="rect">
            <a:avLst/>
          </a:prstGeo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a:prstGeom prst="rect">
            <a:avLst/>
          </a:prstGeo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a:prstGeom prst="rect">
            <a:avLst/>
          </a:prstGeo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2020, Amazon Web Services, Inc. or its Affiliates.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a:prstGeom prst="rect">
            <a:avLst/>
          </a:prstGeo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2020, Amazon Web Services, Inc. or its Affiliates.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2475260" y="930149"/>
            <a:ext cx="6069541" cy="1250668"/>
          </a:xfrm>
          <a:prstGeom prst="rect">
            <a:avLst/>
          </a:prstGeom>
        </p:spPr>
        <p:txBody>
          <a:bodyPr anchor="ctr" anchorCtr="0">
            <a:noAutofit/>
          </a:bodyPr>
          <a:lstStyle>
            <a:lvl1pPr algn="r">
              <a:defRPr sz="3000"/>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2020, Amazon Web Services, Inc. or its Affiliates.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2020, Amazon Web Services, Inc. or its Affiliates. All rights reserved.</a:t>
            </a:r>
          </a:p>
        </p:txBody>
      </p:sp>
      <p:pic>
        <p:nvPicPr>
          <p:cNvPr id="45" name="Picture 44">
            <a:extLst>
              <a:ext uri="{FF2B5EF4-FFF2-40B4-BE49-F238E27FC236}">
                <a16:creationId xmlns:a16="http://schemas.microsoft.com/office/drawing/2014/main" id="{4E5238F8-A073-FE42-9666-352B0C58877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
        <p:nvSpPr>
          <p:cNvPr id="7" name="TextBox 6">
            <a:extLst>
              <a:ext uri="{FF2B5EF4-FFF2-40B4-BE49-F238E27FC236}">
                <a16:creationId xmlns:a16="http://schemas.microsoft.com/office/drawing/2014/main" id="{7A8A7916-504C-114C-9C38-7E1C2019D4C2}"/>
              </a:ext>
            </a:extLst>
          </p:cNvPr>
          <p:cNvSpPr txBox="1"/>
          <p:nvPr userDrawn="1"/>
        </p:nvSpPr>
        <p:spPr>
          <a:xfrm>
            <a:off x="489150" y="4802438"/>
            <a:ext cx="4198964"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80" r:id="rId4"/>
    <p:sldLayoutId id="2147483693" r:id="rId5"/>
    <p:sldLayoutId id="2147483695" r:id="rId6"/>
    <p:sldLayoutId id="2147483694" r:id="rId7"/>
  </p:sldLayoutIdLst>
  <p:txStyles>
    <p:titleStyle>
      <a:lvl1pPr algn="l" defTabSz="457200" rtl="0" eaLnBrk="1" latinLnBrk="0" hangingPunct="1">
        <a:spcBef>
          <a:spcPct val="0"/>
        </a:spcBef>
        <a:buNone/>
        <a:defRPr sz="2800" b="0" i="0" kern="1200">
          <a:solidFill>
            <a:schemeClr val="bg2">
              <a:lumMod val="1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2">
              <a:lumMod val="1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2">
              <a:lumMod val="1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2">
              <a:lumMod val="1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2">
              <a:lumMod val="1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2">
              <a:lumMod val="1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1.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15.png"/><Relationship Id="rId10" Type="http://schemas.openxmlformats.org/officeDocument/2006/relationships/image" Target="../media/image11.svg"/><Relationship Id="rId4" Type="http://schemas.openxmlformats.org/officeDocument/2006/relationships/image" Target="../media/image9.sv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15.png"/><Relationship Id="rId10" Type="http://schemas.openxmlformats.org/officeDocument/2006/relationships/image" Target="../media/image11.svg"/><Relationship Id="rId4" Type="http://schemas.openxmlformats.org/officeDocument/2006/relationships/image" Target="../media/image9.svg"/><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3.svg"/></Relationships>
</file>

<file path=ppt/slides/_rels/slide2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1.png"/><Relationship Id="rId10"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1.png"/><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19.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9.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6815E-DFAF-FA45-B41E-0D18844FF312}"/>
              </a:ext>
            </a:extLst>
          </p:cNvPr>
          <p:cNvSpPr>
            <a:spLocks noGrp="1"/>
          </p:cNvSpPr>
          <p:nvPr>
            <p:ph type="body" sz="quarter" idx="10"/>
          </p:nvPr>
        </p:nvSpPr>
        <p:spPr>
          <a:xfrm>
            <a:off x="487899" y="3482770"/>
            <a:ext cx="3683000" cy="1126300"/>
          </a:xfrm>
        </p:spPr>
        <p:txBody>
          <a:bodyPr>
            <a:normAutofit/>
          </a:bodyPr>
          <a:lstStyle/>
          <a:p>
            <a:r>
              <a:rPr lang="en-US" dirty="0">
                <a:solidFill>
                  <a:schemeClr val="bg2">
                    <a:lumMod val="10000"/>
                  </a:schemeClr>
                </a:solidFill>
              </a:rPr>
              <a:t>Name</a:t>
            </a:r>
          </a:p>
        </p:txBody>
      </p:sp>
      <p:sp>
        <p:nvSpPr>
          <p:cNvPr id="3" name="Text Placeholder 2">
            <a:extLst>
              <a:ext uri="{FF2B5EF4-FFF2-40B4-BE49-F238E27FC236}">
                <a16:creationId xmlns:a16="http://schemas.microsoft.com/office/drawing/2014/main" id="{ABEACCFA-2853-C440-9119-C873C01EEA2D}"/>
              </a:ext>
            </a:extLst>
          </p:cNvPr>
          <p:cNvSpPr>
            <a:spLocks noGrp="1"/>
          </p:cNvSpPr>
          <p:nvPr>
            <p:ph type="body" sz="quarter" idx="11"/>
          </p:nvPr>
        </p:nvSpPr>
        <p:spPr/>
        <p:txBody>
          <a:bodyPr/>
          <a:lstStyle/>
          <a:p>
            <a:r>
              <a:rPr lang="en-US" dirty="0">
                <a:solidFill>
                  <a:schemeClr val="bg2">
                    <a:lumMod val="10000"/>
                  </a:schemeClr>
                </a:solidFill>
              </a:rPr>
              <a:t>Date</a:t>
            </a:r>
          </a:p>
        </p:txBody>
      </p:sp>
      <p:sp>
        <p:nvSpPr>
          <p:cNvPr id="4" name="Text Placeholder 3">
            <a:extLst>
              <a:ext uri="{FF2B5EF4-FFF2-40B4-BE49-F238E27FC236}">
                <a16:creationId xmlns:a16="http://schemas.microsoft.com/office/drawing/2014/main" id="{D4EC7017-521A-A640-8C61-86B83DE3C2B6}"/>
              </a:ext>
            </a:extLst>
          </p:cNvPr>
          <p:cNvSpPr>
            <a:spLocks noGrp="1"/>
          </p:cNvSpPr>
          <p:nvPr>
            <p:ph type="body" sz="quarter" idx="12"/>
          </p:nvPr>
        </p:nvSpPr>
        <p:spPr>
          <a:xfrm>
            <a:off x="487899" y="1250571"/>
            <a:ext cx="7324988" cy="744537"/>
          </a:xfrm>
        </p:spPr>
        <p:txBody>
          <a:bodyPr/>
          <a:lstStyle/>
          <a:p>
            <a:r>
              <a:rPr lang="en-US" dirty="0"/>
              <a:t>Amazon RDS for PostgreSQL</a:t>
            </a:r>
          </a:p>
          <a:p>
            <a:r>
              <a:rPr lang="en-US" sz="3200" dirty="0"/>
              <a:t>High Availability and Disaster Recovery</a:t>
            </a:r>
          </a:p>
        </p:txBody>
      </p:sp>
    </p:spTree>
    <p:extLst>
      <p:ext uri="{BB962C8B-B14F-4D97-AF65-F5344CB8AC3E}">
        <p14:creationId xmlns:p14="http://schemas.microsoft.com/office/powerpoint/2010/main" val="3190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availability</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09701" y="1821803"/>
            <a:ext cx="469900" cy="469900"/>
          </a:xfrm>
          <a:prstGeom prst="rect">
            <a:avLst/>
          </a:prstGeom>
        </p:spPr>
      </p:pic>
      <p:sp>
        <p:nvSpPr>
          <p:cNvPr id="86" name="TextBox 85">
            <a:extLst>
              <a:ext uri="{FF2B5EF4-FFF2-40B4-BE49-F238E27FC236}">
                <a16:creationId xmlns:a16="http://schemas.microsoft.com/office/drawing/2014/main" id="{0A10B55B-0965-8645-91DA-8C33B352CB1E}"/>
              </a:ext>
            </a:extLst>
          </p:cNvPr>
          <p:cNvSpPr txBox="1"/>
          <p:nvPr/>
        </p:nvSpPr>
        <p:spPr>
          <a:xfrm>
            <a:off x="3606763"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secondary</a:t>
            </a:r>
          </a:p>
        </p:txBody>
      </p:sp>
      <p:sp>
        <p:nvSpPr>
          <p:cNvPr id="3" name="Right Arrow 2">
            <a:extLst>
              <a:ext uri="{FF2B5EF4-FFF2-40B4-BE49-F238E27FC236}">
                <a16:creationId xmlns:a16="http://schemas.microsoft.com/office/drawing/2014/main" id="{62BD1264-25FC-B147-B407-82665F480FCE}"/>
              </a:ext>
            </a:extLst>
          </p:cNvPr>
          <p:cNvSpPr/>
          <p:nvPr/>
        </p:nvSpPr>
        <p:spPr>
          <a:xfrm>
            <a:off x="2324642" y="3386723"/>
            <a:ext cx="1748118" cy="14343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TextBox 4">
            <a:extLst>
              <a:ext uri="{FF2B5EF4-FFF2-40B4-BE49-F238E27FC236}">
                <a16:creationId xmlns:a16="http://schemas.microsoft.com/office/drawing/2014/main" id="{9EE4932E-AA8F-4F4B-A1E6-CB9BBC0F60CD}"/>
              </a:ext>
            </a:extLst>
          </p:cNvPr>
          <p:cNvSpPr txBox="1"/>
          <p:nvPr/>
        </p:nvSpPr>
        <p:spPr>
          <a:xfrm>
            <a:off x="2324641" y="3165100"/>
            <a:ext cx="1786066" cy="261610"/>
          </a:xfrm>
          <a:prstGeom prst="rect">
            <a:avLst/>
          </a:prstGeom>
          <a:noFill/>
        </p:spPr>
        <p:txBody>
          <a:bodyPr wrap="none" rtlCol="0">
            <a:spAutoFit/>
          </a:bodyPr>
          <a:lstStyle/>
          <a:p>
            <a:r>
              <a:rPr lang="en-US" sz="11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Sync/physical replication</a:t>
            </a:r>
          </a:p>
        </p:txBody>
      </p:sp>
      <p:cxnSp>
        <p:nvCxnSpPr>
          <p:cNvPr id="21" name="Straight Arrow Connector 20">
            <a:extLst>
              <a:ext uri="{FF2B5EF4-FFF2-40B4-BE49-F238E27FC236}">
                <a16:creationId xmlns:a16="http://schemas.microsoft.com/office/drawing/2014/main" id="{F6CE8588-A71C-4731-B594-1117C2033AF7}"/>
              </a:ext>
            </a:extLst>
          </p:cNvPr>
          <p:cNvCxnSpPr/>
          <p:nvPr/>
        </p:nvCxnSpPr>
        <p:spPr>
          <a:xfrm flipH="1">
            <a:off x="1939976" y="2514250"/>
            <a:ext cx="1" cy="631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0B49EC4-6B7C-4FE9-ADCC-3F3D98558CC0}"/>
              </a:ext>
            </a:extLst>
          </p:cNvPr>
          <p:cNvCxnSpPr>
            <a:cxnSpLocks/>
          </p:cNvCxnSpPr>
          <p:nvPr/>
        </p:nvCxnSpPr>
        <p:spPr>
          <a:xfrm flipH="1">
            <a:off x="1939975" y="2565297"/>
            <a:ext cx="2464572" cy="554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6E004FF-1FC3-48F9-AEB8-449E896AD37D}"/>
              </a:ext>
            </a:extLst>
          </p:cNvPr>
          <p:cNvCxnSpPr/>
          <p:nvPr/>
        </p:nvCxnSpPr>
        <p:spPr>
          <a:xfrm flipH="1">
            <a:off x="1939976" y="2514250"/>
            <a:ext cx="4999937" cy="631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4"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56478" y="3196725"/>
            <a:ext cx="469900" cy="469900"/>
          </a:xfrm>
          <a:prstGeom prst="rect">
            <a:avLst/>
          </a:prstGeom>
        </p:spPr>
      </p:pic>
      <p:pic>
        <p:nvPicPr>
          <p:cNvPr id="25"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072760" y="3231720"/>
            <a:ext cx="469900" cy="469900"/>
          </a:xfrm>
          <a:prstGeom prst="rect">
            <a:avLst/>
          </a:prstGeom>
        </p:spPr>
      </p:pic>
    </p:spTree>
    <p:extLst>
      <p:ext uri="{BB962C8B-B14F-4D97-AF65-F5344CB8AC3E}">
        <p14:creationId xmlns:p14="http://schemas.microsoft.com/office/powerpoint/2010/main" val="1129544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3A27-5E21-DB42-9BDC-1976C3C5C82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replication – How it works</a:t>
            </a:r>
          </a:p>
        </p:txBody>
      </p:sp>
      <p:sp>
        <p:nvSpPr>
          <p:cNvPr id="4" name="Rectangle 3">
            <a:extLst>
              <a:ext uri="{FF2B5EF4-FFF2-40B4-BE49-F238E27FC236}">
                <a16:creationId xmlns:a16="http://schemas.microsoft.com/office/drawing/2014/main" id="{D665B50F-2FA7-6D46-90BD-805FC2869125}"/>
              </a:ext>
            </a:extLst>
          </p:cNvPr>
          <p:cNvSpPr>
            <a:spLocks noChangeAspect="1"/>
          </p:cNvSpPr>
          <p:nvPr/>
        </p:nvSpPr>
        <p:spPr>
          <a:xfrm>
            <a:off x="788890" y="939054"/>
            <a:ext cx="1775013" cy="1311088"/>
          </a:xfrm>
          <a:prstGeom prst="rect">
            <a:avLst/>
          </a:prstGeom>
          <a:no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Primary database host</a:t>
            </a:r>
          </a:p>
        </p:txBody>
      </p:sp>
      <p:sp>
        <p:nvSpPr>
          <p:cNvPr id="5" name="Can 4">
            <a:extLst>
              <a:ext uri="{FF2B5EF4-FFF2-40B4-BE49-F238E27FC236}">
                <a16:creationId xmlns:a16="http://schemas.microsoft.com/office/drawing/2014/main" id="{5ACA236F-960C-CD4B-A865-433F90B52920}"/>
              </a:ext>
            </a:extLst>
          </p:cNvPr>
          <p:cNvSpPr>
            <a:spLocks noChangeAspect="1"/>
          </p:cNvSpPr>
          <p:nvPr/>
        </p:nvSpPr>
        <p:spPr>
          <a:xfrm>
            <a:off x="788891" y="2823881"/>
            <a:ext cx="1775013" cy="1775013"/>
          </a:xfrm>
          <a:prstGeom prst="can">
            <a:avLst/>
          </a:prstGeom>
          <a:no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Primary Amazon EBS volumes</a:t>
            </a:r>
          </a:p>
        </p:txBody>
      </p:sp>
      <p:sp>
        <p:nvSpPr>
          <p:cNvPr id="7" name="Down Arrow 6">
            <a:extLst>
              <a:ext uri="{FF2B5EF4-FFF2-40B4-BE49-F238E27FC236}">
                <a16:creationId xmlns:a16="http://schemas.microsoft.com/office/drawing/2014/main" id="{833011B0-F4AE-CD42-8735-DB43D6941BAE}"/>
              </a:ext>
            </a:extLst>
          </p:cNvPr>
          <p:cNvSpPr/>
          <p:nvPr/>
        </p:nvSpPr>
        <p:spPr>
          <a:xfrm>
            <a:off x="1470208" y="1965512"/>
            <a:ext cx="206188" cy="1855694"/>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Down Arrow 7">
            <a:extLst>
              <a:ext uri="{FF2B5EF4-FFF2-40B4-BE49-F238E27FC236}">
                <a16:creationId xmlns:a16="http://schemas.microsoft.com/office/drawing/2014/main" id="{9E281DD7-1147-1C46-9405-7E8DDF3031C1}"/>
              </a:ext>
            </a:extLst>
          </p:cNvPr>
          <p:cNvSpPr/>
          <p:nvPr/>
        </p:nvSpPr>
        <p:spPr>
          <a:xfrm rot="10800000">
            <a:off x="1676396" y="1965512"/>
            <a:ext cx="134474" cy="1855694"/>
          </a:xfrm>
          <a:prstGeom prst="downArrow">
            <a:avLst/>
          </a:prstGeom>
          <a:pattFill prst="dkUpDiag">
            <a:fgClr>
              <a:schemeClr val="accent1"/>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D395A383-3400-7A47-8BA9-A0F554693893}"/>
              </a:ext>
            </a:extLst>
          </p:cNvPr>
          <p:cNvSpPr>
            <a:spLocks noChangeAspect="1"/>
          </p:cNvSpPr>
          <p:nvPr/>
        </p:nvSpPr>
        <p:spPr>
          <a:xfrm>
            <a:off x="4374777" y="939054"/>
            <a:ext cx="1775013" cy="1311088"/>
          </a:xfrm>
          <a:prstGeom prst="rect">
            <a:avLst/>
          </a:prstGeom>
          <a:no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Standby - Secondary database host</a:t>
            </a:r>
          </a:p>
        </p:txBody>
      </p:sp>
      <p:sp>
        <p:nvSpPr>
          <p:cNvPr id="10" name="Can 9">
            <a:extLst>
              <a:ext uri="{FF2B5EF4-FFF2-40B4-BE49-F238E27FC236}">
                <a16:creationId xmlns:a16="http://schemas.microsoft.com/office/drawing/2014/main" id="{BA6B4E1A-9858-B049-97DF-DE1BE0AE53FE}"/>
              </a:ext>
            </a:extLst>
          </p:cNvPr>
          <p:cNvSpPr>
            <a:spLocks noChangeAspect="1"/>
          </p:cNvSpPr>
          <p:nvPr/>
        </p:nvSpPr>
        <p:spPr>
          <a:xfrm>
            <a:off x="4374778" y="2823881"/>
            <a:ext cx="1775013" cy="1775013"/>
          </a:xfrm>
          <a:prstGeom prst="can">
            <a:avLst/>
          </a:prstGeom>
          <a:no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Secondary </a:t>
            </a:r>
          </a:p>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Amazon EBS volumes</a:t>
            </a:r>
          </a:p>
        </p:txBody>
      </p:sp>
      <p:sp>
        <p:nvSpPr>
          <p:cNvPr id="14" name="Right Arrow 13">
            <a:extLst>
              <a:ext uri="{FF2B5EF4-FFF2-40B4-BE49-F238E27FC236}">
                <a16:creationId xmlns:a16="http://schemas.microsoft.com/office/drawing/2014/main" id="{BBDA818C-F3AA-6A40-A35C-CBDBEE7839F4}"/>
              </a:ext>
            </a:extLst>
          </p:cNvPr>
          <p:cNvSpPr/>
          <p:nvPr/>
        </p:nvSpPr>
        <p:spPr>
          <a:xfrm>
            <a:off x="2595278" y="3469290"/>
            <a:ext cx="1712260" cy="331694"/>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Right Arrow 14">
            <a:extLst>
              <a:ext uri="{FF2B5EF4-FFF2-40B4-BE49-F238E27FC236}">
                <a16:creationId xmlns:a16="http://schemas.microsoft.com/office/drawing/2014/main" id="{38D5532F-A6DD-2A4A-9945-5CEA25257E5B}"/>
              </a:ext>
            </a:extLst>
          </p:cNvPr>
          <p:cNvSpPr/>
          <p:nvPr/>
        </p:nvSpPr>
        <p:spPr>
          <a:xfrm rot="10800000">
            <a:off x="2595278" y="3800984"/>
            <a:ext cx="1712260" cy="131620"/>
          </a:xfrm>
          <a:prstGeom prst="rightArrow">
            <a:avLst/>
          </a:prstGeom>
          <a:pattFill prst="smCheck">
            <a:fgClr>
              <a:schemeClr val="accent2"/>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15">
            <a:extLst>
              <a:ext uri="{FF2B5EF4-FFF2-40B4-BE49-F238E27FC236}">
                <a16:creationId xmlns:a16="http://schemas.microsoft.com/office/drawing/2014/main" id="{DF99E654-D1F3-184E-B4F6-573B7C4E1B1B}"/>
              </a:ext>
            </a:extLst>
          </p:cNvPr>
          <p:cNvSpPr txBox="1"/>
          <p:nvPr/>
        </p:nvSpPr>
        <p:spPr>
          <a:xfrm>
            <a:off x="6427697" y="2250142"/>
            <a:ext cx="2653553" cy="1384995"/>
          </a:xfrm>
          <a:prstGeom prst="rect">
            <a:avLst/>
          </a:prstGeom>
          <a:noFill/>
        </p:spPr>
        <p:txBody>
          <a:bodyPr wrap="square" rtlCol="0">
            <a:spAutoFit/>
          </a:bodyPr>
          <a:lstStyle/>
          <a:p>
            <a:r>
              <a:rPr lang="en-US" sz="1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Write latency = </a:t>
            </a:r>
          </a:p>
          <a:p>
            <a:r>
              <a:rPr lang="en-US" sz="1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cumulative latency of </a:t>
            </a:r>
          </a:p>
          <a:p>
            <a:r>
              <a:rPr lang="en-US" sz="14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t>
            </a:r>
            <a:r>
              <a:rPr lang="en-US" sz="1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local write + local acknowledgement</a:t>
            </a:r>
            <a:r>
              <a:rPr lang="en-US" sz="14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t>
            </a:r>
            <a:r>
              <a:rPr lang="en-US" sz="14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 + </a:t>
            </a:r>
          </a:p>
          <a:p>
            <a:r>
              <a:rPr lang="en-US" sz="14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a:t>
            </a:r>
            <a:r>
              <a:rPr lang="en-US" sz="1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t>
            </a:r>
            <a:r>
              <a:rPr lang="en-US" sz="1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remote write + remote acknowledgement</a:t>
            </a:r>
            <a:r>
              <a:rPr lang="en-US" sz="1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t>
            </a:r>
            <a:r>
              <a:rPr lang="en-US" sz="14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7" name="Rectangle 16">
            <a:extLst>
              <a:ext uri="{FF2B5EF4-FFF2-40B4-BE49-F238E27FC236}">
                <a16:creationId xmlns:a16="http://schemas.microsoft.com/office/drawing/2014/main" id="{97D09970-8F6C-6B4B-BF1C-F19793EDAF95}"/>
              </a:ext>
            </a:extLst>
          </p:cNvPr>
          <p:cNvSpPr>
            <a:spLocks noChangeAspect="1"/>
          </p:cNvSpPr>
          <p:nvPr/>
        </p:nvSpPr>
        <p:spPr>
          <a:xfrm>
            <a:off x="1236270" y="1391773"/>
            <a:ext cx="1019250" cy="480119"/>
          </a:xfrm>
          <a:prstGeom prst="rect">
            <a:avLst/>
          </a:prstGeom>
          <a:no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PostgreSQL</a:t>
            </a:r>
          </a:p>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t>
            </a:r>
            <a:r>
              <a:rPr lang="en-US" sz="1200" dirty="0" err="1">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postgres</a:t>
            </a: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3" name="Rectangle 2">
            <a:extLst>
              <a:ext uri="{FF2B5EF4-FFF2-40B4-BE49-F238E27FC236}">
                <a16:creationId xmlns:a16="http://schemas.microsoft.com/office/drawing/2014/main" id="{D6A01BB2-1D96-104B-9C09-72A53AB0DE15}"/>
              </a:ext>
            </a:extLst>
          </p:cNvPr>
          <p:cNvSpPr/>
          <p:nvPr/>
        </p:nvSpPr>
        <p:spPr>
          <a:xfrm>
            <a:off x="2153441" y="4928056"/>
            <a:ext cx="4572000" cy="215444"/>
          </a:xfrm>
          <a:prstGeom prst="rect">
            <a:avLst/>
          </a:prstGeom>
        </p:spPr>
        <p:txBody>
          <a:bodyPr>
            <a:spAutoFit/>
          </a:bodyPr>
          <a:lstStyle/>
          <a:p>
            <a:r>
              <a:rPr lang="en-US" sz="800" dirty="0">
                <a:latin typeface="Amazon Ember" panose="020B0603020204020204" pitchFamily="34" charset="0"/>
                <a:ea typeface="Amazon Ember" panose="020B0603020204020204" pitchFamily="34" charset="0"/>
                <a:cs typeface="Amazon Ember" panose="020B0603020204020204" pitchFamily="34" charset="0"/>
              </a:rPr>
              <a:t>More: https://aws.amazon.com/blogs/database/amazon-</a:t>
            </a:r>
            <a:r>
              <a:rPr lang="en-US" sz="800" dirty="0" err="1">
                <a:latin typeface="Amazon Ember" panose="020B0603020204020204" pitchFamily="34" charset="0"/>
                <a:ea typeface="Amazon Ember" panose="020B0603020204020204" pitchFamily="34" charset="0"/>
                <a:cs typeface="Amazon Ember" panose="020B0603020204020204" pitchFamily="34" charset="0"/>
              </a:rPr>
              <a:t>rds</a:t>
            </a:r>
            <a:r>
              <a:rPr lang="en-US" sz="800" dirty="0">
                <a:latin typeface="Amazon Ember" panose="020B0603020204020204" pitchFamily="34" charset="0"/>
                <a:ea typeface="Amazon Ember" panose="020B0603020204020204" pitchFamily="34" charset="0"/>
                <a:cs typeface="Amazon Ember" panose="020B0603020204020204" pitchFamily="34" charset="0"/>
              </a:rPr>
              <a:t>-under-the-hood-multi-</a:t>
            </a:r>
            <a:r>
              <a:rPr lang="en-US" sz="800" dirty="0" err="1">
                <a:latin typeface="Amazon Ember" panose="020B0603020204020204" pitchFamily="34" charset="0"/>
                <a:ea typeface="Amazon Ember" panose="020B0603020204020204" pitchFamily="34" charset="0"/>
                <a:cs typeface="Amazon Ember" panose="020B0603020204020204" pitchFamily="34" charset="0"/>
              </a:rPr>
              <a:t>az</a:t>
            </a:r>
            <a:r>
              <a:rPr lang="en-US" sz="800" dirty="0">
                <a:latin typeface="Amazon Ember" panose="020B0603020204020204" pitchFamily="34" charset="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55988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100">
            <a:extLst>
              <a:ext uri="{FF2B5EF4-FFF2-40B4-BE49-F238E27FC236}">
                <a16:creationId xmlns:a16="http://schemas.microsoft.com/office/drawing/2014/main" id="{DC7B4D75-8EA6-5640-B88F-C7AEFF620D1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43283" y="3237596"/>
            <a:ext cx="469900" cy="469900"/>
          </a:xfrm>
          <a:prstGeom prst="rect">
            <a:avLst/>
          </a:prstGeom>
        </p:spPr>
      </p:pic>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 secondary failures</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209701" y="1821803"/>
            <a:ext cx="469900" cy="469900"/>
          </a:xfrm>
          <a:prstGeom prst="rect">
            <a:avLst/>
          </a:prstGeom>
        </p:spPr>
      </p:pic>
      <p:sp>
        <p:nvSpPr>
          <p:cNvPr id="86" name="TextBox 85">
            <a:extLst>
              <a:ext uri="{FF2B5EF4-FFF2-40B4-BE49-F238E27FC236}">
                <a16:creationId xmlns:a16="http://schemas.microsoft.com/office/drawing/2014/main" id="{0A10B55B-0965-8645-91DA-8C33B352CB1E}"/>
              </a:ext>
            </a:extLst>
          </p:cNvPr>
          <p:cNvSpPr txBox="1"/>
          <p:nvPr/>
        </p:nvSpPr>
        <p:spPr>
          <a:xfrm>
            <a:off x="3606763"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secondary</a:t>
            </a:r>
          </a:p>
        </p:txBody>
      </p:sp>
      <p:sp>
        <p:nvSpPr>
          <p:cNvPr id="3" name="Right Arrow 2">
            <a:extLst>
              <a:ext uri="{FF2B5EF4-FFF2-40B4-BE49-F238E27FC236}">
                <a16:creationId xmlns:a16="http://schemas.microsoft.com/office/drawing/2014/main" id="{62BD1264-25FC-B147-B407-82665F480FCE}"/>
              </a:ext>
            </a:extLst>
          </p:cNvPr>
          <p:cNvSpPr/>
          <p:nvPr/>
        </p:nvSpPr>
        <p:spPr>
          <a:xfrm>
            <a:off x="2324642" y="3386723"/>
            <a:ext cx="1748118" cy="14343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TextBox 4">
            <a:extLst>
              <a:ext uri="{FF2B5EF4-FFF2-40B4-BE49-F238E27FC236}">
                <a16:creationId xmlns:a16="http://schemas.microsoft.com/office/drawing/2014/main" id="{9EE4932E-AA8F-4F4B-A1E6-CB9BBC0F60CD}"/>
              </a:ext>
            </a:extLst>
          </p:cNvPr>
          <p:cNvSpPr txBox="1"/>
          <p:nvPr/>
        </p:nvSpPr>
        <p:spPr>
          <a:xfrm>
            <a:off x="2324641" y="3165100"/>
            <a:ext cx="1786066" cy="261610"/>
          </a:xfrm>
          <a:prstGeom prst="rect">
            <a:avLst/>
          </a:prstGeom>
          <a:noFill/>
        </p:spPr>
        <p:txBody>
          <a:bodyPr wrap="none" rtlCol="0">
            <a:spAutoFit/>
          </a:bodyPr>
          <a:lstStyle/>
          <a:p>
            <a:r>
              <a:rPr lang="en-US" sz="11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Sync/physical replication</a:t>
            </a:r>
          </a:p>
        </p:txBody>
      </p:sp>
      <p:sp>
        <p:nvSpPr>
          <p:cNvPr id="24" name="&quot;No&quot; Symbol 23">
            <a:extLst>
              <a:ext uri="{FF2B5EF4-FFF2-40B4-BE49-F238E27FC236}">
                <a16:creationId xmlns:a16="http://schemas.microsoft.com/office/drawing/2014/main" id="{34882074-79A3-2A4F-A3A2-E256054BA203}"/>
              </a:ext>
            </a:extLst>
          </p:cNvPr>
          <p:cNvSpPr>
            <a:spLocks noChangeAspect="1"/>
          </p:cNvSpPr>
          <p:nvPr/>
        </p:nvSpPr>
        <p:spPr>
          <a:xfrm>
            <a:off x="4101234" y="3201435"/>
            <a:ext cx="553998" cy="553998"/>
          </a:xfrm>
          <a:prstGeom prst="noSmoking">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55C642BA-F277-4816-9CB3-DCAAE52F0FEC}"/>
              </a:ext>
            </a:extLst>
          </p:cNvPr>
          <p:cNvCxnSpPr>
            <a:stCxn id="17" idx="2"/>
          </p:cNvCxnSpPr>
          <p:nvPr/>
        </p:nvCxnSpPr>
        <p:spPr>
          <a:xfrm>
            <a:off x="1936616" y="2568702"/>
            <a:ext cx="0" cy="596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8C95A1A-B028-4270-9A91-55083C1B729E}"/>
              </a:ext>
            </a:extLst>
          </p:cNvPr>
          <p:cNvCxnSpPr>
            <a:stCxn id="83" idx="2"/>
          </p:cNvCxnSpPr>
          <p:nvPr/>
        </p:nvCxnSpPr>
        <p:spPr>
          <a:xfrm flipH="1">
            <a:off x="1969994" y="2568702"/>
            <a:ext cx="2474657" cy="596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FDA4211-83CA-4A7C-AD9B-B523B3DB3B62}"/>
              </a:ext>
            </a:extLst>
          </p:cNvPr>
          <p:cNvCxnSpPr/>
          <p:nvPr/>
        </p:nvCxnSpPr>
        <p:spPr>
          <a:xfrm flipH="1">
            <a:off x="2027144" y="2619749"/>
            <a:ext cx="4877921" cy="545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 name="Graphic 100">
            <a:extLst>
              <a:ext uri="{FF2B5EF4-FFF2-40B4-BE49-F238E27FC236}">
                <a16:creationId xmlns:a16="http://schemas.microsoft.com/office/drawing/2014/main" id="{DC7B4D75-8EA6-5640-B88F-C7AEFF620D1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42538" y="3231720"/>
            <a:ext cx="469900" cy="469900"/>
          </a:xfrm>
          <a:prstGeom prst="rect">
            <a:avLst/>
          </a:prstGeom>
        </p:spPr>
      </p:pic>
      <p:pic>
        <p:nvPicPr>
          <p:cNvPr id="29" name="Graphic 100">
            <a:extLst>
              <a:ext uri="{FF2B5EF4-FFF2-40B4-BE49-F238E27FC236}">
                <a16:creationId xmlns:a16="http://schemas.microsoft.com/office/drawing/2014/main" id="{DC7B4D75-8EA6-5640-B88F-C7AEFF620D1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43283" y="3243240"/>
            <a:ext cx="469900" cy="469900"/>
          </a:xfrm>
          <a:prstGeom prst="rect">
            <a:avLst/>
          </a:prstGeom>
        </p:spPr>
      </p:pic>
    </p:spTree>
    <p:extLst>
      <p:ext uri="{BB962C8B-B14F-4D97-AF65-F5344CB8AC3E}">
        <p14:creationId xmlns:p14="http://schemas.microsoft.com/office/powerpoint/2010/main" val="347697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p:bldP spid="5" grpId="1"/>
      <p:bldP spid="24" grpId="0" animBg="1"/>
      <p:bldP spid="2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 failover process</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09701" y="1821803"/>
            <a:ext cx="469900" cy="469900"/>
          </a:xfrm>
          <a:prstGeom prst="rect">
            <a:avLst/>
          </a:prstGeom>
        </p:spPr>
      </p:pic>
      <p:sp>
        <p:nvSpPr>
          <p:cNvPr id="86" name="TextBox 85">
            <a:extLst>
              <a:ext uri="{FF2B5EF4-FFF2-40B4-BE49-F238E27FC236}">
                <a16:creationId xmlns:a16="http://schemas.microsoft.com/office/drawing/2014/main" id="{0A10B55B-0965-8645-91DA-8C33B352CB1E}"/>
              </a:ext>
            </a:extLst>
          </p:cNvPr>
          <p:cNvSpPr txBox="1"/>
          <p:nvPr/>
        </p:nvSpPr>
        <p:spPr>
          <a:xfrm>
            <a:off x="3606763"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secondary</a:t>
            </a:r>
          </a:p>
        </p:txBody>
      </p:sp>
      <p:sp>
        <p:nvSpPr>
          <p:cNvPr id="3" name="Right Arrow 2">
            <a:extLst>
              <a:ext uri="{FF2B5EF4-FFF2-40B4-BE49-F238E27FC236}">
                <a16:creationId xmlns:a16="http://schemas.microsoft.com/office/drawing/2014/main" id="{62BD1264-25FC-B147-B407-82665F480FCE}"/>
              </a:ext>
            </a:extLst>
          </p:cNvPr>
          <p:cNvSpPr/>
          <p:nvPr/>
        </p:nvSpPr>
        <p:spPr>
          <a:xfrm>
            <a:off x="2324642" y="3386723"/>
            <a:ext cx="1748118" cy="14343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TextBox 4">
            <a:extLst>
              <a:ext uri="{FF2B5EF4-FFF2-40B4-BE49-F238E27FC236}">
                <a16:creationId xmlns:a16="http://schemas.microsoft.com/office/drawing/2014/main" id="{9EE4932E-AA8F-4F4B-A1E6-CB9BBC0F60CD}"/>
              </a:ext>
            </a:extLst>
          </p:cNvPr>
          <p:cNvSpPr txBox="1"/>
          <p:nvPr/>
        </p:nvSpPr>
        <p:spPr>
          <a:xfrm>
            <a:off x="2324641" y="3165100"/>
            <a:ext cx="1786066" cy="261610"/>
          </a:xfrm>
          <a:prstGeom prst="rect">
            <a:avLst/>
          </a:prstGeom>
          <a:noFill/>
        </p:spPr>
        <p:txBody>
          <a:bodyPr wrap="none" rtlCol="0">
            <a:spAutoFit/>
          </a:bodyPr>
          <a:lstStyle/>
          <a:p>
            <a:r>
              <a:rPr lang="en-US" sz="11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Sync/physical replication</a:t>
            </a:r>
          </a:p>
        </p:txBody>
      </p:sp>
      <p:sp>
        <p:nvSpPr>
          <p:cNvPr id="24" name="&quot;No&quot; Symbol 23">
            <a:extLst>
              <a:ext uri="{FF2B5EF4-FFF2-40B4-BE49-F238E27FC236}">
                <a16:creationId xmlns:a16="http://schemas.microsoft.com/office/drawing/2014/main" id="{1B9342D8-8654-E947-8FAB-6C7E6E4071A0}"/>
              </a:ext>
            </a:extLst>
          </p:cNvPr>
          <p:cNvSpPr>
            <a:spLocks noChangeAspect="1"/>
          </p:cNvSpPr>
          <p:nvPr/>
        </p:nvSpPr>
        <p:spPr>
          <a:xfrm>
            <a:off x="1701666" y="3191168"/>
            <a:ext cx="553998" cy="553998"/>
          </a:xfrm>
          <a:prstGeom prst="noSmoking">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 name="Straight Arrow Connector 7">
            <a:extLst>
              <a:ext uri="{FF2B5EF4-FFF2-40B4-BE49-F238E27FC236}">
                <a16:creationId xmlns:a16="http://schemas.microsoft.com/office/drawing/2014/main" id="{AF91F697-B032-43B1-AA50-9EC7129ACDCA}"/>
              </a:ext>
            </a:extLst>
          </p:cNvPr>
          <p:cNvCxnSpPr>
            <a:stCxn id="17" idx="2"/>
            <a:endCxn id="24" idx="0"/>
          </p:cNvCxnSpPr>
          <p:nvPr/>
        </p:nvCxnSpPr>
        <p:spPr>
          <a:xfrm>
            <a:off x="1936616" y="2568702"/>
            <a:ext cx="42049" cy="622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7AF24C-8635-4A0D-92D1-89F4CA287A50}"/>
              </a:ext>
            </a:extLst>
          </p:cNvPr>
          <p:cNvCxnSpPr/>
          <p:nvPr/>
        </p:nvCxnSpPr>
        <p:spPr>
          <a:xfrm flipH="1">
            <a:off x="1969994" y="2622176"/>
            <a:ext cx="2460812" cy="4975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8DBBE25-4315-40FF-9F0A-A83BD1F134D0}"/>
              </a:ext>
            </a:extLst>
          </p:cNvPr>
          <p:cNvCxnSpPr>
            <a:stCxn id="71" idx="2"/>
          </p:cNvCxnSpPr>
          <p:nvPr/>
        </p:nvCxnSpPr>
        <p:spPr>
          <a:xfrm flipH="1">
            <a:off x="1966632" y="2568702"/>
            <a:ext cx="4969920" cy="596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143283" y="3237596"/>
            <a:ext cx="469900" cy="469900"/>
          </a:xfrm>
          <a:prstGeom prst="rect">
            <a:avLst/>
          </a:prstGeom>
        </p:spPr>
      </p:pic>
      <p:pic>
        <p:nvPicPr>
          <p:cNvPr id="31"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42538" y="3231720"/>
            <a:ext cx="469900" cy="469900"/>
          </a:xfrm>
          <a:prstGeom prst="rect">
            <a:avLst/>
          </a:prstGeom>
        </p:spPr>
      </p:pic>
    </p:spTree>
    <p:extLst>
      <p:ext uri="{BB962C8B-B14F-4D97-AF65-F5344CB8AC3E}">
        <p14:creationId xmlns:p14="http://schemas.microsoft.com/office/powerpoint/2010/main" val="371021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 failover process</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09701" y="1821803"/>
            <a:ext cx="469900" cy="469900"/>
          </a:xfrm>
          <a:prstGeom prst="rect">
            <a:avLst/>
          </a:prstGeom>
        </p:spPr>
      </p:pic>
      <p:sp>
        <p:nvSpPr>
          <p:cNvPr id="86" name="TextBox 85">
            <a:extLst>
              <a:ext uri="{FF2B5EF4-FFF2-40B4-BE49-F238E27FC236}">
                <a16:creationId xmlns:a16="http://schemas.microsoft.com/office/drawing/2014/main" id="{0A10B55B-0965-8645-91DA-8C33B352CB1E}"/>
              </a:ext>
            </a:extLst>
          </p:cNvPr>
          <p:cNvSpPr txBox="1"/>
          <p:nvPr/>
        </p:nvSpPr>
        <p:spPr>
          <a:xfrm>
            <a:off x="3606763"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24" name="&quot;No&quot; Symbol 23">
            <a:extLst>
              <a:ext uri="{FF2B5EF4-FFF2-40B4-BE49-F238E27FC236}">
                <a16:creationId xmlns:a16="http://schemas.microsoft.com/office/drawing/2014/main" id="{1B9342D8-8654-E947-8FAB-6C7E6E4071A0}"/>
              </a:ext>
            </a:extLst>
          </p:cNvPr>
          <p:cNvSpPr>
            <a:spLocks noChangeAspect="1"/>
          </p:cNvSpPr>
          <p:nvPr/>
        </p:nvSpPr>
        <p:spPr>
          <a:xfrm>
            <a:off x="1699718" y="3189671"/>
            <a:ext cx="553998" cy="553998"/>
          </a:xfrm>
          <a:prstGeom prst="noSmoking">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 name="Straight Arrow Connector 2">
            <a:extLst>
              <a:ext uri="{FF2B5EF4-FFF2-40B4-BE49-F238E27FC236}">
                <a16:creationId xmlns:a16="http://schemas.microsoft.com/office/drawing/2014/main" id="{DA0A3976-608E-465A-B768-7C705FF5453C}"/>
              </a:ext>
            </a:extLst>
          </p:cNvPr>
          <p:cNvCxnSpPr/>
          <p:nvPr/>
        </p:nvCxnSpPr>
        <p:spPr>
          <a:xfrm>
            <a:off x="1976718" y="2619749"/>
            <a:ext cx="2467933" cy="640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0D6F90E2-1AF4-4F10-8A57-C69BC91A7FD1}"/>
              </a:ext>
            </a:extLst>
          </p:cNvPr>
          <p:cNvCxnSpPr>
            <a:stCxn id="83" idx="2"/>
          </p:cNvCxnSpPr>
          <p:nvPr/>
        </p:nvCxnSpPr>
        <p:spPr>
          <a:xfrm>
            <a:off x="4444651" y="2568702"/>
            <a:ext cx="0" cy="691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602BBC5-BEAD-4841-B704-35B7444DE309}"/>
              </a:ext>
            </a:extLst>
          </p:cNvPr>
          <p:cNvCxnSpPr/>
          <p:nvPr/>
        </p:nvCxnSpPr>
        <p:spPr>
          <a:xfrm flipH="1">
            <a:off x="4444651" y="2643281"/>
            <a:ext cx="2500755" cy="616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8"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143283" y="3237596"/>
            <a:ext cx="469900" cy="469900"/>
          </a:xfrm>
          <a:prstGeom prst="rect">
            <a:avLst/>
          </a:prstGeom>
        </p:spPr>
      </p:pic>
      <p:pic>
        <p:nvPicPr>
          <p:cNvPr id="29"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42538" y="3231720"/>
            <a:ext cx="469900" cy="469900"/>
          </a:xfrm>
          <a:prstGeom prst="rect">
            <a:avLst/>
          </a:prstGeom>
        </p:spPr>
      </p:pic>
    </p:spTree>
    <p:extLst>
      <p:ext uri="{BB962C8B-B14F-4D97-AF65-F5344CB8AC3E}">
        <p14:creationId xmlns:p14="http://schemas.microsoft.com/office/powerpoint/2010/main" val="12073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 failover process</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a:t>
            </a:r>
            <a:r>
              <a:rPr lang="en-US" sz="1200" dirty="0" err="1">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PostgrSQL</a:t>
            </a: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 secondary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09701" y="1821803"/>
            <a:ext cx="469900" cy="469900"/>
          </a:xfrm>
          <a:prstGeom prst="rect">
            <a:avLst/>
          </a:prstGeom>
        </p:spPr>
      </p:pic>
      <p:sp>
        <p:nvSpPr>
          <p:cNvPr id="86" name="TextBox 85">
            <a:extLst>
              <a:ext uri="{FF2B5EF4-FFF2-40B4-BE49-F238E27FC236}">
                <a16:creationId xmlns:a16="http://schemas.microsoft.com/office/drawing/2014/main" id="{0A10B55B-0965-8645-91DA-8C33B352CB1E}"/>
              </a:ext>
            </a:extLst>
          </p:cNvPr>
          <p:cNvSpPr txBox="1"/>
          <p:nvPr/>
        </p:nvSpPr>
        <p:spPr>
          <a:xfrm>
            <a:off x="3606763" y="3698416"/>
            <a:ext cx="1654467" cy="461665"/>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PostgreSQL primary</a:t>
            </a:r>
          </a:p>
        </p:txBody>
      </p:sp>
      <p:sp>
        <p:nvSpPr>
          <p:cNvPr id="23" name="Right Arrow 22">
            <a:extLst>
              <a:ext uri="{FF2B5EF4-FFF2-40B4-BE49-F238E27FC236}">
                <a16:creationId xmlns:a16="http://schemas.microsoft.com/office/drawing/2014/main" id="{0D3472FB-0CCF-A84A-A119-DFBAA89F7EBD}"/>
              </a:ext>
            </a:extLst>
          </p:cNvPr>
          <p:cNvSpPr/>
          <p:nvPr/>
        </p:nvSpPr>
        <p:spPr>
          <a:xfrm rot="10800000">
            <a:off x="2324642" y="3386723"/>
            <a:ext cx="1748118" cy="14343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TextBox 24">
            <a:extLst>
              <a:ext uri="{FF2B5EF4-FFF2-40B4-BE49-F238E27FC236}">
                <a16:creationId xmlns:a16="http://schemas.microsoft.com/office/drawing/2014/main" id="{BF120BF8-E11E-9946-8CB0-598711BBB623}"/>
              </a:ext>
            </a:extLst>
          </p:cNvPr>
          <p:cNvSpPr txBox="1"/>
          <p:nvPr/>
        </p:nvSpPr>
        <p:spPr>
          <a:xfrm>
            <a:off x="2324641" y="3165100"/>
            <a:ext cx="1786066" cy="261610"/>
          </a:xfrm>
          <a:prstGeom prst="rect">
            <a:avLst/>
          </a:prstGeom>
          <a:noFill/>
        </p:spPr>
        <p:txBody>
          <a:bodyPr wrap="none" rtlCol="0">
            <a:spAutoFit/>
          </a:bodyPr>
          <a:lstStyle/>
          <a:p>
            <a:r>
              <a:rPr lang="en-US" sz="11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Sync/physical replication</a:t>
            </a:r>
          </a:p>
        </p:txBody>
      </p:sp>
      <p:cxnSp>
        <p:nvCxnSpPr>
          <p:cNvPr id="3" name="Straight Arrow Connector 2">
            <a:extLst>
              <a:ext uri="{FF2B5EF4-FFF2-40B4-BE49-F238E27FC236}">
                <a16:creationId xmlns:a16="http://schemas.microsoft.com/office/drawing/2014/main" id="{F299E3BD-931B-46D1-8803-AC6DEEB6280E}"/>
              </a:ext>
            </a:extLst>
          </p:cNvPr>
          <p:cNvCxnSpPr/>
          <p:nvPr/>
        </p:nvCxnSpPr>
        <p:spPr>
          <a:xfrm>
            <a:off x="1922929" y="2605368"/>
            <a:ext cx="2521721" cy="655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71132D9A-6011-4D88-A9A0-BD381B307E49}"/>
              </a:ext>
            </a:extLst>
          </p:cNvPr>
          <p:cNvCxnSpPr>
            <a:stCxn id="83" idx="2"/>
          </p:cNvCxnSpPr>
          <p:nvPr/>
        </p:nvCxnSpPr>
        <p:spPr>
          <a:xfrm flipH="1">
            <a:off x="4444650" y="2568702"/>
            <a:ext cx="1" cy="691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F25C8B5-B59A-4C3E-9F7B-357FA5F3DA1F}"/>
              </a:ext>
            </a:extLst>
          </p:cNvPr>
          <p:cNvCxnSpPr>
            <a:stCxn id="71" idx="2"/>
          </p:cNvCxnSpPr>
          <p:nvPr/>
        </p:nvCxnSpPr>
        <p:spPr>
          <a:xfrm flipH="1">
            <a:off x="4444650" y="2568702"/>
            <a:ext cx="2491902" cy="691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143283" y="3237596"/>
            <a:ext cx="469900" cy="469900"/>
          </a:xfrm>
          <a:prstGeom prst="rect">
            <a:avLst/>
          </a:prstGeom>
        </p:spPr>
      </p:pic>
      <p:pic>
        <p:nvPicPr>
          <p:cNvPr id="33"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42538" y="3231720"/>
            <a:ext cx="469900" cy="469900"/>
          </a:xfrm>
          <a:prstGeom prst="rect">
            <a:avLst/>
          </a:prstGeom>
        </p:spPr>
      </p:pic>
    </p:spTree>
    <p:extLst>
      <p:ext uri="{BB962C8B-B14F-4D97-AF65-F5344CB8AC3E}">
        <p14:creationId xmlns:p14="http://schemas.microsoft.com/office/powerpoint/2010/main" val="2893224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7D5B-509B-2F4F-B219-89796D95E2CF}"/>
              </a:ext>
            </a:extLst>
          </p:cNvPr>
          <p:cNvSpPr>
            <a:spLocks noGrp="1"/>
          </p:cNvSpPr>
          <p:nvPr>
            <p:ph type="title"/>
          </p:nvPr>
        </p:nvSpPr>
        <p:spPr/>
        <p:txBody>
          <a:bodyPr/>
          <a:lstStyle/>
          <a:p>
            <a:r>
              <a:rPr lang="en-US" dirty="0"/>
              <a:t>Multi-AZ failover timeline</a:t>
            </a:r>
          </a:p>
        </p:txBody>
      </p:sp>
      <p:grpSp>
        <p:nvGrpSpPr>
          <p:cNvPr id="10" name="Group 9">
            <a:extLst>
              <a:ext uri="{FF2B5EF4-FFF2-40B4-BE49-F238E27FC236}">
                <a16:creationId xmlns:a16="http://schemas.microsoft.com/office/drawing/2014/main" id="{50C83187-DDE7-0F4D-8140-3AECE05E036A}"/>
              </a:ext>
            </a:extLst>
          </p:cNvPr>
          <p:cNvGrpSpPr/>
          <p:nvPr/>
        </p:nvGrpSpPr>
        <p:grpSpPr>
          <a:xfrm>
            <a:off x="336789" y="2070092"/>
            <a:ext cx="8204200" cy="1743000"/>
            <a:chOff x="337893" y="1723404"/>
            <a:chExt cx="8204200" cy="1743000"/>
          </a:xfrm>
        </p:grpSpPr>
        <p:graphicFrame>
          <p:nvGraphicFramePr>
            <p:cNvPr id="3" name="Content Placeholder 3">
              <a:extLst>
                <a:ext uri="{FF2B5EF4-FFF2-40B4-BE49-F238E27FC236}">
                  <a16:creationId xmlns:a16="http://schemas.microsoft.com/office/drawing/2014/main" id="{74C209B2-9E40-6E4D-9E6D-609AB880E846}"/>
                </a:ext>
              </a:extLst>
            </p:cNvPr>
            <p:cNvGraphicFramePr>
              <a:graphicFrameLocks/>
            </p:cNvGraphicFramePr>
            <p:nvPr>
              <p:extLst>
                <p:ext uri="{D42A27DB-BD31-4B8C-83A1-F6EECF244321}">
                  <p14:modId xmlns:p14="http://schemas.microsoft.com/office/powerpoint/2010/main" val="2610426549"/>
                </p:ext>
              </p:extLst>
            </p:nvPr>
          </p:nvGraphicFramePr>
          <p:xfrm>
            <a:off x="337893" y="1983044"/>
            <a:ext cx="8204200" cy="1483360"/>
          </p:xfrm>
          <a:graphic>
            <a:graphicData uri="http://schemas.openxmlformats.org/drawingml/2006/table">
              <a:tbl>
                <a:tblPr firstRow="1" bandRow="1">
                  <a:tableStyleId>{2D5ABB26-0587-4C30-8999-92F81FD0307C}</a:tableStyleId>
                </a:tblPr>
                <a:tblGrid>
                  <a:gridCol w="789158">
                    <a:extLst>
                      <a:ext uri="{9D8B030D-6E8A-4147-A177-3AD203B41FA5}">
                        <a16:colId xmlns:a16="http://schemas.microsoft.com/office/drawing/2014/main" val="20000"/>
                      </a:ext>
                    </a:extLst>
                  </a:gridCol>
                  <a:gridCol w="1626782">
                    <a:extLst>
                      <a:ext uri="{9D8B030D-6E8A-4147-A177-3AD203B41FA5}">
                        <a16:colId xmlns:a16="http://schemas.microsoft.com/office/drawing/2014/main" val="20001"/>
                      </a:ext>
                    </a:extLst>
                  </a:gridCol>
                  <a:gridCol w="5039832">
                    <a:extLst>
                      <a:ext uri="{9D8B030D-6E8A-4147-A177-3AD203B41FA5}">
                        <a16:colId xmlns:a16="http://schemas.microsoft.com/office/drawing/2014/main" val="20002"/>
                      </a:ext>
                    </a:extLst>
                  </a:gridCol>
                  <a:gridCol w="748428">
                    <a:extLst>
                      <a:ext uri="{9D8B030D-6E8A-4147-A177-3AD203B41FA5}">
                        <a16:colId xmlns:a16="http://schemas.microsoft.com/office/drawing/2014/main" val="20003"/>
                      </a:ext>
                    </a:extLst>
                  </a:gridCol>
                </a:tblGrid>
                <a:tr h="370840">
                  <a:tc>
                    <a:txBody>
                      <a:bodyPr/>
                      <a:lstStyle/>
                      <a:p>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oFill/>
                    </a:tcPr>
                  </a:tc>
                  <a:tc>
                    <a:txBody>
                      <a:bodyPr/>
                      <a:lstStyle/>
                      <a:p>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oFill/>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noFill/>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noFill/>
                    </a:tcPr>
                  </a:tc>
                  <a:extLst>
                    <a:ext uri="{0D108BD9-81ED-4DB2-BD59-A6C34878D82A}">
                      <a16:rowId xmlns:a16="http://schemas.microsoft.com/office/drawing/2014/main" val="10000"/>
                    </a:ext>
                  </a:extLst>
                </a:tr>
                <a:tr h="370840">
                  <a:tc>
                    <a:txBody>
                      <a:bodyP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UP</a:t>
                        </a:r>
                      </a:p>
                    </a:txBody>
                    <a:tcPr>
                      <a:solidFill>
                        <a:schemeClr val="accent4"/>
                      </a:solidFill>
                    </a:tcPr>
                  </a:tc>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Detect failure</a:t>
                        </a:r>
                      </a:p>
                    </a:txBody>
                    <a:tcPr>
                      <a:solidFill>
                        <a:schemeClr val="accent2"/>
                      </a:solidFill>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Crash recovery</a:t>
                        </a:r>
                      </a:p>
                    </a:txBody>
                    <a:tcPr>
                      <a:solidFill>
                        <a:schemeClr val="accent1"/>
                      </a:solidFill>
                    </a:tcPr>
                  </a:tc>
                  <a:tc>
                    <a:txBody>
                      <a:bodyP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UP</a:t>
                        </a:r>
                      </a:p>
                    </a:txBody>
                    <a:tcPr>
                      <a:solidFill>
                        <a:schemeClr val="accent4"/>
                      </a:solidFill>
                    </a:tcPr>
                  </a:tc>
                  <a:extLst>
                    <a:ext uri="{0D108BD9-81ED-4DB2-BD59-A6C34878D82A}">
                      <a16:rowId xmlns:a16="http://schemas.microsoft.com/office/drawing/2014/main" val="10001"/>
                    </a:ext>
                  </a:extLst>
                </a:tr>
                <a:tr h="370840">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propagation </a:t>
                        </a:r>
                      </a:p>
                    </a:txBody>
                    <a:tcPr>
                      <a:solidFill>
                        <a:schemeClr val="accent3"/>
                      </a:solidFill>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2"/>
                    </a:ext>
                  </a:extLst>
                </a:tr>
                <a:tr h="370840">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3"/>
                    </a:ext>
                  </a:extLst>
                </a:tr>
              </a:tbl>
            </a:graphicData>
          </a:graphic>
        </p:graphicFrame>
        <p:cxnSp>
          <p:nvCxnSpPr>
            <p:cNvPr id="4" name="Straight Arrow Connector 3">
              <a:extLst>
                <a:ext uri="{FF2B5EF4-FFF2-40B4-BE49-F238E27FC236}">
                  <a16:creationId xmlns:a16="http://schemas.microsoft.com/office/drawing/2014/main" id="{798A6EF5-2B68-104F-BC66-A7F6A09D8EC3}"/>
                </a:ext>
              </a:extLst>
            </p:cNvPr>
            <p:cNvCxnSpPr/>
            <p:nvPr/>
          </p:nvCxnSpPr>
          <p:spPr>
            <a:xfrm>
              <a:off x="1160813" y="2205394"/>
              <a:ext cx="6611587" cy="27443"/>
            </a:xfrm>
            <a:prstGeom prst="straightConnector1">
              <a:avLst/>
            </a:prstGeom>
            <a:ln w="38100">
              <a:solidFill>
                <a:schemeClr val="tx2"/>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C390C6D-6D9B-8446-BF9A-255325F83978}"/>
                </a:ext>
              </a:extLst>
            </p:cNvPr>
            <p:cNvSpPr txBox="1"/>
            <p:nvPr/>
          </p:nvSpPr>
          <p:spPr>
            <a:xfrm>
              <a:off x="2669997" y="1723404"/>
              <a:ext cx="3640741" cy="369332"/>
            </a:xfrm>
            <a:prstGeom prst="rect">
              <a:avLst/>
            </a:prstGeom>
            <a:noFill/>
          </p:spPr>
          <p:txBody>
            <a:bodyPr wrap="none" rtlCol="0">
              <a:spAutoFit/>
            </a:bodyPr>
            <a:lstStyle/>
            <a:p>
              <a:pPr algn="ct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Typical failover time 1-2 minutes</a:t>
              </a:r>
            </a:p>
          </p:txBody>
        </p:sp>
        <p:sp>
          <p:nvSpPr>
            <p:cNvPr id="6" name="TextBox 5">
              <a:extLst>
                <a:ext uri="{FF2B5EF4-FFF2-40B4-BE49-F238E27FC236}">
                  <a16:creationId xmlns:a16="http://schemas.microsoft.com/office/drawing/2014/main" id="{57759CDB-0864-0645-941F-8F17B6A53CB3}"/>
                </a:ext>
              </a:extLst>
            </p:cNvPr>
            <p:cNvSpPr txBox="1"/>
            <p:nvPr/>
          </p:nvSpPr>
          <p:spPr>
            <a:xfrm>
              <a:off x="993940" y="1785126"/>
              <a:ext cx="333746" cy="369332"/>
            </a:xfrm>
            <a:prstGeom prst="rect">
              <a:avLst/>
            </a:prstGeom>
            <a:noFill/>
          </p:spPr>
          <p:txBody>
            <a:bodyPr wrap="none" rtlCol="0">
              <a:spAutoFit/>
            </a:bodyPr>
            <a:lstStyle/>
            <a:p>
              <a:r>
                <a:rPr lang="en-US" i="1" dirty="0">
                  <a:solidFill>
                    <a:schemeClr val="bg2"/>
                  </a:solidFill>
                </a:rPr>
                <a:t>t</a:t>
              </a:r>
              <a:r>
                <a:rPr lang="en-US" i="1" baseline="-25000" dirty="0">
                  <a:solidFill>
                    <a:schemeClr val="bg2"/>
                  </a:solidFill>
                </a:rPr>
                <a:t>0</a:t>
              </a:r>
            </a:p>
          </p:txBody>
        </p:sp>
        <p:sp>
          <p:nvSpPr>
            <p:cNvPr id="7" name="TextBox 6">
              <a:extLst>
                <a:ext uri="{FF2B5EF4-FFF2-40B4-BE49-F238E27FC236}">
                  <a16:creationId xmlns:a16="http://schemas.microsoft.com/office/drawing/2014/main" id="{CFDE1FB1-1788-9C4A-8C80-AC04DD342E87}"/>
                </a:ext>
              </a:extLst>
            </p:cNvPr>
            <p:cNvSpPr txBox="1"/>
            <p:nvPr/>
          </p:nvSpPr>
          <p:spPr>
            <a:xfrm>
              <a:off x="7558410" y="1779733"/>
              <a:ext cx="359394" cy="369332"/>
            </a:xfrm>
            <a:prstGeom prst="rect">
              <a:avLst/>
            </a:prstGeom>
            <a:noFill/>
          </p:spPr>
          <p:txBody>
            <a:bodyPr wrap="none" rtlCol="0">
              <a:spAutoFit/>
            </a:bodyPr>
            <a:lstStyle/>
            <a:p>
              <a:r>
                <a:rPr lang="en-US" i="1" dirty="0">
                  <a:solidFill>
                    <a:schemeClr val="bg2"/>
                  </a:solidFill>
                </a:rPr>
                <a:t>t</a:t>
              </a:r>
              <a:r>
                <a:rPr lang="en-US" i="1" baseline="-25000" dirty="0">
                  <a:solidFill>
                    <a:schemeClr val="bg2"/>
                  </a:solidFill>
                </a:rPr>
                <a:t>N</a:t>
              </a:r>
            </a:p>
          </p:txBody>
        </p:sp>
        <p:sp>
          <p:nvSpPr>
            <p:cNvPr id="8" name="Explosion 2 7">
              <a:extLst>
                <a:ext uri="{FF2B5EF4-FFF2-40B4-BE49-F238E27FC236}">
                  <a16:creationId xmlns:a16="http://schemas.microsoft.com/office/drawing/2014/main" id="{06CC012B-127D-C54A-8579-3CA2E22A4579}"/>
                </a:ext>
              </a:extLst>
            </p:cNvPr>
            <p:cNvSpPr/>
            <p:nvPr/>
          </p:nvSpPr>
          <p:spPr>
            <a:xfrm rot="19698556">
              <a:off x="411986" y="2691675"/>
              <a:ext cx="1184864" cy="622578"/>
            </a:xfrm>
            <a:prstGeom prst="irregularSeal2">
              <a:avLst/>
            </a:prstGeom>
            <a:solidFill>
              <a:schemeClr val="accent5"/>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a:solidFill>
                    <a:srgbClr val="FFFF00"/>
                  </a:solidFill>
                </a:rPr>
                <a:t>BAM!</a:t>
              </a:r>
            </a:p>
          </p:txBody>
        </p:sp>
      </p:grpSp>
      <p:sp>
        <p:nvSpPr>
          <p:cNvPr id="9" name="TextBox 8">
            <a:extLst>
              <a:ext uri="{FF2B5EF4-FFF2-40B4-BE49-F238E27FC236}">
                <a16:creationId xmlns:a16="http://schemas.microsoft.com/office/drawing/2014/main" id="{01250014-E7A6-2540-BC79-9120C0C94566}"/>
              </a:ext>
            </a:extLst>
          </p:cNvPr>
          <p:cNvSpPr txBox="1"/>
          <p:nvPr/>
        </p:nvSpPr>
        <p:spPr>
          <a:xfrm>
            <a:off x="353031" y="932534"/>
            <a:ext cx="5049780" cy="461665"/>
          </a:xfrm>
          <a:prstGeom prst="rect">
            <a:avLst/>
          </a:prstGeom>
          <a:noFill/>
        </p:spPr>
        <p:txBody>
          <a:bodyPr wrap="none" rtlCol="0">
            <a:spAutoFit/>
          </a:bodyPr>
          <a:lstStyle/>
          <a:p>
            <a:r>
              <a:rPr lang="en-US" sz="2400" dirty="0">
                <a:solidFill>
                  <a:schemeClr val="bg2">
                    <a:lumMod val="10000"/>
                  </a:schemeClr>
                </a:solidFill>
                <a:latin typeface="Amazon Ember Regular" charset="0"/>
                <a:cs typeface="Amazon Ember Regular" charset="0"/>
              </a:rPr>
              <a:t>What</a:t>
            </a:r>
            <a:r>
              <a:rPr lang="en-US" dirty="0">
                <a:solidFill>
                  <a:schemeClr val="bg2">
                    <a:lumMod val="10000"/>
                  </a:schemeClr>
                </a:solidFill>
              </a:rPr>
              <a:t> </a:t>
            </a:r>
            <a:r>
              <a:rPr lang="en-US" sz="2400" dirty="0">
                <a:solidFill>
                  <a:schemeClr val="bg2">
                    <a:lumMod val="10000"/>
                  </a:schemeClr>
                </a:solidFill>
                <a:latin typeface="Amazon Ember Regular" charset="0"/>
                <a:cs typeface="Amazon Ember Regular" charset="0"/>
              </a:rPr>
              <a:t>happens</a:t>
            </a:r>
            <a:r>
              <a:rPr lang="en-US" dirty="0">
                <a:solidFill>
                  <a:schemeClr val="bg2">
                    <a:lumMod val="10000"/>
                  </a:schemeClr>
                </a:solidFill>
              </a:rPr>
              <a:t> </a:t>
            </a:r>
            <a:r>
              <a:rPr lang="en-US" sz="2400" dirty="0">
                <a:solidFill>
                  <a:schemeClr val="bg2">
                    <a:lumMod val="10000"/>
                  </a:schemeClr>
                </a:solidFill>
                <a:latin typeface="Amazon Ember Regular" charset="0"/>
                <a:cs typeface="Amazon Ember Regular" charset="0"/>
              </a:rPr>
              <a:t>during the failover? </a:t>
            </a:r>
          </a:p>
        </p:txBody>
      </p:sp>
    </p:spTree>
    <p:extLst>
      <p:ext uri="{BB962C8B-B14F-4D97-AF65-F5344CB8AC3E}">
        <p14:creationId xmlns:p14="http://schemas.microsoft.com/office/powerpoint/2010/main" val="119600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6B4B-4478-8246-8A81-B341BD93E5A1}"/>
              </a:ext>
            </a:extLst>
          </p:cNvPr>
          <p:cNvSpPr>
            <a:spLocks noGrp="1"/>
          </p:cNvSpPr>
          <p:nvPr>
            <p:ph type="title"/>
          </p:nvPr>
        </p:nvSpPr>
        <p:spPr/>
        <p:txBody>
          <a:bodyPr/>
          <a:lstStyle/>
          <a:p>
            <a:r>
              <a:rPr lang="en-US" dirty="0"/>
              <a:t>Multi-AZ – Automatic failover</a:t>
            </a:r>
          </a:p>
        </p:txBody>
      </p:sp>
      <p:sp>
        <p:nvSpPr>
          <p:cNvPr id="3" name="TextBox 2">
            <a:extLst>
              <a:ext uri="{FF2B5EF4-FFF2-40B4-BE49-F238E27FC236}">
                <a16:creationId xmlns:a16="http://schemas.microsoft.com/office/drawing/2014/main" id="{0E99AC8D-6A1D-5B46-BF8C-03C9A8180EBA}"/>
              </a:ext>
            </a:extLst>
          </p:cNvPr>
          <p:cNvSpPr txBox="1"/>
          <p:nvPr/>
        </p:nvSpPr>
        <p:spPr>
          <a:xfrm>
            <a:off x="531341" y="852616"/>
            <a:ext cx="8106031" cy="3707027"/>
          </a:xfrm>
          <a:prstGeom prst="rect">
            <a:avLst/>
          </a:prstGeom>
        </p:spPr>
        <p:txBody>
          <a:bodyPr vert="horz" lIns="91440" tIns="45720" rIns="91440" bIns="45720" rtlCol="0">
            <a:noAutofit/>
          </a:bodyPr>
          <a:lstStyle>
            <a:lvl1pPr marL="342900" indent="-342900">
              <a:spcBef>
                <a:spcPct val="20000"/>
              </a:spcBef>
              <a:buFont typeface="Arial" panose="020B0604020202020204" pitchFamily="34" charset="0"/>
              <a:buChar char="•"/>
              <a:defRPr sz="2400" b="0" i="0">
                <a:solidFill>
                  <a:schemeClr val="bg1"/>
                </a:solidFill>
                <a:latin typeface="Amazon Ember Regular" charset="0"/>
                <a:cs typeface="Amazon Ember Regular" charset="0"/>
              </a:defRPr>
            </a:lvl1pPr>
            <a:lvl2pPr marL="742950" indent="-285750">
              <a:spcBef>
                <a:spcPct val="20000"/>
              </a:spcBef>
              <a:buFont typeface="Arial"/>
              <a:buChar char="•"/>
              <a:defRPr sz="2000" b="0" i="0">
                <a:solidFill>
                  <a:schemeClr val="bg1"/>
                </a:solidFill>
                <a:latin typeface="Amazon Ember Regular" charset="0"/>
                <a:cs typeface="Amazon Ember Regular" charset="0"/>
              </a:defRPr>
            </a:lvl2pPr>
            <a:lvl3pPr marL="1143000" indent="-228600">
              <a:spcBef>
                <a:spcPct val="20000"/>
              </a:spcBef>
              <a:buFont typeface="Arial"/>
              <a:buChar char="•"/>
              <a:defRPr b="0" i="0">
                <a:solidFill>
                  <a:schemeClr val="bg1"/>
                </a:solidFill>
                <a:latin typeface="Amazon Ember Regular" charset="0"/>
                <a:cs typeface="Amazon Ember Regular" charset="0"/>
              </a:defRPr>
            </a:lvl3pPr>
            <a:lvl4pPr marL="1600200" indent="-228600">
              <a:spcBef>
                <a:spcPct val="20000"/>
              </a:spcBef>
              <a:buFont typeface="Arial"/>
              <a:buChar char="–"/>
              <a:defRPr sz="1600" b="0" i="0">
                <a:solidFill>
                  <a:schemeClr val="bg1"/>
                </a:solidFill>
                <a:latin typeface="Amazon Ember Regular" charset="0"/>
                <a:cs typeface="Amazon Ember Regular" charset="0"/>
              </a:defRPr>
            </a:lvl4pPr>
            <a:lvl5pPr marL="2057400" indent="-228600">
              <a:spcBef>
                <a:spcPct val="20000"/>
              </a:spcBef>
              <a:buFont typeface="Arial"/>
              <a:buChar char="»"/>
              <a:defRPr sz="1600" b="0" i="0">
                <a:solidFill>
                  <a:schemeClr val="bg1"/>
                </a:solidFill>
                <a:latin typeface="Amazon Ember Regular" charset="0"/>
                <a:cs typeface="Amazon Ember Regular" charset="0"/>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indent="0">
              <a:buNone/>
            </a:pPr>
            <a:r>
              <a:rPr lang="en-US" dirty="0">
                <a:solidFill>
                  <a:schemeClr val="bg2">
                    <a:lumMod val="10000"/>
                  </a:schemeClr>
                </a:solidFill>
              </a:rPr>
              <a:t>Automatic failover - </a:t>
            </a:r>
          </a:p>
          <a:p>
            <a:r>
              <a:rPr lang="en-US" sz="2000" dirty="0">
                <a:solidFill>
                  <a:schemeClr val="bg2">
                    <a:lumMod val="10000"/>
                  </a:schemeClr>
                </a:solidFill>
              </a:rPr>
              <a:t>Loss of availability in primary Availability Zone</a:t>
            </a:r>
          </a:p>
          <a:p>
            <a:r>
              <a:rPr lang="en-US" sz="2000" dirty="0">
                <a:solidFill>
                  <a:schemeClr val="bg2">
                    <a:lumMod val="10000"/>
                  </a:schemeClr>
                </a:solidFill>
              </a:rPr>
              <a:t>Loss of network connectivity to primary</a:t>
            </a:r>
          </a:p>
          <a:p>
            <a:r>
              <a:rPr lang="en-US" sz="2000" dirty="0">
                <a:solidFill>
                  <a:schemeClr val="bg2">
                    <a:lumMod val="10000"/>
                  </a:schemeClr>
                </a:solidFill>
              </a:rPr>
              <a:t>Compute unit failure on primary</a:t>
            </a:r>
          </a:p>
          <a:p>
            <a:r>
              <a:rPr lang="en-US" sz="2000" dirty="0">
                <a:solidFill>
                  <a:schemeClr val="bg2">
                    <a:lumMod val="10000"/>
                  </a:schemeClr>
                </a:solidFill>
              </a:rPr>
              <a:t>Storage failure on primary</a:t>
            </a:r>
          </a:p>
          <a:p>
            <a:endParaRPr lang="en-US" dirty="0">
              <a:solidFill>
                <a:schemeClr val="bg2">
                  <a:lumMod val="10000"/>
                </a:schemeClr>
              </a:solidFill>
            </a:endParaRPr>
          </a:p>
          <a:p>
            <a:pPr marL="0" indent="0">
              <a:buNone/>
            </a:pPr>
            <a:r>
              <a:rPr lang="en-US" dirty="0">
                <a:solidFill>
                  <a:schemeClr val="bg2">
                    <a:lumMod val="10000"/>
                  </a:schemeClr>
                </a:solidFill>
              </a:rPr>
              <a:t>No Automatic failover -</a:t>
            </a:r>
          </a:p>
          <a:p>
            <a:r>
              <a:rPr lang="en-US" sz="2000" dirty="0">
                <a:solidFill>
                  <a:schemeClr val="bg2">
                    <a:lumMod val="10000"/>
                  </a:schemeClr>
                </a:solidFill>
              </a:rPr>
              <a:t>Database operations such as long running queries, deadlocks or database corruption errors</a:t>
            </a:r>
          </a:p>
        </p:txBody>
      </p:sp>
      <p:sp>
        <p:nvSpPr>
          <p:cNvPr id="5" name="Rectangle 4">
            <a:extLst>
              <a:ext uri="{FF2B5EF4-FFF2-40B4-BE49-F238E27FC236}">
                <a16:creationId xmlns:a16="http://schemas.microsoft.com/office/drawing/2014/main" id="{7C99E053-BF23-F042-8883-24774AE9EE11}"/>
              </a:ext>
            </a:extLst>
          </p:cNvPr>
          <p:cNvSpPr/>
          <p:nvPr/>
        </p:nvSpPr>
        <p:spPr>
          <a:xfrm>
            <a:off x="2298356" y="4928056"/>
            <a:ext cx="4572000" cy="215444"/>
          </a:xfrm>
          <a:prstGeom prst="rect">
            <a:avLst/>
          </a:prstGeom>
        </p:spPr>
        <p:txBody>
          <a:bodyPr>
            <a:spAutoFit/>
          </a:bodyPr>
          <a:lstStyle/>
          <a:p>
            <a:r>
              <a:rPr lang="en-US" sz="800" dirty="0"/>
              <a:t>More: https://docs.aws.amazon.com/AmazonRDS/latest/UserGuide/Concepts.MultiAZ.html</a:t>
            </a:r>
          </a:p>
        </p:txBody>
      </p:sp>
    </p:spTree>
    <p:extLst>
      <p:ext uri="{BB962C8B-B14F-4D97-AF65-F5344CB8AC3E}">
        <p14:creationId xmlns:p14="http://schemas.microsoft.com/office/powerpoint/2010/main" val="17536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D7C7-8694-CD41-A9DC-BE9749ED51B7}"/>
              </a:ext>
            </a:extLst>
          </p:cNvPr>
          <p:cNvSpPr>
            <a:spLocks noGrp="1"/>
          </p:cNvSpPr>
          <p:nvPr>
            <p:ph type="title"/>
          </p:nvPr>
        </p:nvSpPr>
        <p:spPr/>
        <p:txBody>
          <a:bodyPr/>
          <a:lstStyle/>
          <a:p>
            <a:r>
              <a:rPr lang="en-US" dirty="0"/>
              <a:t>Benefits of Multi-AZ</a:t>
            </a:r>
          </a:p>
        </p:txBody>
      </p:sp>
      <p:sp>
        <p:nvSpPr>
          <p:cNvPr id="3" name="TextBox 2">
            <a:extLst>
              <a:ext uri="{FF2B5EF4-FFF2-40B4-BE49-F238E27FC236}">
                <a16:creationId xmlns:a16="http://schemas.microsoft.com/office/drawing/2014/main" id="{7BCD10A4-58F5-EA4F-9EF3-D660E0AD9230}"/>
              </a:ext>
            </a:extLst>
          </p:cNvPr>
          <p:cNvSpPr txBox="1"/>
          <p:nvPr/>
        </p:nvSpPr>
        <p:spPr>
          <a:xfrm>
            <a:off x="518984" y="939114"/>
            <a:ext cx="7871254" cy="3583459"/>
          </a:xfrm>
          <a:prstGeom prst="rect">
            <a:avLst/>
          </a:prstGeom>
        </p:spPr>
        <p:txBody>
          <a:bodyPr vert="horz" lIns="91440" tIns="45720" rIns="91440" bIns="45720" rtlCol="0" anchor="t">
            <a:noAutofit/>
          </a:bodyPr>
          <a:lstStyle>
            <a:lvl1pPr>
              <a:spcBef>
                <a:spcPct val="0"/>
              </a:spcBef>
              <a:buNone/>
              <a:defRPr sz="2800" b="0" i="0">
                <a:solidFill>
                  <a:schemeClr val="bg1"/>
                </a:solidFill>
                <a:latin typeface="Amazon Ember Regular" charset="0"/>
                <a:ea typeface="+mj-ea"/>
                <a:cs typeface="Amazon Ember Regular" charset="0"/>
              </a:defRPr>
            </a:lvl1pPr>
          </a:lstStyle>
          <a:p>
            <a:pPr marL="342900" indent="-342900">
              <a:buFont typeface="Arial" panose="020B0604020202020204" pitchFamily="34" charset="0"/>
              <a:buChar char="•"/>
            </a:pPr>
            <a:r>
              <a:rPr lang="en-US" sz="2000" dirty="0">
                <a:solidFill>
                  <a:schemeClr val="bg2">
                    <a:lumMod val="10000"/>
                  </a:schemeClr>
                </a:solidFill>
              </a:rPr>
              <a:t>System upgrades like OS patching or DB Instance scaling applied first on the standby that increases the availability</a:t>
            </a:r>
          </a:p>
          <a:p>
            <a:pPr marL="342900" indent="-342900">
              <a:buFont typeface="Arial" panose="020B0604020202020204" pitchFamily="34" charset="0"/>
              <a:buChar char="•"/>
            </a:pPr>
            <a:endParaRPr lang="en-US" sz="2000" dirty="0">
              <a:solidFill>
                <a:schemeClr val="bg2">
                  <a:lumMod val="10000"/>
                </a:schemeClr>
              </a:solidFill>
            </a:endParaRPr>
          </a:p>
          <a:p>
            <a:pPr marL="342900" indent="-342900">
              <a:buFont typeface="Arial" panose="020B0604020202020204" pitchFamily="34" charset="0"/>
              <a:buChar char="•"/>
            </a:pPr>
            <a:r>
              <a:rPr lang="en-US" sz="2000" dirty="0">
                <a:solidFill>
                  <a:schemeClr val="bg2">
                    <a:lumMod val="10000"/>
                  </a:schemeClr>
                </a:solidFill>
              </a:rPr>
              <a:t>Backup is taken from the standby</a:t>
            </a:r>
          </a:p>
          <a:p>
            <a:pPr marL="342900" indent="-342900">
              <a:buFont typeface="Arial" panose="020B0604020202020204" pitchFamily="34" charset="0"/>
              <a:buChar char="•"/>
            </a:pPr>
            <a:endParaRPr lang="en-US" sz="2000" dirty="0">
              <a:solidFill>
                <a:schemeClr val="bg2">
                  <a:lumMod val="10000"/>
                </a:schemeClr>
              </a:solidFill>
            </a:endParaRPr>
          </a:p>
          <a:p>
            <a:pPr marL="342900" indent="-342900">
              <a:buFont typeface="Arial" panose="020B0604020202020204" pitchFamily="34" charset="0"/>
              <a:buChar char="•"/>
            </a:pPr>
            <a:r>
              <a:rPr lang="en-US" sz="2000" dirty="0">
                <a:solidFill>
                  <a:schemeClr val="bg2">
                    <a:lumMod val="10000"/>
                  </a:schemeClr>
                </a:solidFill>
              </a:rPr>
              <a:t>The endpoint of the DB instance remains the same after a failover</a:t>
            </a:r>
          </a:p>
          <a:p>
            <a:pPr marL="342900" indent="-342900">
              <a:buFont typeface="Arial" panose="020B0604020202020204" pitchFamily="34" charset="0"/>
              <a:buChar char="•"/>
            </a:pPr>
            <a:endParaRPr lang="en-US" sz="2000" dirty="0">
              <a:solidFill>
                <a:schemeClr val="bg2">
                  <a:lumMod val="10000"/>
                </a:schemeClr>
              </a:solidFill>
            </a:endParaRPr>
          </a:p>
          <a:p>
            <a:pPr marL="342900" indent="-342900">
              <a:buFont typeface="Arial" panose="020B0604020202020204" pitchFamily="34" charset="0"/>
              <a:buChar char="•"/>
            </a:pPr>
            <a:r>
              <a:rPr lang="en-US" sz="2000" dirty="0">
                <a:solidFill>
                  <a:schemeClr val="bg2">
                    <a:lumMod val="10000"/>
                  </a:schemeClr>
                </a:solidFill>
              </a:rPr>
              <a:t>In failure, the availability is limited to the time failover takes to complete</a:t>
            </a:r>
          </a:p>
          <a:p>
            <a:pPr marL="342900" indent="-342900">
              <a:buFont typeface="Arial" panose="020B0604020202020204" pitchFamily="34" charset="0"/>
              <a:buChar char="•"/>
            </a:pPr>
            <a:endParaRPr lang="en-US" sz="2000" dirty="0">
              <a:solidFill>
                <a:schemeClr val="bg2">
                  <a:lumMod val="10000"/>
                </a:schemeClr>
              </a:solidFill>
            </a:endParaRPr>
          </a:p>
          <a:p>
            <a:pPr marL="342900" indent="-342900">
              <a:buFont typeface="Arial" panose="020B0604020202020204" pitchFamily="34" charset="0"/>
              <a:buChar char="•"/>
            </a:pPr>
            <a:r>
              <a:rPr lang="en-US" sz="2000" dirty="0">
                <a:solidFill>
                  <a:schemeClr val="bg2">
                    <a:lumMod val="10000"/>
                  </a:schemeClr>
                </a:solidFill>
              </a:rPr>
              <a:t>99.95% monthly uptime percentage SLA</a:t>
            </a:r>
          </a:p>
          <a:p>
            <a:pPr marL="342900" indent="-342900">
              <a:buFont typeface="Arial" panose="020B0604020202020204" pitchFamily="34" charset="0"/>
              <a:buChar char="•"/>
            </a:pPr>
            <a:endParaRPr lang="en-US" sz="2000" dirty="0">
              <a:solidFill>
                <a:schemeClr val="bg2">
                  <a:lumMod val="10000"/>
                </a:schemeClr>
              </a:solidFill>
            </a:endParaRPr>
          </a:p>
        </p:txBody>
      </p:sp>
    </p:spTree>
    <p:extLst>
      <p:ext uri="{BB962C8B-B14F-4D97-AF65-F5344CB8AC3E}">
        <p14:creationId xmlns:p14="http://schemas.microsoft.com/office/powerpoint/2010/main" val="388010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4D2B-23B0-F246-ABEB-5C87247C8D2B}"/>
              </a:ext>
            </a:extLst>
          </p:cNvPr>
          <p:cNvSpPr>
            <a:spLocks noGrp="1"/>
          </p:cNvSpPr>
          <p:nvPr>
            <p:ph type="title"/>
          </p:nvPr>
        </p:nvSpPr>
        <p:spPr/>
        <p:txBody>
          <a:bodyPr/>
          <a:lstStyle/>
          <a:p>
            <a:r>
              <a:rPr lang="en-US" dirty="0"/>
              <a:t>Best practices for Multi-AZ</a:t>
            </a:r>
          </a:p>
        </p:txBody>
      </p:sp>
      <p:sp>
        <p:nvSpPr>
          <p:cNvPr id="3" name="TextBox 2">
            <a:extLst>
              <a:ext uri="{FF2B5EF4-FFF2-40B4-BE49-F238E27FC236}">
                <a16:creationId xmlns:a16="http://schemas.microsoft.com/office/drawing/2014/main" id="{163AB8BA-118E-1C4F-A330-9C29B9DC5EF5}"/>
              </a:ext>
            </a:extLst>
          </p:cNvPr>
          <p:cNvSpPr txBox="1"/>
          <p:nvPr/>
        </p:nvSpPr>
        <p:spPr>
          <a:xfrm>
            <a:off x="481915" y="1037968"/>
            <a:ext cx="79083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10000"/>
                  </a:schemeClr>
                </a:solidFill>
              </a:rPr>
              <a:t>Use Amazon RDS DB events to monitor failovers</a:t>
            </a:r>
          </a:p>
          <a:p>
            <a:pPr marL="285750" indent="-285750">
              <a:buFont typeface="Arial" panose="020B0604020202020204" pitchFamily="34" charset="0"/>
              <a:buChar char="•"/>
            </a:pPr>
            <a:endParaRPr lang="en-US" dirty="0">
              <a:solidFill>
                <a:schemeClr val="bg2">
                  <a:lumMod val="10000"/>
                </a:schemeClr>
              </a:solidFill>
            </a:endParaRPr>
          </a:p>
          <a:p>
            <a:pPr marL="285750" indent="-285750">
              <a:buFont typeface="Arial" panose="020B0604020202020204" pitchFamily="34" charset="0"/>
              <a:buChar char="•"/>
            </a:pPr>
            <a:r>
              <a:rPr lang="en-US" dirty="0">
                <a:solidFill>
                  <a:schemeClr val="bg2">
                    <a:lumMod val="10000"/>
                  </a:schemeClr>
                </a:solidFill>
              </a:rPr>
              <a:t>Set time to live (TTL) of DNS Caching to a value  less than 5 seconds</a:t>
            </a:r>
          </a:p>
          <a:p>
            <a:pPr marL="285750" indent="-285750">
              <a:buFont typeface="Arial" panose="020B0604020202020204" pitchFamily="34" charset="0"/>
              <a:buChar char="•"/>
            </a:pPr>
            <a:endParaRPr lang="en-US" dirty="0">
              <a:solidFill>
                <a:schemeClr val="bg2">
                  <a:lumMod val="10000"/>
                </a:schemeClr>
              </a:solidFill>
            </a:endParaRPr>
          </a:p>
          <a:p>
            <a:pPr marL="285750" indent="-285750">
              <a:buFont typeface="Arial" panose="020B0604020202020204" pitchFamily="34" charset="0"/>
              <a:buChar char="•"/>
            </a:pPr>
            <a:r>
              <a:rPr lang="en-US" dirty="0">
                <a:solidFill>
                  <a:schemeClr val="bg2">
                    <a:lumMod val="10000"/>
                  </a:schemeClr>
                </a:solidFill>
              </a:rPr>
              <a:t>Test the failovers</a:t>
            </a:r>
          </a:p>
          <a:p>
            <a:pPr marL="285750" indent="-285750">
              <a:buFont typeface="Arial" panose="020B0604020202020204" pitchFamily="34" charset="0"/>
              <a:buChar char="•"/>
            </a:pPr>
            <a:endParaRPr lang="en-US" dirty="0">
              <a:solidFill>
                <a:schemeClr val="bg2">
                  <a:lumMod val="10000"/>
                </a:schemeClr>
              </a:solidFill>
            </a:endParaRPr>
          </a:p>
          <a:p>
            <a:pPr marL="285750" indent="-285750">
              <a:buFont typeface="Arial" panose="020B0604020202020204" pitchFamily="34" charset="0"/>
              <a:buChar char="•"/>
            </a:pPr>
            <a:r>
              <a:rPr lang="en-US" dirty="0">
                <a:solidFill>
                  <a:schemeClr val="bg2">
                    <a:lumMod val="10000"/>
                  </a:schemeClr>
                </a:solidFill>
              </a:rPr>
              <a:t>To shorten failover time</a:t>
            </a:r>
          </a:p>
          <a:p>
            <a:pPr marL="285750" indent="-285750">
              <a:buFont typeface="Arial" panose="020B0604020202020204" pitchFamily="34" charset="0"/>
              <a:buChar char="•"/>
            </a:pPr>
            <a:endParaRPr lang="en-US" dirty="0">
              <a:solidFill>
                <a:schemeClr val="bg2">
                  <a:lumMod val="10000"/>
                </a:schemeClr>
              </a:solidFill>
            </a:endParaRPr>
          </a:p>
          <a:p>
            <a:pPr marL="800100" lvl="1" indent="-342900">
              <a:buFont typeface="+mj-lt"/>
              <a:buAutoNum type="alphaLcPeriod"/>
            </a:pPr>
            <a:r>
              <a:rPr lang="en-US" dirty="0">
                <a:solidFill>
                  <a:schemeClr val="bg2">
                    <a:lumMod val="10000"/>
                  </a:schemeClr>
                </a:solidFill>
              </a:rPr>
              <a:t>Ensure that you have sufficient Provisioned IOPS allocated</a:t>
            </a:r>
          </a:p>
          <a:p>
            <a:pPr marL="800100" lvl="1" indent="-342900">
              <a:buFont typeface="+mj-lt"/>
              <a:buAutoNum type="alphaLcPeriod"/>
            </a:pPr>
            <a:r>
              <a:rPr lang="en-US" dirty="0">
                <a:solidFill>
                  <a:schemeClr val="bg2">
                    <a:lumMod val="10000"/>
                  </a:schemeClr>
                </a:solidFill>
              </a:rPr>
              <a:t>Perform checkpoint more often.  Database recovery relies on transactions</a:t>
            </a:r>
          </a:p>
          <a:p>
            <a:pPr marL="285750" indent="-285750">
              <a:buFont typeface="Arial" panose="020B0604020202020204" pitchFamily="34" charset="0"/>
              <a:buChar char="•"/>
            </a:pPr>
            <a:endParaRPr lang="en-US" dirty="0">
              <a:solidFill>
                <a:schemeClr val="bg2">
                  <a:lumMod val="10000"/>
                </a:schemeClr>
              </a:solidFill>
            </a:endParaRPr>
          </a:p>
          <a:p>
            <a:pPr marL="285750" indent="-285750">
              <a:buFont typeface="Arial" panose="020B0604020202020204" pitchFamily="34" charset="0"/>
              <a:buChar char="•"/>
            </a:pPr>
            <a:r>
              <a:rPr lang="en-US" dirty="0">
                <a:solidFill>
                  <a:schemeClr val="bg2">
                    <a:lumMod val="10000"/>
                  </a:schemeClr>
                </a:solidFill>
              </a:rPr>
              <a:t>Deploy applications in other Availability Zones</a:t>
            </a:r>
          </a:p>
          <a:p>
            <a:pPr marL="285750" indent="-285750">
              <a:buFont typeface="Arial" panose="020B0604020202020204" pitchFamily="34" charset="0"/>
              <a:buChar char="•"/>
            </a:pPr>
            <a:endParaRPr lang="en-US" dirty="0">
              <a:solidFill>
                <a:schemeClr val="bg2">
                  <a:lumMod val="10000"/>
                </a:schemeClr>
              </a:solidFill>
            </a:endParaRPr>
          </a:p>
          <a:p>
            <a:pPr marL="285750" indent="-285750">
              <a:buFont typeface="Arial" panose="020B0604020202020204" pitchFamily="34" charset="0"/>
              <a:buChar char="•"/>
            </a:pPr>
            <a:endParaRPr lang="en-US" dirty="0">
              <a:solidFill>
                <a:schemeClr val="bg2">
                  <a:lumMod val="10000"/>
                </a:schemeClr>
              </a:solidFill>
            </a:endParaRPr>
          </a:p>
        </p:txBody>
      </p:sp>
    </p:spTree>
    <p:extLst>
      <p:ext uri="{BB962C8B-B14F-4D97-AF65-F5344CB8AC3E}">
        <p14:creationId xmlns:p14="http://schemas.microsoft.com/office/powerpoint/2010/main" val="138422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FC4D-B2FC-D140-AD9E-00393C02EFDB}"/>
              </a:ext>
            </a:extLst>
          </p:cNvPr>
          <p:cNvSpPr>
            <a:spLocks noGrp="1"/>
          </p:cNvSpPr>
          <p:nvPr>
            <p:ph type="title"/>
          </p:nvPr>
        </p:nvSpPr>
        <p:spPr/>
        <p:txBody>
          <a:bodyPr/>
          <a:lstStyle/>
          <a:p>
            <a:r>
              <a:rPr lang="en-US" dirty="0">
                <a:solidFill>
                  <a:schemeClr val="bg2">
                    <a:lumMod val="10000"/>
                  </a:schemeClr>
                </a:solidFill>
              </a:rPr>
              <a:t>Agenda</a:t>
            </a:r>
            <a:br>
              <a:rPr lang="en-US" dirty="0">
                <a:solidFill>
                  <a:schemeClr val="bg2">
                    <a:lumMod val="10000"/>
                  </a:schemeClr>
                </a:solidFill>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676860AF-68CE-874F-8230-3524F6551D7E}"/>
              </a:ext>
            </a:extLst>
          </p:cNvPr>
          <p:cNvSpPr>
            <a:spLocks noGrp="1"/>
          </p:cNvSpPr>
          <p:nvPr>
            <p:ph idx="1"/>
          </p:nvPr>
        </p:nvSpPr>
        <p:spPr>
          <a:xfrm>
            <a:off x="336789" y="1019023"/>
            <a:ext cx="8205304" cy="3902581"/>
          </a:xfrm>
        </p:spPr>
        <p:txBody>
          <a:bodyPr/>
          <a:lstStyle/>
          <a:p>
            <a:pPr marL="342900" indent="-342900">
              <a:buFont typeface="Arial" panose="020B0604020202020204" pitchFamily="34" charset="0"/>
              <a:buChar char="•"/>
            </a:pPr>
            <a:r>
              <a:rPr lang="en-US" dirty="0">
                <a:solidFill>
                  <a:schemeClr val="bg2">
                    <a:lumMod val="10000"/>
                  </a:schemeClr>
                </a:solidFill>
              </a:rPr>
              <a:t>Introduction and background</a:t>
            </a:r>
          </a:p>
          <a:p>
            <a:pPr marL="342900" indent="-342900">
              <a:buFont typeface="Arial" panose="020B0604020202020204" pitchFamily="34" charset="0"/>
              <a:buChar char="•"/>
            </a:pPr>
            <a:r>
              <a:rPr lang="en-US" dirty="0">
                <a:solidFill>
                  <a:schemeClr val="bg2">
                    <a:lumMod val="10000"/>
                  </a:schemeClr>
                </a:solidFill>
              </a:rPr>
              <a:t>High availability</a:t>
            </a:r>
          </a:p>
          <a:p>
            <a:pPr marL="342900" indent="-342900">
              <a:buFont typeface="Arial" panose="020B0604020202020204" pitchFamily="34" charset="0"/>
              <a:buChar char="•"/>
            </a:pPr>
            <a:r>
              <a:rPr lang="en-US" dirty="0">
                <a:solidFill>
                  <a:schemeClr val="bg2">
                    <a:lumMod val="10000"/>
                  </a:schemeClr>
                </a:solidFill>
              </a:rPr>
              <a:t>Disaster recovery</a:t>
            </a:r>
          </a:p>
          <a:p>
            <a:pPr marL="342900" indent="-342900">
              <a:buFont typeface="Arial" panose="020B0604020202020204" pitchFamily="34" charset="0"/>
              <a:buChar char="•"/>
            </a:pPr>
            <a:r>
              <a:rPr lang="en-US" dirty="0">
                <a:solidFill>
                  <a:schemeClr val="bg2">
                    <a:lumMod val="10000"/>
                  </a:schemeClr>
                </a:solidFill>
              </a:rPr>
              <a:t>Q &amp; A</a:t>
            </a:r>
          </a:p>
        </p:txBody>
      </p:sp>
    </p:spTree>
    <p:extLst>
      <p:ext uri="{BB962C8B-B14F-4D97-AF65-F5344CB8AC3E}">
        <p14:creationId xmlns:p14="http://schemas.microsoft.com/office/powerpoint/2010/main" val="360849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0532-75B3-CB46-8FE0-0D1A1CED8EF7}"/>
              </a:ext>
            </a:extLst>
          </p:cNvPr>
          <p:cNvSpPr>
            <a:spLocks noGrp="1"/>
          </p:cNvSpPr>
          <p:nvPr>
            <p:ph type="title"/>
          </p:nvPr>
        </p:nvSpPr>
        <p:spPr/>
        <p:txBody>
          <a:bodyPr/>
          <a:lstStyle/>
          <a:p>
            <a:r>
              <a:rPr lang="en-US" dirty="0">
                <a:solidFill>
                  <a:schemeClr val="bg1"/>
                </a:solidFill>
              </a:rPr>
              <a:t>Disaster recovery</a:t>
            </a:r>
          </a:p>
        </p:txBody>
      </p:sp>
    </p:spTree>
    <p:extLst>
      <p:ext uri="{BB962C8B-B14F-4D97-AF65-F5344CB8AC3E}">
        <p14:creationId xmlns:p14="http://schemas.microsoft.com/office/powerpoint/2010/main" val="2004118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DA8-1F13-DD4D-A950-26ED31242B85}"/>
              </a:ext>
            </a:extLst>
          </p:cNvPr>
          <p:cNvSpPr>
            <a:spLocks noGrp="1"/>
          </p:cNvSpPr>
          <p:nvPr>
            <p:ph type="title"/>
          </p:nvPr>
        </p:nvSpPr>
        <p:spPr/>
        <p:txBody>
          <a:bodyPr/>
          <a:lstStyle/>
          <a:p>
            <a:r>
              <a:rPr lang="en-US" dirty="0">
                <a:solidFill>
                  <a:schemeClr val="bg2">
                    <a:lumMod val="10000"/>
                  </a:schemeClr>
                </a:solidFill>
              </a:rPr>
              <a:t>Disaster recovery considerations</a:t>
            </a:r>
          </a:p>
        </p:txBody>
      </p:sp>
      <p:sp>
        <p:nvSpPr>
          <p:cNvPr id="3" name="Content Placeholder 2">
            <a:extLst>
              <a:ext uri="{FF2B5EF4-FFF2-40B4-BE49-F238E27FC236}">
                <a16:creationId xmlns:a16="http://schemas.microsoft.com/office/drawing/2014/main" id="{0530D51C-927A-6F4E-BE81-0A7DE2E08527}"/>
              </a:ext>
            </a:extLst>
          </p:cNvPr>
          <p:cNvSpPr>
            <a:spLocks noGrp="1"/>
          </p:cNvSpPr>
          <p:nvPr>
            <p:ph idx="1"/>
          </p:nvPr>
        </p:nvSpPr>
        <p:spPr/>
        <p:txBody>
          <a:bodyPr/>
          <a:lstStyle/>
          <a:p>
            <a:pPr marL="342900" indent="-342900">
              <a:buFont typeface="Arial" panose="020B0604020202020204" pitchFamily="34" charset="0"/>
              <a:buChar char="•"/>
            </a:pPr>
            <a:r>
              <a:rPr lang="en-US" dirty="0">
                <a:solidFill>
                  <a:schemeClr val="bg2">
                    <a:lumMod val="10000"/>
                  </a:schemeClr>
                </a:solidFill>
              </a:rPr>
              <a:t>What constitutes a disaster?</a:t>
            </a:r>
          </a:p>
          <a:p>
            <a:pPr marL="342900" indent="-342900">
              <a:buFont typeface="Arial" panose="020B0604020202020204" pitchFamily="34" charset="0"/>
              <a:buChar char="•"/>
            </a:pPr>
            <a:r>
              <a:rPr lang="en-US" dirty="0">
                <a:solidFill>
                  <a:schemeClr val="bg2">
                    <a:lumMod val="10000"/>
                  </a:schemeClr>
                </a:solidFill>
              </a:rPr>
              <a:t>What other infrastructure is needed?</a:t>
            </a:r>
          </a:p>
          <a:p>
            <a:pPr marL="342900" indent="-342900">
              <a:buFont typeface="Arial" panose="020B0604020202020204" pitchFamily="34" charset="0"/>
              <a:buChar char="•"/>
            </a:pPr>
            <a:r>
              <a:rPr lang="en-US" dirty="0">
                <a:solidFill>
                  <a:schemeClr val="bg2">
                    <a:lumMod val="10000"/>
                  </a:schemeClr>
                </a:solidFill>
              </a:rPr>
              <a:t>How will you handle data loss?</a:t>
            </a:r>
          </a:p>
          <a:p>
            <a:pPr marL="342900" indent="-342900">
              <a:buFont typeface="Arial" panose="020B0604020202020204" pitchFamily="34" charset="0"/>
              <a:buChar char="•"/>
            </a:pPr>
            <a:r>
              <a:rPr lang="en-US" dirty="0">
                <a:solidFill>
                  <a:schemeClr val="bg2">
                    <a:lumMod val="10000"/>
                  </a:schemeClr>
                </a:solidFill>
              </a:rPr>
              <a:t>What are your business requirements?</a:t>
            </a:r>
          </a:p>
          <a:p>
            <a:pPr marL="342900" indent="-342900">
              <a:buFont typeface="Arial" panose="020B0604020202020204" pitchFamily="34" charset="0"/>
              <a:buChar char="•"/>
            </a:pPr>
            <a:r>
              <a:rPr lang="en-US" dirty="0">
                <a:solidFill>
                  <a:schemeClr val="bg2">
                    <a:lumMod val="10000"/>
                  </a:schemeClr>
                </a:solidFill>
              </a:rPr>
              <a:t>Test!! Perform recovery drills</a:t>
            </a:r>
          </a:p>
        </p:txBody>
      </p:sp>
    </p:spTree>
    <p:extLst>
      <p:ext uri="{BB962C8B-B14F-4D97-AF65-F5344CB8AC3E}">
        <p14:creationId xmlns:p14="http://schemas.microsoft.com/office/powerpoint/2010/main" val="218989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Disaster recovery with Amazon RDS</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1641521204"/>
              </p:ext>
            </p:extLst>
          </p:nvPr>
        </p:nvGraphicFramePr>
        <p:xfrm>
          <a:off x="341313" y="1009650"/>
          <a:ext cx="8204199" cy="36576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270941">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Backups</a:t>
                      </a:r>
                    </a:p>
                  </a:txBody>
                  <a:tcPr>
                    <a:solidFill>
                      <a:schemeClr val="accent1"/>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Read replicas</a:t>
                      </a:r>
                    </a:p>
                  </a:txBody>
                  <a:tcPr>
                    <a:solidFill>
                      <a:schemeClr val="accent4"/>
                    </a:solidFill>
                  </a:tcPr>
                </a:tc>
                <a:tc>
                  <a:txBody>
                    <a:bodyPr/>
                    <a:lstStyle/>
                    <a:p>
                      <a:pPr algn="ctr"/>
                      <a:r>
                        <a:rPr lang="en-US" b="1" dirty="0">
                          <a:solidFill>
                            <a:schemeClr val="bg2"/>
                          </a:solidFill>
                        </a:rPr>
                        <a:t>External replicas</a:t>
                      </a:r>
                    </a:p>
                  </a:txBody>
                  <a:tcPr>
                    <a:solidFill>
                      <a:schemeClr val="accent2"/>
                    </a:solidFill>
                  </a:tcPr>
                </a:tc>
                <a:extLst>
                  <a:ext uri="{0D108BD9-81ED-4DB2-BD59-A6C34878D82A}">
                    <a16:rowId xmlns:a16="http://schemas.microsoft.com/office/drawing/2014/main" val="2977894485"/>
                  </a:ext>
                </a:extLst>
              </a:tr>
            </a:tbl>
          </a:graphicData>
        </a:graphic>
      </p:graphicFrame>
    </p:spTree>
    <p:extLst>
      <p:ext uri="{BB962C8B-B14F-4D97-AF65-F5344CB8AC3E}">
        <p14:creationId xmlns:p14="http://schemas.microsoft.com/office/powerpoint/2010/main" val="2171766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Disaster recovery with Amazon RDS</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3867816039"/>
              </p:ext>
            </p:extLst>
          </p:nvPr>
        </p:nvGraphicFramePr>
        <p:xfrm>
          <a:off x="341313" y="1009650"/>
          <a:ext cx="8204199" cy="36576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270941">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Backups</a:t>
                      </a:r>
                    </a:p>
                  </a:txBody>
                  <a:tcPr>
                    <a:solidFill>
                      <a:schemeClr val="accent1"/>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Read replicas</a:t>
                      </a:r>
                    </a:p>
                  </a:txBody>
                  <a:tcPr>
                    <a:solidFill>
                      <a:schemeClr val="accent6"/>
                    </a:solidFill>
                  </a:tcPr>
                </a:tc>
                <a:tc>
                  <a:txBody>
                    <a:bodyPr/>
                    <a:lstStyle/>
                    <a:p>
                      <a:pPr algn="ctr"/>
                      <a:r>
                        <a:rPr lang="en-US" b="1" dirty="0">
                          <a:solidFill>
                            <a:schemeClr val="bg2"/>
                          </a:solidFill>
                        </a:rPr>
                        <a:t>External replicas</a:t>
                      </a:r>
                    </a:p>
                  </a:txBody>
                  <a:tcPr>
                    <a:solidFill>
                      <a:schemeClr val="accent6"/>
                    </a:solidFill>
                  </a:tcPr>
                </a:tc>
                <a:extLst>
                  <a:ext uri="{0D108BD9-81ED-4DB2-BD59-A6C34878D82A}">
                    <a16:rowId xmlns:a16="http://schemas.microsoft.com/office/drawing/2014/main" val="2977894485"/>
                  </a:ext>
                </a:extLst>
              </a:tr>
            </a:tbl>
          </a:graphicData>
        </a:graphic>
      </p:graphicFrame>
      <p:sp>
        <p:nvSpPr>
          <p:cNvPr id="7" name="TextBox 6">
            <a:extLst>
              <a:ext uri="{FF2B5EF4-FFF2-40B4-BE49-F238E27FC236}">
                <a16:creationId xmlns:a16="http://schemas.microsoft.com/office/drawing/2014/main" id="{2EC28368-9300-8147-A923-2DB78389ABFF}"/>
              </a:ext>
            </a:extLst>
          </p:cNvPr>
          <p:cNvSpPr txBox="1"/>
          <p:nvPr/>
        </p:nvSpPr>
        <p:spPr>
          <a:xfrm>
            <a:off x="656955" y="2745464"/>
            <a:ext cx="1661571"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10000"/>
                  </a:schemeClr>
                </a:solidFill>
                <a:effectLst/>
                <a:uLnTx/>
                <a:uFillTx/>
              </a:rPr>
              <a:t>Database Instance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bg2">
                  <a:lumMod val="10000"/>
                </a:schemeClr>
              </a:solidFill>
              <a:effectLst/>
              <a:uLnTx/>
              <a:uFillTx/>
            </a:endParaRPr>
          </a:p>
        </p:txBody>
      </p:sp>
      <p:sp>
        <p:nvSpPr>
          <p:cNvPr id="9" name="TextBox 8">
            <a:extLst>
              <a:ext uri="{FF2B5EF4-FFF2-40B4-BE49-F238E27FC236}">
                <a16:creationId xmlns:a16="http://schemas.microsoft.com/office/drawing/2014/main" id="{C60B3E67-7D93-884A-9F86-A1994E91E87F}"/>
              </a:ext>
            </a:extLst>
          </p:cNvPr>
          <p:cNvSpPr txBox="1"/>
          <p:nvPr/>
        </p:nvSpPr>
        <p:spPr>
          <a:xfrm>
            <a:off x="336788" y="3768605"/>
            <a:ext cx="2301904" cy="461665"/>
          </a:xfrm>
          <a:prstGeom prst="rect">
            <a:avLst/>
          </a:prstGeom>
          <a:noFill/>
        </p:spPr>
        <p:txBody>
          <a:bodyPr wrap="square" rtlCol="0">
            <a:spAutoFit/>
          </a:bodyPr>
          <a:lstStyle/>
          <a:p>
            <a:pPr algn="ctr"/>
            <a:r>
              <a:rPr lang="en-US" sz="1200" dirty="0">
                <a:solidFill>
                  <a:schemeClr val="bg2">
                    <a:lumMod val="10000"/>
                  </a:schemeClr>
                </a:solidFill>
              </a:rPr>
              <a:t>Amazon EBS</a:t>
            </a:r>
          </a:p>
          <a:p>
            <a:pPr algn="ctr"/>
            <a:r>
              <a:rPr lang="en-US" sz="1200" dirty="0">
                <a:solidFill>
                  <a:schemeClr val="bg2">
                    <a:lumMod val="10000"/>
                  </a:schemeClr>
                </a:solidFill>
              </a:rPr>
              <a:t>(block storage)</a:t>
            </a:r>
          </a:p>
        </p:txBody>
      </p:sp>
      <p:pic>
        <p:nvPicPr>
          <p:cNvPr id="10" name="Graphic 9">
            <a:extLst>
              <a:ext uri="{FF2B5EF4-FFF2-40B4-BE49-F238E27FC236}">
                <a16:creationId xmlns:a16="http://schemas.microsoft.com/office/drawing/2014/main" id="{7DB07359-8FD4-C241-91C8-1AF1F359F19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52791" y="3296644"/>
            <a:ext cx="469900" cy="469900"/>
          </a:xfrm>
          <a:prstGeom prst="rect">
            <a:avLst/>
          </a:prstGeom>
        </p:spPr>
      </p:pic>
      <p:sp>
        <p:nvSpPr>
          <p:cNvPr id="13" name="Rectangle 12">
            <a:extLst>
              <a:ext uri="{FF2B5EF4-FFF2-40B4-BE49-F238E27FC236}">
                <a16:creationId xmlns:a16="http://schemas.microsoft.com/office/drawing/2014/main" id="{1CF3CE69-DD20-BD42-965D-2E0BAFDAFDEB}"/>
              </a:ext>
            </a:extLst>
          </p:cNvPr>
          <p:cNvSpPr/>
          <p:nvPr/>
        </p:nvSpPr>
        <p:spPr>
          <a:xfrm>
            <a:off x="336789" y="1724383"/>
            <a:ext cx="2301903" cy="2587289"/>
          </a:xfrm>
          <a:prstGeom prst="rect">
            <a:avLst/>
          </a:prstGeom>
          <a:noFill/>
          <a:ln w="12700" cap="flat" cmpd="sng" algn="ctr">
            <a:solidFill>
              <a:srgbClr val="0070C0"/>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rPr>
              <a:t>Amazon RDS for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rPr>
              <a:t>PostgreSQL instance</a:t>
            </a:r>
          </a:p>
        </p:txBody>
      </p:sp>
      <p:sp>
        <p:nvSpPr>
          <p:cNvPr id="16" name="TextBox 15">
            <a:extLst>
              <a:ext uri="{FF2B5EF4-FFF2-40B4-BE49-F238E27FC236}">
                <a16:creationId xmlns:a16="http://schemas.microsoft.com/office/drawing/2014/main" id="{C36CE81C-3BAF-9641-B052-7363917592CD}"/>
              </a:ext>
            </a:extLst>
          </p:cNvPr>
          <p:cNvSpPr txBox="1"/>
          <p:nvPr/>
        </p:nvSpPr>
        <p:spPr>
          <a:xfrm>
            <a:off x="6227641" y="3768605"/>
            <a:ext cx="2301904" cy="276999"/>
          </a:xfrm>
          <a:prstGeom prst="rect">
            <a:avLst/>
          </a:prstGeom>
          <a:noFill/>
        </p:spPr>
        <p:txBody>
          <a:bodyPr wrap="square" rtlCol="0">
            <a:spAutoFit/>
          </a:bodyPr>
          <a:lstStyle/>
          <a:p>
            <a:pPr algn="ctr"/>
            <a:r>
              <a:rPr lang="en-US" sz="1200" dirty="0">
                <a:solidFill>
                  <a:schemeClr val="bg2">
                    <a:lumMod val="10000"/>
                  </a:schemeClr>
                </a:solidFill>
              </a:rPr>
              <a:t>Amazon EBS</a:t>
            </a:r>
          </a:p>
        </p:txBody>
      </p:sp>
      <p:pic>
        <p:nvPicPr>
          <p:cNvPr id="17" name="Graphic 16">
            <a:extLst>
              <a:ext uri="{FF2B5EF4-FFF2-40B4-BE49-F238E27FC236}">
                <a16:creationId xmlns:a16="http://schemas.microsoft.com/office/drawing/2014/main" id="{7BE59299-AC52-244D-9434-B45A1E38749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143644" y="3296644"/>
            <a:ext cx="469900" cy="469900"/>
          </a:xfrm>
          <a:prstGeom prst="rect">
            <a:avLst/>
          </a:prstGeom>
        </p:spPr>
      </p:pic>
      <p:sp>
        <p:nvSpPr>
          <p:cNvPr id="18" name="Rectangle 17">
            <a:extLst>
              <a:ext uri="{FF2B5EF4-FFF2-40B4-BE49-F238E27FC236}">
                <a16:creationId xmlns:a16="http://schemas.microsoft.com/office/drawing/2014/main" id="{11F2FC5D-2D49-5F4F-A8CF-73C63016F9E0}"/>
              </a:ext>
            </a:extLst>
          </p:cNvPr>
          <p:cNvSpPr/>
          <p:nvPr/>
        </p:nvSpPr>
        <p:spPr>
          <a:xfrm>
            <a:off x="6227642" y="1724383"/>
            <a:ext cx="2301903" cy="2587289"/>
          </a:xfrm>
          <a:prstGeom prst="rect">
            <a:avLst/>
          </a:prstGeom>
          <a:noFill/>
          <a:ln w="12700" cap="flat" cmpd="sng" algn="ctr">
            <a:solidFill>
              <a:srgbClr val="0070C0"/>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14400">
              <a:defRPr/>
            </a:pPr>
            <a:r>
              <a:rPr lang="en-US" sz="1200" kern="0" dirty="0">
                <a:solidFill>
                  <a:schemeClr val="bg2">
                    <a:lumMod val="10000"/>
                  </a:schemeClr>
                </a:solidFill>
              </a:rPr>
              <a:t>New Amazon RDS for PostgreSQL instance</a:t>
            </a:r>
          </a:p>
        </p:txBody>
      </p:sp>
      <p:pic>
        <p:nvPicPr>
          <p:cNvPr id="19" name="Graphic 18">
            <a:extLst>
              <a:ext uri="{FF2B5EF4-FFF2-40B4-BE49-F238E27FC236}">
                <a16:creationId xmlns:a16="http://schemas.microsoft.com/office/drawing/2014/main" id="{61DB01DE-DF0E-994D-A247-C933FEDCB97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058119" y="1526807"/>
            <a:ext cx="711200" cy="711200"/>
          </a:xfrm>
          <a:prstGeom prst="rect">
            <a:avLst/>
          </a:prstGeom>
        </p:spPr>
      </p:pic>
      <p:sp>
        <p:nvSpPr>
          <p:cNvPr id="20" name="TextBox 19">
            <a:extLst>
              <a:ext uri="{FF2B5EF4-FFF2-40B4-BE49-F238E27FC236}">
                <a16:creationId xmlns:a16="http://schemas.microsoft.com/office/drawing/2014/main" id="{5D9ACD14-12E3-0D43-BF42-77520C6C4955}"/>
              </a:ext>
            </a:extLst>
          </p:cNvPr>
          <p:cNvSpPr txBox="1"/>
          <p:nvPr/>
        </p:nvSpPr>
        <p:spPr>
          <a:xfrm>
            <a:off x="3285421" y="2238090"/>
            <a:ext cx="2301904" cy="461665"/>
          </a:xfrm>
          <a:prstGeom prst="rect">
            <a:avLst/>
          </a:prstGeom>
          <a:noFill/>
        </p:spPr>
        <p:txBody>
          <a:bodyPr wrap="square" rtlCol="0">
            <a:spAutoFit/>
          </a:bodyPr>
          <a:lstStyle/>
          <a:p>
            <a:pPr algn="ctr"/>
            <a:r>
              <a:rPr lang="en-US" sz="1200" dirty="0">
                <a:solidFill>
                  <a:schemeClr val="bg2">
                    <a:lumMod val="10000"/>
                  </a:schemeClr>
                </a:solidFill>
              </a:rPr>
              <a:t>Amazon Simple Storage Service (S3)</a:t>
            </a:r>
          </a:p>
        </p:txBody>
      </p:sp>
      <p:sp>
        <p:nvSpPr>
          <p:cNvPr id="21" name="TextBox 20">
            <a:extLst>
              <a:ext uri="{FF2B5EF4-FFF2-40B4-BE49-F238E27FC236}">
                <a16:creationId xmlns:a16="http://schemas.microsoft.com/office/drawing/2014/main" id="{1056ABED-5CFE-1940-A68E-FE0E47EDA661}"/>
              </a:ext>
            </a:extLst>
          </p:cNvPr>
          <p:cNvSpPr txBox="1"/>
          <p:nvPr/>
        </p:nvSpPr>
        <p:spPr>
          <a:xfrm>
            <a:off x="3281125" y="3416318"/>
            <a:ext cx="2301904" cy="276999"/>
          </a:xfrm>
          <a:prstGeom prst="rect">
            <a:avLst/>
          </a:prstGeom>
          <a:noFill/>
        </p:spPr>
        <p:txBody>
          <a:bodyPr wrap="square" rtlCol="0">
            <a:spAutoFit/>
          </a:bodyPr>
          <a:lstStyle/>
          <a:p>
            <a:pPr algn="ctr"/>
            <a:r>
              <a:rPr lang="en-US" sz="1200" dirty="0">
                <a:solidFill>
                  <a:schemeClr val="bg2">
                    <a:lumMod val="10000"/>
                  </a:schemeClr>
                </a:solidFill>
              </a:rPr>
              <a:t>Amazon EBS snapshots</a:t>
            </a:r>
          </a:p>
        </p:txBody>
      </p:sp>
      <p:pic>
        <p:nvPicPr>
          <p:cNvPr id="22" name="Graphic 21">
            <a:extLst>
              <a:ext uri="{FF2B5EF4-FFF2-40B4-BE49-F238E27FC236}">
                <a16:creationId xmlns:a16="http://schemas.microsoft.com/office/drawing/2014/main" id="{80C670DD-54C2-D54E-BAEF-192ABA7C251C}"/>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518020" y="2905493"/>
            <a:ext cx="469900" cy="469900"/>
          </a:xfrm>
          <a:prstGeom prst="rect">
            <a:avLst/>
          </a:prstGeom>
        </p:spPr>
      </p:pic>
      <p:pic>
        <p:nvPicPr>
          <p:cNvPr id="23" name="Graphic 22">
            <a:extLst>
              <a:ext uri="{FF2B5EF4-FFF2-40B4-BE49-F238E27FC236}">
                <a16:creationId xmlns:a16="http://schemas.microsoft.com/office/drawing/2014/main" id="{9D83E5DB-FDD0-5D40-AEFB-4A67936B0B0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982715" y="2926018"/>
            <a:ext cx="469900" cy="469900"/>
          </a:xfrm>
          <a:prstGeom prst="rect">
            <a:avLst/>
          </a:prstGeom>
        </p:spPr>
      </p:pic>
      <p:pic>
        <p:nvPicPr>
          <p:cNvPr id="24" name="Graphic 23">
            <a:extLst>
              <a:ext uri="{FF2B5EF4-FFF2-40B4-BE49-F238E27FC236}">
                <a16:creationId xmlns:a16="http://schemas.microsoft.com/office/drawing/2014/main" id="{5EBA6885-E553-D946-BAD7-8C1AF1014B3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432077" y="2921895"/>
            <a:ext cx="469900" cy="469900"/>
          </a:xfrm>
          <a:prstGeom prst="rect">
            <a:avLst/>
          </a:prstGeom>
        </p:spPr>
      </p:pic>
      <p:pic>
        <p:nvPicPr>
          <p:cNvPr id="25" name="Graphic 24">
            <a:extLst>
              <a:ext uri="{FF2B5EF4-FFF2-40B4-BE49-F238E27FC236}">
                <a16:creationId xmlns:a16="http://schemas.microsoft.com/office/drawing/2014/main" id="{A25813FA-55A1-844D-8EFE-67E87F600B4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875415" y="2924362"/>
            <a:ext cx="469900" cy="469900"/>
          </a:xfrm>
          <a:prstGeom prst="rect">
            <a:avLst/>
          </a:prstGeom>
        </p:spPr>
      </p:pic>
      <p:sp>
        <p:nvSpPr>
          <p:cNvPr id="26" name="TextBox 25">
            <a:extLst>
              <a:ext uri="{FF2B5EF4-FFF2-40B4-BE49-F238E27FC236}">
                <a16:creationId xmlns:a16="http://schemas.microsoft.com/office/drawing/2014/main" id="{D0CCE211-9F87-B048-B0BA-C3A82D101278}"/>
              </a:ext>
            </a:extLst>
          </p:cNvPr>
          <p:cNvSpPr txBox="1"/>
          <p:nvPr/>
        </p:nvSpPr>
        <p:spPr>
          <a:xfrm>
            <a:off x="3288489" y="4307674"/>
            <a:ext cx="2301904" cy="276999"/>
          </a:xfrm>
          <a:prstGeom prst="rect">
            <a:avLst/>
          </a:prstGeom>
          <a:noFill/>
        </p:spPr>
        <p:txBody>
          <a:bodyPr wrap="square" rtlCol="0">
            <a:spAutoFit/>
          </a:bodyPr>
          <a:lstStyle/>
          <a:p>
            <a:pPr algn="ctr"/>
            <a:r>
              <a:rPr lang="en-US" sz="1200" dirty="0">
                <a:solidFill>
                  <a:schemeClr val="bg2">
                    <a:lumMod val="10000"/>
                  </a:schemeClr>
                </a:solidFill>
              </a:rPr>
              <a:t>WAL logs</a:t>
            </a:r>
          </a:p>
        </p:txBody>
      </p:sp>
      <p:pic>
        <p:nvPicPr>
          <p:cNvPr id="27" name="Graphic 26">
            <a:extLst>
              <a:ext uri="{FF2B5EF4-FFF2-40B4-BE49-F238E27FC236}">
                <a16:creationId xmlns:a16="http://schemas.microsoft.com/office/drawing/2014/main" id="{A3E01AD7-257D-5444-BC87-13B268F10CC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661108" y="3833537"/>
            <a:ext cx="469900" cy="469900"/>
          </a:xfrm>
          <a:prstGeom prst="rect">
            <a:avLst/>
          </a:prstGeom>
        </p:spPr>
      </p:pic>
      <p:pic>
        <p:nvPicPr>
          <p:cNvPr id="28" name="Graphic 27">
            <a:extLst>
              <a:ext uri="{FF2B5EF4-FFF2-40B4-BE49-F238E27FC236}">
                <a16:creationId xmlns:a16="http://schemas.microsoft.com/office/drawing/2014/main" id="{3BE78A3A-04A1-5547-84EF-39AA1741609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217665" y="3841772"/>
            <a:ext cx="469900" cy="469900"/>
          </a:xfrm>
          <a:prstGeom prst="rect">
            <a:avLst/>
          </a:prstGeom>
        </p:spPr>
      </p:pic>
      <p:pic>
        <p:nvPicPr>
          <p:cNvPr id="29" name="Graphic 28">
            <a:extLst>
              <a:ext uri="{FF2B5EF4-FFF2-40B4-BE49-F238E27FC236}">
                <a16:creationId xmlns:a16="http://schemas.microsoft.com/office/drawing/2014/main" id="{F309D704-5B3B-A045-996B-BFBF20132608}"/>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772779" y="3833537"/>
            <a:ext cx="469900" cy="469900"/>
          </a:xfrm>
          <a:prstGeom prst="rect">
            <a:avLst/>
          </a:prstGeom>
        </p:spPr>
      </p:pic>
      <p:sp>
        <p:nvSpPr>
          <p:cNvPr id="3" name="Right Arrow 2">
            <a:extLst>
              <a:ext uri="{FF2B5EF4-FFF2-40B4-BE49-F238E27FC236}">
                <a16:creationId xmlns:a16="http://schemas.microsoft.com/office/drawing/2014/main" id="{5AE2417D-611C-A340-BB1F-C1CCD33AC289}"/>
              </a:ext>
            </a:extLst>
          </p:cNvPr>
          <p:cNvSpPr/>
          <p:nvPr/>
        </p:nvSpPr>
        <p:spPr>
          <a:xfrm>
            <a:off x="5315131" y="2995142"/>
            <a:ext cx="846528" cy="28747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205EDE6B-15F4-9B46-9659-AAE91B90C724}"/>
              </a:ext>
            </a:extLst>
          </p:cNvPr>
          <p:cNvSpPr txBox="1"/>
          <p:nvPr/>
        </p:nvSpPr>
        <p:spPr>
          <a:xfrm>
            <a:off x="5268577" y="2766384"/>
            <a:ext cx="793807" cy="307777"/>
          </a:xfrm>
          <a:prstGeom prst="rect">
            <a:avLst/>
          </a:prstGeom>
          <a:noFill/>
        </p:spPr>
        <p:txBody>
          <a:bodyPr wrap="none" rtlCol="0">
            <a:spAutoFit/>
          </a:bodyPr>
          <a:lstStyle/>
          <a:p>
            <a:r>
              <a:rPr lang="en-US" sz="1400" dirty="0">
                <a:solidFill>
                  <a:schemeClr val="bg2">
                    <a:lumMod val="10000"/>
                  </a:schemeClr>
                </a:solidFill>
              </a:rPr>
              <a:t>API call</a:t>
            </a:r>
          </a:p>
        </p:txBody>
      </p:sp>
      <p:sp>
        <p:nvSpPr>
          <p:cNvPr id="31" name="Right Arrow 30">
            <a:extLst>
              <a:ext uri="{FF2B5EF4-FFF2-40B4-BE49-F238E27FC236}">
                <a16:creationId xmlns:a16="http://schemas.microsoft.com/office/drawing/2014/main" id="{524F75E1-EB70-4041-AF14-A11A1992F8C9}"/>
              </a:ext>
            </a:extLst>
          </p:cNvPr>
          <p:cNvSpPr/>
          <p:nvPr/>
        </p:nvSpPr>
        <p:spPr>
          <a:xfrm>
            <a:off x="2688138" y="3013629"/>
            <a:ext cx="846528" cy="28747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A4E26333-C4C7-7C48-A73D-36A12046A1C5}"/>
              </a:ext>
            </a:extLst>
          </p:cNvPr>
          <p:cNvSpPr txBox="1"/>
          <p:nvPr/>
        </p:nvSpPr>
        <p:spPr>
          <a:xfrm>
            <a:off x="2631770" y="2755683"/>
            <a:ext cx="872355" cy="307777"/>
          </a:xfrm>
          <a:prstGeom prst="rect">
            <a:avLst/>
          </a:prstGeom>
          <a:noFill/>
        </p:spPr>
        <p:txBody>
          <a:bodyPr wrap="none" rtlCol="0">
            <a:spAutoFit/>
          </a:bodyPr>
          <a:lstStyle/>
          <a:p>
            <a:r>
              <a:rPr lang="en-US" sz="1400" dirty="0">
                <a:solidFill>
                  <a:schemeClr val="bg2">
                    <a:lumMod val="10000"/>
                  </a:schemeClr>
                </a:solidFill>
              </a:rPr>
              <a:t>Backups</a:t>
            </a:r>
          </a:p>
        </p:txBody>
      </p:sp>
      <p:sp>
        <p:nvSpPr>
          <p:cNvPr id="37" name="TextBox 36">
            <a:extLst>
              <a:ext uri="{FF2B5EF4-FFF2-40B4-BE49-F238E27FC236}">
                <a16:creationId xmlns:a16="http://schemas.microsoft.com/office/drawing/2014/main" id="{928FFFD3-5DCE-3D4E-B49A-EFEDDAF6ADF4}"/>
              </a:ext>
            </a:extLst>
          </p:cNvPr>
          <p:cNvSpPr txBox="1"/>
          <p:nvPr/>
        </p:nvSpPr>
        <p:spPr>
          <a:xfrm>
            <a:off x="6557263" y="2713767"/>
            <a:ext cx="1661571" cy="461665"/>
          </a:xfrm>
          <a:prstGeom prst="rect">
            <a:avLst/>
          </a:prstGeom>
          <a:noFill/>
        </p:spPr>
        <p:txBody>
          <a:bodyPr wrap="square" rtlCol="0">
            <a:spAutoFit/>
          </a:bodyPr>
          <a:lstStyle/>
          <a:p>
            <a:pPr lvl="0" algn="ctr" defTabSz="914400">
              <a:defRPr/>
            </a:pPr>
            <a:r>
              <a:rPr lang="en-US" sz="1200" kern="0" dirty="0">
                <a:solidFill>
                  <a:schemeClr val="bg2">
                    <a:lumMod val="10000"/>
                  </a:schemeClr>
                </a:solidFill>
              </a:rPr>
              <a:t>Database Instance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bg2">
                  <a:lumMod val="10000"/>
                </a:schemeClr>
              </a:solidFill>
              <a:effectLst/>
              <a:uLnTx/>
              <a:uFillTx/>
            </a:endParaRPr>
          </a:p>
        </p:txBody>
      </p:sp>
      <p:pic>
        <p:nvPicPr>
          <p:cNvPr id="34" name="Graphic 100">
            <a:extLst>
              <a:ext uri="{FF2B5EF4-FFF2-40B4-BE49-F238E27FC236}">
                <a16:creationId xmlns:a16="http://schemas.microsoft.com/office/drawing/2014/main" id="{DC7B4D75-8EA6-5640-B88F-C7AEFF620D1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252791" y="2296484"/>
            <a:ext cx="469900" cy="469900"/>
          </a:xfrm>
          <a:prstGeom prst="rect">
            <a:avLst/>
          </a:prstGeom>
        </p:spPr>
      </p:pic>
      <p:pic>
        <p:nvPicPr>
          <p:cNvPr id="36" name="Graphic 100">
            <a:extLst>
              <a:ext uri="{FF2B5EF4-FFF2-40B4-BE49-F238E27FC236}">
                <a16:creationId xmlns:a16="http://schemas.microsoft.com/office/drawing/2014/main" id="{DC7B4D75-8EA6-5640-B88F-C7AEFF620D1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7143644" y="2260900"/>
            <a:ext cx="469900" cy="469900"/>
          </a:xfrm>
          <a:prstGeom prst="rect">
            <a:avLst/>
          </a:prstGeom>
        </p:spPr>
      </p:pic>
    </p:spTree>
    <p:extLst>
      <p:ext uri="{BB962C8B-B14F-4D97-AF65-F5344CB8AC3E}">
        <p14:creationId xmlns:p14="http://schemas.microsoft.com/office/powerpoint/2010/main" val="393369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0" grpId="0"/>
      <p:bldP spid="21" grpId="0"/>
      <p:bldP spid="26" grpId="0"/>
      <p:bldP spid="3" grpId="0" animBg="1"/>
      <p:bldP spid="30" grpId="0"/>
      <p:bldP spid="31" grpId="0" animBg="1"/>
      <p:bldP spid="32"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Disaster recovery with Amazon RDS</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1596184645"/>
              </p:ext>
            </p:extLst>
          </p:nvPr>
        </p:nvGraphicFramePr>
        <p:xfrm>
          <a:off x="341313" y="1009650"/>
          <a:ext cx="8204199" cy="36576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270941">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Backups</a:t>
                      </a:r>
                    </a:p>
                  </a:txBody>
                  <a:tcPr>
                    <a:solidFill>
                      <a:schemeClr val="accent6"/>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Read replicas</a:t>
                      </a:r>
                    </a:p>
                  </a:txBody>
                  <a:tcPr>
                    <a:solidFill>
                      <a:schemeClr val="accent4"/>
                    </a:solidFill>
                  </a:tcPr>
                </a:tc>
                <a:tc>
                  <a:txBody>
                    <a:bodyPr/>
                    <a:lstStyle/>
                    <a:p>
                      <a:pPr algn="ctr"/>
                      <a:r>
                        <a:rPr lang="en-US" b="1" dirty="0">
                          <a:solidFill>
                            <a:schemeClr val="bg2"/>
                          </a:solidFill>
                        </a:rPr>
                        <a:t>External replicas</a:t>
                      </a:r>
                    </a:p>
                  </a:txBody>
                  <a:tcPr>
                    <a:solidFill>
                      <a:schemeClr val="accent6"/>
                    </a:solidFill>
                  </a:tcPr>
                </a:tc>
                <a:extLst>
                  <a:ext uri="{0D108BD9-81ED-4DB2-BD59-A6C34878D82A}">
                    <a16:rowId xmlns:a16="http://schemas.microsoft.com/office/drawing/2014/main" val="2977894485"/>
                  </a:ext>
                </a:extLst>
              </a:tr>
            </a:tbl>
          </a:graphicData>
        </a:graphic>
      </p:graphicFrame>
      <p:sp>
        <p:nvSpPr>
          <p:cNvPr id="25" name="TextBox 24">
            <a:extLst>
              <a:ext uri="{FF2B5EF4-FFF2-40B4-BE49-F238E27FC236}">
                <a16:creationId xmlns:a16="http://schemas.microsoft.com/office/drawing/2014/main" id="{88FAE7A0-B706-024D-B61C-9C02F9A21D2A}"/>
              </a:ext>
            </a:extLst>
          </p:cNvPr>
          <p:cNvSpPr txBox="1"/>
          <p:nvPr/>
        </p:nvSpPr>
        <p:spPr>
          <a:xfrm>
            <a:off x="2092348" y="2245959"/>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Read/write  </a:t>
            </a:r>
            <a:br>
              <a:rPr lang="en-US" sz="1200" dirty="0">
                <a:solidFill>
                  <a:schemeClr val="bg2">
                    <a:lumMod val="10000"/>
                  </a:schemeClr>
                </a:solidFill>
                <a:latin typeface="Amazon Ember"/>
              </a:rPr>
            </a:br>
            <a:r>
              <a:rPr lang="en-US" sz="1200" dirty="0">
                <a:solidFill>
                  <a:schemeClr val="bg2">
                    <a:lumMod val="10000"/>
                  </a:schemeClr>
                </a:solidFill>
                <a:latin typeface="Amazon Ember"/>
              </a:rPr>
              <a:t>workloads</a:t>
            </a:r>
          </a:p>
        </p:txBody>
      </p:sp>
      <p:pic>
        <p:nvPicPr>
          <p:cNvPr id="26" name="Graphic 25">
            <a:extLst>
              <a:ext uri="{FF2B5EF4-FFF2-40B4-BE49-F238E27FC236}">
                <a16:creationId xmlns:a16="http://schemas.microsoft.com/office/drawing/2014/main" id="{62950A72-3CCB-3544-B932-71DC46360A5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533816" y="1776059"/>
            <a:ext cx="469900" cy="469900"/>
          </a:xfrm>
          <a:prstGeom prst="rect">
            <a:avLst/>
          </a:prstGeom>
        </p:spPr>
      </p:pic>
      <p:sp>
        <p:nvSpPr>
          <p:cNvPr id="27" name="TextBox 26">
            <a:extLst>
              <a:ext uri="{FF2B5EF4-FFF2-40B4-BE49-F238E27FC236}">
                <a16:creationId xmlns:a16="http://schemas.microsoft.com/office/drawing/2014/main" id="{B0995575-BBE8-FD44-B770-2F443D20E561}"/>
              </a:ext>
            </a:extLst>
          </p:cNvPr>
          <p:cNvSpPr txBox="1"/>
          <p:nvPr/>
        </p:nvSpPr>
        <p:spPr>
          <a:xfrm>
            <a:off x="2170519" y="4133850"/>
            <a:ext cx="1356964" cy="646331"/>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RDS </a:t>
            </a:r>
            <a:r>
              <a:rPr lang="en-US" sz="1200" kern="0" dirty="0">
                <a:solidFill>
                  <a:schemeClr val="bg2">
                    <a:lumMod val="10000"/>
                  </a:schemeClr>
                </a:solidFill>
              </a:rPr>
              <a:t>PostgreSQL</a:t>
            </a:r>
            <a:r>
              <a:rPr lang="en-US" sz="1200" dirty="0">
                <a:solidFill>
                  <a:schemeClr val="bg2">
                    <a:lumMod val="10000"/>
                  </a:schemeClr>
                </a:solidFill>
                <a:latin typeface="Amazon Ember"/>
              </a:rPr>
              <a:t> Primary instance</a:t>
            </a:r>
          </a:p>
          <a:p>
            <a:pPr algn="ctr" defTabSz="914400"/>
            <a:endParaRPr lang="en-US" sz="1200" dirty="0">
              <a:solidFill>
                <a:schemeClr val="bg2">
                  <a:lumMod val="10000"/>
                </a:schemeClr>
              </a:solidFill>
              <a:latin typeface="Amazon Ember"/>
            </a:endParaRPr>
          </a:p>
        </p:txBody>
      </p:sp>
      <p:sp>
        <p:nvSpPr>
          <p:cNvPr id="36" name="Right Arrow 35">
            <a:extLst>
              <a:ext uri="{FF2B5EF4-FFF2-40B4-BE49-F238E27FC236}">
                <a16:creationId xmlns:a16="http://schemas.microsoft.com/office/drawing/2014/main" id="{5E696C08-AE99-3B42-8F3F-82F827F0D2F5}"/>
              </a:ext>
            </a:extLst>
          </p:cNvPr>
          <p:cNvSpPr/>
          <p:nvPr/>
        </p:nvSpPr>
        <p:spPr bwMode="auto">
          <a:xfrm>
            <a:off x="3398070" y="3891534"/>
            <a:ext cx="2259815" cy="242316"/>
          </a:xfrm>
          <a:prstGeom prst="rightArrow">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37" name="TextBox 36">
            <a:extLst>
              <a:ext uri="{FF2B5EF4-FFF2-40B4-BE49-F238E27FC236}">
                <a16:creationId xmlns:a16="http://schemas.microsoft.com/office/drawing/2014/main" id="{CA74802A-7FFE-7348-A145-CAA4AA6E84F8}"/>
              </a:ext>
            </a:extLst>
          </p:cNvPr>
          <p:cNvSpPr txBox="1"/>
          <p:nvPr/>
        </p:nvSpPr>
        <p:spPr>
          <a:xfrm>
            <a:off x="3675559" y="3952461"/>
            <a:ext cx="1827965" cy="461665"/>
          </a:xfrm>
          <a:prstGeom prst="rect">
            <a:avLst/>
          </a:prstGeom>
          <a:noFill/>
        </p:spPr>
        <p:txBody>
          <a:bodyPr wrap="square" lIns="182880" tIns="146304" rIns="182880" bIns="146304" rtlCol="0">
            <a:spAutoFit/>
          </a:bodyPr>
          <a:lstStyle/>
          <a:p>
            <a:pPr defTabSz="1097212">
              <a:lnSpc>
                <a:spcPct val="90000"/>
              </a:lnSpc>
              <a:spcAft>
                <a:spcPts val="1800"/>
              </a:spcAft>
            </a:pPr>
            <a:r>
              <a:rPr lang="en-US" sz="1200" dirty="0">
                <a:solidFill>
                  <a:schemeClr val="accent3"/>
                </a:solidFill>
                <a:latin typeface="Amazon Ember"/>
              </a:rPr>
              <a:t>Managed replication </a:t>
            </a:r>
          </a:p>
        </p:txBody>
      </p:sp>
      <p:sp>
        <p:nvSpPr>
          <p:cNvPr id="39" name="TextBox 38">
            <a:extLst>
              <a:ext uri="{FF2B5EF4-FFF2-40B4-BE49-F238E27FC236}">
                <a16:creationId xmlns:a16="http://schemas.microsoft.com/office/drawing/2014/main" id="{79FCB352-7BC3-D544-AC90-A51A9EDF7578}"/>
              </a:ext>
            </a:extLst>
          </p:cNvPr>
          <p:cNvSpPr txBox="1"/>
          <p:nvPr/>
        </p:nvSpPr>
        <p:spPr>
          <a:xfrm>
            <a:off x="5458112" y="2254194"/>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Read-only workloads</a:t>
            </a:r>
          </a:p>
        </p:txBody>
      </p:sp>
      <p:pic>
        <p:nvPicPr>
          <p:cNvPr id="40" name="Graphic 39">
            <a:extLst>
              <a:ext uri="{FF2B5EF4-FFF2-40B4-BE49-F238E27FC236}">
                <a16:creationId xmlns:a16="http://schemas.microsoft.com/office/drawing/2014/main" id="{10778C8C-B82E-DB4D-8838-65FD667DF35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979815" y="1776059"/>
            <a:ext cx="469900" cy="469900"/>
          </a:xfrm>
          <a:prstGeom prst="rect">
            <a:avLst/>
          </a:prstGeom>
        </p:spPr>
      </p:pic>
      <p:sp>
        <p:nvSpPr>
          <p:cNvPr id="43" name="TextBox 42">
            <a:extLst>
              <a:ext uri="{FF2B5EF4-FFF2-40B4-BE49-F238E27FC236}">
                <a16:creationId xmlns:a16="http://schemas.microsoft.com/office/drawing/2014/main" id="{38E68E0E-416C-0744-AF15-BDC23917D392}"/>
              </a:ext>
            </a:extLst>
          </p:cNvPr>
          <p:cNvSpPr txBox="1"/>
          <p:nvPr/>
        </p:nvSpPr>
        <p:spPr>
          <a:xfrm>
            <a:off x="5536283" y="4048073"/>
            <a:ext cx="1356964" cy="830997"/>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RDS </a:t>
            </a:r>
            <a:r>
              <a:rPr lang="en-US" sz="1200" kern="0" dirty="0">
                <a:solidFill>
                  <a:schemeClr val="bg2">
                    <a:lumMod val="10000"/>
                  </a:schemeClr>
                </a:solidFill>
              </a:rPr>
              <a:t>PostgreSQL</a:t>
            </a:r>
            <a:r>
              <a:rPr lang="en-US" sz="1200" dirty="0">
                <a:solidFill>
                  <a:schemeClr val="bg2">
                    <a:lumMod val="10000"/>
                  </a:schemeClr>
                </a:solidFill>
                <a:latin typeface="Amazon Ember"/>
              </a:rPr>
              <a:t> </a:t>
            </a:r>
          </a:p>
          <a:p>
            <a:pPr algn="ctr" defTabSz="914400"/>
            <a:r>
              <a:rPr lang="en-US" sz="1200" dirty="0">
                <a:solidFill>
                  <a:schemeClr val="bg2">
                    <a:lumMod val="10000"/>
                  </a:schemeClr>
                </a:solidFill>
                <a:latin typeface="Amazon Ember"/>
              </a:rPr>
              <a:t>read replica instance</a:t>
            </a:r>
          </a:p>
          <a:p>
            <a:pPr algn="ctr" defTabSz="914400"/>
            <a:endParaRPr lang="en-US" sz="1200" dirty="0">
              <a:solidFill>
                <a:schemeClr val="bg2">
                  <a:lumMod val="10000"/>
                </a:schemeClr>
              </a:solidFill>
              <a:latin typeface="Amazon Ember"/>
            </a:endParaRPr>
          </a:p>
        </p:txBody>
      </p:sp>
      <p:sp>
        <p:nvSpPr>
          <p:cNvPr id="3" name="TextBox 2">
            <a:extLst>
              <a:ext uri="{FF2B5EF4-FFF2-40B4-BE49-F238E27FC236}">
                <a16:creationId xmlns:a16="http://schemas.microsoft.com/office/drawing/2014/main" id="{109A7F7D-9DE3-D14D-889A-13E0DD280317}"/>
              </a:ext>
            </a:extLst>
          </p:cNvPr>
          <p:cNvSpPr txBox="1"/>
          <p:nvPr/>
        </p:nvSpPr>
        <p:spPr>
          <a:xfrm>
            <a:off x="3864830" y="3563718"/>
            <a:ext cx="1199367" cy="276999"/>
          </a:xfrm>
          <a:prstGeom prst="rect">
            <a:avLst/>
          </a:prstGeom>
          <a:noFill/>
        </p:spPr>
        <p:txBody>
          <a:bodyPr wrap="none" rtlCol="0">
            <a:spAutoFit/>
          </a:bodyPr>
          <a:lstStyle/>
          <a:p>
            <a:r>
              <a:rPr lang="en-US" sz="1200" dirty="0">
                <a:solidFill>
                  <a:schemeClr val="bg2">
                    <a:lumMod val="10000"/>
                  </a:schemeClr>
                </a:solidFill>
              </a:rPr>
              <a:t>Asynchronous </a:t>
            </a:r>
          </a:p>
        </p:txBody>
      </p:sp>
      <p:cxnSp>
        <p:nvCxnSpPr>
          <p:cNvPr id="6" name="Straight Arrow Connector 5">
            <a:extLst>
              <a:ext uri="{FF2B5EF4-FFF2-40B4-BE49-F238E27FC236}">
                <a16:creationId xmlns:a16="http://schemas.microsoft.com/office/drawing/2014/main" id="{2EE790B2-BB04-4AD1-9BFF-D3BAA05D5D6D}"/>
              </a:ext>
            </a:extLst>
          </p:cNvPr>
          <p:cNvCxnSpPr/>
          <p:nvPr/>
        </p:nvCxnSpPr>
        <p:spPr>
          <a:xfrm>
            <a:off x="2847415" y="2760009"/>
            <a:ext cx="0" cy="726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5A316C5-3A9B-4A88-B3F4-59AD5E5D68D7}"/>
              </a:ext>
            </a:extLst>
          </p:cNvPr>
          <p:cNvCxnSpPr/>
          <p:nvPr/>
        </p:nvCxnSpPr>
        <p:spPr>
          <a:xfrm>
            <a:off x="6267450" y="2707624"/>
            <a:ext cx="0" cy="726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12465" y="3663950"/>
            <a:ext cx="469900" cy="469900"/>
          </a:xfrm>
          <a:prstGeom prst="rect">
            <a:avLst/>
          </a:prstGeom>
        </p:spPr>
      </p:pic>
      <p:pic>
        <p:nvPicPr>
          <p:cNvPr id="18"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032500" y="3563315"/>
            <a:ext cx="469900" cy="469900"/>
          </a:xfrm>
          <a:prstGeom prst="rect">
            <a:avLst/>
          </a:prstGeom>
        </p:spPr>
      </p:pic>
    </p:spTree>
    <p:extLst>
      <p:ext uri="{BB962C8B-B14F-4D97-AF65-F5344CB8AC3E}">
        <p14:creationId xmlns:p14="http://schemas.microsoft.com/office/powerpoint/2010/main" val="2091294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Arrow Connector 72">
            <a:extLst>
              <a:ext uri="{FF2B5EF4-FFF2-40B4-BE49-F238E27FC236}">
                <a16:creationId xmlns:a16="http://schemas.microsoft.com/office/drawing/2014/main" id="{D5C1C2B0-03F3-A347-BA02-210A9DF61C2A}"/>
              </a:ext>
            </a:extLst>
          </p:cNvPr>
          <p:cNvCxnSpPr>
            <a:cxnSpLocks/>
          </p:cNvCxnSpPr>
          <p:nvPr/>
        </p:nvCxnSpPr>
        <p:spPr>
          <a:xfrm flipV="1">
            <a:off x="6197609" y="3324642"/>
            <a:ext cx="0" cy="33630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91C8EF9C-0000-E94A-AF65-D1A1A1048137}"/>
              </a:ext>
            </a:extLst>
          </p:cNvPr>
          <p:cNvCxnSpPr>
            <a:cxnSpLocks/>
          </p:cNvCxnSpPr>
          <p:nvPr/>
        </p:nvCxnSpPr>
        <p:spPr>
          <a:xfrm flipV="1">
            <a:off x="2870176" y="3322739"/>
            <a:ext cx="0" cy="3175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4FC7BA73-A09A-8B41-8802-0DE002A560DD}"/>
              </a:ext>
            </a:extLst>
          </p:cNvPr>
          <p:cNvCxnSpPr>
            <a:cxnSpLocks/>
          </p:cNvCxnSpPr>
          <p:nvPr/>
        </p:nvCxnSpPr>
        <p:spPr>
          <a:xfrm flipV="1">
            <a:off x="2075460" y="3322739"/>
            <a:ext cx="0" cy="32285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504429C-C771-D045-983C-1EC9DD82F8C8}"/>
              </a:ext>
            </a:extLst>
          </p:cNvPr>
          <p:cNvSpPr>
            <a:spLocks noGrp="1"/>
          </p:cNvSpPr>
          <p:nvPr>
            <p:ph type="title"/>
          </p:nvPr>
        </p:nvSpPr>
        <p:spPr/>
        <p:txBody>
          <a:bodyPr/>
          <a:lstStyle/>
          <a:p>
            <a:r>
              <a:rPr lang="en-US" dirty="0"/>
              <a:t>Cross-region Read Replica</a:t>
            </a:r>
          </a:p>
        </p:txBody>
      </p:sp>
      <p:sp>
        <p:nvSpPr>
          <p:cNvPr id="36" name="Rectangle 35">
            <a:extLst>
              <a:ext uri="{FF2B5EF4-FFF2-40B4-BE49-F238E27FC236}">
                <a16:creationId xmlns:a16="http://schemas.microsoft.com/office/drawing/2014/main" id="{87E5681D-9156-D949-9101-C618635B7611}"/>
              </a:ext>
            </a:extLst>
          </p:cNvPr>
          <p:cNvSpPr/>
          <p:nvPr/>
        </p:nvSpPr>
        <p:spPr>
          <a:xfrm>
            <a:off x="415289" y="949966"/>
            <a:ext cx="3895504" cy="3751735"/>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1</a:t>
            </a:r>
          </a:p>
        </p:txBody>
      </p:sp>
      <p:pic>
        <p:nvPicPr>
          <p:cNvPr id="37" name="Graphic 36">
            <a:extLst>
              <a:ext uri="{FF2B5EF4-FFF2-40B4-BE49-F238E27FC236}">
                <a16:creationId xmlns:a16="http://schemas.microsoft.com/office/drawing/2014/main" id="{602FFB45-B93A-0D4B-B06D-FB470560B13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5288" y="949966"/>
            <a:ext cx="214295" cy="247748"/>
          </a:xfrm>
          <a:prstGeom prst="rect">
            <a:avLst/>
          </a:prstGeom>
        </p:spPr>
      </p:pic>
      <p:sp>
        <p:nvSpPr>
          <p:cNvPr id="40" name="TextBox 39">
            <a:extLst>
              <a:ext uri="{FF2B5EF4-FFF2-40B4-BE49-F238E27FC236}">
                <a16:creationId xmlns:a16="http://schemas.microsoft.com/office/drawing/2014/main" id="{1B1F7632-C4B8-054F-A4A8-92AFADA0455B}"/>
              </a:ext>
            </a:extLst>
          </p:cNvPr>
          <p:cNvSpPr txBox="1"/>
          <p:nvPr/>
        </p:nvSpPr>
        <p:spPr>
          <a:xfrm>
            <a:off x="1997762" y="1766384"/>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Read-only </a:t>
            </a:r>
            <a:br>
              <a:rPr lang="en-US" sz="1000" dirty="0">
                <a:solidFill>
                  <a:schemeClr val="bg2">
                    <a:lumMod val="10000"/>
                  </a:schemeClr>
                </a:solidFill>
              </a:rPr>
            </a:br>
            <a:r>
              <a:rPr lang="en-US" sz="1000" dirty="0">
                <a:solidFill>
                  <a:schemeClr val="bg2">
                    <a:lumMod val="10000"/>
                  </a:schemeClr>
                </a:solidFill>
              </a:rPr>
              <a:t>workloads</a:t>
            </a:r>
          </a:p>
        </p:txBody>
      </p:sp>
      <p:pic>
        <p:nvPicPr>
          <p:cNvPr id="41" name="Graphic 40">
            <a:extLst>
              <a:ext uri="{FF2B5EF4-FFF2-40B4-BE49-F238E27FC236}">
                <a16:creationId xmlns:a16="http://schemas.microsoft.com/office/drawing/2014/main" id="{8FB5B031-CAFB-3B4C-B150-76A58EBF8B4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192035" y="1317353"/>
            <a:ext cx="440531" cy="440531"/>
          </a:xfrm>
          <a:prstGeom prst="rect">
            <a:avLst/>
          </a:prstGeom>
        </p:spPr>
      </p:pic>
      <p:sp>
        <p:nvSpPr>
          <p:cNvPr id="43" name="TextBox 42">
            <a:extLst>
              <a:ext uri="{FF2B5EF4-FFF2-40B4-BE49-F238E27FC236}">
                <a16:creationId xmlns:a16="http://schemas.microsoft.com/office/drawing/2014/main" id="{9029EA3E-4A2C-CA4A-A58B-5E1A3739D7B8}"/>
              </a:ext>
            </a:extLst>
          </p:cNvPr>
          <p:cNvSpPr txBox="1"/>
          <p:nvPr/>
        </p:nvSpPr>
        <p:spPr>
          <a:xfrm>
            <a:off x="579038" y="1760897"/>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Read/write  </a:t>
            </a:r>
            <a:br>
              <a:rPr lang="en-US" sz="1000" dirty="0">
                <a:solidFill>
                  <a:schemeClr val="bg2">
                    <a:lumMod val="10000"/>
                  </a:schemeClr>
                </a:solidFill>
              </a:rPr>
            </a:br>
            <a:r>
              <a:rPr lang="en-US" sz="1000" dirty="0">
                <a:solidFill>
                  <a:schemeClr val="bg2">
                    <a:lumMod val="10000"/>
                  </a:schemeClr>
                </a:solidFill>
              </a:rPr>
              <a:t>workloads</a:t>
            </a:r>
          </a:p>
        </p:txBody>
      </p:sp>
      <p:pic>
        <p:nvPicPr>
          <p:cNvPr id="44" name="Graphic 43">
            <a:extLst>
              <a:ext uri="{FF2B5EF4-FFF2-40B4-BE49-F238E27FC236}">
                <a16:creationId xmlns:a16="http://schemas.microsoft.com/office/drawing/2014/main" id="{FEBA0BAA-530F-7243-9FE5-58FBAFA71B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1534" y="1317353"/>
            <a:ext cx="440531" cy="440531"/>
          </a:xfrm>
          <a:prstGeom prst="rect">
            <a:avLst/>
          </a:prstGeom>
        </p:spPr>
      </p:pic>
      <p:sp>
        <p:nvSpPr>
          <p:cNvPr id="47" name="TextBox 46">
            <a:extLst>
              <a:ext uri="{FF2B5EF4-FFF2-40B4-BE49-F238E27FC236}">
                <a16:creationId xmlns:a16="http://schemas.microsoft.com/office/drawing/2014/main" id="{83E85AE1-1B41-F84B-9059-2E1F38EAF1AB}"/>
              </a:ext>
            </a:extLst>
          </p:cNvPr>
          <p:cNvSpPr txBox="1"/>
          <p:nvPr/>
        </p:nvSpPr>
        <p:spPr>
          <a:xfrm>
            <a:off x="493697" y="3876318"/>
            <a:ext cx="1011856" cy="707886"/>
          </a:xfrm>
          <a:prstGeom prst="rect">
            <a:avLst/>
          </a:prstGeom>
          <a:noFill/>
        </p:spPr>
        <p:txBody>
          <a:bodyPr wrap="square" rtlCol="0">
            <a:spAutoFit/>
          </a:bodyPr>
          <a:lstStyle/>
          <a:p>
            <a:pPr algn="ctr" defTabSz="571500"/>
            <a:r>
              <a:rPr lang="en-US" sz="1000" dirty="0">
                <a:solidFill>
                  <a:schemeClr val="bg2">
                    <a:lumMod val="10000"/>
                  </a:schemeClr>
                </a:solidFill>
              </a:rPr>
              <a:t>RDS PostgreSQL primary</a:t>
            </a:r>
          </a:p>
          <a:p>
            <a:pPr algn="ctr" defTabSz="571500"/>
            <a:endParaRPr lang="en-US" sz="1000" dirty="0">
              <a:solidFill>
                <a:schemeClr val="bg2">
                  <a:lumMod val="10000"/>
                </a:schemeClr>
              </a:solidFill>
            </a:endParaRPr>
          </a:p>
        </p:txBody>
      </p:sp>
      <p:sp>
        <p:nvSpPr>
          <p:cNvPr id="112" name="TextBox 111">
            <a:extLst>
              <a:ext uri="{FF2B5EF4-FFF2-40B4-BE49-F238E27FC236}">
                <a16:creationId xmlns:a16="http://schemas.microsoft.com/office/drawing/2014/main" id="{3B4B853B-C789-2F42-81C9-6C2BBB900262}"/>
              </a:ext>
            </a:extLst>
          </p:cNvPr>
          <p:cNvSpPr txBox="1"/>
          <p:nvPr/>
        </p:nvSpPr>
        <p:spPr>
          <a:xfrm>
            <a:off x="1770552" y="3655618"/>
            <a:ext cx="1710405" cy="4616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2"/>
                </a:solidFill>
              </a:rPr>
              <a:t>Asynchronous replication </a:t>
            </a:r>
            <a:br>
              <a:rPr lang="en-US" sz="1000" dirty="0">
                <a:solidFill>
                  <a:schemeClr val="accent2"/>
                </a:solidFill>
              </a:rPr>
            </a:br>
            <a:r>
              <a:rPr lang="en-US" sz="1000" dirty="0">
                <a:solidFill>
                  <a:schemeClr val="accent2"/>
                </a:solidFill>
              </a:rPr>
              <a:t>(transmit WAL </a:t>
            </a:r>
            <a:r>
              <a:rPr lang="en-US" sz="1000" dirty="0">
                <a:solidFill>
                  <a:schemeClr val="accent2"/>
                </a:solidFill>
                <a:latin typeface="Lucida Console" panose="020B0609040504020204" pitchFamily="49" charset="0"/>
              </a:rPr>
              <a:t>ASYNC</a:t>
            </a:r>
            <a:r>
              <a:rPr lang="en-US" sz="1000" dirty="0">
                <a:solidFill>
                  <a:schemeClr val="accent2"/>
                </a:solidFill>
              </a:rPr>
              <a:t>)</a:t>
            </a:r>
          </a:p>
        </p:txBody>
      </p:sp>
      <p:sp>
        <p:nvSpPr>
          <p:cNvPr id="111" name="TextBox 110">
            <a:extLst>
              <a:ext uri="{FF2B5EF4-FFF2-40B4-BE49-F238E27FC236}">
                <a16:creationId xmlns:a16="http://schemas.microsoft.com/office/drawing/2014/main" id="{6AF77C81-A038-E342-AF05-A510740C3B50}"/>
              </a:ext>
            </a:extLst>
          </p:cNvPr>
          <p:cNvSpPr txBox="1"/>
          <p:nvPr/>
        </p:nvSpPr>
        <p:spPr>
          <a:xfrm>
            <a:off x="3115847" y="2825833"/>
            <a:ext cx="890824" cy="600164"/>
          </a:xfrm>
          <a:prstGeom prst="rect">
            <a:avLst/>
          </a:prstGeom>
          <a:noFill/>
        </p:spPr>
        <p:txBody>
          <a:bodyPr wrap="square" lIns="114300" tIns="91440" rIns="114300" bIns="91440" rtlCol="0">
            <a:spAutoFit/>
          </a:bodyPr>
          <a:lstStyle/>
          <a:p>
            <a:pPr>
              <a:lnSpc>
                <a:spcPct val="90000"/>
              </a:lnSpc>
              <a:spcAft>
                <a:spcPts val="1125"/>
              </a:spcAft>
            </a:pPr>
            <a:r>
              <a:rPr lang="en-US" sz="1000" dirty="0">
                <a:solidFill>
                  <a:schemeClr val="bg2">
                    <a:lumMod val="10000"/>
                  </a:schemeClr>
                </a:solidFill>
              </a:rPr>
              <a:t>In-region read replicas</a:t>
            </a:r>
          </a:p>
        </p:txBody>
      </p:sp>
      <p:pic>
        <p:nvPicPr>
          <p:cNvPr id="31" name="Graphic 30">
            <a:extLst>
              <a:ext uri="{FF2B5EF4-FFF2-40B4-BE49-F238E27FC236}">
                <a16:creationId xmlns:a16="http://schemas.microsoft.com/office/drawing/2014/main" id="{79F7860A-967D-494A-BF69-07174F6964A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462943" y="3691551"/>
            <a:ext cx="208569" cy="208569"/>
          </a:xfrm>
          <a:prstGeom prst="rect">
            <a:avLst/>
          </a:prstGeom>
        </p:spPr>
      </p:pic>
      <p:sp>
        <p:nvSpPr>
          <p:cNvPr id="33" name="TextBox 32">
            <a:extLst>
              <a:ext uri="{FF2B5EF4-FFF2-40B4-BE49-F238E27FC236}">
                <a16:creationId xmlns:a16="http://schemas.microsoft.com/office/drawing/2014/main" id="{C2AE2EC5-002A-0147-9EA9-60C60FC59389}"/>
              </a:ext>
            </a:extLst>
          </p:cNvPr>
          <p:cNvSpPr txBox="1"/>
          <p:nvPr/>
        </p:nvSpPr>
        <p:spPr>
          <a:xfrm>
            <a:off x="5679460" y="1759022"/>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Read-only </a:t>
            </a:r>
            <a:br>
              <a:rPr lang="en-US" sz="1000" dirty="0">
                <a:solidFill>
                  <a:schemeClr val="bg2">
                    <a:lumMod val="10000"/>
                  </a:schemeClr>
                </a:solidFill>
              </a:rPr>
            </a:br>
            <a:r>
              <a:rPr lang="en-US" sz="1000" dirty="0">
                <a:solidFill>
                  <a:schemeClr val="bg2">
                    <a:lumMod val="10000"/>
                  </a:schemeClr>
                </a:solidFill>
              </a:rPr>
              <a:t>workloads</a:t>
            </a:r>
          </a:p>
        </p:txBody>
      </p:sp>
      <p:pic>
        <p:nvPicPr>
          <p:cNvPr id="34" name="Graphic 33">
            <a:extLst>
              <a:ext uri="{FF2B5EF4-FFF2-40B4-BE49-F238E27FC236}">
                <a16:creationId xmlns:a16="http://schemas.microsoft.com/office/drawing/2014/main" id="{064F33C9-40E3-1D42-A42E-D53866902BA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932102" y="1317353"/>
            <a:ext cx="440531" cy="440531"/>
          </a:xfrm>
          <a:prstGeom prst="rect">
            <a:avLst/>
          </a:prstGeom>
        </p:spPr>
      </p:pic>
      <p:sp>
        <p:nvSpPr>
          <p:cNvPr id="46" name="Rectangle 45">
            <a:extLst>
              <a:ext uri="{FF2B5EF4-FFF2-40B4-BE49-F238E27FC236}">
                <a16:creationId xmlns:a16="http://schemas.microsoft.com/office/drawing/2014/main" id="{D69EAC37-A761-174C-94BD-8DDD6934D6C5}"/>
              </a:ext>
            </a:extLst>
          </p:cNvPr>
          <p:cNvSpPr/>
          <p:nvPr/>
        </p:nvSpPr>
        <p:spPr>
          <a:xfrm>
            <a:off x="4571748" y="949966"/>
            <a:ext cx="3895504" cy="3751735"/>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2</a:t>
            </a:r>
          </a:p>
        </p:txBody>
      </p:sp>
      <p:pic>
        <p:nvPicPr>
          <p:cNvPr id="49" name="Graphic 48">
            <a:extLst>
              <a:ext uri="{FF2B5EF4-FFF2-40B4-BE49-F238E27FC236}">
                <a16:creationId xmlns:a16="http://schemas.microsoft.com/office/drawing/2014/main" id="{6EFC4406-AD9A-CC4F-BCA8-B89966B577C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71748" y="949966"/>
            <a:ext cx="214295" cy="247748"/>
          </a:xfrm>
          <a:prstGeom prst="rect">
            <a:avLst/>
          </a:prstGeom>
        </p:spPr>
      </p:pic>
      <p:sp>
        <p:nvSpPr>
          <p:cNvPr id="29" name="TextBox 28">
            <a:extLst>
              <a:ext uri="{FF2B5EF4-FFF2-40B4-BE49-F238E27FC236}">
                <a16:creationId xmlns:a16="http://schemas.microsoft.com/office/drawing/2014/main" id="{FB0A3AF3-9B87-6645-913F-385C4EA8BEB2}"/>
              </a:ext>
            </a:extLst>
          </p:cNvPr>
          <p:cNvSpPr txBox="1"/>
          <p:nvPr/>
        </p:nvSpPr>
        <p:spPr>
          <a:xfrm>
            <a:off x="5679460" y="3626903"/>
            <a:ext cx="1220104" cy="553998"/>
          </a:xfrm>
          <a:prstGeom prst="rect">
            <a:avLst/>
          </a:prstGeom>
          <a:noFill/>
        </p:spPr>
        <p:txBody>
          <a:bodyPr wrap="square" rtlCol="0">
            <a:spAutoFit/>
          </a:bodyPr>
          <a:lstStyle/>
          <a:p>
            <a:pPr algn="ctr" defTabSz="571500"/>
            <a:r>
              <a:rPr lang="en-US" sz="1000" dirty="0">
                <a:solidFill>
                  <a:schemeClr val="bg2">
                    <a:lumMod val="10000"/>
                  </a:schemeClr>
                </a:solidFill>
              </a:rPr>
              <a:t>RDS PostgreSQL read replica</a:t>
            </a:r>
          </a:p>
          <a:p>
            <a:pPr algn="ctr" defTabSz="571500"/>
            <a:endParaRPr lang="en-US" sz="1000" dirty="0">
              <a:solidFill>
                <a:schemeClr val="bg2">
                  <a:lumMod val="10000"/>
                </a:schemeClr>
              </a:solidFill>
            </a:endParaRPr>
          </a:p>
        </p:txBody>
      </p:sp>
      <p:cxnSp>
        <p:nvCxnSpPr>
          <p:cNvPr id="7" name="Straight Arrow Connector 6">
            <a:extLst>
              <a:ext uri="{FF2B5EF4-FFF2-40B4-BE49-F238E27FC236}">
                <a16:creationId xmlns:a16="http://schemas.microsoft.com/office/drawing/2014/main" id="{81DA188B-1D46-4D48-B6AD-71F28E1A1E6F}"/>
              </a:ext>
            </a:extLst>
          </p:cNvPr>
          <p:cNvCxnSpPr>
            <a:cxnSpLocks/>
          </p:cNvCxnSpPr>
          <p:nvPr/>
        </p:nvCxnSpPr>
        <p:spPr>
          <a:xfrm>
            <a:off x="1015815" y="2166494"/>
            <a:ext cx="0" cy="120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F8B12DB-FCAE-498A-A90B-6FF95C80148E}"/>
              </a:ext>
            </a:extLst>
          </p:cNvPr>
          <p:cNvCxnSpPr>
            <a:stCxn id="40" idx="2"/>
          </p:cNvCxnSpPr>
          <p:nvPr/>
        </p:nvCxnSpPr>
        <p:spPr>
          <a:xfrm flipH="1">
            <a:off x="2047824" y="2166494"/>
            <a:ext cx="422846" cy="693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03F5393-D5AF-487E-B015-D5F6ABEA3291}"/>
              </a:ext>
            </a:extLst>
          </p:cNvPr>
          <p:cNvCxnSpPr>
            <a:stCxn id="40" idx="2"/>
          </p:cNvCxnSpPr>
          <p:nvPr/>
        </p:nvCxnSpPr>
        <p:spPr>
          <a:xfrm>
            <a:off x="2470669" y="2166494"/>
            <a:ext cx="420624" cy="694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FD00FB-1320-4809-8739-DB58AFF5FC39}"/>
              </a:ext>
            </a:extLst>
          </p:cNvPr>
          <p:cNvCxnSpPr>
            <a:stCxn id="33" idx="2"/>
          </p:cNvCxnSpPr>
          <p:nvPr/>
        </p:nvCxnSpPr>
        <p:spPr>
          <a:xfrm>
            <a:off x="6152368" y="2159132"/>
            <a:ext cx="14684" cy="666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A2150D2-8A08-4792-99CD-BD206EAA8491}"/>
              </a:ext>
            </a:extLst>
          </p:cNvPr>
          <p:cNvCxnSpPr>
            <a:cxnSpLocks/>
          </p:cNvCxnSpPr>
          <p:nvPr/>
        </p:nvCxnSpPr>
        <p:spPr>
          <a:xfrm>
            <a:off x="1249584" y="3649298"/>
            <a:ext cx="4948025" cy="15426"/>
          </a:xfrm>
          <a:prstGeom prst="line">
            <a:avLst/>
          </a:prstGeom>
          <a:ln w="9525" cap="flat" cmpd="sng" algn="ctr">
            <a:solidFill>
              <a:schemeClr val="accent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pic>
        <p:nvPicPr>
          <p:cNvPr id="30"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962659" y="2844987"/>
            <a:ext cx="469900" cy="469900"/>
          </a:xfrm>
          <a:prstGeom prst="rect">
            <a:avLst/>
          </a:prstGeom>
        </p:spPr>
      </p:pic>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653433" y="2876195"/>
            <a:ext cx="469900" cy="469900"/>
          </a:xfrm>
          <a:prstGeom prst="rect">
            <a:avLst/>
          </a:prstGeom>
        </p:spPr>
      </p:pic>
      <p:pic>
        <p:nvPicPr>
          <p:cNvPr id="35"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845928" y="2889560"/>
            <a:ext cx="469900" cy="469900"/>
          </a:xfrm>
          <a:prstGeom prst="rect">
            <a:avLst/>
          </a:prstGeom>
        </p:spPr>
      </p:pic>
      <p:pic>
        <p:nvPicPr>
          <p:cNvPr id="38"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781534" y="3405308"/>
            <a:ext cx="469900" cy="469900"/>
          </a:xfrm>
          <a:prstGeom prst="rect">
            <a:avLst/>
          </a:prstGeom>
        </p:spPr>
      </p:pic>
    </p:spTree>
    <p:extLst>
      <p:ext uri="{BB962C8B-B14F-4D97-AF65-F5344CB8AC3E}">
        <p14:creationId xmlns:p14="http://schemas.microsoft.com/office/powerpoint/2010/main" val="400479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69">
            <a:extLst>
              <a:ext uri="{FF2B5EF4-FFF2-40B4-BE49-F238E27FC236}">
                <a16:creationId xmlns:a16="http://schemas.microsoft.com/office/drawing/2014/main" id="{91C8EF9C-0000-E94A-AF65-D1A1A1048137}"/>
              </a:ext>
            </a:extLst>
          </p:cNvPr>
          <p:cNvCxnSpPr>
            <a:cxnSpLocks/>
          </p:cNvCxnSpPr>
          <p:nvPr/>
        </p:nvCxnSpPr>
        <p:spPr>
          <a:xfrm flipV="1">
            <a:off x="2870176" y="3322739"/>
            <a:ext cx="0" cy="3175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4FC7BA73-A09A-8B41-8802-0DE002A560DD}"/>
              </a:ext>
            </a:extLst>
          </p:cNvPr>
          <p:cNvCxnSpPr>
            <a:cxnSpLocks/>
          </p:cNvCxnSpPr>
          <p:nvPr/>
        </p:nvCxnSpPr>
        <p:spPr>
          <a:xfrm flipV="1">
            <a:off x="2075460" y="3322739"/>
            <a:ext cx="0" cy="32285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504429C-C771-D045-983C-1EC9DD82F8C8}"/>
              </a:ext>
            </a:extLst>
          </p:cNvPr>
          <p:cNvSpPr>
            <a:spLocks noGrp="1"/>
          </p:cNvSpPr>
          <p:nvPr>
            <p:ph type="title"/>
          </p:nvPr>
        </p:nvSpPr>
        <p:spPr/>
        <p:txBody>
          <a:bodyPr/>
          <a:lstStyle/>
          <a:p>
            <a:r>
              <a:rPr lang="en-US" dirty="0"/>
              <a:t>Cross-region Read Replica Promotion</a:t>
            </a:r>
          </a:p>
        </p:txBody>
      </p:sp>
      <p:sp>
        <p:nvSpPr>
          <p:cNvPr id="36" name="Rectangle 35">
            <a:extLst>
              <a:ext uri="{FF2B5EF4-FFF2-40B4-BE49-F238E27FC236}">
                <a16:creationId xmlns:a16="http://schemas.microsoft.com/office/drawing/2014/main" id="{87E5681D-9156-D949-9101-C618635B7611}"/>
              </a:ext>
            </a:extLst>
          </p:cNvPr>
          <p:cNvSpPr/>
          <p:nvPr/>
        </p:nvSpPr>
        <p:spPr>
          <a:xfrm>
            <a:off x="415289" y="949966"/>
            <a:ext cx="3895504" cy="3751735"/>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1</a:t>
            </a:r>
          </a:p>
        </p:txBody>
      </p:sp>
      <p:pic>
        <p:nvPicPr>
          <p:cNvPr id="37" name="Graphic 36">
            <a:extLst>
              <a:ext uri="{FF2B5EF4-FFF2-40B4-BE49-F238E27FC236}">
                <a16:creationId xmlns:a16="http://schemas.microsoft.com/office/drawing/2014/main" id="{602FFB45-B93A-0D4B-B06D-FB470560B13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5288" y="949966"/>
            <a:ext cx="214295" cy="247748"/>
          </a:xfrm>
          <a:prstGeom prst="rect">
            <a:avLst/>
          </a:prstGeom>
        </p:spPr>
      </p:pic>
      <p:sp>
        <p:nvSpPr>
          <p:cNvPr id="40" name="TextBox 39">
            <a:extLst>
              <a:ext uri="{FF2B5EF4-FFF2-40B4-BE49-F238E27FC236}">
                <a16:creationId xmlns:a16="http://schemas.microsoft.com/office/drawing/2014/main" id="{1B1F7632-C4B8-054F-A4A8-92AFADA0455B}"/>
              </a:ext>
            </a:extLst>
          </p:cNvPr>
          <p:cNvSpPr txBox="1"/>
          <p:nvPr/>
        </p:nvSpPr>
        <p:spPr>
          <a:xfrm>
            <a:off x="1997762" y="1766384"/>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Read-only </a:t>
            </a:r>
            <a:br>
              <a:rPr lang="en-US" sz="1000" dirty="0">
                <a:solidFill>
                  <a:schemeClr val="bg2">
                    <a:lumMod val="10000"/>
                  </a:schemeClr>
                </a:solidFill>
              </a:rPr>
            </a:br>
            <a:r>
              <a:rPr lang="en-US" sz="1000" dirty="0">
                <a:solidFill>
                  <a:schemeClr val="bg2">
                    <a:lumMod val="10000"/>
                  </a:schemeClr>
                </a:solidFill>
              </a:rPr>
              <a:t>workloads</a:t>
            </a:r>
          </a:p>
        </p:txBody>
      </p:sp>
      <p:pic>
        <p:nvPicPr>
          <p:cNvPr id="41" name="Graphic 40">
            <a:extLst>
              <a:ext uri="{FF2B5EF4-FFF2-40B4-BE49-F238E27FC236}">
                <a16:creationId xmlns:a16="http://schemas.microsoft.com/office/drawing/2014/main" id="{8FB5B031-CAFB-3B4C-B150-76A58EBF8B4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192035" y="1317353"/>
            <a:ext cx="440531" cy="440531"/>
          </a:xfrm>
          <a:prstGeom prst="rect">
            <a:avLst/>
          </a:prstGeom>
        </p:spPr>
      </p:pic>
      <p:sp>
        <p:nvSpPr>
          <p:cNvPr id="43" name="TextBox 42">
            <a:extLst>
              <a:ext uri="{FF2B5EF4-FFF2-40B4-BE49-F238E27FC236}">
                <a16:creationId xmlns:a16="http://schemas.microsoft.com/office/drawing/2014/main" id="{9029EA3E-4A2C-CA4A-A58B-5E1A3739D7B8}"/>
              </a:ext>
            </a:extLst>
          </p:cNvPr>
          <p:cNvSpPr txBox="1"/>
          <p:nvPr/>
        </p:nvSpPr>
        <p:spPr>
          <a:xfrm>
            <a:off x="579038" y="1760897"/>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Read/write  </a:t>
            </a:r>
            <a:br>
              <a:rPr lang="en-US" sz="1000" dirty="0">
                <a:solidFill>
                  <a:schemeClr val="bg2">
                    <a:lumMod val="10000"/>
                  </a:schemeClr>
                </a:solidFill>
              </a:rPr>
            </a:br>
            <a:r>
              <a:rPr lang="en-US" sz="1000" dirty="0">
                <a:solidFill>
                  <a:schemeClr val="bg2">
                    <a:lumMod val="10000"/>
                  </a:schemeClr>
                </a:solidFill>
              </a:rPr>
              <a:t>workloads</a:t>
            </a:r>
          </a:p>
        </p:txBody>
      </p:sp>
      <p:pic>
        <p:nvPicPr>
          <p:cNvPr id="44" name="Graphic 43">
            <a:extLst>
              <a:ext uri="{FF2B5EF4-FFF2-40B4-BE49-F238E27FC236}">
                <a16:creationId xmlns:a16="http://schemas.microsoft.com/office/drawing/2014/main" id="{FEBA0BAA-530F-7243-9FE5-58FBAFA71B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1534" y="1317353"/>
            <a:ext cx="440531" cy="440531"/>
          </a:xfrm>
          <a:prstGeom prst="rect">
            <a:avLst/>
          </a:prstGeom>
        </p:spPr>
      </p:pic>
      <p:sp>
        <p:nvSpPr>
          <p:cNvPr id="47" name="TextBox 46">
            <a:extLst>
              <a:ext uri="{FF2B5EF4-FFF2-40B4-BE49-F238E27FC236}">
                <a16:creationId xmlns:a16="http://schemas.microsoft.com/office/drawing/2014/main" id="{83E85AE1-1B41-F84B-9059-2E1F38EAF1AB}"/>
              </a:ext>
            </a:extLst>
          </p:cNvPr>
          <p:cNvSpPr txBox="1"/>
          <p:nvPr/>
        </p:nvSpPr>
        <p:spPr>
          <a:xfrm>
            <a:off x="493697" y="3876318"/>
            <a:ext cx="1011856" cy="707886"/>
          </a:xfrm>
          <a:prstGeom prst="rect">
            <a:avLst/>
          </a:prstGeom>
          <a:noFill/>
        </p:spPr>
        <p:txBody>
          <a:bodyPr wrap="square" rtlCol="0">
            <a:spAutoFit/>
          </a:bodyPr>
          <a:lstStyle/>
          <a:p>
            <a:pPr algn="ctr" defTabSz="571500"/>
            <a:r>
              <a:rPr lang="en-US" sz="1000" dirty="0">
                <a:solidFill>
                  <a:schemeClr val="bg2">
                    <a:lumMod val="10000"/>
                  </a:schemeClr>
                </a:solidFill>
              </a:rPr>
              <a:t>RDS PostgreSQL primary</a:t>
            </a:r>
          </a:p>
          <a:p>
            <a:pPr algn="ctr" defTabSz="571500"/>
            <a:endParaRPr lang="en-US" sz="1000" dirty="0">
              <a:solidFill>
                <a:schemeClr val="bg2">
                  <a:lumMod val="10000"/>
                </a:schemeClr>
              </a:solidFill>
            </a:endParaRPr>
          </a:p>
        </p:txBody>
      </p:sp>
      <p:sp>
        <p:nvSpPr>
          <p:cNvPr id="112" name="TextBox 111">
            <a:extLst>
              <a:ext uri="{FF2B5EF4-FFF2-40B4-BE49-F238E27FC236}">
                <a16:creationId xmlns:a16="http://schemas.microsoft.com/office/drawing/2014/main" id="{3B4B853B-C789-2F42-81C9-6C2BBB900262}"/>
              </a:ext>
            </a:extLst>
          </p:cNvPr>
          <p:cNvSpPr txBox="1"/>
          <p:nvPr/>
        </p:nvSpPr>
        <p:spPr>
          <a:xfrm>
            <a:off x="1770552" y="3655618"/>
            <a:ext cx="1710405" cy="4616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2"/>
                </a:solidFill>
              </a:rPr>
              <a:t>Asynchronous replication </a:t>
            </a:r>
            <a:br>
              <a:rPr lang="en-US" sz="1000" dirty="0">
                <a:solidFill>
                  <a:schemeClr val="accent2"/>
                </a:solidFill>
              </a:rPr>
            </a:br>
            <a:r>
              <a:rPr lang="en-US" sz="1000" dirty="0">
                <a:solidFill>
                  <a:schemeClr val="accent2"/>
                </a:solidFill>
              </a:rPr>
              <a:t>(WAL log </a:t>
            </a:r>
            <a:r>
              <a:rPr lang="en-US" sz="1000" dirty="0">
                <a:solidFill>
                  <a:schemeClr val="accent2"/>
                </a:solidFill>
                <a:latin typeface="Lucida Console" panose="020B0609040504020204" pitchFamily="49" charset="0"/>
              </a:rPr>
              <a:t>ASYNC</a:t>
            </a:r>
            <a:r>
              <a:rPr lang="en-US" sz="1000" dirty="0">
                <a:solidFill>
                  <a:schemeClr val="accent2"/>
                </a:solidFill>
              </a:rPr>
              <a:t>)</a:t>
            </a:r>
          </a:p>
        </p:txBody>
      </p:sp>
      <p:sp>
        <p:nvSpPr>
          <p:cNvPr id="111" name="TextBox 110">
            <a:extLst>
              <a:ext uri="{FF2B5EF4-FFF2-40B4-BE49-F238E27FC236}">
                <a16:creationId xmlns:a16="http://schemas.microsoft.com/office/drawing/2014/main" id="{6AF77C81-A038-E342-AF05-A510740C3B50}"/>
              </a:ext>
            </a:extLst>
          </p:cNvPr>
          <p:cNvSpPr txBox="1"/>
          <p:nvPr/>
        </p:nvSpPr>
        <p:spPr>
          <a:xfrm>
            <a:off x="3115847" y="2825833"/>
            <a:ext cx="890824" cy="600164"/>
          </a:xfrm>
          <a:prstGeom prst="rect">
            <a:avLst/>
          </a:prstGeom>
          <a:noFill/>
        </p:spPr>
        <p:txBody>
          <a:bodyPr wrap="square" lIns="114300" tIns="91440" rIns="114300" bIns="91440" rtlCol="0">
            <a:spAutoFit/>
          </a:bodyPr>
          <a:lstStyle/>
          <a:p>
            <a:pPr>
              <a:lnSpc>
                <a:spcPct val="90000"/>
              </a:lnSpc>
              <a:spcAft>
                <a:spcPts val="1125"/>
              </a:spcAft>
            </a:pPr>
            <a:r>
              <a:rPr lang="en-US" sz="1000" dirty="0">
                <a:solidFill>
                  <a:schemeClr val="bg2">
                    <a:lumMod val="10000"/>
                  </a:schemeClr>
                </a:solidFill>
              </a:rPr>
              <a:t>In-region read replicas</a:t>
            </a:r>
          </a:p>
        </p:txBody>
      </p:sp>
      <p:pic>
        <p:nvPicPr>
          <p:cNvPr id="31" name="Graphic 30">
            <a:extLst>
              <a:ext uri="{FF2B5EF4-FFF2-40B4-BE49-F238E27FC236}">
                <a16:creationId xmlns:a16="http://schemas.microsoft.com/office/drawing/2014/main" id="{79F7860A-967D-494A-BF69-07174F6964A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462943" y="3691551"/>
            <a:ext cx="208569" cy="208569"/>
          </a:xfrm>
          <a:prstGeom prst="rect">
            <a:avLst/>
          </a:prstGeom>
        </p:spPr>
      </p:pic>
      <p:sp>
        <p:nvSpPr>
          <p:cNvPr id="33" name="TextBox 32">
            <a:extLst>
              <a:ext uri="{FF2B5EF4-FFF2-40B4-BE49-F238E27FC236}">
                <a16:creationId xmlns:a16="http://schemas.microsoft.com/office/drawing/2014/main" id="{C2AE2EC5-002A-0147-9EA9-60C60FC59389}"/>
              </a:ext>
            </a:extLst>
          </p:cNvPr>
          <p:cNvSpPr txBox="1"/>
          <p:nvPr/>
        </p:nvSpPr>
        <p:spPr>
          <a:xfrm>
            <a:off x="5679460" y="1759022"/>
            <a:ext cx="945816" cy="400110"/>
          </a:xfrm>
          <a:prstGeom prst="rect">
            <a:avLst/>
          </a:prstGeom>
          <a:noFill/>
        </p:spPr>
        <p:txBody>
          <a:bodyPr wrap="square" rtlCol="0">
            <a:spAutoFit/>
          </a:bodyPr>
          <a:lstStyle/>
          <a:p>
            <a:pPr algn="ctr" defTabSz="571500"/>
            <a:r>
              <a:rPr lang="en-US" sz="1000" dirty="0">
                <a:solidFill>
                  <a:schemeClr val="bg2">
                    <a:lumMod val="10000"/>
                  </a:schemeClr>
                </a:solidFill>
              </a:rPr>
              <a:t>Read-only </a:t>
            </a:r>
            <a:br>
              <a:rPr lang="en-US" sz="1000" dirty="0">
                <a:solidFill>
                  <a:schemeClr val="bg2">
                    <a:lumMod val="10000"/>
                  </a:schemeClr>
                </a:solidFill>
              </a:rPr>
            </a:br>
            <a:r>
              <a:rPr lang="en-US" sz="1000" dirty="0">
                <a:solidFill>
                  <a:schemeClr val="bg2">
                    <a:lumMod val="10000"/>
                  </a:schemeClr>
                </a:solidFill>
              </a:rPr>
              <a:t>workloads</a:t>
            </a:r>
          </a:p>
        </p:txBody>
      </p:sp>
      <p:pic>
        <p:nvPicPr>
          <p:cNvPr id="34" name="Graphic 33">
            <a:extLst>
              <a:ext uri="{FF2B5EF4-FFF2-40B4-BE49-F238E27FC236}">
                <a16:creationId xmlns:a16="http://schemas.microsoft.com/office/drawing/2014/main" id="{064F33C9-40E3-1D42-A42E-D53866902BA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932102" y="1317353"/>
            <a:ext cx="440531" cy="440531"/>
          </a:xfrm>
          <a:prstGeom prst="rect">
            <a:avLst/>
          </a:prstGeom>
        </p:spPr>
      </p:pic>
      <p:sp>
        <p:nvSpPr>
          <p:cNvPr id="46" name="Rectangle 45">
            <a:extLst>
              <a:ext uri="{FF2B5EF4-FFF2-40B4-BE49-F238E27FC236}">
                <a16:creationId xmlns:a16="http://schemas.microsoft.com/office/drawing/2014/main" id="{D69EAC37-A761-174C-94BD-8DDD6934D6C5}"/>
              </a:ext>
            </a:extLst>
          </p:cNvPr>
          <p:cNvSpPr/>
          <p:nvPr/>
        </p:nvSpPr>
        <p:spPr>
          <a:xfrm>
            <a:off x="4571748" y="949966"/>
            <a:ext cx="3895504" cy="3751735"/>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2</a:t>
            </a:r>
          </a:p>
        </p:txBody>
      </p:sp>
      <p:pic>
        <p:nvPicPr>
          <p:cNvPr id="49" name="Graphic 48">
            <a:extLst>
              <a:ext uri="{FF2B5EF4-FFF2-40B4-BE49-F238E27FC236}">
                <a16:creationId xmlns:a16="http://schemas.microsoft.com/office/drawing/2014/main" id="{6EFC4406-AD9A-CC4F-BCA8-B89966B577C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71748" y="949966"/>
            <a:ext cx="214295" cy="247748"/>
          </a:xfrm>
          <a:prstGeom prst="rect">
            <a:avLst/>
          </a:prstGeom>
        </p:spPr>
      </p:pic>
      <p:sp>
        <p:nvSpPr>
          <p:cNvPr id="29" name="TextBox 28">
            <a:extLst>
              <a:ext uri="{FF2B5EF4-FFF2-40B4-BE49-F238E27FC236}">
                <a16:creationId xmlns:a16="http://schemas.microsoft.com/office/drawing/2014/main" id="{FB0A3AF3-9B87-6645-913F-385C4EA8BEB2}"/>
              </a:ext>
            </a:extLst>
          </p:cNvPr>
          <p:cNvSpPr txBox="1"/>
          <p:nvPr/>
        </p:nvSpPr>
        <p:spPr>
          <a:xfrm>
            <a:off x="5549556" y="3409397"/>
            <a:ext cx="1296106" cy="707886"/>
          </a:xfrm>
          <a:prstGeom prst="rect">
            <a:avLst/>
          </a:prstGeom>
          <a:noFill/>
        </p:spPr>
        <p:txBody>
          <a:bodyPr wrap="square" rtlCol="0">
            <a:spAutoFit/>
          </a:bodyPr>
          <a:lstStyle/>
          <a:p>
            <a:pPr algn="ctr" defTabSz="571500"/>
            <a:r>
              <a:rPr lang="en-US" sz="1000" dirty="0">
                <a:solidFill>
                  <a:schemeClr val="bg2">
                    <a:lumMod val="10000"/>
                  </a:schemeClr>
                </a:solidFill>
              </a:rPr>
              <a:t>RDS PostgreSQL Promoted to primary</a:t>
            </a:r>
          </a:p>
          <a:p>
            <a:pPr algn="ctr" defTabSz="571500"/>
            <a:endParaRPr lang="en-US" sz="1000" dirty="0">
              <a:solidFill>
                <a:schemeClr val="bg2">
                  <a:lumMod val="10000"/>
                </a:schemeClr>
              </a:solidFill>
            </a:endParaRPr>
          </a:p>
        </p:txBody>
      </p:sp>
      <p:cxnSp>
        <p:nvCxnSpPr>
          <p:cNvPr id="7" name="Straight Arrow Connector 6">
            <a:extLst>
              <a:ext uri="{FF2B5EF4-FFF2-40B4-BE49-F238E27FC236}">
                <a16:creationId xmlns:a16="http://schemas.microsoft.com/office/drawing/2014/main" id="{81DA188B-1D46-4D48-B6AD-71F28E1A1E6F}"/>
              </a:ext>
            </a:extLst>
          </p:cNvPr>
          <p:cNvCxnSpPr>
            <a:cxnSpLocks/>
          </p:cNvCxnSpPr>
          <p:nvPr/>
        </p:nvCxnSpPr>
        <p:spPr>
          <a:xfrm>
            <a:off x="1015815" y="2166494"/>
            <a:ext cx="0" cy="120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F8B12DB-FCAE-498A-A90B-6FF95C80148E}"/>
              </a:ext>
            </a:extLst>
          </p:cNvPr>
          <p:cNvCxnSpPr>
            <a:stCxn id="40" idx="2"/>
          </p:cNvCxnSpPr>
          <p:nvPr/>
        </p:nvCxnSpPr>
        <p:spPr>
          <a:xfrm flipH="1">
            <a:off x="2047824" y="2166494"/>
            <a:ext cx="422846" cy="693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03F5393-D5AF-487E-B015-D5F6ABEA3291}"/>
              </a:ext>
            </a:extLst>
          </p:cNvPr>
          <p:cNvCxnSpPr>
            <a:stCxn id="40" idx="2"/>
          </p:cNvCxnSpPr>
          <p:nvPr/>
        </p:nvCxnSpPr>
        <p:spPr>
          <a:xfrm>
            <a:off x="2470669" y="2166494"/>
            <a:ext cx="420624" cy="694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FD00FB-1320-4809-8739-DB58AFF5FC39}"/>
              </a:ext>
            </a:extLst>
          </p:cNvPr>
          <p:cNvCxnSpPr>
            <a:stCxn id="33" idx="2"/>
          </p:cNvCxnSpPr>
          <p:nvPr/>
        </p:nvCxnSpPr>
        <p:spPr>
          <a:xfrm>
            <a:off x="6152368" y="2159132"/>
            <a:ext cx="14684" cy="666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A2150D2-8A08-4792-99CD-BD206EAA8491}"/>
              </a:ext>
            </a:extLst>
          </p:cNvPr>
          <p:cNvCxnSpPr>
            <a:cxnSpLocks/>
          </p:cNvCxnSpPr>
          <p:nvPr/>
        </p:nvCxnSpPr>
        <p:spPr>
          <a:xfrm flipV="1">
            <a:off x="1249584" y="3640258"/>
            <a:ext cx="1645920" cy="0"/>
          </a:xfrm>
          <a:prstGeom prst="line">
            <a:avLst/>
          </a:prstGeom>
          <a:ln w="9525" cap="flat" cmpd="sng" algn="ctr">
            <a:solidFill>
              <a:schemeClr val="accent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pic>
        <p:nvPicPr>
          <p:cNvPr id="30"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962659" y="2844987"/>
            <a:ext cx="469900" cy="469900"/>
          </a:xfrm>
          <a:prstGeom prst="rect">
            <a:avLst/>
          </a:prstGeom>
        </p:spPr>
      </p:pic>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653433" y="2876195"/>
            <a:ext cx="469900" cy="469900"/>
          </a:xfrm>
          <a:prstGeom prst="rect">
            <a:avLst/>
          </a:prstGeom>
        </p:spPr>
      </p:pic>
      <p:pic>
        <p:nvPicPr>
          <p:cNvPr id="35"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845928" y="2889560"/>
            <a:ext cx="469900" cy="469900"/>
          </a:xfrm>
          <a:prstGeom prst="rect">
            <a:avLst/>
          </a:prstGeom>
        </p:spPr>
      </p:pic>
      <p:pic>
        <p:nvPicPr>
          <p:cNvPr id="38" name="Graphic 100">
            <a:extLst>
              <a:ext uri="{FF2B5EF4-FFF2-40B4-BE49-F238E27FC236}">
                <a16:creationId xmlns:a16="http://schemas.microsoft.com/office/drawing/2014/main" id="{DC7B4D75-8EA6-5640-B88F-C7AEFF620D1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781534" y="3405308"/>
            <a:ext cx="469900" cy="469900"/>
          </a:xfrm>
          <a:prstGeom prst="rect">
            <a:avLst/>
          </a:prstGeom>
        </p:spPr>
      </p:pic>
    </p:spTree>
    <p:extLst>
      <p:ext uri="{BB962C8B-B14F-4D97-AF65-F5344CB8AC3E}">
        <p14:creationId xmlns:p14="http://schemas.microsoft.com/office/powerpoint/2010/main" val="1100125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Disaster recovery with Amazon RDS</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3562059226"/>
              </p:ext>
            </p:extLst>
          </p:nvPr>
        </p:nvGraphicFramePr>
        <p:xfrm>
          <a:off x="341313" y="1009650"/>
          <a:ext cx="8204199" cy="36576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270941">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Backups</a:t>
                      </a:r>
                    </a:p>
                  </a:txBody>
                  <a:tcPr>
                    <a:solidFill>
                      <a:schemeClr val="accent6"/>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Read replicas</a:t>
                      </a:r>
                    </a:p>
                  </a:txBody>
                  <a:tcPr>
                    <a:solidFill>
                      <a:schemeClr val="accent6"/>
                    </a:solidFill>
                  </a:tcPr>
                </a:tc>
                <a:tc>
                  <a:txBody>
                    <a:bodyPr/>
                    <a:lstStyle/>
                    <a:p>
                      <a:pPr algn="ctr"/>
                      <a:r>
                        <a:rPr lang="en-US" b="1" dirty="0">
                          <a:solidFill>
                            <a:schemeClr val="bg2"/>
                          </a:solidFill>
                        </a:rPr>
                        <a:t>External replicas</a:t>
                      </a:r>
                    </a:p>
                  </a:txBody>
                  <a:tcPr>
                    <a:solidFill>
                      <a:schemeClr val="accent2"/>
                    </a:solidFill>
                  </a:tcPr>
                </a:tc>
                <a:extLst>
                  <a:ext uri="{0D108BD9-81ED-4DB2-BD59-A6C34878D82A}">
                    <a16:rowId xmlns:a16="http://schemas.microsoft.com/office/drawing/2014/main" val="2977894485"/>
                  </a:ext>
                </a:extLst>
              </a:tr>
            </a:tbl>
          </a:graphicData>
        </a:graphic>
      </p:graphicFrame>
      <p:sp>
        <p:nvSpPr>
          <p:cNvPr id="22" name="TextBox 21">
            <a:extLst>
              <a:ext uri="{FF2B5EF4-FFF2-40B4-BE49-F238E27FC236}">
                <a16:creationId xmlns:a16="http://schemas.microsoft.com/office/drawing/2014/main" id="{9FABA450-6B7C-D64A-92C7-70789C560C52}"/>
              </a:ext>
            </a:extLst>
          </p:cNvPr>
          <p:cNvSpPr txBox="1"/>
          <p:nvPr/>
        </p:nvSpPr>
        <p:spPr>
          <a:xfrm>
            <a:off x="2192143" y="2088731"/>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Read/write  </a:t>
            </a:r>
            <a:br>
              <a:rPr lang="en-US" sz="1200" dirty="0">
                <a:solidFill>
                  <a:schemeClr val="bg2">
                    <a:lumMod val="10000"/>
                  </a:schemeClr>
                </a:solidFill>
                <a:latin typeface="Amazon Ember"/>
              </a:rPr>
            </a:br>
            <a:r>
              <a:rPr lang="en-US" sz="1200" dirty="0">
                <a:solidFill>
                  <a:schemeClr val="bg2">
                    <a:lumMod val="10000"/>
                  </a:schemeClr>
                </a:solidFill>
                <a:latin typeface="Amazon Ember"/>
              </a:rPr>
              <a:t>workloads</a:t>
            </a:r>
          </a:p>
        </p:txBody>
      </p:sp>
      <p:pic>
        <p:nvPicPr>
          <p:cNvPr id="24" name="Graphic 23">
            <a:extLst>
              <a:ext uri="{FF2B5EF4-FFF2-40B4-BE49-F238E27FC236}">
                <a16:creationId xmlns:a16="http://schemas.microsoft.com/office/drawing/2014/main" id="{21B449C3-8A22-5B4D-ADF3-C75356DEDCA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633611" y="1618831"/>
            <a:ext cx="469900" cy="429460"/>
          </a:xfrm>
          <a:prstGeom prst="rect">
            <a:avLst/>
          </a:prstGeom>
        </p:spPr>
      </p:pic>
      <p:sp>
        <p:nvSpPr>
          <p:cNvPr id="25" name="TextBox 24">
            <a:extLst>
              <a:ext uri="{FF2B5EF4-FFF2-40B4-BE49-F238E27FC236}">
                <a16:creationId xmlns:a16="http://schemas.microsoft.com/office/drawing/2014/main" id="{772ED143-F943-7A43-820A-7301F45B8FC7}"/>
              </a:ext>
            </a:extLst>
          </p:cNvPr>
          <p:cNvSpPr txBox="1"/>
          <p:nvPr/>
        </p:nvSpPr>
        <p:spPr>
          <a:xfrm>
            <a:off x="2270314" y="3890845"/>
            <a:ext cx="1356964" cy="646331"/>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RDS PostgreSQL source instance</a:t>
            </a:r>
          </a:p>
          <a:p>
            <a:pPr algn="ctr" defTabSz="914400"/>
            <a:endParaRPr lang="en-US" sz="1200" dirty="0">
              <a:solidFill>
                <a:schemeClr val="bg2">
                  <a:lumMod val="10000"/>
                </a:schemeClr>
              </a:solidFill>
              <a:latin typeface="Amazon Ember"/>
            </a:endParaRPr>
          </a:p>
        </p:txBody>
      </p:sp>
      <p:sp>
        <p:nvSpPr>
          <p:cNvPr id="42" name="TextBox 41">
            <a:extLst>
              <a:ext uri="{FF2B5EF4-FFF2-40B4-BE49-F238E27FC236}">
                <a16:creationId xmlns:a16="http://schemas.microsoft.com/office/drawing/2014/main" id="{56726842-67D7-4F40-9EE3-1FCEABF8620E}"/>
              </a:ext>
            </a:extLst>
          </p:cNvPr>
          <p:cNvSpPr txBox="1"/>
          <p:nvPr/>
        </p:nvSpPr>
        <p:spPr>
          <a:xfrm>
            <a:off x="6244296" y="2096966"/>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Read/write workloads</a:t>
            </a:r>
          </a:p>
        </p:txBody>
      </p:sp>
      <p:pic>
        <p:nvPicPr>
          <p:cNvPr id="43" name="Graphic 42">
            <a:extLst>
              <a:ext uri="{FF2B5EF4-FFF2-40B4-BE49-F238E27FC236}">
                <a16:creationId xmlns:a16="http://schemas.microsoft.com/office/drawing/2014/main" id="{149A74ED-A524-F84C-BDB7-38596578E2C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765999" y="1618831"/>
            <a:ext cx="469900" cy="429460"/>
          </a:xfrm>
          <a:prstGeom prst="rect">
            <a:avLst/>
          </a:prstGeom>
        </p:spPr>
      </p:pic>
      <p:sp>
        <p:nvSpPr>
          <p:cNvPr id="44" name="TextBox 43">
            <a:extLst>
              <a:ext uri="{FF2B5EF4-FFF2-40B4-BE49-F238E27FC236}">
                <a16:creationId xmlns:a16="http://schemas.microsoft.com/office/drawing/2014/main" id="{384CDCF2-4F99-3841-9192-C21F05BFBA87}"/>
              </a:ext>
            </a:extLst>
          </p:cNvPr>
          <p:cNvSpPr txBox="1"/>
          <p:nvPr/>
        </p:nvSpPr>
        <p:spPr>
          <a:xfrm>
            <a:off x="6255062" y="3967249"/>
            <a:ext cx="1560872" cy="646331"/>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On-</a:t>
            </a:r>
            <a:r>
              <a:rPr lang="en-US" sz="1200" dirty="0" err="1">
                <a:solidFill>
                  <a:schemeClr val="bg2">
                    <a:lumMod val="10000"/>
                  </a:schemeClr>
                </a:solidFill>
                <a:latin typeface="Amazon Ember"/>
              </a:rPr>
              <a:t>prem</a:t>
            </a:r>
            <a:r>
              <a:rPr lang="en-US" sz="1200" dirty="0">
                <a:solidFill>
                  <a:schemeClr val="bg2">
                    <a:lumMod val="10000"/>
                  </a:schemeClr>
                </a:solidFill>
                <a:latin typeface="Amazon Ember"/>
              </a:rPr>
              <a:t> PostgreSQL instance</a:t>
            </a:r>
          </a:p>
          <a:p>
            <a:pPr algn="ctr" defTabSz="914400"/>
            <a:endParaRPr lang="en-US" sz="1200" dirty="0">
              <a:solidFill>
                <a:schemeClr val="bg2">
                  <a:lumMod val="10000"/>
                </a:schemeClr>
              </a:solidFill>
              <a:latin typeface="Amazon Ember"/>
            </a:endParaRPr>
          </a:p>
        </p:txBody>
      </p:sp>
      <p:sp>
        <p:nvSpPr>
          <p:cNvPr id="46" name="TextBox 45">
            <a:extLst>
              <a:ext uri="{FF2B5EF4-FFF2-40B4-BE49-F238E27FC236}">
                <a16:creationId xmlns:a16="http://schemas.microsoft.com/office/drawing/2014/main" id="{4640EE85-1DD0-9345-8358-B852D24D1E4B}"/>
              </a:ext>
            </a:extLst>
          </p:cNvPr>
          <p:cNvSpPr txBox="1"/>
          <p:nvPr/>
        </p:nvSpPr>
        <p:spPr>
          <a:xfrm>
            <a:off x="3869808" y="3459147"/>
            <a:ext cx="2427268" cy="261610"/>
          </a:xfrm>
          <a:prstGeom prst="rect">
            <a:avLst/>
          </a:prstGeom>
          <a:noFill/>
        </p:spPr>
        <p:txBody>
          <a:bodyPr wrap="none" rtlCol="0">
            <a:spAutoFit/>
          </a:bodyPr>
          <a:lstStyle/>
          <a:p>
            <a:r>
              <a:rPr lang="en-US" sz="1100" dirty="0">
                <a:solidFill>
                  <a:schemeClr val="bg2">
                    <a:lumMod val="10000"/>
                  </a:schemeClr>
                </a:solidFill>
              </a:rPr>
              <a:t>Asynchronous replication (WAL log)</a:t>
            </a:r>
          </a:p>
        </p:txBody>
      </p:sp>
      <p:sp>
        <p:nvSpPr>
          <p:cNvPr id="49" name="TextBox 48">
            <a:extLst>
              <a:ext uri="{FF2B5EF4-FFF2-40B4-BE49-F238E27FC236}">
                <a16:creationId xmlns:a16="http://schemas.microsoft.com/office/drawing/2014/main" id="{5A7C8268-163C-FB43-ABB4-DF690D8654AA}"/>
              </a:ext>
            </a:extLst>
          </p:cNvPr>
          <p:cNvSpPr txBox="1"/>
          <p:nvPr/>
        </p:nvSpPr>
        <p:spPr>
          <a:xfrm>
            <a:off x="3994249" y="3720757"/>
            <a:ext cx="1468672" cy="276999"/>
          </a:xfrm>
          <a:prstGeom prst="rect">
            <a:avLst/>
          </a:prstGeom>
          <a:noFill/>
        </p:spPr>
        <p:txBody>
          <a:bodyPr wrap="none" rtlCol="0">
            <a:spAutoFit/>
          </a:bodyPr>
          <a:lstStyle/>
          <a:p>
            <a:r>
              <a:rPr lang="en-US" sz="1200" dirty="0">
                <a:solidFill>
                  <a:schemeClr val="bg1"/>
                </a:solidFill>
              </a:rPr>
              <a:t>Logical Replication</a:t>
            </a:r>
          </a:p>
        </p:txBody>
      </p:sp>
      <p:sp>
        <p:nvSpPr>
          <p:cNvPr id="50" name="Rectangle 49">
            <a:extLst>
              <a:ext uri="{FF2B5EF4-FFF2-40B4-BE49-F238E27FC236}">
                <a16:creationId xmlns:a16="http://schemas.microsoft.com/office/drawing/2014/main" id="{EA5654BF-C1C1-EF4A-9DD4-9CCAE31608DD}"/>
              </a:ext>
            </a:extLst>
          </p:cNvPr>
          <p:cNvSpPr/>
          <p:nvPr/>
        </p:nvSpPr>
        <p:spPr>
          <a:xfrm>
            <a:off x="1119724" y="1545078"/>
            <a:ext cx="3895504" cy="321784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1</a:t>
            </a:r>
          </a:p>
        </p:txBody>
      </p:sp>
      <p:pic>
        <p:nvPicPr>
          <p:cNvPr id="51" name="Graphic 50">
            <a:extLst>
              <a:ext uri="{FF2B5EF4-FFF2-40B4-BE49-F238E27FC236}">
                <a16:creationId xmlns:a16="http://schemas.microsoft.com/office/drawing/2014/main" id="{C1A8CC3F-319F-DD4A-94AD-9A8217CEE04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19724" y="1545077"/>
            <a:ext cx="214295" cy="226427"/>
          </a:xfrm>
          <a:prstGeom prst="rect">
            <a:avLst/>
          </a:prstGeom>
        </p:spPr>
      </p:pic>
      <p:cxnSp>
        <p:nvCxnSpPr>
          <p:cNvPr id="21" name="Straight Arrow Connector 20">
            <a:extLst>
              <a:ext uri="{FF2B5EF4-FFF2-40B4-BE49-F238E27FC236}">
                <a16:creationId xmlns:a16="http://schemas.microsoft.com/office/drawing/2014/main" id="{A1AE0E5C-99EA-493D-8D23-7370F6A5DFCE}"/>
              </a:ext>
            </a:extLst>
          </p:cNvPr>
          <p:cNvCxnSpPr>
            <a:cxnSpLocks/>
          </p:cNvCxnSpPr>
          <p:nvPr/>
        </p:nvCxnSpPr>
        <p:spPr>
          <a:xfrm>
            <a:off x="2928098" y="2571750"/>
            <a:ext cx="0" cy="779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F17D3B6-2230-40E1-92A4-B3980FCF2675}"/>
              </a:ext>
            </a:extLst>
          </p:cNvPr>
          <p:cNvCxnSpPr>
            <a:cxnSpLocks/>
          </p:cNvCxnSpPr>
          <p:nvPr/>
        </p:nvCxnSpPr>
        <p:spPr>
          <a:xfrm>
            <a:off x="7000316" y="2550396"/>
            <a:ext cx="0" cy="779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19A2FE7-F8AB-46FC-8A70-E9ED16CC181E}"/>
              </a:ext>
            </a:extLst>
          </p:cNvPr>
          <p:cNvCxnSpPr/>
          <p:nvPr/>
        </p:nvCxnSpPr>
        <p:spPr>
          <a:xfrm>
            <a:off x="3247465" y="3671047"/>
            <a:ext cx="3518533"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pic>
        <p:nvPicPr>
          <p:cNvPr id="26"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700308" y="3430151"/>
            <a:ext cx="469900" cy="469900"/>
          </a:xfrm>
          <a:prstGeom prst="rect">
            <a:avLst/>
          </a:prstGeom>
        </p:spPr>
      </p:pic>
      <p:pic>
        <p:nvPicPr>
          <p:cNvPr id="27"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800548" y="3413837"/>
            <a:ext cx="469900" cy="469900"/>
          </a:xfrm>
          <a:prstGeom prst="rect">
            <a:avLst/>
          </a:prstGeom>
        </p:spPr>
      </p:pic>
    </p:spTree>
    <p:extLst>
      <p:ext uri="{BB962C8B-B14F-4D97-AF65-F5344CB8AC3E}">
        <p14:creationId xmlns:p14="http://schemas.microsoft.com/office/powerpoint/2010/main" val="1582064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8C11D-11EC-4841-9CB4-90674F6755FC}"/>
              </a:ext>
            </a:extLst>
          </p:cNvPr>
          <p:cNvSpPr>
            <a:spLocks noGrp="1"/>
          </p:cNvSpPr>
          <p:nvPr>
            <p:ph type="title"/>
          </p:nvPr>
        </p:nvSpPr>
        <p:spPr>
          <a:xfrm>
            <a:off x="336789" y="114936"/>
            <a:ext cx="8205304" cy="545192"/>
          </a:xfrm>
        </p:spPr>
        <p:txBody>
          <a:bodyPr/>
          <a:lstStyle/>
          <a:p>
            <a:r>
              <a:rPr lang="en-US" dirty="0"/>
              <a:t>External replication</a:t>
            </a:r>
          </a:p>
        </p:txBody>
      </p:sp>
      <p:sp>
        <p:nvSpPr>
          <p:cNvPr id="5" name="TextBox 4">
            <a:extLst>
              <a:ext uri="{FF2B5EF4-FFF2-40B4-BE49-F238E27FC236}">
                <a16:creationId xmlns:a16="http://schemas.microsoft.com/office/drawing/2014/main" id="{15D93796-4F96-4A4D-8222-B38EB0A171E7}"/>
              </a:ext>
            </a:extLst>
          </p:cNvPr>
          <p:cNvSpPr txBox="1"/>
          <p:nvPr/>
        </p:nvSpPr>
        <p:spPr>
          <a:xfrm>
            <a:off x="1599290" y="1385347"/>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Read/write  </a:t>
            </a:r>
            <a:br>
              <a:rPr lang="en-US" sz="1200" dirty="0">
                <a:solidFill>
                  <a:schemeClr val="bg2">
                    <a:lumMod val="10000"/>
                  </a:schemeClr>
                </a:solidFill>
                <a:latin typeface="Amazon Ember"/>
              </a:rPr>
            </a:br>
            <a:r>
              <a:rPr lang="en-US" sz="1200" dirty="0">
                <a:solidFill>
                  <a:schemeClr val="bg2">
                    <a:lumMod val="10000"/>
                  </a:schemeClr>
                </a:solidFill>
                <a:latin typeface="Amazon Ember"/>
              </a:rPr>
              <a:t>workloads</a:t>
            </a:r>
          </a:p>
        </p:txBody>
      </p:sp>
      <p:pic>
        <p:nvPicPr>
          <p:cNvPr id="6" name="Graphic 5">
            <a:extLst>
              <a:ext uri="{FF2B5EF4-FFF2-40B4-BE49-F238E27FC236}">
                <a16:creationId xmlns:a16="http://schemas.microsoft.com/office/drawing/2014/main" id="{445E8D27-841B-1C40-A979-269773F544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40758" y="915447"/>
            <a:ext cx="469900" cy="469900"/>
          </a:xfrm>
          <a:prstGeom prst="rect">
            <a:avLst/>
          </a:prstGeom>
        </p:spPr>
      </p:pic>
      <p:sp>
        <p:nvSpPr>
          <p:cNvPr id="7" name="TextBox 6">
            <a:extLst>
              <a:ext uri="{FF2B5EF4-FFF2-40B4-BE49-F238E27FC236}">
                <a16:creationId xmlns:a16="http://schemas.microsoft.com/office/drawing/2014/main" id="{DFBD2389-C825-994B-8735-3ACF882BF84B}"/>
              </a:ext>
            </a:extLst>
          </p:cNvPr>
          <p:cNvSpPr txBox="1"/>
          <p:nvPr/>
        </p:nvSpPr>
        <p:spPr>
          <a:xfrm>
            <a:off x="1677461" y="3187461"/>
            <a:ext cx="1356964" cy="646331"/>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RDS PostgreSQL source instance</a:t>
            </a:r>
          </a:p>
          <a:p>
            <a:pPr algn="ctr" defTabSz="914400"/>
            <a:endParaRPr lang="en-US" sz="1200" dirty="0">
              <a:solidFill>
                <a:schemeClr val="bg2">
                  <a:lumMod val="10000"/>
                </a:schemeClr>
              </a:solidFill>
              <a:latin typeface="Amazon Ember"/>
            </a:endParaRPr>
          </a:p>
        </p:txBody>
      </p:sp>
      <p:sp>
        <p:nvSpPr>
          <p:cNvPr id="13" name="TextBox 12">
            <a:extLst>
              <a:ext uri="{FF2B5EF4-FFF2-40B4-BE49-F238E27FC236}">
                <a16:creationId xmlns:a16="http://schemas.microsoft.com/office/drawing/2014/main" id="{A6B03BB6-529A-5C49-A741-BF8323A90923}"/>
              </a:ext>
            </a:extLst>
          </p:cNvPr>
          <p:cNvSpPr txBox="1"/>
          <p:nvPr/>
        </p:nvSpPr>
        <p:spPr>
          <a:xfrm>
            <a:off x="5651443" y="1393582"/>
            <a:ext cx="1513305" cy="461665"/>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Read/write workloads</a:t>
            </a:r>
          </a:p>
        </p:txBody>
      </p:sp>
      <p:pic>
        <p:nvPicPr>
          <p:cNvPr id="14" name="Graphic 13">
            <a:extLst>
              <a:ext uri="{FF2B5EF4-FFF2-40B4-BE49-F238E27FC236}">
                <a16:creationId xmlns:a16="http://schemas.microsoft.com/office/drawing/2014/main" id="{48C0B062-CB7F-8747-A55D-D626A08AB67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135474" y="967114"/>
            <a:ext cx="469900" cy="469900"/>
          </a:xfrm>
          <a:prstGeom prst="rect">
            <a:avLst/>
          </a:prstGeom>
        </p:spPr>
      </p:pic>
      <p:sp>
        <p:nvSpPr>
          <p:cNvPr id="15" name="TextBox 14">
            <a:extLst>
              <a:ext uri="{FF2B5EF4-FFF2-40B4-BE49-F238E27FC236}">
                <a16:creationId xmlns:a16="http://schemas.microsoft.com/office/drawing/2014/main" id="{684BA34A-CEB8-D943-AA98-98CDC4ECD6B7}"/>
              </a:ext>
            </a:extLst>
          </p:cNvPr>
          <p:cNvSpPr txBox="1"/>
          <p:nvPr/>
        </p:nvSpPr>
        <p:spPr>
          <a:xfrm>
            <a:off x="5662209" y="3263865"/>
            <a:ext cx="1560872" cy="830997"/>
          </a:xfrm>
          <a:prstGeom prst="rect">
            <a:avLst/>
          </a:prstGeom>
          <a:noFill/>
        </p:spPr>
        <p:txBody>
          <a:bodyPr wrap="square" rtlCol="0">
            <a:spAutoFit/>
          </a:bodyPr>
          <a:lstStyle/>
          <a:p>
            <a:pPr algn="ctr" defTabSz="914400"/>
            <a:r>
              <a:rPr lang="en-US" sz="1200" dirty="0">
                <a:solidFill>
                  <a:schemeClr val="bg2">
                    <a:lumMod val="10000"/>
                  </a:schemeClr>
                </a:solidFill>
                <a:latin typeface="Amazon Ember"/>
              </a:rPr>
              <a:t>Self-managed PostgreSQL instance</a:t>
            </a:r>
          </a:p>
          <a:p>
            <a:pPr algn="ctr" defTabSz="914400"/>
            <a:endParaRPr lang="en-US" sz="1200" dirty="0">
              <a:solidFill>
                <a:schemeClr val="bg2">
                  <a:lumMod val="10000"/>
                </a:schemeClr>
              </a:solidFill>
              <a:latin typeface="Amazon Ember"/>
            </a:endParaRPr>
          </a:p>
        </p:txBody>
      </p:sp>
      <p:sp>
        <p:nvSpPr>
          <p:cNvPr id="34" name="TextBox 33">
            <a:extLst>
              <a:ext uri="{FF2B5EF4-FFF2-40B4-BE49-F238E27FC236}">
                <a16:creationId xmlns:a16="http://schemas.microsoft.com/office/drawing/2014/main" id="{C7892934-3599-284C-A9C7-B0C22E1EF55F}"/>
              </a:ext>
            </a:extLst>
          </p:cNvPr>
          <p:cNvSpPr txBox="1"/>
          <p:nvPr/>
        </p:nvSpPr>
        <p:spPr>
          <a:xfrm>
            <a:off x="3276955" y="2755763"/>
            <a:ext cx="2202847" cy="261610"/>
          </a:xfrm>
          <a:prstGeom prst="rect">
            <a:avLst/>
          </a:prstGeom>
          <a:noFill/>
        </p:spPr>
        <p:txBody>
          <a:bodyPr wrap="none" rtlCol="0">
            <a:spAutoFit/>
          </a:bodyPr>
          <a:lstStyle/>
          <a:p>
            <a:r>
              <a:rPr lang="en-US" sz="1100" dirty="0">
                <a:solidFill>
                  <a:schemeClr val="bg2">
                    <a:lumMod val="10000"/>
                  </a:schemeClr>
                </a:solidFill>
              </a:rPr>
              <a:t>Asynchronous logical replication</a:t>
            </a:r>
          </a:p>
        </p:txBody>
      </p:sp>
      <p:sp>
        <p:nvSpPr>
          <p:cNvPr id="4" name="TextBox 3">
            <a:extLst>
              <a:ext uri="{FF2B5EF4-FFF2-40B4-BE49-F238E27FC236}">
                <a16:creationId xmlns:a16="http://schemas.microsoft.com/office/drawing/2014/main" id="{F9A4B8E5-4683-6C47-8305-4F3C04DE20F4}"/>
              </a:ext>
            </a:extLst>
          </p:cNvPr>
          <p:cNvSpPr txBox="1"/>
          <p:nvPr/>
        </p:nvSpPr>
        <p:spPr>
          <a:xfrm>
            <a:off x="3401396" y="3017373"/>
            <a:ext cx="1468672" cy="276999"/>
          </a:xfrm>
          <a:prstGeom prst="rect">
            <a:avLst/>
          </a:prstGeom>
          <a:noFill/>
        </p:spPr>
        <p:txBody>
          <a:bodyPr wrap="none" rtlCol="0">
            <a:spAutoFit/>
          </a:bodyPr>
          <a:lstStyle/>
          <a:p>
            <a:r>
              <a:rPr lang="en-US" sz="1200" dirty="0">
                <a:solidFill>
                  <a:schemeClr val="bg1"/>
                </a:solidFill>
              </a:rPr>
              <a:t>Logical Replication</a:t>
            </a:r>
          </a:p>
        </p:txBody>
      </p:sp>
      <p:sp>
        <p:nvSpPr>
          <p:cNvPr id="18" name="Rectangle 17">
            <a:extLst>
              <a:ext uri="{FF2B5EF4-FFF2-40B4-BE49-F238E27FC236}">
                <a16:creationId xmlns:a16="http://schemas.microsoft.com/office/drawing/2014/main" id="{DF16059E-0F47-4140-BAF1-CE99AAEE37B7}"/>
              </a:ext>
            </a:extLst>
          </p:cNvPr>
          <p:cNvSpPr/>
          <p:nvPr/>
        </p:nvSpPr>
        <p:spPr>
          <a:xfrm>
            <a:off x="526871" y="841693"/>
            <a:ext cx="3895504" cy="3751735"/>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1</a:t>
            </a:r>
          </a:p>
        </p:txBody>
      </p:sp>
      <p:pic>
        <p:nvPicPr>
          <p:cNvPr id="19" name="Graphic 18">
            <a:extLst>
              <a:ext uri="{FF2B5EF4-FFF2-40B4-BE49-F238E27FC236}">
                <a16:creationId xmlns:a16="http://schemas.microsoft.com/office/drawing/2014/main" id="{07F1F878-4099-C74F-B7FF-57F115DA831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26871" y="841693"/>
            <a:ext cx="214295" cy="247748"/>
          </a:xfrm>
          <a:prstGeom prst="rect">
            <a:avLst/>
          </a:prstGeom>
        </p:spPr>
      </p:pic>
      <p:cxnSp>
        <p:nvCxnSpPr>
          <p:cNvPr id="23" name="Straight Arrow Connector 22">
            <a:extLst>
              <a:ext uri="{FF2B5EF4-FFF2-40B4-BE49-F238E27FC236}">
                <a16:creationId xmlns:a16="http://schemas.microsoft.com/office/drawing/2014/main" id="{3B6A3972-C7B0-4CF9-8AC8-156E62972E0B}"/>
              </a:ext>
            </a:extLst>
          </p:cNvPr>
          <p:cNvCxnSpPr>
            <a:cxnSpLocks/>
            <a:stCxn id="5" idx="2"/>
          </p:cNvCxnSpPr>
          <p:nvPr/>
        </p:nvCxnSpPr>
        <p:spPr>
          <a:xfrm flipH="1">
            <a:off x="2298373" y="1847012"/>
            <a:ext cx="0" cy="81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2BC7928-DAE9-41F8-A6B9-7F3EFEC86F92}"/>
              </a:ext>
            </a:extLst>
          </p:cNvPr>
          <p:cNvCxnSpPr>
            <a:cxnSpLocks/>
          </p:cNvCxnSpPr>
          <p:nvPr/>
        </p:nvCxnSpPr>
        <p:spPr>
          <a:xfrm flipH="1">
            <a:off x="6405588" y="1800778"/>
            <a:ext cx="0" cy="81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E5181FA-3F3A-4AEF-9228-2B7DEE8C3193}"/>
              </a:ext>
            </a:extLst>
          </p:cNvPr>
          <p:cNvCxnSpPr>
            <a:cxnSpLocks/>
          </p:cNvCxnSpPr>
          <p:nvPr/>
        </p:nvCxnSpPr>
        <p:spPr>
          <a:xfrm flipV="1">
            <a:off x="2612144" y="2973604"/>
            <a:ext cx="3558494" cy="0"/>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pic>
        <p:nvPicPr>
          <p:cNvPr id="22"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206160" y="2701954"/>
            <a:ext cx="469900" cy="469900"/>
          </a:xfrm>
          <a:prstGeom prst="rect">
            <a:avLst/>
          </a:prstGeom>
        </p:spPr>
      </p:pic>
      <p:pic>
        <p:nvPicPr>
          <p:cNvPr id="25"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106722" y="2717560"/>
            <a:ext cx="469900" cy="469900"/>
          </a:xfrm>
          <a:prstGeom prst="rect">
            <a:avLst/>
          </a:prstGeom>
        </p:spPr>
      </p:pic>
    </p:spTree>
    <p:extLst>
      <p:ext uri="{BB962C8B-B14F-4D97-AF65-F5344CB8AC3E}">
        <p14:creationId xmlns:p14="http://schemas.microsoft.com/office/powerpoint/2010/main" val="22786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8520-5842-624B-99C7-FFA55E27FE7E}"/>
              </a:ext>
            </a:extLst>
          </p:cNvPr>
          <p:cNvSpPr>
            <a:spLocks noGrp="1"/>
          </p:cNvSpPr>
          <p:nvPr>
            <p:ph type="title"/>
          </p:nvPr>
        </p:nvSpPr>
        <p:spPr/>
        <p:txBody>
          <a:bodyPr/>
          <a:lstStyle/>
          <a:p>
            <a:r>
              <a:rPr lang="en-US" dirty="0">
                <a:solidFill>
                  <a:schemeClr val="bg2">
                    <a:lumMod val="10000"/>
                  </a:schemeClr>
                </a:solidFill>
              </a:rPr>
              <a:t>RDS automated backups</a:t>
            </a:r>
          </a:p>
        </p:txBody>
      </p:sp>
      <p:sp>
        <p:nvSpPr>
          <p:cNvPr id="3" name="Content Placeholder 2">
            <a:extLst>
              <a:ext uri="{FF2B5EF4-FFF2-40B4-BE49-F238E27FC236}">
                <a16:creationId xmlns:a16="http://schemas.microsoft.com/office/drawing/2014/main" id="{E36257A3-CDEB-E34D-A905-68E1E3421E0D}"/>
              </a:ext>
            </a:extLst>
          </p:cNvPr>
          <p:cNvSpPr>
            <a:spLocks noGrp="1"/>
          </p:cNvSpPr>
          <p:nvPr>
            <p:ph sz="half" idx="1"/>
          </p:nvPr>
        </p:nvSpPr>
        <p:spPr/>
        <p:txBody>
          <a:bodyPr/>
          <a:lstStyle/>
          <a:p>
            <a:pPr marL="342900" indent="-342900">
              <a:buFont typeface="Arial" panose="020B0604020202020204" pitchFamily="34" charset="0"/>
              <a:buChar char="•"/>
            </a:pPr>
            <a:r>
              <a:rPr lang="en-US" dirty="0">
                <a:solidFill>
                  <a:schemeClr val="bg2">
                    <a:lumMod val="10000"/>
                  </a:schemeClr>
                </a:solidFill>
              </a:rPr>
              <a:t>Enabled by default</a:t>
            </a:r>
          </a:p>
          <a:p>
            <a:pPr marL="342900" indent="-342900">
              <a:buFont typeface="Arial" panose="020B0604020202020204" pitchFamily="34" charset="0"/>
              <a:buChar char="•"/>
            </a:pPr>
            <a:r>
              <a:rPr lang="en-US" dirty="0">
                <a:solidFill>
                  <a:schemeClr val="bg2">
                    <a:lumMod val="10000"/>
                  </a:schemeClr>
                </a:solidFill>
              </a:rPr>
              <a:t>Daily snapshot of storage volumes</a:t>
            </a:r>
          </a:p>
          <a:p>
            <a:pPr marL="342900" indent="-342900">
              <a:buFont typeface="Arial" panose="020B0604020202020204" pitchFamily="34" charset="0"/>
              <a:buChar char="•"/>
            </a:pPr>
            <a:r>
              <a:rPr lang="en-US" dirty="0">
                <a:solidFill>
                  <a:schemeClr val="bg2">
                    <a:lumMod val="10000"/>
                  </a:schemeClr>
                </a:solidFill>
              </a:rPr>
              <a:t>Binary logs swept to Amazon S3 every 5 minutes</a:t>
            </a:r>
          </a:p>
          <a:p>
            <a:pPr marL="342900" indent="-342900">
              <a:buFont typeface="Arial" panose="020B0604020202020204" pitchFamily="34" charset="0"/>
              <a:buChar char="•"/>
            </a:pPr>
            <a:r>
              <a:rPr lang="en-US" dirty="0">
                <a:solidFill>
                  <a:schemeClr val="bg2">
                    <a:lumMod val="10000"/>
                  </a:schemeClr>
                </a:solidFill>
              </a:rPr>
              <a:t>Managed retention up to 35 days (default 7 days)</a:t>
            </a:r>
          </a:p>
          <a:p>
            <a:pPr marL="342900" indent="-342900">
              <a:buFont typeface="Arial" panose="020B0604020202020204" pitchFamily="34" charset="0"/>
              <a:buChar char="•"/>
            </a:pPr>
            <a:endParaRPr lang="en-US" dirty="0">
              <a:solidFill>
                <a:schemeClr val="bg2">
                  <a:lumMod val="10000"/>
                </a:schemeClr>
              </a:solidFill>
            </a:endParaRPr>
          </a:p>
          <a:p>
            <a:pPr marL="342900" indent="-342900">
              <a:buFont typeface="Arial" panose="020B0604020202020204" pitchFamily="34" charset="0"/>
              <a:buChar char="•"/>
            </a:pPr>
            <a:endParaRPr lang="en-US" dirty="0">
              <a:solidFill>
                <a:schemeClr val="bg2">
                  <a:lumMod val="10000"/>
                </a:schemeClr>
              </a:solidFill>
            </a:endParaRPr>
          </a:p>
        </p:txBody>
      </p:sp>
      <p:sp>
        <p:nvSpPr>
          <p:cNvPr id="7" name="Rectangle 6">
            <a:extLst>
              <a:ext uri="{FF2B5EF4-FFF2-40B4-BE49-F238E27FC236}">
                <a16:creationId xmlns:a16="http://schemas.microsoft.com/office/drawing/2014/main" id="{6FC720F3-B7D5-1B44-BCAE-9F2C46BF0E83}"/>
              </a:ext>
            </a:extLst>
          </p:cNvPr>
          <p:cNvSpPr/>
          <p:nvPr/>
        </p:nvSpPr>
        <p:spPr>
          <a:xfrm>
            <a:off x="4524575" y="1012506"/>
            <a:ext cx="4038600" cy="3472073"/>
          </a:xfrm>
          <a:prstGeom prst="rect">
            <a:avLst/>
          </a:prstGeom>
          <a:noFill/>
          <a:ln w="12700" cap="flat" cmpd="sng" algn="ctr">
            <a:solidFill>
              <a:srgbClr val="00B0F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Region</a:t>
            </a:r>
          </a:p>
        </p:txBody>
      </p:sp>
      <p:pic>
        <p:nvPicPr>
          <p:cNvPr id="8" name="Graphic 7">
            <a:extLst>
              <a:ext uri="{FF2B5EF4-FFF2-40B4-BE49-F238E27FC236}">
                <a16:creationId xmlns:a16="http://schemas.microsoft.com/office/drawing/2014/main" id="{6E9E3A43-6778-E842-B029-408D7436E55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24575" y="1012507"/>
            <a:ext cx="330200" cy="330200"/>
          </a:xfrm>
          <a:prstGeom prst="rect">
            <a:avLst/>
          </a:prstGeom>
        </p:spPr>
      </p:pic>
      <p:sp>
        <p:nvSpPr>
          <p:cNvPr id="13" name="TextBox 12">
            <a:extLst>
              <a:ext uri="{FF2B5EF4-FFF2-40B4-BE49-F238E27FC236}">
                <a16:creationId xmlns:a16="http://schemas.microsoft.com/office/drawing/2014/main" id="{94E9F442-791F-734B-B88A-B9142E031BED}"/>
              </a:ext>
            </a:extLst>
          </p:cNvPr>
          <p:cNvSpPr txBox="1"/>
          <p:nvPr/>
        </p:nvSpPr>
        <p:spPr>
          <a:xfrm>
            <a:off x="5354234" y="1954591"/>
            <a:ext cx="230190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chemeClr val="bg2">
                    <a:lumMod val="10000"/>
                  </a:schemeClr>
                </a:solidFill>
              </a:rPr>
              <a:t>Amazon EBS volume</a:t>
            </a:r>
            <a:endParaRPr kumimoji="0" lang="en-US" sz="1400" b="0" i="0" u="none" strike="noStrike" kern="0" cap="none" spc="0" normalizeH="0" baseline="0" noProof="0" dirty="0">
              <a:ln>
                <a:noFill/>
              </a:ln>
              <a:solidFill>
                <a:schemeClr val="bg2">
                  <a:lumMod val="10000"/>
                </a:schemeClr>
              </a:solidFill>
              <a:effectLst/>
              <a:uLnTx/>
              <a:uFillTx/>
            </a:endParaRPr>
          </a:p>
        </p:txBody>
      </p:sp>
      <p:pic>
        <p:nvPicPr>
          <p:cNvPr id="14" name="Graphic 13">
            <a:extLst>
              <a:ext uri="{FF2B5EF4-FFF2-40B4-BE49-F238E27FC236}">
                <a16:creationId xmlns:a16="http://schemas.microsoft.com/office/drawing/2014/main" id="{8A972F9E-F7AE-764F-A240-5263651F9EC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70236" y="1474289"/>
            <a:ext cx="469900" cy="469900"/>
          </a:xfrm>
          <a:prstGeom prst="rect">
            <a:avLst/>
          </a:prstGeom>
        </p:spPr>
      </p:pic>
      <p:sp>
        <p:nvSpPr>
          <p:cNvPr id="15" name="TextBox 14">
            <a:extLst>
              <a:ext uri="{FF2B5EF4-FFF2-40B4-BE49-F238E27FC236}">
                <a16:creationId xmlns:a16="http://schemas.microsoft.com/office/drawing/2014/main" id="{788DF03B-1C51-104F-938B-7F1DBC6ED7BB}"/>
              </a:ext>
            </a:extLst>
          </p:cNvPr>
          <p:cNvSpPr txBox="1"/>
          <p:nvPr/>
        </p:nvSpPr>
        <p:spPr>
          <a:xfrm>
            <a:off x="5114287" y="3614691"/>
            <a:ext cx="1698425" cy="307777"/>
          </a:xfrm>
          <a:prstGeom prst="rect">
            <a:avLst/>
          </a:prstGeom>
          <a:noFill/>
        </p:spPr>
        <p:txBody>
          <a:bodyPr wrap="square" rtlCol="0">
            <a:spAutoFit/>
          </a:bodyPr>
          <a:lstStyle/>
          <a:p>
            <a:pPr algn="ctr"/>
            <a:r>
              <a:rPr lang="en-US" sz="1400" dirty="0">
                <a:solidFill>
                  <a:schemeClr val="bg2">
                    <a:lumMod val="10000"/>
                  </a:schemeClr>
                </a:solidFill>
              </a:rPr>
              <a:t>EBS Snapshots</a:t>
            </a:r>
          </a:p>
        </p:txBody>
      </p:sp>
      <p:pic>
        <p:nvPicPr>
          <p:cNvPr id="16" name="Graphic 15">
            <a:extLst>
              <a:ext uri="{FF2B5EF4-FFF2-40B4-BE49-F238E27FC236}">
                <a16:creationId xmlns:a16="http://schemas.microsoft.com/office/drawing/2014/main" id="{87C30518-6B4F-8544-AFE5-39B17376C5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728550" y="3097567"/>
            <a:ext cx="469900" cy="469900"/>
          </a:xfrm>
          <a:prstGeom prst="rect">
            <a:avLst/>
          </a:prstGeom>
        </p:spPr>
      </p:pic>
      <p:sp>
        <p:nvSpPr>
          <p:cNvPr id="19" name="TextBox 18">
            <a:extLst>
              <a:ext uri="{FF2B5EF4-FFF2-40B4-BE49-F238E27FC236}">
                <a16:creationId xmlns:a16="http://schemas.microsoft.com/office/drawing/2014/main" id="{80DC26DC-ECFC-A64D-9032-7EE0025598EB}"/>
              </a:ext>
            </a:extLst>
          </p:cNvPr>
          <p:cNvSpPr txBox="1"/>
          <p:nvPr/>
        </p:nvSpPr>
        <p:spPr>
          <a:xfrm>
            <a:off x="6632592" y="3609807"/>
            <a:ext cx="112312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2">
                    <a:lumMod val="10000"/>
                  </a:schemeClr>
                </a:solidFill>
                <a:effectLst/>
                <a:uLnTx/>
                <a:uFillTx/>
              </a:rPr>
              <a:t>Binary logs</a:t>
            </a:r>
          </a:p>
        </p:txBody>
      </p:sp>
      <p:pic>
        <p:nvPicPr>
          <p:cNvPr id="20" name="Graphic 19">
            <a:extLst>
              <a:ext uri="{FF2B5EF4-FFF2-40B4-BE49-F238E27FC236}">
                <a16:creationId xmlns:a16="http://schemas.microsoft.com/office/drawing/2014/main" id="{FA3A7F34-25FD-EE46-9DF7-116D7670DFA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992571" y="3097567"/>
            <a:ext cx="469900" cy="469900"/>
          </a:xfrm>
          <a:prstGeom prst="rect">
            <a:avLst/>
          </a:prstGeom>
        </p:spPr>
      </p:pic>
      <p:cxnSp>
        <p:nvCxnSpPr>
          <p:cNvPr id="21" name="Straight Arrow Connector 20">
            <a:extLst>
              <a:ext uri="{FF2B5EF4-FFF2-40B4-BE49-F238E27FC236}">
                <a16:creationId xmlns:a16="http://schemas.microsoft.com/office/drawing/2014/main" id="{50CCEAB9-D50C-8C44-9179-B15115F28F1C}"/>
              </a:ext>
            </a:extLst>
          </p:cNvPr>
          <p:cNvCxnSpPr>
            <a:cxnSpLocks/>
          </p:cNvCxnSpPr>
          <p:nvPr/>
        </p:nvCxnSpPr>
        <p:spPr>
          <a:xfrm>
            <a:off x="4854775" y="2724150"/>
            <a:ext cx="323625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FE9240-A179-AA42-8278-D9341FF5387B}"/>
              </a:ext>
            </a:extLst>
          </p:cNvPr>
          <p:cNvSpPr txBox="1"/>
          <p:nvPr/>
        </p:nvSpPr>
        <p:spPr>
          <a:xfrm>
            <a:off x="4854775" y="2483392"/>
            <a:ext cx="1276311" cy="261610"/>
          </a:xfrm>
          <a:prstGeom prst="rect">
            <a:avLst/>
          </a:prstGeom>
          <a:noFill/>
        </p:spPr>
        <p:txBody>
          <a:bodyPr wrap="none" rtlCol="0">
            <a:spAutoFit/>
          </a:bodyPr>
          <a:lstStyle/>
          <a:p>
            <a:r>
              <a:rPr lang="en-US" sz="1100" dirty="0">
                <a:solidFill>
                  <a:schemeClr val="bg2">
                    <a:lumMod val="10000"/>
                  </a:schemeClr>
                </a:solidFill>
              </a:rPr>
              <a:t>Running instance</a:t>
            </a:r>
          </a:p>
        </p:txBody>
      </p:sp>
      <p:sp>
        <p:nvSpPr>
          <p:cNvPr id="25" name="TextBox 24">
            <a:extLst>
              <a:ext uri="{FF2B5EF4-FFF2-40B4-BE49-F238E27FC236}">
                <a16:creationId xmlns:a16="http://schemas.microsoft.com/office/drawing/2014/main" id="{D82F7077-0FFB-3849-AAE0-3E3FF1A73B34}"/>
              </a:ext>
            </a:extLst>
          </p:cNvPr>
          <p:cNvSpPr txBox="1"/>
          <p:nvPr/>
        </p:nvSpPr>
        <p:spPr>
          <a:xfrm>
            <a:off x="4854775" y="2724150"/>
            <a:ext cx="1643399" cy="261610"/>
          </a:xfrm>
          <a:prstGeom prst="rect">
            <a:avLst/>
          </a:prstGeom>
          <a:noFill/>
        </p:spPr>
        <p:txBody>
          <a:bodyPr wrap="none" rtlCol="0">
            <a:spAutoFit/>
          </a:bodyPr>
          <a:lstStyle/>
          <a:p>
            <a:r>
              <a:rPr lang="en-US" sz="1100" dirty="0">
                <a:solidFill>
                  <a:schemeClr val="bg2">
                    <a:lumMod val="10000"/>
                  </a:schemeClr>
                </a:solidFill>
              </a:rPr>
              <a:t>Backups in Amazon S3</a:t>
            </a:r>
          </a:p>
        </p:txBody>
      </p:sp>
      <p:sp>
        <p:nvSpPr>
          <p:cNvPr id="17" name="Rectangle 16">
            <a:extLst>
              <a:ext uri="{FF2B5EF4-FFF2-40B4-BE49-F238E27FC236}">
                <a16:creationId xmlns:a16="http://schemas.microsoft.com/office/drawing/2014/main" id="{67B6562D-687D-084E-8B4A-E54EE59253D7}"/>
              </a:ext>
            </a:extLst>
          </p:cNvPr>
          <p:cNvSpPr/>
          <p:nvPr/>
        </p:nvSpPr>
        <p:spPr>
          <a:xfrm>
            <a:off x="2214047" y="4898066"/>
            <a:ext cx="5541666" cy="215444"/>
          </a:xfrm>
          <a:prstGeom prst="rect">
            <a:avLst/>
          </a:prstGeom>
        </p:spPr>
        <p:txBody>
          <a:bodyPr wrap="square">
            <a:spAutoFit/>
          </a:bodyPr>
          <a:lstStyle/>
          <a:p>
            <a:r>
              <a:rPr lang="en-US" sz="800" dirty="0"/>
              <a:t>More: https://docs.aws.amazon.com/AmazonRDS/latest/UserGuide/USER_WorkingWithAutomatedBackups.html</a:t>
            </a:r>
          </a:p>
        </p:txBody>
      </p:sp>
    </p:spTree>
    <p:extLst>
      <p:ext uri="{BB962C8B-B14F-4D97-AF65-F5344CB8AC3E}">
        <p14:creationId xmlns:p14="http://schemas.microsoft.com/office/powerpoint/2010/main" val="26349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Regions and Availability Zone</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3734610743"/>
              </p:ext>
            </p:extLst>
          </p:nvPr>
        </p:nvGraphicFramePr>
        <p:xfrm>
          <a:off x="341313" y="1009650"/>
          <a:ext cx="8204199" cy="64008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370840">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a:txBody>
                  <a:tcPr>
                    <a:solidFill>
                      <a:schemeClr val="accent4"/>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Amazon RDS</a:t>
                      </a:r>
                    </a:p>
                  </a:txBody>
                  <a:tcPr>
                    <a:solidFill>
                      <a:schemeClr val="accent6"/>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Definitions and terms</a:t>
                      </a:r>
                    </a:p>
                  </a:txBody>
                  <a:tcPr>
                    <a:solidFill>
                      <a:schemeClr val="accent6"/>
                    </a:solidFill>
                  </a:tcPr>
                </a:tc>
                <a:extLst>
                  <a:ext uri="{0D108BD9-81ED-4DB2-BD59-A6C34878D82A}">
                    <a16:rowId xmlns:a16="http://schemas.microsoft.com/office/drawing/2014/main" val="2977894485"/>
                  </a:ext>
                </a:extLst>
              </a:tr>
            </a:tbl>
          </a:graphicData>
        </a:graphic>
      </p:graphicFrame>
      <p:sp>
        <p:nvSpPr>
          <p:cNvPr id="43" name="Rectangle 42">
            <a:extLst>
              <a:ext uri="{FF2B5EF4-FFF2-40B4-BE49-F238E27FC236}">
                <a16:creationId xmlns:a16="http://schemas.microsoft.com/office/drawing/2014/main" id="{1C959521-BCBF-CE44-BC89-A9E0BF31E99C}"/>
              </a:ext>
            </a:extLst>
          </p:cNvPr>
          <p:cNvSpPr/>
          <p:nvPr/>
        </p:nvSpPr>
        <p:spPr>
          <a:xfrm>
            <a:off x="882986" y="1973130"/>
            <a:ext cx="3069082" cy="2583339"/>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1</a:t>
            </a:r>
          </a:p>
        </p:txBody>
      </p:sp>
      <p:sp>
        <p:nvSpPr>
          <p:cNvPr id="44" name="Rectangle 43">
            <a:extLst>
              <a:ext uri="{FF2B5EF4-FFF2-40B4-BE49-F238E27FC236}">
                <a16:creationId xmlns:a16="http://schemas.microsoft.com/office/drawing/2014/main" id="{BA427BBD-A602-4D4A-8F93-F348CAB93EF1}"/>
              </a:ext>
            </a:extLst>
          </p:cNvPr>
          <p:cNvSpPr/>
          <p:nvPr/>
        </p:nvSpPr>
        <p:spPr>
          <a:xfrm>
            <a:off x="1249531" y="2434913"/>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pic>
        <p:nvPicPr>
          <p:cNvPr id="45" name="Graphic 44">
            <a:extLst>
              <a:ext uri="{FF2B5EF4-FFF2-40B4-BE49-F238E27FC236}">
                <a16:creationId xmlns:a16="http://schemas.microsoft.com/office/drawing/2014/main" id="{269BD2E6-DD72-674B-B734-4080FA204E4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82986" y="1973131"/>
            <a:ext cx="330200" cy="330200"/>
          </a:xfrm>
          <a:prstGeom prst="rect">
            <a:avLst/>
          </a:prstGeom>
        </p:spPr>
      </p:pic>
      <p:cxnSp>
        <p:nvCxnSpPr>
          <p:cNvPr id="47" name="Straight Arrow Connector 46">
            <a:extLst>
              <a:ext uri="{FF2B5EF4-FFF2-40B4-BE49-F238E27FC236}">
                <a16:creationId xmlns:a16="http://schemas.microsoft.com/office/drawing/2014/main" id="{C8B435A0-D64D-4540-AB86-676F3F6BCDE8}"/>
              </a:ext>
            </a:extLst>
          </p:cNvPr>
          <p:cNvCxnSpPr>
            <a:cxnSpLocks/>
            <a:stCxn id="44" idx="3"/>
            <a:endCxn id="48" idx="1"/>
          </p:cNvCxnSpPr>
          <p:nvPr/>
        </p:nvCxnSpPr>
        <p:spPr>
          <a:xfrm flipV="1">
            <a:off x="2216668" y="2848887"/>
            <a:ext cx="356912" cy="969"/>
          </a:xfrm>
          <a:prstGeom prst="straightConnector1">
            <a:avLst/>
          </a:prstGeom>
          <a:noFill/>
          <a:ln w="12700" cap="flat" cmpd="sng" algn="ctr">
            <a:solidFill>
              <a:srgbClr val="8FA7C4"/>
            </a:solidFill>
            <a:prstDash val="solid"/>
            <a:miter lim="800000"/>
            <a:headEnd type="arrow" w="med" len="sm"/>
            <a:tailEnd type="arrow" w="med" len="sm"/>
          </a:ln>
          <a:effectLst/>
        </p:spPr>
      </p:cxnSp>
      <p:sp>
        <p:nvSpPr>
          <p:cNvPr id="48" name="Rectangle 47">
            <a:extLst>
              <a:ext uri="{FF2B5EF4-FFF2-40B4-BE49-F238E27FC236}">
                <a16:creationId xmlns:a16="http://schemas.microsoft.com/office/drawing/2014/main" id="{54BB48F4-74EF-EF4D-9C73-2157CF2451C1}"/>
              </a:ext>
            </a:extLst>
          </p:cNvPr>
          <p:cNvSpPr/>
          <p:nvPr/>
        </p:nvSpPr>
        <p:spPr>
          <a:xfrm>
            <a:off x="2573580" y="2433944"/>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49" name="Rectangle 48">
            <a:extLst>
              <a:ext uri="{FF2B5EF4-FFF2-40B4-BE49-F238E27FC236}">
                <a16:creationId xmlns:a16="http://schemas.microsoft.com/office/drawing/2014/main" id="{F04F5827-1807-4C4C-987A-F2FAF292EB5E}"/>
              </a:ext>
            </a:extLst>
          </p:cNvPr>
          <p:cNvSpPr/>
          <p:nvPr/>
        </p:nvSpPr>
        <p:spPr>
          <a:xfrm>
            <a:off x="1933958" y="3494722"/>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cxnSp>
        <p:nvCxnSpPr>
          <p:cNvPr id="50" name="Straight Arrow Connector 49">
            <a:extLst>
              <a:ext uri="{FF2B5EF4-FFF2-40B4-BE49-F238E27FC236}">
                <a16:creationId xmlns:a16="http://schemas.microsoft.com/office/drawing/2014/main" id="{218205F3-3065-C24A-93F0-FDA811FA19AB}"/>
              </a:ext>
            </a:extLst>
          </p:cNvPr>
          <p:cNvCxnSpPr>
            <a:cxnSpLocks/>
            <a:stCxn id="48" idx="2"/>
            <a:endCxn id="49" idx="0"/>
          </p:cNvCxnSpPr>
          <p:nvPr/>
        </p:nvCxnSpPr>
        <p:spPr>
          <a:xfrm flipH="1">
            <a:off x="2417527" y="3263830"/>
            <a:ext cx="639622" cy="230892"/>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51" name="Straight Arrow Connector 50">
            <a:extLst>
              <a:ext uri="{FF2B5EF4-FFF2-40B4-BE49-F238E27FC236}">
                <a16:creationId xmlns:a16="http://schemas.microsoft.com/office/drawing/2014/main" id="{FFE1C920-2FDD-8C46-844F-02A9E3DF462C}"/>
              </a:ext>
            </a:extLst>
          </p:cNvPr>
          <p:cNvCxnSpPr>
            <a:cxnSpLocks/>
            <a:stCxn id="44" idx="2"/>
            <a:endCxn id="49" idx="0"/>
          </p:cNvCxnSpPr>
          <p:nvPr/>
        </p:nvCxnSpPr>
        <p:spPr>
          <a:xfrm>
            <a:off x="1733100" y="3264799"/>
            <a:ext cx="684427" cy="229923"/>
          </a:xfrm>
          <a:prstGeom prst="straightConnector1">
            <a:avLst/>
          </a:prstGeom>
          <a:noFill/>
          <a:ln w="12700" cap="flat" cmpd="sng" algn="ctr">
            <a:solidFill>
              <a:srgbClr val="8FA7C4"/>
            </a:solidFill>
            <a:prstDash val="solid"/>
            <a:miter lim="800000"/>
            <a:headEnd type="arrow" w="med" len="sm"/>
            <a:tailEnd type="arrow" w="med" len="sm"/>
          </a:ln>
          <a:effectLst/>
        </p:spPr>
      </p:cxnSp>
      <p:sp>
        <p:nvSpPr>
          <p:cNvPr id="58" name="Rectangle 57">
            <a:extLst>
              <a:ext uri="{FF2B5EF4-FFF2-40B4-BE49-F238E27FC236}">
                <a16:creationId xmlns:a16="http://schemas.microsoft.com/office/drawing/2014/main" id="{3F123E9E-4EFB-3141-A27F-723526DD47E1}"/>
              </a:ext>
            </a:extLst>
          </p:cNvPr>
          <p:cNvSpPr/>
          <p:nvPr/>
        </p:nvSpPr>
        <p:spPr>
          <a:xfrm>
            <a:off x="5191932" y="1972160"/>
            <a:ext cx="3069082" cy="2583339"/>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2</a:t>
            </a:r>
          </a:p>
        </p:txBody>
      </p:sp>
      <p:sp>
        <p:nvSpPr>
          <p:cNvPr id="59" name="Rectangle 58">
            <a:extLst>
              <a:ext uri="{FF2B5EF4-FFF2-40B4-BE49-F238E27FC236}">
                <a16:creationId xmlns:a16="http://schemas.microsoft.com/office/drawing/2014/main" id="{F8835C0C-D84B-9F4D-B731-D8895A2B8F34}"/>
              </a:ext>
            </a:extLst>
          </p:cNvPr>
          <p:cNvSpPr/>
          <p:nvPr/>
        </p:nvSpPr>
        <p:spPr>
          <a:xfrm>
            <a:off x="5558477" y="2433943"/>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pic>
        <p:nvPicPr>
          <p:cNvPr id="60" name="Graphic 59">
            <a:extLst>
              <a:ext uri="{FF2B5EF4-FFF2-40B4-BE49-F238E27FC236}">
                <a16:creationId xmlns:a16="http://schemas.microsoft.com/office/drawing/2014/main" id="{4284F27B-51EC-384C-B176-DE10DC5D813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191932" y="1972161"/>
            <a:ext cx="330200" cy="330200"/>
          </a:xfrm>
          <a:prstGeom prst="rect">
            <a:avLst/>
          </a:prstGeom>
        </p:spPr>
      </p:pic>
      <p:cxnSp>
        <p:nvCxnSpPr>
          <p:cNvPr id="61" name="Straight Arrow Connector 60">
            <a:extLst>
              <a:ext uri="{FF2B5EF4-FFF2-40B4-BE49-F238E27FC236}">
                <a16:creationId xmlns:a16="http://schemas.microsoft.com/office/drawing/2014/main" id="{AB11D726-074F-3341-9529-FD896DEAAB86}"/>
              </a:ext>
            </a:extLst>
          </p:cNvPr>
          <p:cNvCxnSpPr>
            <a:cxnSpLocks/>
            <a:stCxn id="59" idx="3"/>
            <a:endCxn id="62" idx="1"/>
          </p:cNvCxnSpPr>
          <p:nvPr/>
        </p:nvCxnSpPr>
        <p:spPr>
          <a:xfrm flipV="1">
            <a:off x="6525614" y="2847917"/>
            <a:ext cx="356912" cy="969"/>
          </a:xfrm>
          <a:prstGeom prst="straightConnector1">
            <a:avLst/>
          </a:prstGeom>
          <a:noFill/>
          <a:ln w="12700" cap="flat" cmpd="sng" algn="ctr">
            <a:solidFill>
              <a:srgbClr val="8FA7C4"/>
            </a:solidFill>
            <a:prstDash val="solid"/>
            <a:miter lim="800000"/>
            <a:headEnd type="arrow" w="med" len="sm"/>
            <a:tailEnd type="arrow" w="med" len="sm"/>
          </a:ln>
          <a:effectLst/>
        </p:spPr>
      </p:cxnSp>
      <p:sp>
        <p:nvSpPr>
          <p:cNvPr id="62" name="Rectangle 61">
            <a:extLst>
              <a:ext uri="{FF2B5EF4-FFF2-40B4-BE49-F238E27FC236}">
                <a16:creationId xmlns:a16="http://schemas.microsoft.com/office/drawing/2014/main" id="{45F70827-B5E5-B44C-9A05-42334737B791}"/>
              </a:ext>
            </a:extLst>
          </p:cNvPr>
          <p:cNvSpPr/>
          <p:nvPr/>
        </p:nvSpPr>
        <p:spPr>
          <a:xfrm>
            <a:off x="6882526" y="2432974"/>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63" name="Rectangle 62">
            <a:extLst>
              <a:ext uri="{FF2B5EF4-FFF2-40B4-BE49-F238E27FC236}">
                <a16:creationId xmlns:a16="http://schemas.microsoft.com/office/drawing/2014/main" id="{0E578593-0780-384D-BB0B-D992811B9A60}"/>
              </a:ext>
            </a:extLst>
          </p:cNvPr>
          <p:cNvSpPr/>
          <p:nvPr/>
        </p:nvSpPr>
        <p:spPr>
          <a:xfrm>
            <a:off x="6242904" y="3493752"/>
            <a:ext cx="967137" cy="8298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cxnSp>
        <p:nvCxnSpPr>
          <p:cNvPr id="64" name="Straight Arrow Connector 63">
            <a:extLst>
              <a:ext uri="{FF2B5EF4-FFF2-40B4-BE49-F238E27FC236}">
                <a16:creationId xmlns:a16="http://schemas.microsoft.com/office/drawing/2014/main" id="{487E494E-56E7-4040-948B-0E07DF2ADD3A}"/>
              </a:ext>
            </a:extLst>
          </p:cNvPr>
          <p:cNvCxnSpPr>
            <a:cxnSpLocks/>
            <a:stCxn id="62" idx="2"/>
            <a:endCxn id="63" idx="0"/>
          </p:cNvCxnSpPr>
          <p:nvPr/>
        </p:nvCxnSpPr>
        <p:spPr>
          <a:xfrm flipH="1">
            <a:off x="6726473" y="3262860"/>
            <a:ext cx="639622" cy="230892"/>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65" name="Straight Arrow Connector 64">
            <a:extLst>
              <a:ext uri="{FF2B5EF4-FFF2-40B4-BE49-F238E27FC236}">
                <a16:creationId xmlns:a16="http://schemas.microsoft.com/office/drawing/2014/main" id="{057E20CB-492F-9C46-B041-608CEE47AAB8}"/>
              </a:ext>
            </a:extLst>
          </p:cNvPr>
          <p:cNvCxnSpPr>
            <a:cxnSpLocks/>
            <a:stCxn id="59" idx="2"/>
            <a:endCxn id="63" idx="0"/>
          </p:cNvCxnSpPr>
          <p:nvPr/>
        </p:nvCxnSpPr>
        <p:spPr>
          <a:xfrm>
            <a:off x="6042046" y="3263829"/>
            <a:ext cx="684427" cy="229923"/>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66" name="Straight Arrow Connector 65">
            <a:extLst>
              <a:ext uri="{FF2B5EF4-FFF2-40B4-BE49-F238E27FC236}">
                <a16:creationId xmlns:a16="http://schemas.microsoft.com/office/drawing/2014/main" id="{D05DEC0A-DB27-A344-8492-657B0A5F1D23}"/>
              </a:ext>
            </a:extLst>
          </p:cNvPr>
          <p:cNvCxnSpPr>
            <a:cxnSpLocks/>
            <a:stCxn id="43" idx="3"/>
            <a:endCxn id="58" idx="1"/>
          </p:cNvCxnSpPr>
          <p:nvPr/>
        </p:nvCxnSpPr>
        <p:spPr>
          <a:xfrm flipV="1">
            <a:off x="3952068" y="3263830"/>
            <a:ext cx="1239864" cy="970"/>
          </a:xfrm>
          <a:prstGeom prst="straightConnector1">
            <a:avLst/>
          </a:prstGeom>
          <a:noFill/>
          <a:ln w="12700" cap="flat" cmpd="sng" algn="ctr">
            <a:solidFill>
              <a:srgbClr val="8FA7C4"/>
            </a:solidFill>
            <a:prstDash val="solid"/>
            <a:miter lim="800000"/>
            <a:headEnd type="arrow" w="med" len="sm"/>
            <a:tailEnd type="arrow" w="med" len="sm"/>
          </a:ln>
          <a:effectLst/>
        </p:spPr>
      </p:cxnSp>
    </p:spTree>
    <p:extLst>
      <p:ext uri="{BB962C8B-B14F-4D97-AF65-F5344CB8AC3E}">
        <p14:creationId xmlns:p14="http://schemas.microsoft.com/office/powerpoint/2010/main" val="82888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8520-5842-624B-99C7-FFA55E27FE7E}"/>
              </a:ext>
            </a:extLst>
          </p:cNvPr>
          <p:cNvSpPr>
            <a:spLocks noGrp="1"/>
          </p:cNvSpPr>
          <p:nvPr>
            <p:ph type="title"/>
          </p:nvPr>
        </p:nvSpPr>
        <p:spPr/>
        <p:txBody>
          <a:bodyPr/>
          <a:lstStyle/>
          <a:p>
            <a:r>
              <a:rPr lang="en-US" dirty="0">
                <a:solidFill>
                  <a:schemeClr val="bg2">
                    <a:lumMod val="10000"/>
                  </a:schemeClr>
                </a:solidFill>
              </a:rPr>
              <a:t>RDS manual backups</a:t>
            </a:r>
          </a:p>
        </p:txBody>
      </p:sp>
      <p:sp>
        <p:nvSpPr>
          <p:cNvPr id="3" name="Content Placeholder 2">
            <a:extLst>
              <a:ext uri="{FF2B5EF4-FFF2-40B4-BE49-F238E27FC236}">
                <a16:creationId xmlns:a16="http://schemas.microsoft.com/office/drawing/2014/main" id="{E36257A3-CDEB-E34D-A905-68E1E3421E0D}"/>
              </a:ext>
            </a:extLst>
          </p:cNvPr>
          <p:cNvSpPr>
            <a:spLocks noGrp="1"/>
          </p:cNvSpPr>
          <p:nvPr>
            <p:ph sz="half" idx="1"/>
          </p:nvPr>
        </p:nvSpPr>
        <p:spPr/>
        <p:txBody>
          <a:bodyPr/>
          <a:lstStyle/>
          <a:p>
            <a:pPr marL="342900" indent="-342900">
              <a:buFont typeface="Arial" panose="020B0604020202020204" pitchFamily="34" charset="0"/>
              <a:buChar char="•"/>
            </a:pPr>
            <a:r>
              <a:rPr lang="en-US" dirty="0">
                <a:solidFill>
                  <a:schemeClr val="bg2">
                    <a:lumMod val="10000"/>
                  </a:schemeClr>
                </a:solidFill>
              </a:rPr>
              <a:t>Request a snapshot at any time</a:t>
            </a:r>
          </a:p>
          <a:p>
            <a:pPr marL="342900" indent="-342900">
              <a:buFont typeface="Arial" panose="020B0604020202020204" pitchFamily="34" charset="0"/>
              <a:buChar char="•"/>
            </a:pPr>
            <a:r>
              <a:rPr lang="en-US" dirty="0">
                <a:solidFill>
                  <a:schemeClr val="bg2">
                    <a:lumMod val="10000"/>
                  </a:schemeClr>
                </a:solidFill>
              </a:rPr>
              <a:t>Copy automated (system) snapshots to manual</a:t>
            </a:r>
          </a:p>
          <a:p>
            <a:pPr marL="342900" indent="-342900">
              <a:buFont typeface="Arial" panose="020B0604020202020204" pitchFamily="34" charset="0"/>
              <a:buChar char="•"/>
            </a:pPr>
            <a:r>
              <a:rPr lang="en-US" dirty="0">
                <a:solidFill>
                  <a:schemeClr val="bg2">
                    <a:lumMod val="10000"/>
                  </a:schemeClr>
                </a:solidFill>
              </a:rPr>
              <a:t>Retained until you delete them</a:t>
            </a:r>
          </a:p>
          <a:p>
            <a:endParaRPr lang="en-US" dirty="0">
              <a:solidFill>
                <a:schemeClr val="bg2">
                  <a:lumMod val="10000"/>
                </a:schemeClr>
              </a:solidFill>
            </a:endParaRPr>
          </a:p>
          <a:p>
            <a:pPr marL="342900" indent="-342900">
              <a:buFont typeface="Arial" panose="020B0604020202020204" pitchFamily="34" charset="0"/>
              <a:buChar char="•"/>
            </a:pPr>
            <a:endParaRPr lang="en-US" dirty="0">
              <a:solidFill>
                <a:schemeClr val="bg2">
                  <a:lumMod val="10000"/>
                </a:schemeClr>
              </a:solidFill>
            </a:endParaRPr>
          </a:p>
        </p:txBody>
      </p:sp>
      <p:sp>
        <p:nvSpPr>
          <p:cNvPr id="7" name="Rectangle 6">
            <a:extLst>
              <a:ext uri="{FF2B5EF4-FFF2-40B4-BE49-F238E27FC236}">
                <a16:creationId xmlns:a16="http://schemas.microsoft.com/office/drawing/2014/main" id="{6FC720F3-B7D5-1B44-BCAE-9F2C46BF0E83}"/>
              </a:ext>
            </a:extLst>
          </p:cNvPr>
          <p:cNvSpPr/>
          <p:nvPr/>
        </p:nvSpPr>
        <p:spPr>
          <a:xfrm>
            <a:off x="4524575" y="1012506"/>
            <a:ext cx="4038600" cy="347207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Region</a:t>
            </a:r>
          </a:p>
        </p:txBody>
      </p:sp>
      <p:pic>
        <p:nvPicPr>
          <p:cNvPr id="8" name="Graphic 7">
            <a:extLst>
              <a:ext uri="{FF2B5EF4-FFF2-40B4-BE49-F238E27FC236}">
                <a16:creationId xmlns:a16="http://schemas.microsoft.com/office/drawing/2014/main" id="{6E9E3A43-6778-E842-B029-408D7436E55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24575" y="1012507"/>
            <a:ext cx="330200" cy="330200"/>
          </a:xfrm>
          <a:prstGeom prst="rect">
            <a:avLst/>
          </a:prstGeom>
        </p:spPr>
      </p:pic>
      <p:sp>
        <p:nvSpPr>
          <p:cNvPr id="13" name="TextBox 12">
            <a:extLst>
              <a:ext uri="{FF2B5EF4-FFF2-40B4-BE49-F238E27FC236}">
                <a16:creationId xmlns:a16="http://schemas.microsoft.com/office/drawing/2014/main" id="{94E9F442-791F-734B-B88A-B9142E031BED}"/>
              </a:ext>
            </a:extLst>
          </p:cNvPr>
          <p:cNvSpPr txBox="1"/>
          <p:nvPr/>
        </p:nvSpPr>
        <p:spPr>
          <a:xfrm>
            <a:off x="5354234" y="1954591"/>
            <a:ext cx="230190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chemeClr val="bg2">
                    <a:lumMod val="10000"/>
                  </a:schemeClr>
                </a:solidFill>
              </a:rPr>
              <a:t>Amazon EBS volume</a:t>
            </a:r>
            <a:endParaRPr kumimoji="0" lang="en-US" sz="1400" b="0" i="0" u="none" strike="noStrike" kern="0" cap="none" spc="0" normalizeH="0" baseline="0" noProof="0" dirty="0">
              <a:ln>
                <a:noFill/>
              </a:ln>
              <a:solidFill>
                <a:schemeClr val="bg2">
                  <a:lumMod val="10000"/>
                </a:schemeClr>
              </a:solidFill>
              <a:effectLst/>
              <a:uLnTx/>
              <a:uFillTx/>
            </a:endParaRPr>
          </a:p>
        </p:txBody>
      </p:sp>
      <p:pic>
        <p:nvPicPr>
          <p:cNvPr id="14" name="Graphic 13">
            <a:extLst>
              <a:ext uri="{FF2B5EF4-FFF2-40B4-BE49-F238E27FC236}">
                <a16:creationId xmlns:a16="http://schemas.microsoft.com/office/drawing/2014/main" id="{8A972F9E-F7AE-764F-A240-5263651F9EC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70236" y="1474289"/>
            <a:ext cx="469900" cy="469900"/>
          </a:xfrm>
          <a:prstGeom prst="rect">
            <a:avLst/>
          </a:prstGeom>
        </p:spPr>
      </p:pic>
      <p:sp>
        <p:nvSpPr>
          <p:cNvPr id="15" name="TextBox 14">
            <a:extLst>
              <a:ext uri="{FF2B5EF4-FFF2-40B4-BE49-F238E27FC236}">
                <a16:creationId xmlns:a16="http://schemas.microsoft.com/office/drawing/2014/main" id="{788DF03B-1C51-104F-938B-7F1DBC6ED7BB}"/>
              </a:ext>
            </a:extLst>
          </p:cNvPr>
          <p:cNvSpPr txBox="1"/>
          <p:nvPr/>
        </p:nvSpPr>
        <p:spPr>
          <a:xfrm>
            <a:off x="5723887" y="3721577"/>
            <a:ext cx="1698425" cy="307777"/>
          </a:xfrm>
          <a:prstGeom prst="rect">
            <a:avLst/>
          </a:prstGeom>
          <a:noFill/>
        </p:spPr>
        <p:txBody>
          <a:bodyPr wrap="square" rtlCol="0">
            <a:spAutoFit/>
          </a:bodyPr>
          <a:lstStyle/>
          <a:p>
            <a:pPr algn="ctr"/>
            <a:r>
              <a:rPr lang="en-US" sz="1400" dirty="0">
                <a:solidFill>
                  <a:schemeClr val="bg2">
                    <a:lumMod val="10000"/>
                  </a:schemeClr>
                </a:solidFill>
              </a:rPr>
              <a:t>EBS Snapshots</a:t>
            </a:r>
          </a:p>
        </p:txBody>
      </p:sp>
      <p:pic>
        <p:nvPicPr>
          <p:cNvPr id="16" name="Graphic 15">
            <a:extLst>
              <a:ext uri="{FF2B5EF4-FFF2-40B4-BE49-F238E27FC236}">
                <a16:creationId xmlns:a16="http://schemas.microsoft.com/office/drawing/2014/main" id="{87C30518-6B4F-8544-AFE5-39B17376C5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338150" y="3204453"/>
            <a:ext cx="469900" cy="469900"/>
          </a:xfrm>
          <a:prstGeom prst="rect">
            <a:avLst/>
          </a:prstGeom>
        </p:spPr>
      </p:pic>
      <p:cxnSp>
        <p:nvCxnSpPr>
          <p:cNvPr id="21" name="Straight Arrow Connector 20">
            <a:extLst>
              <a:ext uri="{FF2B5EF4-FFF2-40B4-BE49-F238E27FC236}">
                <a16:creationId xmlns:a16="http://schemas.microsoft.com/office/drawing/2014/main" id="{50CCEAB9-D50C-8C44-9179-B15115F28F1C}"/>
              </a:ext>
            </a:extLst>
          </p:cNvPr>
          <p:cNvCxnSpPr>
            <a:cxnSpLocks/>
          </p:cNvCxnSpPr>
          <p:nvPr/>
        </p:nvCxnSpPr>
        <p:spPr>
          <a:xfrm>
            <a:off x="4854775" y="2724150"/>
            <a:ext cx="323625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FE9240-A179-AA42-8278-D9341FF5387B}"/>
              </a:ext>
            </a:extLst>
          </p:cNvPr>
          <p:cNvSpPr txBox="1"/>
          <p:nvPr/>
        </p:nvSpPr>
        <p:spPr>
          <a:xfrm>
            <a:off x="4854775" y="2483392"/>
            <a:ext cx="1276311" cy="261610"/>
          </a:xfrm>
          <a:prstGeom prst="rect">
            <a:avLst/>
          </a:prstGeom>
          <a:noFill/>
        </p:spPr>
        <p:txBody>
          <a:bodyPr wrap="none" rtlCol="0">
            <a:spAutoFit/>
          </a:bodyPr>
          <a:lstStyle/>
          <a:p>
            <a:r>
              <a:rPr lang="en-US" sz="1100" dirty="0">
                <a:solidFill>
                  <a:schemeClr val="bg2">
                    <a:lumMod val="10000"/>
                  </a:schemeClr>
                </a:solidFill>
              </a:rPr>
              <a:t>Running instance</a:t>
            </a:r>
          </a:p>
        </p:txBody>
      </p:sp>
      <p:sp>
        <p:nvSpPr>
          <p:cNvPr id="25" name="TextBox 24">
            <a:extLst>
              <a:ext uri="{FF2B5EF4-FFF2-40B4-BE49-F238E27FC236}">
                <a16:creationId xmlns:a16="http://schemas.microsoft.com/office/drawing/2014/main" id="{D82F7077-0FFB-3849-AAE0-3E3FF1A73B34}"/>
              </a:ext>
            </a:extLst>
          </p:cNvPr>
          <p:cNvSpPr txBox="1"/>
          <p:nvPr/>
        </p:nvSpPr>
        <p:spPr>
          <a:xfrm>
            <a:off x="4854775" y="2724150"/>
            <a:ext cx="1643399" cy="261610"/>
          </a:xfrm>
          <a:prstGeom prst="rect">
            <a:avLst/>
          </a:prstGeom>
          <a:noFill/>
        </p:spPr>
        <p:txBody>
          <a:bodyPr wrap="none" rtlCol="0">
            <a:spAutoFit/>
          </a:bodyPr>
          <a:lstStyle/>
          <a:p>
            <a:r>
              <a:rPr lang="en-US" sz="1100" dirty="0">
                <a:solidFill>
                  <a:schemeClr val="bg2">
                    <a:lumMod val="10000"/>
                  </a:schemeClr>
                </a:solidFill>
              </a:rPr>
              <a:t>Backups in Amazon S3</a:t>
            </a:r>
          </a:p>
        </p:txBody>
      </p:sp>
    </p:spTree>
    <p:extLst>
      <p:ext uri="{BB962C8B-B14F-4D97-AF65-F5344CB8AC3E}">
        <p14:creationId xmlns:p14="http://schemas.microsoft.com/office/powerpoint/2010/main" val="2944648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EE13-AF25-B841-808E-AC4E505863E7}"/>
              </a:ext>
            </a:extLst>
          </p:cNvPr>
          <p:cNvSpPr>
            <a:spLocks noGrp="1"/>
          </p:cNvSpPr>
          <p:nvPr>
            <p:ph type="title"/>
          </p:nvPr>
        </p:nvSpPr>
        <p:spPr/>
        <p:txBody>
          <a:bodyPr/>
          <a:lstStyle/>
          <a:p>
            <a:r>
              <a:rPr lang="en-US" dirty="0">
                <a:solidFill>
                  <a:schemeClr val="bg2">
                    <a:lumMod val="10000"/>
                  </a:schemeClr>
                </a:solidFill>
              </a:rPr>
              <a:t>Amazon RDS snapshots</a:t>
            </a:r>
          </a:p>
        </p:txBody>
      </p:sp>
      <p:sp>
        <p:nvSpPr>
          <p:cNvPr id="3" name="Content Placeholder 2">
            <a:extLst>
              <a:ext uri="{FF2B5EF4-FFF2-40B4-BE49-F238E27FC236}">
                <a16:creationId xmlns:a16="http://schemas.microsoft.com/office/drawing/2014/main" id="{00610E05-9541-6749-A108-75A4C22A02B5}"/>
              </a:ext>
            </a:extLst>
          </p:cNvPr>
          <p:cNvSpPr>
            <a:spLocks noGrp="1"/>
          </p:cNvSpPr>
          <p:nvPr>
            <p:ph idx="1"/>
          </p:nvPr>
        </p:nvSpPr>
        <p:spPr/>
        <p:txBody>
          <a:bodyPr/>
          <a:lstStyle/>
          <a:p>
            <a:pPr marL="342900" indent="-342900">
              <a:buFont typeface="Arial" panose="020B0604020202020204" pitchFamily="34" charset="0"/>
              <a:buChar char="•"/>
            </a:pPr>
            <a:r>
              <a:rPr lang="en-US" dirty="0">
                <a:solidFill>
                  <a:schemeClr val="bg2">
                    <a:lumMod val="10000"/>
                  </a:schemeClr>
                </a:solidFill>
              </a:rPr>
              <a:t>Built on Amazon EBS snapshots</a:t>
            </a:r>
          </a:p>
          <a:p>
            <a:pPr marL="342900" indent="-342900">
              <a:buFont typeface="Arial" panose="020B0604020202020204" pitchFamily="34" charset="0"/>
              <a:buChar char="•"/>
            </a:pPr>
            <a:r>
              <a:rPr lang="en-US" dirty="0">
                <a:solidFill>
                  <a:schemeClr val="bg2">
                    <a:lumMod val="10000"/>
                  </a:schemeClr>
                </a:solidFill>
              </a:rPr>
              <a:t>Always incremental</a:t>
            </a:r>
          </a:p>
          <a:p>
            <a:pPr marL="342900" indent="-342900">
              <a:buFont typeface="Arial" panose="020B0604020202020204" pitchFamily="34" charset="0"/>
              <a:buChar char="•"/>
            </a:pPr>
            <a:r>
              <a:rPr lang="en-US" dirty="0">
                <a:solidFill>
                  <a:schemeClr val="bg2">
                    <a:lumMod val="10000"/>
                  </a:schemeClr>
                </a:solidFill>
              </a:rPr>
              <a:t>Performance impact</a:t>
            </a:r>
          </a:p>
          <a:p>
            <a:pPr marL="1085850" lvl="1" indent="-342900">
              <a:buFont typeface="Arial" panose="020B0604020202020204" pitchFamily="34" charset="0"/>
              <a:buChar char="•"/>
            </a:pPr>
            <a:r>
              <a:rPr lang="en-US" dirty="0">
                <a:solidFill>
                  <a:schemeClr val="bg2">
                    <a:lumMod val="10000"/>
                  </a:schemeClr>
                </a:solidFill>
              </a:rPr>
              <a:t>Single-AZ: require a brief (&lt;1-second) pause in I/O</a:t>
            </a:r>
          </a:p>
          <a:p>
            <a:pPr marL="1085850" lvl="1" indent="-342900">
              <a:buFont typeface="Arial" panose="020B0604020202020204" pitchFamily="34" charset="0"/>
              <a:buChar char="•"/>
            </a:pPr>
            <a:r>
              <a:rPr lang="en-US" dirty="0">
                <a:solidFill>
                  <a:schemeClr val="bg2">
                    <a:lumMod val="10000"/>
                  </a:schemeClr>
                </a:solidFill>
              </a:rPr>
              <a:t>Multi-AZ: snapshot taken from secondary</a:t>
            </a:r>
          </a:p>
          <a:p>
            <a:pPr marL="1085850" lvl="1" indent="-342900">
              <a:buFont typeface="Arial" panose="020B0604020202020204" pitchFamily="34" charset="0"/>
              <a:buChar char="•"/>
            </a:pPr>
            <a:r>
              <a:rPr lang="en-US" dirty="0">
                <a:solidFill>
                  <a:schemeClr val="bg2">
                    <a:lumMod val="10000"/>
                  </a:schemeClr>
                </a:solidFill>
              </a:rPr>
              <a:t>Both: no performance impact while blocks are being backed up</a:t>
            </a:r>
          </a:p>
          <a:p>
            <a:pPr marL="342900" indent="-342900">
              <a:buFont typeface="Arial" panose="020B0604020202020204" pitchFamily="34" charset="0"/>
              <a:buChar char="•"/>
            </a:pPr>
            <a:r>
              <a:rPr lang="en-US" dirty="0">
                <a:solidFill>
                  <a:schemeClr val="bg2">
                    <a:lumMod val="10000"/>
                  </a:schemeClr>
                </a:solidFill>
              </a:rPr>
              <a:t>Copy snapshots to other regions/accounts</a:t>
            </a:r>
          </a:p>
        </p:txBody>
      </p:sp>
      <p:sp>
        <p:nvSpPr>
          <p:cNvPr id="4" name="Rectangle 3">
            <a:extLst>
              <a:ext uri="{FF2B5EF4-FFF2-40B4-BE49-F238E27FC236}">
                <a16:creationId xmlns:a16="http://schemas.microsoft.com/office/drawing/2014/main" id="{B3CCBF43-5E1C-8341-9EDD-0EC58A1E6436}"/>
              </a:ext>
            </a:extLst>
          </p:cNvPr>
          <p:cNvSpPr/>
          <p:nvPr/>
        </p:nvSpPr>
        <p:spPr>
          <a:xfrm>
            <a:off x="2191121" y="4903171"/>
            <a:ext cx="5541666" cy="215444"/>
          </a:xfrm>
          <a:prstGeom prst="rect">
            <a:avLst/>
          </a:prstGeom>
        </p:spPr>
        <p:txBody>
          <a:bodyPr wrap="square">
            <a:spAutoFit/>
          </a:bodyPr>
          <a:lstStyle/>
          <a:p>
            <a:r>
              <a:rPr lang="en-US" sz="800" dirty="0"/>
              <a:t>More: https://docs.aws.amazon.com/AmazonRDS/latest/UserGuide/USER_WorkingWithAutomatedBackups.html</a:t>
            </a:r>
          </a:p>
        </p:txBody>
      </p:sp>
    </p:spTree>
    <p:extLst>
      <p:ext uri="{BB962C8B-B14F-4D97-AF65-F5344CB8AC3E}">
        <p14:creationId xmlns:p14="http://schemas.microsoft.com/office/powerpoint/2010/main" val="48146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1B9B-B567-4D48-8497-7CA7783BCFD0}"/>
              </a:ext>
            </a:extLst>
          </p:cNvPr>
          <p:cNvSpPr>
            <a:spLocks noGrp="1"/>
          </p:cNvSpPr>
          <p:nvPr>
            <p:ph type="title"/>
          </p:nvPr>
        </p:nvSpPr>
        <p:spPr/>
        <p:txBody>
          <a:bodyPr/>
          <a:lstStyle/>
          <a:p>
            <a:r>
              <a:rPr lang="en-US" dirty="0">
                <a:solidFill>
                  <a:schemeClr val="bg2">
                    <a:lumMod val="10000"/>
                  </a:schemeClr>
                </a:solidFill>
              </a:rPr>
              <a:t>Restore from snapshot</a:t>
            </a:r>
          </a:p>
        </p:txBody>
      </p:sp>
      <p:sp>
        <p:nvSpPr>
          <p:cNvPr id="3" name="Content Placeholder 2">
            <a:extLst>
              <a:ext uri="{FF2B5EF4-FFF2-40B4-BE49-F238E27FC236}">
                <a16:creationId xmlns:a16="http://schemas.microsoft.com/office/drawing/2014/main" id="{960216C5-01A9-1D44-BE70-B40A610D3076}"/>
              </a:ext>
            </a:extLst>
          </p:cNvPr>
          <p:cNvSpPr>
            <a:spLocks noGrp="1"/>
          </p:cNvSpPr>
          <p:nvPr>
            <p:ph sz="half" idx="1"/>
          </p:nvPr>
        </p:nvSpPr>
        <p:spPr/>
        <p:txBody>
          <a:bodyPr/>
          <a:lstStyle/>
          <a:p>
            <a:pPr marL="342900" indent="-342900">
              <a:buFont typeface="Arial" panose="020B0604020202020204" pitchFamily="34" charset="0"/>
              <a:buChar char="•"/>
            </a:pPr>
            <a:r>
              <a:rPr lang="en-US" dirty="0">
                <a:solidFill>
                  <a:schemeClr val="bg2">
                    <a:lumMod val="10000"/>
                  </a:schemeClr>
                </a:solidFill>
              </a:rPr>
              <a:t>Create a new instance from any snapshot</a:t>
            </a:r>
          </a:p>
          <a:p>
            <a:pPr marL="342900" indent="-342900">
              <a:buFont typeface="Arial" panose="020B0604020202020204" pitchFamily="34" charset="0"/>
              <a:buChar char="•"/>
            </a:pPr>
            <a:r>
              <a:rPr lang="en-US" dirty="0">
                <a:solidFill>
                  <a:schemeClr val="bg2">
                    <a:lumMod val="10000"/>
                  </a:schemeClr>
                </a:solidFill>
              </a:rPr>
              <a:t>Can restore in same or different account/region</a:t>
            </a:r>
          </a:p>
        </p:txBody>
      </p:sp>
      <p:sp>
        <p:nvSpPr>
          <p:cNvPr id="4" name="Content Placeholder 3">
            <a:extLst>
              <a:ext uri="{FF2B5EF4-FFF2-40B4-BE49-F238E27FC236}">
                <a16:creationId xmlns:a16="http://schemas.microsoft.com/office/drawing/2014/main" id="{7B52BB9E-06CE-4445-A08C-DEF2CA95E66D}"/>
              </a:ext>
            </a:extLst>
          </p:cNvPr>
          <p:cNvSpPr>
            <a:spLocks noGrp="1"/>
          </p:cNvSpPr>
          <p:nvPr>
            <p:ph sz="half" idx="2"/>
          </p:nvPr>
        </p:nvSpPr>
        <p:spPr>
          <a:xfrm>
            <a:off x="4524575" y="1012507"/>
            <a:ext cx="4038600" cy="3472073"/>
          </a:xfrm>
        </p:spPr>
        <p:txBody>
          <a:bodyPr/>
          <a:lstStyle/>
          <a:p>
            <a:r>
              <a:rPr lang="en-US" b="1" dirty="0">
                <a:solidFill>
                  <a:schemeClr val="accent1"/>
                </a:solidFill>
              </a:rPr>
              <a:t>Use cases:</a:t>
            </a:r>
          </a:p>
          <a:p>
            <a:pPr marL="342900" indent="-342900">
              <a:buFont typeface="Arial" panose="020B0604020202020204" pitchFamily="34" charset="0"/>
              <a:buChar char="•"/>
            </a:pPr>
            <a:r>
              <a:rPr lang="en-US" dirty="0">
                <a:solidFill>
                  <a:schemeClr val="bg2">
                    <a:lumMod val="10000"/>
                  </a:schemeClr>
                </a:solidFill>
              </a:rPr>
              <a:t>Master images</a:t>
            </a:r>
          </a:p>
          <a:p>
            <a:pPr marL="342900" indent="-342900">
              <a:buFont typeface="Arial" panose="020B0604020202020204" pitchFamily="34" charset="0"/>
              <a:buChar char="•"/>
            </a:pPr>
            <a:r>
              <a:rPr lang="en-US" dirty="0">
                <a:solidFill>
                  <a:schemeClr val="bg2">
                    <a:lumMod val="10000"/>
                  </a:schemeClr>
                </a:solidFill>
              </a:rPr>
              <a:t>Test upgrades and application changes</a:t>
            </a:r>
          </a:p>
          <a:p>
            <a:pPr marL="342900" indent="-342900">
              <a:buFont typeface="Arial" panose="020B0604020202020204" pitchFamily="34" charset="0"/>
              <a:buChar char="•"/>
            </a:pPr>
            <a:r>
              <a:rPr lang="en-US" dirty="0">
                <a:solidFill>
                  <a:schemeClr val="bg2">
                    <a:lumMod val="10000"/>
                  </a:schemeClr>
                </a:solidFill>
              </a:rPr>
              <a:t>Clone environments</a:t>
            </a:r>
          </a:p>
        </p:txBody>
      </p:sp>
      <p:sp>
        <p:nvSpPr>
          <p:cNvPr id="5" name="TextBox 4">
            <a:extLst>
              <a:ext uri="{FF2B5EF4-FFF2-40B4-BE49-F238E27FC236}">
                <a16:creationId xmlns:a16="http://schemas.microsoft.com/office/drawing/2014/main" id="{1D9B58C1-8CA4-9646-B981-3CD0BE2F16EB}"/>
              </a:ext>
            </a:extLst>
          </p:cNvPr>
          <p:cNvSpPr txBox="1"/>
          <p:nvPr/>
        </p:nvSpPr>
        <p:spPr>
          <a:xfrm>
            <a:off x="1877537" y="3838249"/>
            <a:ext cx="1698425" cy="307777"/>
          </a:xfrm>
          <a:prstGeom prst="rect">
            <a:avLst/>
          </a:prstGeom>
          <a:noFill/>
        </p:spPr>
        <p:txBody>
          <a:bodyPr wrap="square" rtlCol="0">
            <a:spAutoFit/>
          </a:bodyPr>
          <a:lstStyle/>
          <a:p>
            <a:pPr algn="ctr"/>
            <a:r>
              <a:rPr lang="en-US" sz="1400" dirty="0">
                <a:solidFill>
                  <a:schemeClr val="bg2">
                    <a:lumMod val="10000"/>
                  </a:schemeClr>
                </a:solidFill>
              </a:rPr>
              <a:t>RDS snapshot</a:t>
            </a:r>
          </a:p>
        </p:txBody>
      </p:sp>
      <p:pic>
        <p:nvPicPr>
          <p:cNvPr id="6" name="Graphic 5">
            <a:extLst>
              <a:ext uri="{FF2B5EF4-FFF2-40B4-BE49-F238E27FC236}">
                <a16:creationId xmlns:a16="http://schemas.microsoft.com/office/drawing/2014/main" id="{80BEBEA9-7545-4B4E-A3AF-AA9B8417462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82037" y="3335782"/>
            <a:ext cx="469900" cy="469900"/>
          </a:xfrm>
          <a:prstGeom prst="rect">
            <a:avLst/>
          </a:prstGeom>
        </p:spPr>
      </p:pic>
      <p:sp>
        <p:nvSpPr>
          <p:cNvPr id="9" name="TextBox 8">
            <a:extLst>
              <a:ext uri="{FF2B5EF4-FFF2-40B4-BE49-F238E27FC236}">
                <a16:creationId xmlns:a16="http://schemas.microsoft.com/office/drawing/2014/main" id="{E60133AB-C352-4147-A971-BEC5BB5FAA78}"/>
              </a:ext>
            </a:extLst>
          </p:cNvPr>
          <p:cNvSpPr txBox="1"/>
          <p:nvPr/>
        </p:nvSpPr>
        <p:spPr>
          <a:xfrm>
            <a:off x="4439441" y="3838249"/>
            <a:ext cx="1468146"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10000"/>
                  </a:schemeClr>
                </a:solidFill>
                <a:effectLst/>
                <a:uLnTx/>
                <a:uFillTx/>
              </a:rPr>
              <a:t>New Amazon RDS for PostgreSQL instance</a:t>
            </a:r>
          </a:p>
        </p:txBody>
      </p:sp>
      <p:cxnSp>
        <p:nvCxnSpPr>
          <p:cNvPr id="11" name="Straight Arrow Connector 10">
            <a:extLst>
              <a:ext uri="{FF2B5EF4-FFF2-40B4-BE49-F238E27FC236}">
                <a16:creationId xmlns:a16="http://schemas.microsoft.com/office/drawing/2014/main" id="{7106AE39-46DC-8A46-AB0A-30E4942187E3}"/>
              </a:ext>
            </a:extLst>
          </p:cNvPr>
          <p:cNvCxnSpPr>
            <a:cxnSpLocks/>
          </p:cNvCxnSpPr>
          <p:nvPr/>
        </p:nvCxnSpPr>
        <p:spPr>
          <a:xfrm>
            <a:off x="3104337" y="3577669"/>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412ED6C-BF10-4D46-AF5A-8E47396F8971}"/>
              </a:ext>
            </a:extLst>
          </p:cNvPr>
          <p:cNvSpPr/>
          <p:nvPr/>
        </p:nvSpPr>
        <p:spPr>
          <a:xfrm>
            <a:off x="2208611" y="4928056"/>
            <a:ext cx="4863593" cy="215444"/>
          </a:xfrm>
          <a:prstGeom prst="rect">
            <a:avLst/>
          </a:prstGeom>
        </p:spPr>
        <p:txBody>
          <a:bodyPr wrap="square">
            <a:spAutoFit/>
          </a:bodyPr>
          <a:lstStyle/>
          <a:p>
            <a:pPr algn="ctr"/>
            <a:r>
              <a:rPr lang="en-US" sz="800" dirty="0"/>
              <a:t>More: https://docs.aws.amazon.com/AmazonRDS/latest/UserGuide/USER_RestoreFromSnapshot.html</a:t>
            </a:r>
          </a:p>
        </p:txBody>
      </p:sp>
      <p:pic>
        <p:nvPicPr>
          <p:cNvPr id="1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902657" y="3368349"/>
            <a:ext cx="469900" cy="469900"/>
          </a:xfrm>
          <a:prstGeom prst="rect">
            <a:avLst/>
          </a:prstGeom>
        </p:spPr>
      </p:pic>
    </p:spTree>
    <p:extLst>
      <p:ext uri="{BB962C8B-B14F-4D97-AF65-F5344CB8AC3E}">
        <p14:creationId xmlns:p14="http://schemas.microsoft.com/office/powerpoint/2010/main" val="22609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F63-AC51-D94B-B1AF-AABAC07D08B2}"/>
              </a:ext>
            </a:extLst>
          </p:cNvPr>
          <p:cNvSpPr>
            <a:spLocks noGrp="1"/>
          </p:cNvSpPr>
          <p:nvPr>
            <p:ph type="title"/>
          </p:nvPr>
        </p:nvSpPr>
        <p:spPr/>
        <p:txBody>
          <a:bodyPr/>
          <a:lstStyle/>
          <a:p>
            <a:r>
              <a:rPr lang="en-US" dirty="0">
                <a:solidFill>
                  <a:schemeClr val="bg2">
                    <a:lumMod val="10000"/>
                  </a:schemeClr>
                </a:solidFill>
              </a:rPr>
              <a:t>Restore to a point in time</a:t>
            </a:r>
          </a:p>
        </p:txBody>
      </p:sp>
      <p:sp>
        <p:nvSpPr>
          <p:cNvPr id="3" name="Content Placeholder 2">
            <a:extLst>
              <a:ext uri="{FF2B5EF4-FFF2-40B4-BE49-F238E27FC236}">
                <a16:creationId xmlns:a16="http://schemas.microsoft.com/office/drawing/2014/main" id="{15209ACB-1EF3-4B41-8D57-9B60988065BC}"/>
              </a:ext>
            </a:extLst>
          </p:cNvPr>
          <p:cNvSpPr>
            <a:spLocks noGrp="1"/>
          </p:cNvSpPr>
          <p:nvPr>
            <p:ph sz="half" idx="1"/>
          </p:nvPr>
        </p:nvSpPr>
        <p:spPr/>
        <p:txBody>
          <a:bodyPr/>
          <a:lstStyle/>
          <a:p>
            <a:pPr marL="342900" indent="-342900">
              <a:buFont typeface="Arial" panose="020B0604020202020204" pitchFamily="34" charset="0"/>
              <a:buChar char="•"/>
            </a:pPr>
            <a:r>
              <a:rPr lang="en-US" dirty="0">
                <a:solidFill>
                  <a:schemeClr val="bg2">
                    <a:lumMod val="10000"/>
                  </a:schemeClr>
                </a:solidFill>
              </a:rPr>
              <a:t>Create a new instance as of a point in time </a:t>
            </a:r>
          </a:p>
          <a:p>
            <a:pPr marL="342900" indent="-342900">
              <a:buFont typeface="Arial" panose="020B0604020202020204" pitchFamily="34" charset="0"/>
              <a:buChar char="•"/>
            </a:pPr>
            <a:r>
              <a:rPr lang="en-US" dirty="0">
                <a:solidFill>
                  <a:schemeClr val="bg2">
                    <a:lumMod val="10000"/>
                  </a:schemeClr>
                </a:solidFill>
              </a:rPr>
              <a:t>Requires automated backups</a:t>
            </a:r>
          </a:p>
          <a:p>
            <a:pPr marL="342900" indent="-342900">
              <a:buFont typeface="Arial" panose="020B0604020202020204" pitchFamily="34" charset="0"/>
              <a:buChar char="•"/>
            </a:pPr>
            <a:r>
              <a:rPr lang="en-US" dirty="0">
                <a:solidFill>
                  <a:schemeClr val="bg2">
                    <a:lumMod val="10000"/>
                  </a:schemeClr>
                </a:solidFill>
              </a:rPr>
              <a:t>Available in the same region and account</a:t>
            </a:r>
          </a:p>
        </p:txBody>
      </p:sp>
      <p:sp>
        <p:nvSpPr>
          <p:cNvPr id="4" name="Content Placeholder 3">
            <a:extLst>
              <a:ext uri="{FF2B5EF4-FFF2-40B4-BE49-F238E27FC236}">
                <a16:creationId xmlns:a16="http://schemas.microsoft.com/office/drawing/2014/main" id="{74481E98-91BD-984B-A5BA-5FAED7529521}"/>
              </a:ext>
            </a:extLst>
          </p:cNvPr>
          <p:cNvSpPr>
            <a:spLocks noGrp="1"/>
          </p:cNvSpPr>
          <p:nvPr>
            <p:ph sz="half" idx="2"/>
          </p:nvPr>
        </p:nvSpPr>
        <p:spPr/>
        <p:txBody>
          <a:bodyPr/>
          <a:lstStyle/>
          <a:p>
            <a:r>
              <a:rPr lang="en-US" b="1" dirty="0">
                <a:solidFill>
                  <a:schemeClr val="accent1"/>
                </a:solidFill>
              </a:rPr>
              <a:t>Use cases:</a:t>
            </a:r>
          </a:p>
          <a:p>
            <a:pPr marL="342900" indent="-342900">
              <a:buFont typeface="Arial" panose="020B0604020202020204" pitchFamily="34" charset="0"/>
              <a:buChar char="•"/>
            </a:pPr>
            <a:r>
              <a:rPr lang="en-US" dirty="0">
                <a:solidFill>
                  <a:schemeClr val="bg2">
                    <a:lumMod val="10000"/>
                  </a:schemeClr>
                </a:solidFill>
              </a:rPr>
              <a:t>Recover from application errors or logical corruption</a:t>
            </a:r>
          </a:p>
          <a:p>
            <a:pPr marL="342900" indent="-342900">
              <a:buFont typeface="Arial" panose="020B0604020202020204" pitchFamily="34" charset="0"/>
              <a:buChar char="•"/>
            </a:pPr>
            <a:r>
              <a:rPr lang="en-US" dirty="0">
                <a:solidFill>
                  <a:schemeClr val="bg2">
                    <a:lumMod val="10000"/>
                  </a:schemeClr>
                </a:solidFill>
              </a:rPr>
              <a:t>Recover from loss of Single-AZ instance</a:t>
            </a:r>
          </a:p>
        </p:txBody>
      </p:sp>
      <p:sp>
        <p:nvSpPr>
          <p:cNvPr id="5" name="TextBox 4">
            <a:extLst>
              <a:ext uri="{FF2B5EF4-FFF2-40B4-BE49-F238E27FC236}">
                <a16:creationId xmlns:a16="http://schemas.microsoft.com/office/drawing/2014/main" id="{C30AE5BB-C3D4-1C44-BC2E-E0EEC75D6E03}"/>
              </a:ext>
            </a:extLst>
          </p:cNvPr>
          <p:cNvSpPr txBox="1"/>
          <p:nvPr/>
        </p:nvSpPr>
        <p:spPr>
          <a:xfrm>
            <a:off x="2412009" y="3928269"/>
            <a:ext cx="1698425" cy="307777"/>
          </a:xfrm>
          <a:prstGeom prst="rect">
            <a:avLst/>
          </a:prstGeom>
          <a:noFill/>
        </p:spPr>
        <p:txBody>
          <a:bodyPr wrap="square" rtlCol="0">
            <a:spAutoFit/>
          </a:bodyPr>
          <a:lstStyle/>
          <a:p>
            <a:pPr algn="ctr"/>
            <a:r>
              <a:rPr lang="en-US" sz="1400" dirty="0">
                <a:solidFill>
                  <a:schemeClr val="bg2">
                    <a:lumMod val="10000"/>
                  </a:schemeClr>
                </a:solidFill>
              </a:rPr>
              <a:t>RDS snapshot</a:t>
            </a:r>
          </a:p>
        </p:txBody>
      </p:sp>
      <p:pic>
        <p:nvPicPr>
          <p:cNvPr id="6" name="Graphic 5">
            <a:extLst>
              <a:ext uri="{FF2B5EF4-FFF2-40B4-BE49-F238E27FC236}">
                <a16:creationId xmlns:a16="http://schemas.microsoft.com/office/drawing/2014/main" id="{310B8E79-E6CD-7C42-AC42-C3D0F882939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016509" y="3407220"/>
            <a:ext cx="469900" cy="469900"/>
          </a:xfrm>
          <a:prstGeom prst="rect">
            <a:avLst/>
          </a:prstGeom>
        </p:spPr>
      </p:pic>
      <p:sp>
        <p:nvSpPr>
          <p:cNvPr id="7" name="TextBox 6">
            <a:extLst>
              <a:ext uri="{FF2B5EF4-FFF2-40B4-BE49-F238E27FC236}">
                <a16:creationId xmlns:a16="http://schemas.microsoft.com/office/drawing/2014/main" id="{1D2D59E0-72B1-5745-AC1D-25701B6D7CCA}"/>
              </a:ext>
            </a:extLst>
          </p:cNvPr>
          <p:cNvSpPr txBox="1"/>
          <p:nvPr/>
        </p:nvSpPr>
        <p:spPr>
          <a:xfrm>
            <a:off x="4998014" y="3928269"/>
            <a:ext cx="1520633"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lumMod val="10000"/>
                  </a:schemeClr>
                </a:solidFill>
                <a:effectLst/>
                <a:uLnTx/>
                <a:uFillTx/>
              </a:rPr>
              <a:t>New Amazon RDS for PostgreSQL instance</a:t>
            </a:r>
          </a:p>
        </p:txBody>
      </p:sp>
      <p:cxnSp>
        <p:nvCxnSpPr>
          <p:cNvPr id="9" name="Straight Arrow Connector 8">
            <a:extLst>
              <a:ext uri="{FF2B5EF4-FFF2-40B4-BE49-F238E27FC236}">
                <a16:creationId xmlns:a16="http://schemas.microsoft.com/office/drawing/2014/main" id="{87354DF2-56FF-1245-B420-FA9F561C0388}"/>
              </a:ext>
            </a:extLst>
          </p:cNvPr>
          <p:cNvCxnSpPr/>
          <p:nvPr/>
        </p:nvCxnSpPr>
        <p:spPr>
          <a:xfrm>
            <a:off x="3638809" y="3667689"/>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279429-3150-BE4A-A17A-A5858248465D}"/>
              </a:ext>
            </a:extLst>
          </p:cNvPr>
          <p:cNvSpPr txBox="1"/>
          <p:nvPr/>
        </p:nvSpPr>
        <p:spPr>
          <a:xfrm>
            <a:off x="3903768" y="4205559"/>
            <a:ext cx="112312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2">
                    <a:lumMod val="10000"/>
                  </a:schemeClr>
                </a:solidFill>
                <a:effectLst/>
                <a:uLnTx/>
                <a:uFillTx/>
              </a:rPr>
              <a:t>WAL logs</a:t>
            </a:r>
          </a:p>
        </p:txBody>
      </p:sp>
      <p:pic>
        <p:nvPicPr>
          <p:cNvPr id="11" name="Graphic 10">
            <a:extLst>
              <a:ext uri="{FF2B5EF4-FFF2-40B4-BE49-F238E27FC236}">
                <a16:creationId xmlns:a16="http://schemas.microsoft.com/office/drawing/2014/main" id="{EB053B62-7E14-D744-AD62-9395BD64EA2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15941" y="3794108"/>
            <a:ext cx="469900" cy="469900"/>
          </a:xfrm>
          <a:prstGeom prst="rect">
            <a:avLst/>
          </a:prstGeom>
        </p:spPr>
      </p:pic>
      <p:sp>
        <p:nvSpPr>
          <p:cNvPr id="8" name="Rectangle 7">
            <a:extLst>
              <a:ext uri="{FF2B5EF4-FFF2-40B4-BE49-F238E27FC236}">
                <a16:creationId xmlns:a16="http://schemas.microsoft.com/office/drawing/2014/main" id="{ABFC0FC7-F776-3D4D-BA93-384ACA31AECC}"/>
              </a:ext>
            </a:extLst>
          </p:cNvPr>
          <p:cNvSpPr/>
          <p:nvPr/>
        </p:nvSpPr>
        <p:spPr>
          <a:xfrm>
            <a:off x="2086175" y="4914727"/>
            <a:ext cx="4572000" cy="215444"/>
          </a:xfrm>
          <a:prstGeom prst="rect">
            <a:avLst/>
          </a:prstGeom>
        </p:spPr>
        <p:txBody>
          <a:bodyPr>
            <a:spAutoFit/>
          </a:bodyPr>
          <a:lstStyle/>
          <a:p>
            <a:pPr algn="ctr"/>
            <a:r>
              <a:rPr lang="en-US" sz="800" dirty="0"/>
              <a:t>More: https://docs.aws.amazon.com/AmazonRDS/latest/UserGuide/USER_PIT.html</a:t>
            </a:r>
          </a:p>
        </p:txBody>
      </p:sp>
      <p:pic>
        <p:nvPicPr>
          <p:cNvPr id="14" name="Graphic 100">
            <a:extLst>
              <a:ext uri="{FF2B5EF4-FFF2-40B4-BE49-F238E27FC236}">
                <a16:creationId xmlns:a16="http://schemas.microsoft.com/office/drawing/2014/main" id="{DC7B4D75-8EA6-5640-B88F-C7AEFF620D1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519878" y="3432739"/>
            <a:ext cx="469900" cy="469900"/>
          </a:xfrm>
          <a:prstGeom prst="rect">
            <a:avLst/>
          </a:prstGeom>
        </p:spPr>
      </p:pic>
    </p:spTree>
    <p:extLst>
      <p:ext uri="{BB962C8B-B14F-4D97-AF65-F5344CB8AC3E}">
        <p14:creationId xmlns:p14="http://schemas.microsoft.com/office/powerpoint/2010/main" val="168646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D938-CD78-064E-A435-BB7FA8BB2988}"/>
              </a:ext>
            </a:extLst>
          </p:cNvPr>
          <p:cNvSpPr>
            <a:spLocks noGrp="1"/>
          </p:cNvSpPr>
          <p:nvPr>
            <p:ph type="title"/>
          </p:nvPr>
        </p:nvSpPr>
        <p:spPr/>
        <p:txBody>
          <a:bodyPr/>
          <a:lstStyle/>
          <a:p>
            <a:r>
              <a:rPr lang="en-US" dirty="0">
                <a:solidFill>
                  <a:schemeClr val="bg2">
                    <a:lumMod val="10000"/>
                  </a:schemeClr>
                </a:solidFill>
              </a:rPr>
              <a:t>Amazon RDS for PostgreSQL read replicas</a:t>
            </a:r>
          </a:p>
        </p:txBody>
      </p:sp>
      <p:sp>
        <p:nvSpPr>
          <p:cNvPr id="3" name="Content Placeholder 2">
            <a:extLst>
              <a:ext uri="{FF2B5EF4-FFF2-40B4-BE49-F238E27FC236}">
                <a16:creationId xmlns:a16="http://schemas.microsoft.com/office/drawing/2014/main" id="{FCECF1F7-79FB-6C4D-8F70-E0BE4A4C71F0}"/>
              </a:ext>
            </a:extLst>
          </p:cNvPr>
          <p:cNvSpPr>
            <a:spLocks noGrp="1"/>
          </p:cNvSpPr>
          <p:nvPr>
            <p:ph idx="1"/>
          </p:nvPr>
        </p:nvSpPr>
        <p:spPr/>
        <p:txBody>
          <a:bodyPr/>
          <a:lstStyle/>
          <a:p>
            <a:pPr marL="342900" indent="-342900">
              <a:buFont typeface="Arial" panose="020B0604020202020204" pitchFamily="34" charset="0"/>
              <a:buChar char="•"/>
            </a:pPr>
            <a:r>
              <a:rPr lang="en-US" dirty="0">
                <a:solidFill>
                  <a:schemeClr val="bg2">
                    <a:lumMod val="10000"/>
                  </a:schemeClr>
                </a:solidFill>
              </a:rPr>
              <a:t>Fully managed PostgreSQL native replication</a:t>
            </a:r>
          </a:p>
          <a:p>
            <a:pPr marL="1085850" lvl="1" indent="-342900">
              <a:buFont typeface="Arial" panose="020B0604020202020204" pitchFamily="34" charset="0"/>
              <a:buChar char="•"/>
            </a:pPr>
            <a:r>
              <a:rPr lang="en-US" dirty="0">
                <a:solidFill>
                  <a:schemeClr val="bg2">
                    <a:lumMod val="10000"/>
                  </a:schemeClr>
                </a:solidFill>
              </a:rPr>
              <a:t>Native WAL log replication, asynchronous</a:t>
            </a:r>
          </a:p>
          <a:p>
            <a:pPr marL="1085850" lvl="1" indent="-342900">
              <a:buFont typeface="Arial" panose="020B0604020202020204" pitchFamily="34" charset="0"/>
              <a:buChar char="•"/>
            </a:pPr>
            <a:r>
              <a:rPr lang="en-US" dirty="0">
                <a:solidFill>
                  <a:schemeClr val="bg2">
                    <a:lumMod val="10000"/>
                  </a:schemeClr>
                </a:solidFill>
              </a:rPr>
              <a:t>Monitor replica lag in Amazon CloudWatch</a:t>
            </a:r>
          </a:p>
          <a:p>
            <a:pPr marL="342900" indent="-342900">
              <a:buFont typeface="Arial" panose="020B0604020202020204" pitchFamily="34" charset="0"/>
              <a:buChar char="•"/>
            </a:pPr>
            <a:r>
              <a:rPr lang="en-US" dirty="0">
                <a:solidFill>
                  <a:schemeClr val="bg2">
                    <a:lumMod val="10000"/>
                  </a:schemeClr>
                </a:solidFill>
              </a:rPr>
              <a:t>Up to 5 replicas per source database</a:t>
            </a:r>
          </a:p>
          <a:p>
            <a:pPr marL="342900" indent="-342900">
              <a:buFont typeface="Arial" panose="020B0604020202020204" pitchFamily="34" charset="0"/>
              <a:buChar char="•"/>
            </a:pPr>
            <a:r>
              <a:rPr lang="en-US" dirty="0">
                <a:solidFill>
                  <a:schemeClr val="bg2">
                    <a:lumMod val="10000"/>
                  </a:schemeClr>
                </a:solidFill>
              </a:rPr>
              <a:t>Can be in same or different region as primary</a:t>
            </a:r>
          </a:p>
          <a:p>
            <a:pPr marL="342900" indent="-342900">
              <a:buFont typeface="Arial" panose="020B0604020202020204" pitchFamily="34" charset="0"/>
              <a:buChar char="•"/>
            </a:pPr>
            <a:r>
              <a:rPr lang="en-US" dirty="0">
                <a:solidFill>
                  <a:schemeClr val="bg2">
                    <a:lumMod val="10000"/>
                  </a:schemeClr>
                </a:solidFill>
              </a:rPr>
              <a:t>Replicas can be Multi-AZ</a:t>
            </a:r>
          </a:p>
          <a:p>
            <a:pPr marL="342900" indent="-342900">
              <a:buFont typeface="Arial" panose="020B0604020202020204" pitchFamily="34" charset="0"/>
              <a:buChar char="•"/>
            </a:pPr>
            <a:r>
              <a:rPr lang="en-US" dirty="0">
                <a:solidFill>
                  <a:schemeClr val="bg2">
                    <a:lumMod val="10000"/>
                  </a:schemeClr>
                </a:solidFill>
              </a:rPr>
              <a:t>Replicas can be promoted as new standalone databases</a:t>
            </a:r>
          </a:p>
          <a:p>
            <a:endParaRPr lang="en-US" dirty="0">
              <a:solidFill>
                <a:schemeClr val="bg2">
                  <a:lumMod val="10000"/>
                </a:schemeClr>
              </a:solidFill>
            </a:endParaRPr>
          </a:p>
        </p:txBody>
      </p:sp>
      <p:sp>
        <p:nvSpPr>
          <p:cNvPr id="4" name="Rectangle 3">
            <a:extLst>
              <a:ext uri="{FF2B5EF4-FFF2-40B4-BE49-F238E27FC236}">
                <a16:creationId xmlns:a16="http://schemas.microsoft.com/office/drawing/2014/main" id="{00F420F9-6AF5-0043-AD01-521C6EE496E9}"/>
              </a:ext>
            </a:extLst>
          </p:cNvPr>
          <p:cNvSpPr/>
          <p:nvPr/>
        </p:nvSpPr>
        <p:spPr>
          <a:xfrm>
            <a:off x="2324263" y="4911913"/>
            <a:ext cx="4572000" cy="215444"/>
          </a:xfrm>
          <a:prstGeom prst="rect">
            <a:avLst/>
          </a:prstGeom>
        </p:spPr>
        <p:txBody>
          <a:bodyPr>
            <a:spAutoFit/>
          </a:bodyPr>
          <a:lstStyle/>
          <a:p>
            <a:r>
              <a:rPr lang="en-US" sz="800" dirty="0"/>
              <a:t>More: https://docs.aws.amazon.com/AmazonRDS/latest/UserGuide/USER_ReadRepl.html</a:t>
            </a:r>
          </a:p>
        </p:txBody>
      </p:sp>
    </p:spTree>
    <p:extLst>
      <p:ext uri="{BB962C8B-B14F-4D97-AF65-F5344CB8AC3E}">
        <p14:creationId xmlns:p14="http://schemas.microsoft.com/office/powerpoint/2010/main" val="286812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F0B0-5244-F941-B0C2-A4D0F2E87775}"/>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RDS PostgreSQL read replicas</a:t>
            </a:r>
          </a:p>
        </p:txBody>
      </p:sp>
      <p:sp>
        <p:nvSpPr>
          <p:cNvPr id="7" name="Rectangle 6">
            <a:extLst>
              <a:ext uri="{FF2B5EF4-FFF2-40B4-BE49-F238E27FC236}">
                <a16:creationId xmlns:a16="http://schemas.microsoft.com/office/drawing/2014/main" id="{A5B5B56E-7A40-7948-8CFE-7490AB35E86B}"/>
              </a:ext>
            </a:extLst>
          </p:cNvPr>
          <p:cNvSpPr/>
          <p:nvPr/>
        </p:nvSpPr>
        <p:spPr>
          <a:xfrm>
            <a:off x="822778" y="1034073"/>
            <a:ext cx="7498444" cy="3559907"/>
          </a:xfrm>
          <a:prstGeom prst="rect">
            <a:avLst/>
          </a:prstGeom>
          <a:noFill/>
          <a:ln w="12700" cap="flat" cmpd="sng" algn="ctr">
            <a:solidFill>
              <a:srgbClr val="00B0F0"/>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8" name="Graphic 7">
            <a:extLst>
              <a:ext uri="{FF2B5EF4-FFF2-40B4-BE49-F238E27FC236}">
                <a16:creationId xmlns:a16="http://schemas.microsoft.com/office/drawing/2014/main" id="{900121D8-011B-C04C-8CED-A6A155F1340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22778" y="1034074"/>
            <a:ext cx="206375" cy="206375"/>
          </a:xfrm>
          <a:prstGeom prst="rect">
            <a:avLst/>
          </a:prstGeom>
        </p:spPr>
      </p:pic>
      <p:sp>
        <p:nvSpPr>
          <p:cNvPr id="10" name="Rectangle 9">
            <a:extLst>
              <a:ext uri="{FF2B5EF4-FFF2-40B4-BE49-F238E27FC236}">
                <a16:creationId xmlns:a16="http://schemas.microsoft.com/office/drawing/2014/main" id="{98B3E591-431E-0E42-BE6D-1DE0334FDDDE}"/>
              </a:ext>
            </a:extLst>
          </p:cNvPr>
          <p:cNvSpPr/>
          <p:nvPr/>
        </p:nvSpPr>
        <p:spPr>
          <a:xfrm>
            <a:off x="1029153" y="1349314"/>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1" name="Rectangle 10">
            <a:extLst>
              <a:ext uri="{FF2B5EF4-FFF2-40B4-BE49-F238E27FC236}">
                <a16:creationId xmlns:a16="http://schemas.microsoft.com/office/drawing/2014/main" id="{F7288890-4435-2147-970B-6FDBC350F632}"/>
              </a:ext>
            </a:extLst>
          </p:cNvPr>
          <p:cNvSpPr/>
          <p:nvPr/>
        </p:nvSpPr>
        <p:spPr>
          <a:xfrm>
            <a:off x="3502524" y="1349314"/>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12" name="Rectangle 11">
            <a:extLst>
              <a:ext uri="{FF2B5EF4-FFF2-40B4-BE49-F238E27FC236}">
                <a16:creationId xmlns:a16="http://schemas.microsoft.com/office/drawing/2014/main" id="{6100416F-9681-4E44-8486-ACB17AA817BA}"/>
              </a:ext>
            </a:extLst>
          </p:cNvPr>
          <p:cNvSpPr/>
          <p:nvPr/>
        </p:nvSpPr>
        <p:spPr>
          <a:xfrm>
            <a:off x="5911873" y="1349314"/>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15" name="TextBox 14">
            <a:extLst>
              <a:ext uri="{FF2B5EF4-FFF2-40B4-BE49-F238E27FC236}">
                <a16:creationId xmlns:a16="http://schemas.microsoft.com/office/drawing/2014/main" id="{DD766F68-FEFD-1C4B-8C1B-49784A435230}"/>
              </a:ext>
            </a:extLst>
          </p:cNvPr>
          <p:cNvSpPr txBox="1"/>
          <p:nvPr/>
        </p:nvSpPr>
        <p:spPr>
          <a:xfrm>
            <a:off x="1430791" y="2331380"/>
            <a:ext cx="1396781" cy="553998"/>
          </a:xfrm>
          <a:prstGeom prst="rect">
            <a:avLst/>
          </a:prstGeom>
          <a:noFill/>
        </p:spPr>
        <p:txBody>
          <a:bodyPr wrap="square" rtlCol="0">
            <a:spAutoFit/>
          </a:bodyPr>
          <a:lstStyle/>
          <a:p>
            <a:pPr algn="ctr" defTabSz="571500"/>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instance1</a:t>
            </a:r>
            <a:b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(Multi-AZ primary)</a:t>
            </a:r>
          </a:p>
          <a:p>
            <a:pPr algn="ctr" defTabSz="571500"/>
            <a:endPar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TextBox 24">
            <a:extLst>
              <a:ext uri="{FF2B5EF4-FFF2-40B4-BE49-F238E27FC236}">
                <a16:creationId xmlns:a16="http://schemas.microsoft.com/office/drawing/2014/main" id="{47D6F2CA-19BA-D444-9EF1-2ABA95F44F80}"/>
              </a:ext>
            </a:extLst>
          </p:cNvPr>
          <p:cNvSpPr txBox="1"/>
          <p:nvPr/>
        </p:nvSpPr>
        <p:spPr>
          <a:xfrm>
            <a:off x="3880840" y="2331347"/>
            <a:ext cx="1382320" cy="400110"/>
          </a:xfrm>
          <a:prstGeom prst="rect">
            <a:avLst/>
          </a:prstGeom>
          <a:noFill/>
        </p:spPr>
        <p:txBody>
          <a:bodyPr wrap="square" rtlCol="0">
            <a:spAutoFit/>
          </a:bodyPr>
          <a:lstStyle/>
          <a:p>
            <a:pPr algn="ctr" defTabSz="571500"/>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instance1</a:t>
            </a:r>
            <a:b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(Multi-AZ secondary)</a:t>
            </a:r>
          </a:p>
        </p:txBody>
      </p:sp>
      <p:cxnSp>
        <p:nvCxnSpPr>
          <p:cNvPr id="27" name="Straight Arrow Connector 26">
            <a:extLst>
              <a:ext uri="{FF2B5EF4-FFF2-40B4-BE49-F238E27FC236}">
                <a16:creationId xmlns:a16="http://schemas.microsoft.com/office/drawing/2014/main" id="{4C948C15-33DD-7F4B-89E2-C69F23E15CE2}"/>
              </a:ext>
            </a:extLst>
          </p:cNvPr>
          <p:cNvCxnSpPr>
            <a:cxnSpLocks/>
          </p:cNvCxnSpPr>
          <p:nvPr/>
        </p:nvCxnSpPr>
        <p:spPr>
          <a:xfrm flipV="1">
            <a:off x="2417620" y="2109100"/>
            <a:ext cx="1894973" cy="2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5EF4CC6-F585-C94A-AD1D-A83CFF2A43AF}"/>
              </a:ext>
            </a:extLst>
          </p:cNvPr>
          <p:cNvSpPr txBox="1"/>
          <p:nvPr/>
        </p:nvSpPr>
        <p:spPr>
          <a:xfrm>
            <a:off x="3953957" y="3698738"/>
            <a:ext cx="1280842" cy="553998"/>
          </a:xfrm>
          <a:prstGeom prst="rect">
            <a:avLst/>
          </a:prstGeom>
          <a:noFill/>
        </p:spPr>
        <p:txBody>
          <a:bodyPr wrap="square" rtlCol="0">
            <a:spAutoFit/>
          </a:bodyPr>
          <a:lstStyle/>
          <a:p>
            <a:pPr algn="ctr" defTabSz="571500"/>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instance1-read-replica2</a:t>
            </a:r>
            <a:b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br>
            <a:endPar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TextBox 35">
            <a:extLst>
              <a:ext uri="{FF2B5EF4-FFF2-40B4-BE49-F238E27FC236}">
                <a16:creationId xmlns:a16="http://schemas.microsoft.com/office/drawing/2014/main" id="{2007BCFC-3F3E-A14B-99FF-A14B2325B15F}"/>
              </a:ext>
            </a:extLst>
          </p:cNvPr>
          <p:cNvSpPr txBox="1"/>
          <p:nvPr/>
        </p:nvSpPr>
        <p:spPr>
          <a:xfrm>
            <a:off x="6335880" y="3701625"/>
            <a:ext cx="1384772" cy="553998"/>
          </a:xfrm>
          <a:prstGeom prst="rect">
            <a:avLst/>
          </a:prstGeom>
          <a:noFill/>
        </p:spPr>
        <p:txBody>
          <a:bodyPr wrap="square" rtlCol="0">
            <a:spAutoFit/>
          </a:bodyPr>
          <a:lstStyle/>
          <a:p>
            <a:pPr algn="ctr" defTabSz="571500"/>
            <a:r>
              <a:rPr lang="en-US" sz="100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instance1-read-replica3</a:t>
            </a:r>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
            </a:r>
            <a:b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br>
            <a:endPar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8" name="Straight Arrow Connector 37">
            <a:extLst>
              <a:ext uri="{FF2B5EF4-FFF2-40B4-BE49-F238E27FC236}">
                <a16:creationId xmlns:a16="http://schemas.microsoft.com/office/drawing/2014/main" id="{4B327989-91C1-7147-93F9-AD9952792EC6}"/>
              </a:ext>
            </a:extLst>
          </p:cNvPr>
          <p:cNvCxnSpPr>
            <a:cxnSpLocks/>
          </p:cNvCxnSpPr>
          <p:nvPr/>
        </p:nvCxnSpPr>
        <p:spPr>
          <a:xfrm>
            <a:off x="4873053" y="3498960"/>
            <a:ext cx="18907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FE0F94CA-7BC5-9B4B-8E5C-AED30CC98274}"/>
              </a:ext>
            </a:extLst>
          </p:cNvPr>
          <p:cNvCxnSpPr>
            <a:cxnSpLocks/>
          </p:cNvCxnSpPr>
          <p:nvPr/>
        </p:nvCxnSpPr>
        <p:spPr>
          <a:xfrm>
            <a:off x="2391093" y="2219979"/>
            <a:ext cx="1921500" cy="1081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6CCCD863-DBDF-3F49-BC35-F04D59742E6D}"/>
              </a:ext>
            </a:extLst>
          </p:cNvPr>
          <p:cNvSpPr txBox="1"/>
          <p:nvPr/>
        </p:nvSpPr>
        <p:spPr>
          <a:xfrm>
            <a:off x="2417620" y="1737614"/>
            <a:ext cx="1622239" cy="295466"/>
          </a:xfrm>
          <a:prstGeom prst="rect">
            <a:avLst/>
          </a:prstGeom>
          <a:noFill/>
        </p:spPr>
        <p:txBody>
          <a:bodyPr wrap="none" lIns="114300" tIns="91440" rIns="114300" bIns="91440" rtlCol="0">
            <a:spAutoFit/>
          </a:bodyPr>
          <a:lstStyle/>
          <a:p>
            <a:pPr>
              <a:lnSpc>
                <a:spcPct val="90000"/>
              </a:lnSpc>
              <a:spcAft>
                <a:spcPts val="1125"/>
              </a:spcAft>
            </a:pPr>
            <a:r>
              <a:rPr lang="en-US" sz="8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HA - SYNC storage replication</a:t>
            </a:r>
          </a:p>
        </p:txBody>
      </p:sp>
      <p:sp>
        <p:nvSpPr>
          <p:cNvPr id="43" name="TextBox 42">
            <a:extLst>
              <a:ext uri="{FF2B5EF4-FFF2-40B4-BE49-F238E27FC236}">
                <a16:creationId xmlns:a16="http://schemas.microsoft.com/office/drawing/2014/main" id="{FC2B3350-93E3-744E-BCDF-6978BD443D6B}"/>
              </a:ext>
            </a:extLst>
          </p:cNvPr>
          <p:cNvSpPr txBox="1"/>
          <p:nvPr/>
        </p:nvSpPr>
        <p:spPr>
          <a:xfrm>
            <a:off x="4891643" y="3123873"/>
            <a:ext cx="1622239" cy="295466"/>
          </a:xfrm>
          <a:prstGeom prst="rect">
            <a:avLst/>
          </a:prstGeom>
          <a:noFill/>
        </p:spPr>
        <p:txBody>
          <a:bodyPr wrap="none" lIns="114300" tIns="91440" rIns="114300" bIns="91440" rtlCol="0">
            <a:spAutoFit/>
          </a:bodyPr>
          <a:lstStyle/>
          <a:p>
            <a:pPr>
              <a:lnSpc>
                <a:spcPct val="90000"/>
              </a:lnSpc>
              <a:spcAft>
                <a:spcPts val="1125"/>
              </a:spcAft>
            </a:pPr>
            <a:r>
              <a:rPr lang="en-US" sz="8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HA - SYNC storage replication</a:t>
            </a:r>
          </a:p>
        </p:txBody>
      </p:sp>
      <p:sp>
        <p:nvSpPr>
          <p:cNvPr id="44" name="TextBox 43">
            <a:extLst>
              <a:ext uri="{FF2B5EF4-FFF2-40B4-BE49-F238E27FC236}">
                <a16:creationId xmlns:a16="http://schemas.microsoft.com/office/drawing/2014/main" id="{E59EF8F8-70ED-3142-B5EE-E6C36790921F}"/>
              </a:ext>
            </a:extLst>
          </p:cNvPr>
          <p:cNvSpPr txBox="1"/>
          <p:nvPr/>
        </p:nvSpPr>
        <p:spPr>
          <a:xfrm rot="1742410">
            <a:off x="2907337" y="2414347"/>
            <a:ext cx="976229" cy="295466"/>
          </a:xfrm>
          <a:prstGeom prst="rect">
            <a:avLst/>
          </a:prstGeom>
          <a:noFill/>
        </p:spPr>
        <p:txBody>
          <a:bodyPr wrap="none" lIns="114300" tIns="91440" rIns="114300" bIns="91440" rtlCol="0">
            <a:spAutoFit/>
          </a:bodyPr>
          <a:lstStyle/>
          <a:p>
            <a:pPr>
              <a:lnSpc>
                <a:spcPct val="90000"/>
              </a:lnSpc>
              <a:spcAft>
                <a:spcPts val="1125"/>
              </a:spcAft>
            </a:pPr>
            <a:r>
              <a:rPr lang="en-US" sz="8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RR - WAL ASYNC</a:t>
            </a:r>
          </a:p>
        </p:txBody>
      </p:sp>
      <p:sp>
        <p:nvSpPr>
          <p:cNvPr id="45" name="TextBox 44">
            <a:extLst>
              <a:ext uri="{FF2B5EF4-FFF2-40B4-BE49-F238E27FC236}">
                <a16:creationId xmlns:a16="http://schemas.microsoft.com/office/drawing/2014/main" id="{063E535D-90E2-BE4D-AEF7-91AD7511B45A}"/>
              </a:ext>
            </a:extLst>
          </p:cNvPr>
          <p:cNvSpPr txBox="1"/>
          <p:nvPr/>
        </p:nvSpPr>
        <p:spPr>
          <a:xfrm>
            <a:off x="1620272" y="1581888"/>
            <a:ext cx="998671"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db.r5.8xlarge</a:t>
            </a:r>
          </a:p>
        </p:txBody>
      </p:sp>
      <p:sp>
        <p:nvSpPr>
          <p:cNvPr id="46" name="TextBox 45">
            <a:extLst>
              <a:ext uri="{FF2B5EF4-FFF2-40B4-BE49-F238E27FC236}">
                <a16:creationId xmlns:a16="http://schemas.microsoft.com/office/drawing/2014/main" id="{A26D8DF1-24F9-C246-958B-41670C5523F3}"/>
              </a:ext>
            </a:extLst>
          </p:cNvPr>
          <p:cNvSpPr txBox="1"/>
          <p:nvPr/>
        </p:nvSpPr>
        <p:spPr>
          <a:xfrm>
            <a:off x="4071387" y="1584346"/>
            <a:ext cx="998671"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db.r5.8xlarge</a:t>
            </a:r>
          </a:p>
        </p:txBody>
      </p:sp>
      <p:sp>
        <p:nvSpPr>
          <p:cNvPr id="47" name="TextBox 46">
            <a:extLst>
              <a:ext uri="{FF2B5EF4-FFF2-40B4-BE49-F238E27FC236}">
                <a16:creationId xmlns:a16="http://schemas.microsoft.com/office/drawing/2014/main" id="{3AD17243-76D1-BA49-9447-7AA78B123C16}"/>
              </a:ext>
            </a:extLst>
          </p:cNvPr>
          <p:cNvSpPr txBox="1"/>
          <p:nvPr/>
        </p:nvSpPr>
        <p:spPr>
          <a:xfrm>
            <a:off x="4094997" y="2987730"/>
            <a:ext cx="998671"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db.r5.8xlarge</a:t>
            </a:r>
            <a:endParaRPr lang="en-US" sz="1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TextBox 47">
            <a:extLst>
              <a:ext uri="{FF2B5EF4-FFF2-40B4-BE49-F238E27FC236}">
                <a16:creationId xmlns:a16="http://schemas.microsoft.com/office/drawing/2014/main" id="{9678D309-CCC5-2044-9567-D73B23818476}"/>
              </a:ext>
            </a:extLst>
          </p:cNvPr>
          <p:cNvSpPr txBox="1"/>
          <p:nvPr/>
        </p:nvSpPr>
        <p:spPr>
          <a:xfrm>
            <a:off x="6482013" y="3006125"/>
            <a:ext cx="998671"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db.r5.8xlarge</a:t>
            </a:r>
            <a:endParaRPr lang="en-US" sz="1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TextBox 49">
            <a:extLst>
              <a:ext uri="{FF2B5EF4-FFF2-40B4-BE49-F238E27FC236}">
                <a16:creationId xmlns:a16="http://schemas.microsoft.com/office/drawing/2014/main" id="{B95839F4-F866-2B45-9B93-3F242D327333}"/>
              </a:ext>
            </a:extLst>
          </p:cNvPr>
          <p:cNvSpPr txBox="1"/>
          <p:nvPr/>
        </p:nvSpPr>
        <p:spPr>
          <a:xfrm>
            <a:off x="1386036" y="3773389"/>
            <a:ext cx="1486291" cy="553998"/>
          </a:xfrm>
          <a:prstGeom prst="rect">
            <a:avLst/>
          </a:prstGeom>
          <a:noFill/>
        </p:spPr>
        <p:txBody>
          <a:bodyPr wrap="square" rtlCol="0">
            <a:spAutoFit/>
          </a:bodyPr>
          <a:lstStyle/>
          <a:p>
            <a:pPr algn="ctr" defTabSz="571500"/>
            <a: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instance1-read-replica1</a:t>
            </a:r>
            <a:br>
              <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br>
            <a:endParaRPr lang="en-US" sz="1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3" name="Straight Arrow Connector 52">
            <a:extLst>
              <a:ext uri="{FF2B5EF4-FFF2-40B4-BE49-F238E27FC236}">
                <a16:creationId xmlns:a16="http://schemas.microsoft.com/office/drawing/2014/main" id="{F8B824AC-49AC-7D46-B7E1-55708118C127}"/>
              </a:ext>
            </a:extLst>
          </p:cNvPr>
          <p:cNvCxnSpPr>
            <a:cxnSpLocks/>
          </p:cNvCxnSpPr>
          <p:nvPr/>
        </p:nvCxnSpPr>
        <p:spPr>
          <a:xfrm>
            <a:off x="2120697" y="2760701"/>
            <a:ext cx="0" cy="4908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1F5EAD5-44B6-904A-A94C-6CD37B6980F8}"/>
              </a:ext>
            </a:extLst>
          </p:cNvPr>
          <p:cNvSpPr txBox="1"/>
          <p:nvPr/>
        </p:nvSpPr>
        <p:spPr>
          <a:xfrm>
            <a:off x="2034502" y="2942144"/>
            <a:ext cx="976229" cy="295466"/>
          </a:xfrm>
          <a:prstGeom prst="rect">
            <a:avLst/>
          </a:prstGeom>
          <a:noFill/>
        </p:spPr>
        <p:txBody>
          <a:bodyPr wrap="none" lIns="114300" tIns="91440" rIns="114300" bIns="91440" rtlCol="0">
            <a:spAutoFit/>
          </a:bodyPr>
          <a:lstStyle/>
          <a:p>
            <a:pPr>
              <a:lnSpc>
                <a:spcPct val="90000"/>
              </a:lnSpc>
              <a:spcAft>
                <a:spcPts val="1125"/>
              </a:spcAft>
            </a:pPr>
            <a:r>
              <a:rPr lang="en-US" sz="8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RR - WAL ASYNC</a:t>
            </a:r>
          </a:p>
        </p:txBody>
      </p:sp>
      <p:sp>
        <p:nvSpPr>
          <p:cNvPr id="60" name="TextBox 59">
            <a:extLst>
              <a:ext uri="{FF2B5EF4-FFF2-40B4-BE49-F238E27FC236}">
                <a16:creationId xmlns:a16="http://schemas.microsoft.com/office/drawing/2014/main" id="{C4E34749-956E-7E47-B3A4-DE7486EE0AC2}"/>
              </a:ext>
            </a:extLst>
          </p:cNvPr>
          <p:cNvSpPr txBox="1"/>
          <p:nvPr/>
        </p:nvSpPr>
        <p:spPr>
          <a:xfrm>
            <a:off x="1558011" y="4048568"/>
            <a:ext cx="1006686"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db.r5.8xlarge</a:t>
            </a:r>
            <a:endParaRPr lang="en-US" sz="10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1"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329618" y="1900104"/>
            <a:ext cx="469900" cy="469900"/>
          </a:xfrm>
          <a:prstGeom prst="rect">
            <a:avLst/>
          </a:prstGeom>
        </p:spPr>
      </p:pic>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77321" y="3271606"/>
            <a:ext cx="469900" cy="469900"/>
          </a:xfrm>
          <a:prstGeom prst="rect">
            <a:avLst/>
          </a:prstGeom>
        </p:spPr>
      </p:pic>
      <p:pic>
        <p:nvPicPr>
          <p:cNvPr id="33"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359428" y="3271606"/>
            <a:ext cx="469900" cy="469900"/>
          </a:xfrm>
          <a:prstGeom prst="rect">
            <a:avLst/>
          </a:prstGeom>
        </p:spPr>
      </p:pic>
      <p:pic>
        <p:nvPicPr>
          <p:cNvPr id="40"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894231" y="3319456"/>
            <a:ext cx="469900" cy="469900"/>
          </a:xfrm>
          <a:prstGeom prst="rect">
            <a:avLst/>
          </a:prstGeom>
        </p:spPr>
      </p:pic>
      <p:pic>
        <p:nvPicPr>
          <p:cNvPr id="41"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894231" y="1863063"/>
            <a:ext cx="469900" cy="469900"/>
          </a:xfrm>
          <a:prstGeom prst="rect">
            <a:avLst/>
          </a:prstGeom>
        </p:spPr>
      </p:pic>
    </p:spTree>
    <p:extLst>
      <p:ext uri="{BB962C8B-B14F-4D97-AF65-F5344CB8AC3E}">
        <p14:creationId xmlns:p14="http://schemas.microsoft.com/office/powerpoint/2010/main" val="262915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4" grpId="0"/>
      <p:bldP spid="36" grpId="0"/>
      <p:bldP spid="42" grpId="0"/>
      <p:bldP spid="43" grpId="0"/>
      <p:bldP spid="44" grpId="0"/>
      <p:bldP spid="45" grpId="0"/>
      <p:bldP spid="46" grpId="0"/>
      <p:bldP spid="47" grpId="0"/>
      <p:bldP spid="48" grpId="0"/>
      <p:bldP spid="50" grpId="0"/>
      <p:bldP spid="59" grpId="0"/>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F72-3B72-5F46-8F22-3398C02D874E}"/>
              </a:ext>
            </a:extLst>
          </p:cNvPr>
          <p:cNvSpPr>
            <a:spLocks noGrp="1"/>
          </p:cNvSpPr>
          <p:nvPr>
            <p:ph type="title"/>
          </p:nvPr>
        </p:nvSpPr>
        <p:spPr/>
        <p:txBody>
          <a:bodyPr/>
          <a:lstStyle/>
          <a:p>
            <a:r>
              <a:rPr lang="en-US" dirty="0"/>
              <a:t>Amazon RDS HA/DR features</a:t>
            </a:r>
          </a:p>
        </p:txBody>
      </p:sp>
      <p:graphicFrame>
        <p:nvGraphicFramePr>
          <p:cNvPr id="4" name="Content Placeholder 3">
            <a:extLst>
              <a:ext uri="{FF2B5EF4-FFF2-40B4-BE49-F238E27FC236}">
                <a16:creationId xmlns:a16="http://schemas.microsoft.com/office/drawing/2014/main" id="{3AC9A51C-D182-5544-96E2-320D96A66C7F}"/>
              </a:ext>
            </a:extLst>
          </p:cNvPr>
          <p:cNvGraphicFramePr>
            <a:graphicFrameLocks noGrp="1"/>
          </p:cNvGraphicFramePr>
          <p:nvPr>
            <p:ph idx="1"/>
            <p:extLst>
              <p:ext uri="{D42A27DB-BD31-4B8C-83A1-F6EECF244321}">
                <p14:modId xmlns:p14="http://schemas.microsoft.com/office/powerpoint/2010/main" val="2727991811"/>
              </p:ext>
            </p:extLst>
          </p:nvPr>
        </p:nvGraphicFramePr>
        <p:xfrm>
          <a:off x="177649" y="387806"/>
          <a:ext cx="8680338" cy="4043680"/>
        </p:xfrm>
        <a:graphic>
          <a:graphicData uri="http://schemas.openxmlformats.org/drawingml/2006/table">
            <a:tbl>
              <a:tblPr firstRow="1" bandRow="1">
                <a:tableStyleId>{073A0DAA-6AF3-43AB-8588-CEC1D06C72B9}</a:tableStyleId>
              </a:tblPr>
              <a:tblGrid>
                <a:gridCol w="4156393">
                  <a:extLst>
                    <a:ext uri="{9D8B030D-6E8A-4147-A177-3AD203B41FA5}">
                      <a16:colId xmlns:a16="http://schemas.microsoft.com/office/drawing/2014/main" val="2921656658"/>
                    </a:ext>
                  </a:extLst>
                </a:gridCol>
                <a:gridCol w="2277036">
                  <a:extLst>
                    <a:ext uri="{9D8B030D-6E8A-4147-A177-3AD203B41FA5}">
                      <a16:colId xmlns:a16="http://schemas.microsoft.com/office/drawing/2014/main" val="345727591"/>
                    </a:ext>
                  </a:extLst>
                </a:gridCol>
                <a:gridCol w="2246909">
                  <a:extLst>
                    <a:ext uri="{9D8B030D-6E8A-4147-A177-3AD203B41FA5}">
                      <a16:colId xmlns:a16="http://schemas.microsoft.com/office/drawing/2014/main" val="3364739005"/>
                    </a:ext>
                  </a:extLst>
                </a:gridCol>
              </a:tblGrid>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Feature</a:t>
                      </a:r>
                    </a:p>
                  </a:txBody>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RPO (approximate)</a:t>
                      </a:r>
                    </a:p>
                  </a:txBody>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RTO (approximate)</a:t>
                      </a:r>
                    </a:p>
                  </a:txBody>
                  <a:tcPr/>
                </a:tc>
                <a:extLst>
                  <a:ext uri="{0D108BD9-81ED-4DB2-BD59-A6C34878D82A}">
                    <a16:rowId xmlns:a16="http://schemas.microsoft.com/office/drawing/2014/main" val="2293124534"/>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Multi-AZ for high availability</a:t>
                      </a:r>
                    </a:p>
                  </a:txBody>
                  <a:tcPr>
                    <a:lnB w="12700" cap="flat" cmpd="sng" algn="ctr">
                      <a:solidFill>
                        <a:schemeClr val="tx1"/>
                      </a:solidFill>
                      <a:prstDash val="solid"/>
                      <a:round/>
                      <a:headEnd type="none" w="med" len="med"/>
                      <a:tailEnd type="none" w="med" len="med"/>
                    </a:lnB>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0</a:t>
                      </a:r>
                    </a:p>
                  </a:txBody>
                  <a:tcPr>
                    <a:lnB w="12700" cap="flat" cmpd="sng" algn="ctr">
                      <a:solidFill>
                        <a:schemeClr val="tx1"/>
                      </a:solidFill>
                      <a:prstDash val="solid"/>
                      <a:round/>
                      <a:headEnd type="none" w="med" len="med"/>
                      <a:tailEnd type="none" w="med" len="med"/>
                    </a:lnB>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1 to 2 minutes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762224"/>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Automated Snapshot restore</a:t>
                      </a:r>
                    </a:p>
                  </a:txBody>
                  <a:tcPr>
                    <a:lnT w="12700" cap="flat" cmpd="sng" algn="ctr">
                      <a:solidFill>
                        <a:schemeClr val="tx1"/>
                      </a:solidFill>
                      <a:prstDash val="solid"/>
                      <a:round/>
                      <a:headEnd type="none" w="med" len="med"/>
                      <a:tailEnd type="none" w="med" len="med"/>
                    </a:lnT>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Hours</a:t>
                      </a:r>
                    </a:p>
                  </a:txBody>
                  <a:tcPr>
                    <a:lnT w="12700" cap="flat" cmpd="sng" algn="ctr">
                      <a:solidFill>
                        <a:schemeClr val="tx1"/>
                      </a:solidFill>
                      <a:prstDash val="solid"/>
                      <a:round/>
                      <a:headEnd type="none" w="med" len="med"/>
                      <a:tailEnd type="none" w="med" len="med"/>
                    </a:lnT>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&lt;1 hour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8356029"/>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Manual Snapshot restore</a:t>
                      </a:r>
                    </a:p>
                  </a:txBody>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Depends on the time of snapshot</a:t>
                      </a:r>
                    </a:p>
                  </a:txBody>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&lt; 1 hour</a:t>
                      </a:r>
                    </a:p>
                  </a:txBody>
                  <a:tcPr/>
                </a:tc>
                <a:extLst>
                  <a:ext uri="{0D108BD9-81ED-4DB2-BD59-A6C34878D82A}">
                    <a16:rowId xmlns:a16="http://schemas.microsoft.com/office/drawing/2014/main" val="2457513543"/>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Point-in-time restore</a:t>
                      </a:r>
                    </a:p>
                  </a:txBody>
                  <a:tcPr>
                    <a:lnB w="12700" cap="flat" cmpd="sng" algn="ctr">
                      <a:solidFill>
                        <a:schemeClr val="tx1"/>
                      </a:solidFill>
                      <a:prstDash val="solid"/>
                      <a:round/>
                      <a:headEnd type="none" w="med" len="med"/>
                      <a:tailEnd type="none" w="med" len="med"/>
                    </a:lnB>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5 Minutes</a:t>
                      </a:r>
                    </a:p>
                  </a:txBody>
                  <a:tcPr>
                    <a:lnB w="12700" cap="flat" cmpd="sng" algn="ctr">
                      <a:solidFill>
                        <a:schemeClr val="tx1"/>
                      </a:solidFill>
                      <a:prstDash val="solid"/>
                      <a:round/>
                      <a:headEnd type="none" w="med" len="med"/>
                      <a:tailEnd type="none" w="med" len="med"/>
                    </a:lnB>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&lt;1 to several hours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283033"/>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RDS Read replicas (in-region)</a:t>
                      </a:r>
                    </a:p>
                  </a:txBody>
                  <a:tcPr>
                    <a:lnT w="12700" cap="flat" cmpd="sng" algn="ctr">
                      <a:solidFill>
                        <a:schemeClr val="tx1"/>
                      </a:solidFill>
                      <a:prstDash val="solid"/>
                      <a:round/>
                      <a:headEnd type="none" w="med" len="med"/>
                      <a:tailEnd type="none" w="med" len="med"/>
                    </a:lnT>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Depends on the replication lag</a:t>
                      </a:r>
                    </a:p>
                  </a:txBody>
                  <a:tcPr>
                    <a:lnT w="12700" cap="flat" cmpd="sng" algn="ctr">
                      <a:solidFill>
                        <a:schemeClr val="tx1"/>
                      </a:solidFill>
                      <a:prstDash val="solid"/>
                      <a:round/>
                      <a:headEnd type="none" w="med" len="med"/>
                      <a:tailEnd type="none" w="med" len="med"/>
                    </a:lnT>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&lt;5 minutes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3349022"/>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RDS Read replicas (cross-region)</a:t>
                      </a:r>
                    </a:p>
                  </a:txBody>
                  <a:tcPr>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mazon Ember" panose="020B0603020204020204" pitchFamily="34" charset="0"/>
                          <a:ea typeface="Amazon Ember" panose="020B0603020204020204" pitchFamily="34" charset="0"/>
                          <a:cs typeface="Amazon Ember" panose="020B0603020204020204" pitchFamily="34" charset="0"/>
                        </a:rPr>
                        <a:t>Depends on the replication lag</a:t>
                      </a:r>
                    </a:p>
                  </a:txBody>
                  <a:tcPr>
                    <a:lnB w="12700" cap="flat" cmpd="sng" algn="ctr">
                      <a:solidFill>
                        <a:schemeClr val="tx1"/>
                      </a:solidFill>
                      <a:prstDash val="solid"/>
                      <a:round/>
                      <a:headEnd type="none" w="med" len="med"/>
                      <a:tailEnd type="none" w="med" len="med"/>
                    </a:lnB>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&lt;5 minutes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089263"/>
                  </a:ext>
                </a:extLst>
              </a:tr>
              <a:tr h="370840">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External replicas</a:t>
                      </a:r>
                    </a:p>
                  </a:txBody>
                  <a:tcPr>
                    <a:lnT w="12700" cap="flat" cmpd="sng" algn="ctr">
                      <a:solidFill>
                        <a:schemeClr val="tx1"/>
                      </a:solid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mazon Ember" panose="020B0603020204020204" pitchFamily="34" charset="0"/>
                          <a:ea typeface="Amazon Ember" panose="020B0603020204020204" pitchFamily="34" charset="0"/>
                          <a:cs typeface="Amazon Ember" panose="020B0603020204020204" pitchFamily="34" charset="0"/>
                        </a:rPr>
                        <a:t>Depends on the replication lag</a:t>
                      </a:r>
                    </a:p>
                  </a:txBody>
                  <a:tcPr>
                    <a:lnT w="12700" cap="flat" cmpd="sng" algn="ctr">
                      <a:solidFill>
                        <a:schemeClr val="tx1"/>
                      </a:solidFill>
                      <a:prstDash val="solid"/>
                      <a:round/>
                      <a:headEnd type="none" w="med" len="med"/>
                      <a:tailEnd type="none" w="med" len="med"/>
                    </a:lnT>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Minutes to hours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33686533"/>
                  </a:ext>
                </a:extLst>
              </a:tr>
            </a:tbl>
          </a:graphicData>
        </a:graphic>
      </p:graphicFrame>
    </p:spTree>
    <p:extLst>
      <p:ext uri="{BB962C8B-B14F-4D97-AF65-F5344CB8AC3E}">
        <p14:creationId xmlns:p14="http://schemas.microsoft.com/office/powerpoint/2010/main" val="3904357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6F22-DE62-C14E-8074-613765910D51}"/>
              </a:ext>
            </a:extLst>
          </p:cNvPr>
          <p:cNvSpPr>
            <a:spLocks noGrp="1"/>
          </p:cNvSpPr>
          <p:nvPr>
            <p:ph type="title"/>
          </p:nvPr>
        </p:nvSpPr>
        <p:spPr>
          <a:xfrm>
            <a:off x="3744097" y="1585058"/>
            <a:ext cx="3985158" cy="1250668"/>
          </a:xfrm>
        </p:spPr>
        <p:txBody>
          <a:bodyPr/>
          <a:lstStyle/>
          <a:p>
            <a:r>
              <a:rPr lang="en-US" dirty="0">
                <a:solidFill>
                  <a:schemeClr val="bg1"/>
                </a:solidFill>
              </a:rPr>
              <a:t>Conclusion and Q&amp;A</a:t>
            </a:r>
          </a:p>
        </p:txBody>
      </p:sp>
    </p:spTree>
    <p:extLst>
      <p:ext uri="{BB962C8B-B14F-4D97-AF65-F5344CB8AC3E}">
        <p14:creationId xmlns:p14="http://schemas.microsoft.com/office/powerpoint/2010/main" val="326222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3CEC1B-81BF-C340-9CCA-7B4A30436812}"/>
              </a:ext>
            </a:extLst>
          </p:cNvPr>
          <p:cNvSpPr>
            <a:spLocks noGrp="1"/>
          </p:cNvSpPr>
          <p:nvPr>
            <p:ph type="title"/>
          </p:nvPr>
        </p:nvSpPr>
        <p:spPr/>
        <p:txBody>
          <a:bodyPr/>
          <a:lstStyle/>
          <a:p>
            <a:r>
              <a:rPr lang="en-US" dirty="0">
                <a:solidFill>
                  <a:schemeClr val="bg1"/>
                </a:solidFill>
              </a:rPr>
              <a:t>Thank you !</a:t>
            </a:r>
          </a:p>
        </p:txBody>
      </p:sp>
    </p:spTree>
    <p:extLst>
      <p:ext uri="{BB962C8B-B14F-4D97-AF65-F5344CB8AC3E}">
        <p14:creationId xmlns:p14="http://schemas.microsoft.com/office/powerpoint/2010/main" val="38523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Background – Managed service features</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636492806"/>
              </p:ext>
            </p:extLst>
          </p:nvPr>
        </p:nvGraphicFramePr>
        <p:xfrm>
          <a:off x="341313" y="1009650"/>
          <a:ext cx="8256271" cy="280416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869690809"/>
                    </a:ext>
                  </a:extLst>
                </a:gridCol>
                <a:gridCol w="2520716">
                  <a:extLst>
                    <a:ext uri="{9D8B030D-6E8A-4147-A177-3AD203B41FA5}">
                      <a16:colId xmlns:a16="http://schemas.microsoft.com/office/drawing/2014/main" val="1385899996"/>
                    </a:ext>
                  </a:extLst>
                </a:gridCol>
                <a:gridCol w="2728998">
                  <a:extLst>
                    <a:ext uri="{9D8B030D-6E8A-4147-A177-3AD203B41FA5}">
                      <a16:colId xmlns:a16="http://schemas.microsoft.com/office/drawing/2014/main" val="2006760715"/>
                    </a:ext>
                  </a:extLst>
                </a:gridCol>
                <a:gridCol w="2312873">
                  <a:extLst>
                    <a:ext uri="{9D8B030D-6E8A-4147-A177-3AD203B41FA5}">
                      <a16:colId xmlns:a16="http://schemas.microsoft.com/office/drawing/2014/main" val="3626956076"/>
                    </a:ext>
                  </a:extLst>
                </a:gridCol>
                <a:gridCol w="208280">
                  <a:extLst>
                    <a:ext uri="{9D8B030D-6E8A-4147-A177-3AD203B41FA5}">
                      <a16:colId xmlns:a16="http://schemas.microsoft.com/office/drawing/2014/main" val="735323261"/>
                    </a:ext>
                  </a:extLst>
                </a:gridCol>
                <a:gridCol w="277124">
                  <a:extLst>
                    <a:ext uri="{9D8B030D-6E8A-4147-A177-3AD203B41FA5}">
                      <a16:colId xmlns:a16="http://schemas.microsoft.com/office/drawing/2014/main" val="3493917318"/>
                    </a:ext>
                  </a:extLst>
                </a:gridCol>
              </a:tblGrid>
              <a:tr h="370840">
                <a:tc gridSpan="2">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a:txBody>
                  <a:tcPr>
                    <a:solidFill>
                      <a:schemeClr val="accent6"/>
                    </a:solidFill>
                  </a:tcPr>
                </a:tc>
                <a:tc hMerge="1">
                  <a:txBody>
                    <a:bodyPr/>
                    <a:lstStyle/>
                    <a:p>
                      <a:pPr algn="ctr"/>
                      <a:endPar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accent6"/>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Amazon RDS</a:t>
                      </a:r>
                    </a:p>
                  </a:txBody>
                  <a:tcPr>
                    <a:solidFill>
                      <a:schemeClr val="accent1"/>
                    </a:solidFill>
                  </a:tcPr>
                </a:tc>
                <a:tc gridSpan="3">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Definitions and terms</a:t>
                      </a:r>
                    </a:p>
                  </a:txBody>
                  <a:tcP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7894485"/>
                  </a:ext>
                </a:extLst>
              </a:tr>
              <a:tr h="370840">
                <a:tc gridSpan="6">
                  <a:txBody>
                    <a:bodyPr/>
                    <a:lstStyle/>
                    <a:p>
                      <a:pPr marL="0" indent="0">
                        <a:buFont typeface="Arial" panose="020B0604020202020204" pitchFamily="34" charset="0"/>
                        <a:buNone/>
                      </a:pPr>
                      <a:endParaRPr lang="en-US" sz="1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marL="0" indent="0" algn="ctr">
                        <a:buFont typeface="Arial" panose="020B0604020202020204" pitchFamily="34" charset="0"/>
                        <a:buNone/>
                      </a:pPr>
                      <a:r>
                        <a:rPr lang="en-US" sz="1800" b="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Managed relational database service, choice of popular database engines</a:t>
                      </a:r>
                    </a:p>
                  </a:txBody>
                  <a:tcP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buFont typeface="Arial" panose="020B0604020202020204" pitchFamily="34" charset="0"/>
                        <a:buNone/>
                      </a:pPr>
                      <a:endParaRPr lang="en-US" sz="1600" dirty="0">
                        <a:solidFill>
                          <a:schemeClr val="bg2"/>
                        </a:solidFill>
                      </a:endParaRPr>
                    </a:p>
                  </a:txBody>
                  <a:tcPr/>
                </a:tc>
                <a:extLst>
                  <a:ext uri="{0D108BD9-81ED-4DB2-BD59-A6C34878D82A}">
                    <a16:rowId xmlns:a16="http://schemas.microsoft.com/office/drawing/2014/main" val="2571742409"/>
                  </a:ext>
                </a:extLst>
              </a:tr>
              <a:tr h="370840">
                <a:tc>
                  <a:txBody>
                    <a:bodyPr/>
                    <a:lstStyle/>
                    <a:p>
                      <a:pPr marL="0" indent="0">
                        <a:buFont typeface="Arial" panose="020B0604020202020204" pitchFamily="34" charset="0"/>
                        <a:buNone/>
                      </a:pPr>
                      <a:endParaRPr lang="en-US" sz="16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gridSpan="3">
                  <a:txBody>
                    <a:bodyPr/>
                    <a:lstStyle/>
                    <a:p>
                      <a:pPr marL="285750" indent="-285750" algn="l">
                        <a:buFont typeface="Arial" panose="020B0604020202020204" pitchFamily="34" charset="0"/>
                        <a:buChar char="•"/>
                      </a:pPr>
                      <a:r>
                        <a:rPr lang="en-US" sz="1600" b="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Available and durable</a:t>
                      </a:r>
                    </a:p>
                    <a:p>
                      <a:pPr marL="285750" indent="-285750">
                        <a:buFont typeface="Arial" panose="020B0604020202020204" pitchFamily="34" charset="0"/>
                        <a:buChar char="•"/>
                      </a:pP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Multi-AZ and automatic failover</a:t>
                      </a:r>
                    </a:p>
                    <a:p>
                      <a:pPr marL="285750" indent="-285750">
                        <a:buFont typeface="Arial" panose="020B0604020202020204" pitchFamily="34" charset="0"/>
                        <a:buChar char="•"/>
                      </a:pP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Data replication in region/cross-regions</a:t>
                      </a:r>
                    </a:p>
                    <a:p>
                      <a:pPr marL="285750" indent="-285750">
                        <a:buFont typeface="Arial" panose="020B0604020202020204" pitchFamily="34" charset="0"/>
                        <a:buChar char="•"/>
                      </a:pP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Automated backups</a:t>
                      </a:r>
                    </a:p>
                    <a:p>
                      <a:pPr marL="285750" indent="-285750">
                        <a:buFont typeface="Arial" panose="020B0604020202020204" pitchFamily="34" charset="0"/>
                        <a:buChar char="•"/>
                      </a:pP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Copy snapshots to other regions/accounts</a:t>
                      </a:r>
                    </a:p>
                    <a:p>
                      <a:pPr marL="285750" indent="-285750">
                        <a:buFont typeface="Arial" panose="020B0604020202020204" pitchFamily="34" charset="0"/>
                        <a:buChar char="•"/>
                      </a:pP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Point in Time Restores (</a:t>
                      </a:r>
                      <a:r>
                        <a:rPr lang="en-US" sz="1600"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rPr>
                        <a:t>PiTR</a:t>
                      </a:r>
                      <a:r>
                        <a:rPr 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hMerge="1">
                  <a:txBody>
                    <a:bodyPr/>
                    <a:lstStyle/>
                    <a:p>
                      <a:pPr marL="0" indent="0" algn="l">
                        <a:buFont typeface="Arial" panose="020B0604020202020204" pitchFamily="34" charset="0"/>
                        <a:buNone/>
                      </a:pPr>
                      <a:r>
                        <a:rPr lang="en-US" sz="1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Available and durable</a:t>
                      </a:r>
                    </a:p>
                    <a:p>
                      <a:pPr marL="0" indent="0">
                        <a:buFont typeface="Arial" panose="020B0604020202020204" pitchFamily="34" charset="0"/>
                        <a:buNone/>
                      </a:pPr>
                      <a:endPar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Multi-AZ and automatic failover</a:t>
                      </a:r>
                    </a:p>
                    <a:p>
                      <a:pPr marL="285750" indent="-285750">
                        <a:buFont typeface="Arial" panose="020B0604020202020204" pitchFamily="34" charset="0"/>
                        <a:buChar char="•"/>
                      </a:pP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Data replication in region/cross-regions</a:t>
                      </a:r>
                    </a:p>
                    <a:p>
                      <a:pPr marL="285750" indent="-285750">
                        <a:buFont typeface="Arial" panose="020B0604020202020204" pitchFamily="34" charset="0"/>
                        <a:buChar char="•"/>
                      </a:pP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Automated backups</a:t>
                      </a:r>
                    </a:p>
                    <a:p>
                      <a:pPr marL="285750" indent="-285750">
                        <a:buFont typeface="Arial" panose="020B0604020202020204" pitchFamily="34" charset="0"/>
                        <a:buChar char="•"/>
                      </a:pP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Copy snapshots to other regions/accounts</a:t>
                      </a:r>
                    </a:p>
                    <a:p>
                      <a:pPr marL="285750" indent="-285750">
                        <a:buFont typeface="Arial" panose="020B0604020202020204" pitchFamily="34" charset="0"/>
                        <a:buChar char="•"/>
                      </a:pPr>
                      <a:r>
                        <a:rPr lang="en-US" sz="16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Point in Time Restores (PiTR)</a:t>
                      </a:r>
                    </a:p>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tcPr>
                </a:tc>
                <a:tc>
                  <a:txBody>
                    <a:bodyPr/>
                    <a:lstStyle/>
                    <a:p>
                      <a:pPr marL="0" indent="0">
                        <a:buFont typeface="Arial" panose="020B0604020202020204" pitchFamily="34" charset="0"/>
                        <a:buNone/>
                      </a:pPr>
                      <a:endParaRPr lang="en-US" sz="16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76210728"/>
                  </a:ext>
                </a:extLst>
              </a:tr>
            </a:tbl>
          </a:graphicData>
        </a:graphic>
      </p:graphicFrame>
    </p:spTree>
    <p:extLst>
      <p:ext uri="{BB962C8B-B14F-4D97-AF65-F5344CB8AC3E}">
        <p14:creationId xmlns:p14="http://schemas.microsoft.com/office/powerpoint/2010/main" val="12709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6058-5DE9-E64C-AFE4-8D01ADA6E165}"/>
              </a:ext>
            </a:extLst>
          </p:cNvPr>
          <p:cNvSpPr>
            <a:spLocks noGrp="1"/>
          </p:cNvSpPr>
          <p:nvPr>
            <p:ph type="title"/>
          </p:nvPr>
        </p:nvSpPr>
        <p:spPr/>
        <p:txBody>
          <a:bodyPr/>
          <a:lstStyle/>
          <a:p>
            <a:r>
              <a:rPr lang="en-US" dirty="0">
                <a:solidFill>
                  <a:schemeClr val="bg2">
                    <a:lumMod val="10000"/>
                  </a:schemeClr>
                </a:solidFill>
              </a:rPr>
              <a:t>Background</a:t>
            </a:r>
            <a:r>
              <a:rPr lang="en-US" dirty="0"/>
              <a:t> – RPO and RTO</a:t>
            </a:r>
          </a:p>
        </p:txBody>
      </p:sp>
      <p:graphicFrame>
        <p:nvGraphicFramePr>
          <p:cNvPr id="4" name="Content Placeholder 3">
            <a:extLst>
              <a:ext uri="{FF2B5EF4-FFF2-40B4-BE49-F238E27FC236}">
                <a16:creationId xmlns:a16="http://schemas.microsoft.com/office/drawing/2014/main" id="{64489235-5827-F346-9145-AAACFF37C23F}"/>
              </a:ext>
            </a:extLst>
          </p:cNvPr>
          <p:cNvGraphicFramePr>
            <a:graphicFrameLocks noGrp="1"/>
          </p:cNvGraphicFramePr>
          <p:nvPr>
            <p:ph idx="1"/>
            <p:extLst>
              <p:ext uri="{D42A27DB-BD31-4B8C-83A1-F6EECF244321}">
                <p14:modId xmlns:p14="http://schemas.microsoft.com/office/powerpoint/2010/main" val="1089438035"/>
              </p:ext>
            </p:extLst>
          </p:nvPr>
        </p:nvGraphicFramePr>
        <p:xfrm>
          <a:off x="341313" y="1009650"/>
          <a:ext cx="8204199" cy="3474720"/>
        </p:xfrm>
        <a:graphic>
          <a:graphicData uri="http://schemas.openxmlformats.org/drawingml/2006/table">
            <a:tbl>
              <a:tblPr firstRow="1" bandRow="1">
                <a:tableStyleId>{2D5ABB26-0587-4C30-8999-92F81FD0307C}</a:tableStyleId>
              </a:tblPr>
              <a:tblGrid>
                <a:gridCol w="2734733">
                  <a:extLst>
                    <a:ext uri="{9D8B030D-6E8A-4147-A177-3AD203B41FA5}">
                      <a16:colId xmlns:a16="http://schemas.microsoft.com/office/drawing/2014/main" val="2869690809"/>
                    </a:ext>
                  </a:extLst>
                </a:gridCol>
                <a:gridCol w="2734733">
                  <a:extLst>
                    <a:ext uri="{9D8B030D-6E8A-4147-A177-3AD203B41FA5}">
                      <a16:colId xmlns:a16="http://schemas.microsoft.com/office/drawing/2014/main" val="2006760715"/>
                    </a:ext>
                  </a:extLst>
                </a:gridCol>
                <a:gridCol w="2734733">
                  <a:extLst>
                    <a:ext uri="{9D8B030D-6E8A-4147-A177-3AD203B41FA5}">
                      <a16:colId xmlns:a16="http://schemas.microsoft.com/office/drawing/2014/main" val="3626956076"/>
                    </a:ext>
                  </a:extLst>
                </a:gridCol>
              </a:tblGrid>
              <a:tr h="270941">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a:txBody>
                  <a:tcPr>
                    <a:solidFill>
                      <a:schemeClr val="accent6"/>
                    </a:solidFill>
                  </a:tcPr>
                </a:tc>
                <a:tc>
                  <a:txBody>
                    <a:bodyPr/>
                    <a:lstStyle/>
                    <a:p>
                      <a:pPr algn="ctr"/>
                      <a:r>
                        <a:rPr lang="en-US"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Amazon RDS</a:t>
                      </a:r>
                    </a:p>
                  </a:txBody>
                  <a:tcPr>
                    <a:solidFill>
                      <a:schemeClr val="accent6"/>
                    </a:solidFill>
                  </a:tcPr>
                </a:tc>
                <a:tc>
                  <a:txBody>
                    <a:bodyPr/>
                    <a:lstStyle/>
                    <a:p>
                      <a:pPr algn="ctr"/>
                      <a:r>
                        <a:rPr lang="en-US" b="1" dirty="0">
                          <a:solidFill>
                            <a:schemeClr val="bg2"/>
                          </a:solidFill>
                        </a:rPr>
                        <a:t>Definitions and terms</a:t>
                      </a:r>
                    </a:p>
                  </a:txBody>
                  <a:tcPr>
                    <a:solidFill>
                      <a:schemeClr val="accent2"/>
                    </a:solidFill>
                  </a:tcPr>
                </a:tc>
                <a:extLst>
                  <a:ext uri="{0D108BD9-81ED-4DB2-BD59-A6C34878D82A}">
                    <a16:rowId xmlns:a16="http://schemas.microsoft.com/office/drawing/2014/main" val="2977894485"/>
                  </a:ext>
                </a:extLst>
              </a:tr>
              <a:tr h="370840">
                <a:tc gridSpan="3">
                  <a:txBody>
                    <a:bodyPr/>
                    <a:lstStyle/>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Recovery Point Objective (RPO) and Recovery Time Objective (RTO)</a:t>
                      </a: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Synchronous vs asynchronous replication</a:t>
                      </a:r>
                    </a:p>
                    <a:p>
                      <a:pPr marL="285750" indent="-285750">
                        <a:buFont typeface="Arial" panose="020B0604020202020204" pitchFamily="34" charset="0"/>
                        <a:buChar char="•"/>
                      </a:pP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Logical vs other replication methods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76210728"/>
                  </a:ext>
                </a:extLst>
              </a:tr>
            </a:tbl>
          </a:graphicData>
        </a:graphic>
      </p:graphicFrame>
      <p:sp>
        <p:nvSpPr>
          <p:cNvPr id="5" name="Right Arrow 4">
            <a:extLst>
              <a:ext uri="{FF2B5EF4-FFF2-40B4-BE49-F238E27FC236}">
                <a16:creationId xmlns:a16="http://schemas.microsoft.com/office/drawing/2014/main" id="{B1579DC3-BF1A-4E4C-9F68-B6EE8CBA6F03}"/>
              </a:ext>
            </a:extLst>
          </p:cNvPr>
          <p:cNvSpPr/>
          <p:nvPr/>
        </p:nvSpPr>
        <p:spPr>
          <a:xfrm>
            <a:off x="5461674" y="2817781"/>
            <a:ext cx="2678896" cy="294468"/>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cxnSp>
        <p:nvCxnSpPr>
          <p:cNvPr id="7" name="Straight Connector 6">
            <a:extLst>
              <a:ext uri="{FF2B5EF4-FFF2-40B4-BE49-F238E27FC236}">
                <a16:creationId xmlns:a16="http://schemas.microsoft.com/office/drawing/2014/main" id="{277DDB6B-9C4E-E24E-BA87-4A84030617EA}"/>
              </a:ext>
            </a:extLst>
          </p:cNvPr>
          <p:cNvCxnSpPr>
            <a:cxnSpLocks/>
            <a:endCxn id="5" idx="1"/>
          </p:cNvCxnSpPr>
          <p:nvPr/>
        </p:nvCxnSpPr>
        <p:spPr>
          <a:xfrm>
            <a:off x="4455458" y="2957170"/>
            <a:ext cx="1006216" cy="7845"/>
          </a:xfrm>
          <a:prstGeom prst="line">
            <a:avLst/>
          </a:prstGeom>
          <a:ln w="50800">
            <a:solidFill>
              <a:schemeClr val="accent5"/>
            </a:solidFill>
            <a:prstDash val="sysDot"/>
          </a:ln>
        </p:spPr>
        <p:style>
          <a:lnRef idx="2">
            <a:schemeClr val="accent1"/>
          </a:lnRef>
          <a:fillRef idx="0">
            <a:schemeClr val="accent1"/>
          </a:fillRef>
          <a:effectRef idx="1">
            <a:schemeClr val="accent1"/>
          </a:effectRef>
          <a:fontRef idx="minor">
            <a:schemeClr val="tx1"/>
          </a:fontRef>
        </p:style>
      </p:cxnSp>
      <p:sp>
        <p:nvSpPr>
          <p:cNvPr id="9" name="Right Arrow 8">
            <a:extLst>
              <a:ext uri="{FF2B5EF4-FFF2-40B4-BE49-F238E27FC236}">
                <a16:creationId xmlns:a16="http://schemas.microsoft.com/office/drawing/2014/main" id="{87A32D2F-368C-0143-B6A9-694E3D243A27}"/>
              </a:ext>
            </a:extLst>
          </p:cNvPr>
          <p:cNvSpPr/>
          <p:nvPr/>
        </p:nvSpPr>
        <p:spPr>
          <a:xfrm rot="10800000">
            <a:off x="3541058" y="2643614"/>
            <a:ext cx="914400" cy="11855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Arrow 9">
            <a:extLst>
              <a:ext uri="{FF2B5EF4-FFF2-40B4-BE49-F238E27FC236}">
                <a16:creationId xmlns:a16="http://schemas.microsoft.com/office/drawing/2014/main" id="{CAF176A6-43DA-4B40-B655-2E31A891A3B0}"/>
              </a:ext>
            </a:extLst>
          </p:cNvPr>
          <p:cNvSpPr/>
          <p:nvPr/>
        </p:nvSpPr>
        <p:spPr>
          <a:xfrm>
            <a:off x="4455458" y="2643614"/>
            <a:ext cx="1006216" cy="118557"/>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962DFF9-BFD6-5E47-ADA1-B577973E01AE}"/>
              </a:ext>
            </a:extLst>
          </p:cNvPr>
          <p:cNvSpPr txBox="1"/>
          <p:nvPr/>
        </p:nvSpPr>
        <p:spPr>
          <a:xfrm>
            <a:off x="4582907" y="3260668"/>
            <a:ext cx="878767" cy="246221"/>
          </a:xfrm>
          <a:prstGeom prst="rect">
            <a:avLst/>
          </a:prstGeom>
          <a:noFill/>
        </p:spPr>
        <p:txBody>
          <a:bodyPr wrap="none" rtlCol="0">
            <a:spAutoFit/>
          </a:bodyPr>
          <a:lstStyle/>
          <a:p>
            <a:r>
              <a:rPr lang="en-US" sz="1000" dirty="0">
                <a:solidFill>
                  <a:schemeClr val="bg2">
                    <a:lumMod val="10000"/>
                  </a:schemeClr>
                </a:solidFill>
              </a:rPr>
              <a:t>Outage time</a:t>
            </a:r>
          </a:p>
        </p:txBody>
      </p:sp>
      <p:sp>
        <p:nvSpPr>
          <p:cNvPr id="12" name="TextBox 11">
            <a:extLst>
              <a:ext uri="{FF2B5EF4-FFF2-40B4-BE49-F238E27FC236}">
                <a16:creationId xmlns:a16="http://schemas.microsoft.com/office/drawing/2014/main" id="{B4B59AF2-DA87-4747-A761-016C9C902205}"/>
              </a:ext>
            </a:extLst>
          </p:cNvPr>
          <p:cNvSpPr txBox="1"/>
          <p:nvPr/>
        </p:nvSpPr>
        <p:spPr>
          <a:xfrm>
            <a:off x="4732153" y="2440901"/>
            <a:ext cx="819455" cy="246221"/>
          </a:xfrm>
          <a:prstGeom prst="rect">
            <a:avLst/>
          </a:prstGeom>
          <a:noFill/>
        </p:spPr>
        <p:txBody>
          <a:bodyPr wrap="none" rtlCol="0">
            <a:spAutoFit/>
          </a:bodyPr>
          <a:lstStyle/>
          <a:p>
            <a:r>
              <a:rPr lang="en-US" sz="1000" dirty="0">
                <a:solidFill>
                  <a:schemeClr val="bg2">
                    <a:lumMod val="10000"/>
                  </a:schemeClr>
                </a:solidFill>
              </a:rPr>
              <a:t>RTO</a:t>
            </a:r>
            <a:r>
              <a:rPr lang="en-US" sz="1000" dirty="0">
                <a:solidFill>
                  <a:schemeClr val="bg2"/>
                </a:solidFill>
              </a:rPr>
              <a:t> (time)</a:t>
            </a:r>
          </a:p>
        </p:txBody>
      </p:sp>
      <p:sp>
        <p:nvSpPr>
          <p:cNvPr id="13" name="TextBox 12">
            <a:extLst>
              <a:ext uri="{FF2B5EF4-FFF2-40B4-BE49-F238E27FC236}">
                <a16:creationId xmlns:a16="http://schemas.microsoft.com/office/drawing/2014/main" id="{CC39B7F5-9726-584B-BADE-53604E6DFD02}"/>
              </a:ext>
            </a:extLst>
          </p:cNvPr>
          <p:cNvSpPr txBox="1"/>
          <p:nvPr/>
        </p:nvSpPr>
        <p:spPr>
          <a:xfrm>
            <a:off x="3451124" y="2452008"/>
            <a:ext cx="830677" cy="246221"/>
          </a:xfrm>
          <a:prstGeom prst="rect">
            <a:avLst/>
          </a:prstGeom>
          <a:noFill/>
        </p:spPr>
        <p:txBody>
          <a:bodyPr wrap="none" rtlCol="0">
            <a:spAutoFit/>
          </a:bodyPr>
          <a:lstStyle/>
          <a:p>
            <a:r>
              <a:rPr lang="en-US" sz="1000" dirty="0">
                <a:solidFill>
                  <a:schemeClr val="bg2">
                    <a:lumMod val="10000"/>
                  </a:schemeClr>
                </a:solidFill>
              </a:rPr>
              <a:t>RPO (data)</a:t>
            </a:r>
          </a:p>
        </p:txBody>
      </p:sp>
      <p:sp>
        <p:nvSpPr>
          <p:cNvPr id="15" name="Right Arrow 14">
            <a:extLst>
              <a:ext uri="{FF2B5EF4-FFF2-40B4-BE49-F238E27FC236}">
                <a16:creationId xmlns:a16="http://schemas.microsoft.com/office/drawing/2014/main" id="{EC262939-B893-2A4A-AEC8-BAEB5BF972D6}"/>
              </a:ext>
            </a:extLst>
          </p:cNvPr>
          <p:cNvSpPr/>
          <p:nvPr/>
        </p:nvSpPr>
        <p:spPr>
          <a:xfrm>
            <a:off x="880163" y="2809935"/>
            <a:ext cx="3575294" cy="294468"/>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cxnSp>
        <p:nvCxnSpPr>
          <p:cNvPr id="17" name="Straight Connector 16">
            <a:extLst>
              <a:ext uri="{FF2B5EF4-FFF2-40B4-BE49-F238E27FC236}">
                <a16:creationId xmlns:a16="http://schemas.microsoft.com/office/drawing/2014/main" id="{63EB7704-718F-DD42-BB91-981AB95AE853}"/>
              </a:ext>
            </a:extLst>
          </p:cNvPr>
          <p:cNvCxnSpPr>
            <a:cxnSpLocks/>
          </p:cNvCxnSpPr>
          <p:nvPr/>
        </p:nvCxnSpPr>
        <p:spPr>
          <a:xfrm>
            <a:off x="3525042" y="3210136"/>
            <a:ext cx="914399"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D4C377F-F106-7248-B441-3E21271F1A8D}"/>
              </a:ext>
            </a:extLst>
          </p:cNvPr>
          <p:cNvSpPr txBox="1"/>
          <p:nvPr/>
        </p:nvSpPr>
        <p:spPr>
          <a:xfrm>
            <a:off x="3336079" y="3260668"/>
            <a:ext cx="1225015" cy="246221"/>
          </a:xfrm>
          <a:prstGeom prst="rect">
            <a:avLst/>
          </a:prstGeom>
          <a:noFill/>
        </p:spPr>
        <p:txBody>
          <a:bodyPr wrap="none" rtlCol="0">
            <a:spAutoFit/>
          </a:bodyPr>
          <a:lstStyle/>
          <a:p>
            <a:r>
              <a:rPr lang="en-US" sz="1000" dirty="0">
                <a:solidFill>
                  <a:schemeClr val="bg2">
                    <a:lumMod val="10000"/>
                  </a:schemeClr>
                </a:solidFill>
              </a:rPr>
              <a:t>Potential data loss</a:t>
            </a:r>
          </a:p>
        </p:txBody>
      </p:sp>
      <p:cxnSp>
        <p:nvCxnSpPr>
          <p:cNvPr id="20" name="Straight Connector 19">
            <a:extLst>
              <a:ext uri="{FF2B5EF4-FFF2-40B4-BE49-F238E27FC236}">
                <a16:creationId xmlns:a16="http://schemas.microsoft.com/office/drawing/2014/main" id="{17DAF4B2-5474-A445-996B-ECC603EB3671}"/>
              </a:ext>
            </a:extLst>
          </p:cNvPr>
          <p:cNvCxnSpPr>
            <a:cxnSpLocks/>
          </p:cNvCxnSpPr>
          <p:nvPr/>
        </p:nvCxnSpPr>
        <p:spPr>
          <a:xfrm>
            <a:off x="4468281" y="3210136"/>
            <a:ext cx="99339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50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3CEC1B-81BF-C340-9CCA-7B4A30436812}"/>
              </a:ext>
            </a:extLst>
          </p:cNvPr>
          <p:cNvSpPr>
            <a:spLocks noGrp="1"/>
          </p:cNvSpPr>
          <p:nvPr>
            <p:ph type="title"/>
          </p:nvPr>
        </p:nvSpPr>
        <p:spPr/>
        <p:txBody>
          <a:bodyPr/>
          <a:lstStyle/>
          <a:p>
            <a:r>
              <a:rPr lang="en-US" dirty="0">
                <a:solidFill>
                  <a:schemeClr val="bg1"/>
                </a:solidFill>
              </a:rPr>
              <a:t>High availability</a:t>
            </a:r>
          </a:p>
        </p:txBody>
      </p:sp>
    </p:spTree>
    <p:extLst>
      <p:ext uri="{BB962C8B-B14F-4D97-AF65-F5344CB8AC3E}">
        <p14:creationId xmlns:p14="http://schemas.microsoft.com/office/powerpoint/2010/main" val="402093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EF00-9B47-824C-9A2A-B69535CE5433}"/>
              </a:ext>
            </a:extLst>
          </p:cNvPr>
          <p:cNvSpPr>
            <a:spLocks noGrp="1"/>
          </p:cNvSpPr>
          <p:nvPr>
            <p:ph type="title"/>
          </p:nvPr>
        </p:nvSpPr>
        <p:spPr/>
        <p:txBody>
          <a:bodyPr/>
          <a:lstStyle/>
          <a:p>
            <a:r>
              <a:rPr lang="en-US" dirty="0">
                <a:solidFill>
                  <a:schemeClr val="bg2">
                    <a:lumMod val="10000"/>
                  </a:schemeClr>
                </a:solidFill>
              </a:rPr>
              <a:t>High availability considerations</a:t>
            </a:r>
          </a:p>
        </p:txBody>
      </p:sp>
      <p:sp>
        <p:nvSpPr>
          <p:cNvPr id="4" name="Content Placeholder 3">
            <a:extLst>
              <a:ext uri="{FF2B5EF4-FFF2-40B4-BE49-F238E27FC236}">
                <a16:creationId xmlns:a16="http://schemas.microsoft.com/office/drawing/2014/main" id="{87E4CC75-8BAD-B847-A510-A0165BCB3BB1}"/>
              </a:ext>
            </a:extLst>
          </p:cNvPr>
          <p:cNvSpPr>
            <a:spLocks noGrp="1"/>
          </p:cNvSpPr>
          <p:nvPr>
            <p:ph sz="half" idx="1"/>
          </p:nvPr>
        </p:nvSpPr>
        <p:spPr/>
        <p:txBody>
          <a:bodyPr/>
          <a:lstStyle/>
          <a:p>
            <a:pPr algn="ctr"/>
            <a:r>
              <a:rPr lang="en-US" b="1" dirty="0">
                <a:solidFill>
                  <a:schemeClr val="accent1"/>
                </a:solidFill>
              </a:rPr>
              <a:t>What are my high availability requirements?	</a:t>
            </a:r>
          </a:p>
          <a:p>
            <a:endParaRPr lang="en-US" dirty="0">
              <a:solidFill>
                <a:schemeClr val="bg2">
                  <a:lumMod val="10000"/>
                </a:schemeClr>
              </a:solidFill>
            </a:endParaRPr>
          </a:p>
          <a:p>
            <a:pPr marL="342900" indent="-342900">
              <a:buFont typeface="Arial" panose="020B0604020202020204" pitchFamily="34" charset="0"/>
              <a:buChar char="•"/>
            </a:pPr>
            <a:r>
              <a:rPr lang="en-US" dirty="0">
                <a:solidFill>
                  <a:schemeClr val="bg2">
                    <a:lumMod val="10000"/>
                  </a:schemeClr>
                </a:solidFill>
              </a:rPr>
              <a:t>What is my </a:t>
            </a:r>
            <a:r>
              <a:rPr lang="en-US" i="1" dirty="0">
                <a:solidFill>
                  <a:schemeClr val="bg2">
                    <a:lumMod val="10000"/>
                  </a:schemeClr>
                </a:solidFill>
              </a:rPr>
              <a:t>current</a:t>
            </a:r>
            <a:r>
              <a:rPr lang="en-US" dirty="0">
                <a:solidFill>
                  <a:schemeClr val="bg2">
                    <a:lumMod val="10000"/>
                  </a:schemeClr>
                </a:solidFill>
              </a:rPr>
              <a:t> level of availability? </a:t>
            </a:r>
          </a:p>
          <a:p>
            <a:pPr marL="342900" indent="-342900">
              <a:buFont typeface="Arial" panose="020B0604020202020204" pitchFamily="34" charset="0"/>
              <a:buChar char="•"/>
            </a:pPr>
            <a:r>
              <a:rPr lang="en-US" dirty="0">
                <a:solidFill>
                  <a:schemeClr val="bg2">
                    <a:lumMod val="10000"/>
                  </a:schemeClr>
                </a:solidFill>
              </a:rPr>
              <a:t>What is the </a:t>
            </a:r>
            <a:r>
              <a:rPr lang="en-US" i="1" dirty="0">
                <a:solidFill>
                  <a:schemeClr val="bg2">
                    <a:lumMod val="10000"/>
                  </a:schemeClr>
                </a:solidFill>
              </a:rPr>
              <a:t>required</a:t>
            </a:r>
            <a:r>
              <a:rPr lang="en-US" dirty="0">
                <a:solidFill>
                  <a:schemeClr val="bg2">
                    <a:lumMod val="10000"/>
                  </a:schemeClr>
                </a:solidFill>
              </a:rPr>
              <a:t> level of availability? </a:t>
            </a:r>
          </a:p>
          <a:p>
            <a:pPr marL="342900" indent="-342900">
              <a:buFont typeface="Arial" panose="020B0604020202020204" pitchFamily="34" charset="0"/>
              <a:buChar char="•"/>
            </a:pPr>
            <a:r>
              <a:rPr lang="en-US" dirty="0">
                <a:solidFill>
                  <a:schemeClr val="bg2">
                    <a:lumMod val="10000"/>
                  </a:schemeClr>
                </a:solidFill>
              </a:rPr>
              <a:t>Does my target design meet my requirements?</a:t>
            </a:r>
          </a:p>
        </p:txBody>
      </p:sp>
      <p:sp>
        <p:nvSpPr>
          <p:cNvPr id="5" name="Content Placeholder 4">
            <a:extLst>
              <a:ext uri="{FF2B5EF4-FFF2-40B4-BE49-F238E27FC236}">
                <a16:creationId xmlns:a16="http://schemas.microsoft.com/office/drawing/2014/main" id="{FD6E7148-CE6F-C04F-9BC2-2D1536A991E7}"/>
              </a:ext>
            </a:extLst>
          </p:cNvPr>
          <p:cNvSpPr>
            <a:spLocks noGrp="1"/>
          </p:cNvSpPr>
          <p:nvPr>
            <p:ph sz="half" idx="2"/>
          </p:nvPr>
        </p:nvSpPr>
        <p:spPr/>
        <p:txBody>
          <a:bodyPr/>
          <a:lstStyle/>
          <a:p>
            <a:pPr algn="ctr"/>
            <a:r>
              <a:rPr lang="en-US" b="1" dirty="0">
                <a:solidFill>
                  <a:schemeClr val="accent1"/>
                </a:solidFill>
              </a:rPr>
              <a:t>What else impacts the availability of my application?</a:t>
            </a:r>
          </a:p>
          <a:p>
            <a:endParaRPr lang="en-US" dirty="0">
              <a:solidFill>
                <a:schemeClr val="bg2">
                  <a:lumMod val="10000"/>
                </a:schemeClr>
              </a:solidFill>
            </a:endParaRPr>
          </a:p>
          <a:p>
            <a:pPr marL="342900" indent="-342900">
              <a:buFont typeface="Arial" panose="020B0604020202020204" pitchFamily="34" charset="0"/>
              <a:buChar char="•"/>
            </a:pPr>
            <a:r>
              <a:rPr lang="en-US" dirty="0">
                <a:solidFill>
                  <a:schemeClr val="bg2">
                    <a:lumMod val="10000"/>
                  </a:schemeClr>
                </a:solidFill>
              </a:rPr>
              <a:t>Are application servers highly available?</a:t>
            </a:r>
          </a:p>
          <a:p>
            <a:pPr marL="342900" indent="-342900">
              <a:buFont typeface="Arial" panose="020B0604020202020204" pitchFamily="34" charset="0"/>
              <a:buChar char="•"/>
            </a:pPr>
            <a:r>
              <a:rPr lang="en-US" dirty="0">
                <a:solidFill>
                  <a:schemeClr val="bg2">
                    <a:lumMod val="10000"/>
                  </a:schemeClr>
                </a:solidFill>
              </a:rPr>
              <a:t>Can they handle briefly losing database connectivity?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4520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06C3-C031-F842-9A5A-2835964B0F3B}"/>
              </a:ext>
            </a:extLst>
          </p:cNvPr>
          <p:cNvSpPr>
            <a:spLocks noGrp="1"/>
          </p:cNvSpPr>
          <p:nvPr>
            <p:ph type="title"/>
          </p:nvPr>
        </p:nvSpPr>
        <p:spPr/>
        <p:txBody>
          <a:bodyPr/>
          <a:lstStyle/>
          <a:p>
            <a:r>
              <a:rPr lang="en-US" dirty="0">
                <a:solidFill>
                  <a:schemeClr val="bg2">
                    <a:lumMod val="10000"/>
                  </a:schemeClr>
                </a:solidFill>
              </a:rPr>
              <a:t>High availability with Amazon RDS PostgreSQL</a:t>
            </a:r>
          </a:p>
        </p:txBody>
      </p:sp>
      <p:sp>
        <p:nvSpPr>
          <p:cNvPr id="3" name="Content Placeholder 2">
            <a:extLst>
              <a:ext uri="{FF2B5EF4-FFF2-40B4-BE49-F238E27FC236}">
                <a16:creationId xmlns:a16="http://schemas.microsoft.com/office/drawing/2014/main" id="{FC3B15C6-5E04-C04B-9F35-A4B4CED853B8}"/>
              </a:ext>
            </a:extLst>
          </p:cNvPr>
          <p:cNvSpPr>
            <a:spLocks noGrp="1"/>
          </p:cNvSpPr>
          <p:nvPr>
            <p:ph idx="1"/>
          </p:nvPr>
        </p:nvSpPr>
        <p:spPr/>
        <p:txBody>
          <a:bodyPr/>
          <a:lstStyle/>
          <a:p>
            <a:pPr marL="342900" indent="-342900">
              <a:buFont typeface="Arial" panose="020B0604020202020204" pitchFamily="34" charset="0"/>
              <a:buChar char="•"/>
            </a:pPr>
            <a:r>
              <a:rPr lang="en-US" dirty="0">
                <a:solidFill>
                  <a:schemeClr val="bg2">
                    <a:lumMod val="10000"/>
                  </a:schemeClr>
                </a:solidFill>
              </a:rPr>
              <a:t>Just select “Multi-AZ”</a:t>
            </a:r>
          </a:p>
          <a:p>
            <a:pPr marL="1085850" lvl="1" indent="-342900">
              <a:buFont typeface="Arial" panose="020B0604020202020204" pitchFamily="34" charset="0"/>
              <a:buChar char="•"/>
            </a:pPr>
            <a:r>
              <a:rPr lang="en-US" dirty="0">
                <a:solidFill>
                  <a:schemeClr val="bg2">
                    <a:lumMod val="10000"/>
                  </a:schemeClr>
                </a:solidFill>
              </a:rPr>
              <a:t>Synchronous/physical storage replication to a second AZ</a:t>
            </a:r>
          </a:p>
          <a:p>
            <a:pPr marL="1085850" lvl="1" indent="-342900">
              <a:buFont typeface="Arial" panose="020B0604020202020204" pitchFamily="34" charset="0"/>
              <a:buChar char="•"/>
            </a:pPr>
            <a:r>
              <a:rPr lang="en-US" dirty="0">
                <a:solidFill>
                  <a:schemeClr val="bg2">
                    <a:lumMod val="10000"/>
                  </a:schemeClr>
                </a:solidFill>
              </a:rPr>
              <a:t>Physically distinct, independent infrastructure</a:t>
            </a:r>
          </a:p>
          <a:p>
            <a:pPr marL="1085850" lvl="1" indent="-342900">
              <a:buFont typeface="Arial" panose="020B0604020202020204" pitchFamily="34" charset="0"/>
              <a:buChar char="•"/>
            </a:pPr>
            <a:r>
              <a:rPr lang="en-US" dirty="0">
                <a:solidFill>
                  <a:schemeClr val="bg2">
                    <a:lumMod val="10000"/>
                  </a:schemeClr>
                </a:solidFill>
              </a:rPr>
              <a:t>Automatic failover and reinstatement</a:t>
            </a:r>
          </a:p>
          <a:p>
            <a:pPr marL="1085850" lvl="1" indent="-342900">
              <a:buFont typeface="Arial" panose="020B0604020202020204" pitchFamily="34" charset="0"/>
              <a:buChar char="•"/>
            </a:pPr>
            <a:r>
              <a:rPr lang="en-US" dirty="0">
                <a:solidFill>
                  <a:schemeClr val="bg2">
                    <a:lumMod val="10000"/>
                  </a:schemeClr>
                </a:solidFill>
              </a:rPr>
              <a:t>Fully managed</a:t>
            </a:r>
          </a:p>
          <a:p>
            <a:pPr marL="1085850" lvl="1" indent="-342900">
              <a:buFont typeface="Arial" panose="020B0604020202020204" pitchFamily="34" charset="0"/>
              <a:buChar char="•"/>
            </a:pPr>
            <a:r>
              <a:rPr lang="en-US" dirty="0">
                <a:solidFill>
                  <a:schemeClr val="bg2">
                    <a:lumMod val="10000"/>
                  </a:schemeClr>
                </a:solidFill>
              </a:rPr>
              <a:t>Supports RDS PostgreSQL using Amazon's failover technology. </a:t>
            </a:r>
          </a:p>
        </p:txBody>
      </p:sp>
      <p:sp>
        <p:nvSpPr>
          <p:cNvPr id="4" name="Rectangle 3">
            <a:extLst>
              <a:ext uri="{FF2B5EF4-FFF2-40B4-BE49-F238E27FC236}">
                <a16:creationId xmlns:a16="http://schemas.microsoft.com/office/drawing/2014/main" id="{A0716C23-B50F-574B-BBB8-9D57773D5133}"/>
              </a:ext>
            </a:extLst>
          </p:cNvPr>
          <p:cNvSpPr/>
          <p:nvPr/>
        </p:nvSpPr>
        <p:spPr>
          <a:xfrm>
            <a:off x="2284069" y="4911913"/>
            <a:ext cx="4572000" cy="215444"/>
          </a:xfrm>
          <a:prstGeom prst="rect">
            <a:avLst/>
          </a:prstGeom>
        </p:spPr>
        <p:txBody>
          <a:bodyPr>
            <a:spAutoFit/>
          </a:bodyPr>
          <a:lstStyle/>
          <a:p>
            <a:r>
              <a:rPr lang="en-US" sz="800" dirty="0"/>
              <a:t>More: https://docs.aws.amazon.com/AmazonRDS/latest/UserGuide/Concepts.MultiAZ.html</a:t>
            </a:r>
          </a:p>
        </p:txBody>
      </p:sp>
    </p:spTree>
    <p:extLst>
      <p:ext uri="{BB962C8B-B14F-4D97-AF65-F5344CB8AC3E}">
        <p14:creationId xmlns:p14="http://schemas.microsoft.com/office/powerpoint/2010/main" val="166398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100">
            <a:extLst>
              <a:ext uri="{FF2B5EF4-FFF2-40B4-BE49-F238E27FC236}">
                <a16:creationId xmlns:a16="http://schemas.microsoft.com/office/drawing/2014/main" id="{DC7B4D75-8EA6-5640-B88F-C7AEFF620D1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91011" y="3200130"/>
            <a:ext cx="469900" cy="469900"/>
          </a:xfrm>
          <a:prstGeom prst="rect">
            <a:avLst/>
          </a:prstGeom>
        </p:spPr>
      </p:pic>
      <p:sp>
        <p:nvSpPr>
          <p:cNvPr id="4" name="Title 3">
            <a:extLst>
              <a:ext uri="{FF2B5EF4-FFF2-40B4-BE49-F238E27FC236}">
                <a16:creationId xmlns:a16="http://schemas.microsoft.com/office/drawing/2014/main" id="{5DB672E3-61AA-F24C-A2FD-56F95DDED9C2}"/>
              </a:ext>
            </a:extLst>
          </p:cNvPr>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Single-AZ availability</a:t>
            </a:r>
          </a:p>
        </p:txBody>
      </p:sp>
      <p:sp>
        <p:nvSpPr>
          <p:cNvPr id="9" name="Rectangle 8">
            <a:extLst>
              <a:ext uri="{FF2B5EF4-FFF2-40B4-BE49-F238E27FC236}">
                <a16:creationId xmlns:a16="http://schemas.microsoft.com/office/drawing/2014/main" id="{52DA07B1-429A-AF48-A2B9-6F5D10A13F58}"/>
              </a:ext>
            </a:extLst>
          </p:cNvPr>
          <p:cNvSpPr/>
          <p:nvPr/>
        </p:nvSpPr>
        <p:spPr>
          <a:xfrm>
            <a:off x="336789" y="988174"/>
            <a:ext cx="8205304" cy="3664508"/>
          </a:xfrm>
          <a:prstGeom prst="rect">
            <a:avLst/>
          </a:prstGeom>
          <a:noFill/>
          <a:ln w="12700" cap="flat" cmpd="sng" algn="ctr">
            <a:solidFill>
              <a:srgbClr val="0070C0"/>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10" name="Graphic 9">
            <a:extLst>
              <a:ext uri="{FF2B5EF4-FFF2-40B4-BE49-F238E27FC236}">
                <a16:creationId xmlns:a16="http://schemas.microsoft.com/office/drawing/2014/main" id="{D19E16DA-90C7-9245-B11A-20B0384D827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36789" y="988175"/>
            <a:ext cx="360284" cy="352016"/>
          </a:xfrm>
          <a:prstGeom prst="rect">
            <a:avLst/>
          </a:prstGeom>
        </p:spPr>
      </p:pic>
      <p:sp>
        <p:nvSpPr>
          <p:cNvPr id="12" name="Rectangle 11">
            <a:extLst>
              <a:ext uri="{FF2B5EF4-FFF2-40B4-BE49-F238E27FC236}">
                <a16:creationId xmlns:a16="http://schemas.microsoft.com/office/drawing/2014/main" id="{CBC8DA76-C4DF-EA4C-B8C4-12AA7894B7F7}"/>
              </a:ext>
            </a:extLst>
          </p:cNvPr>
          <p:cNvSpPr/>
          <p:nvPr/>
        </p:nvSpPr>
        <p:spPr>
          <a:xfrm>
            <a:off x="849205"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 name="TextBox 16">
            <a:extLst>
              <a:ext uri="{FF2B5EF4-FFF2-40B4-BE49-F238E27FC236}">
                <a16:creationId xmlns:a16="http://schemas.microsoft.com/office/drawing/2014/main" id="{298FE6B5-C7B5-3C46-96AD-321DBD8D0F88}"/>
              </a:ext>
            </a:extLst>
          </p:cNvPr>
          <p:cNvSpPr txBox="1"/>
          <p:nvPr/>
        </p:nvSpPr>
        <p:spPr>
          <a:xfrm>
            <a:off x="1179963"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17">
            <a:extLst>
              <a:ext uri="{FF2B5EF4-FFF2-40B4-BE49-F238E27FC236}">
                <a16:creationId xmlns:a16="http://schemas.microsoft.com/office/drawing/2014/main" id="{C61C0531-A013-6D41-B88F-EB6DA210D81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01666" y="1821803"/>
            <a:ext cx="469900" cy="469900"/>
          </a:xfrm>
          <a:prstGeom prst="rect">
            <a:avLst/>
          </a:prstGeom>
        </p:spPr>
      </p:pic>
      <p:sp>
        <p:nvSpPr>
          <p:cNvPr id="32" name="TextBox 31">
            <a:extLst>
              <a:ext uri="{FF2B5EF4-FFF2-40B4-BE49-F238E27FC236}">
                <a16:creationId xmlns:a16="http://schemas.microsoft.com/office/drawing/2014/main" id="{DBF1318A-C298-1040-BEC4-975548EF9165}"/>
              </a:ext>
            </a:extLst>
          </p:cNvPr>
          <p:cNvSpPr txBox="1"/>
          <p:nvPr/>
        </p:nvSpPr>
        <p:spPr>
          <a:xfrm>
            <a:off x="1098728" y="3698416"/>
            <a:ext cx="1654467" cy="276999"/>
          </a:xfrm>
          <a:prstGeom prst="rect">
            <a:avLst/>
          </a:prstGeom>
          <a:noFill/>
        </p:spPr>
        <p:txBody>
          <a:bodyPr wrap="square" rtlCol="0">
            <a:spAutoFit/>
          </a:bodyPr>
          <a:lstStyle/>
          <a:p>
            <a:pPr algn="ct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RDS </a:t>
            </a:r>
            <a:r>
              <a:rPr lang="en-US" sz="1200" dirty="0" err="1">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Postgres</a:t>
            </a:r>
            <a:r>
              <a:rPr lang="en-US" sz="12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 primary</a:t>
            </a:r>
          </a:p>
        </p:txBody>
      </p:sp>
      <p:sp>
        <p:nvSpPr>
          <p:cNvPr id="36" name="Rectangle 35">
            <a:extLst>
              <a:ext uri="{FF2B5EF4-FFF2-40B4-BE49-F238E27FC236}">
                <a16:creationId xmlns:a16="http://schemas.microsoft.com/office/drawing/2014/main" id="{64C258B2-9908-DF4D-B39F-4346F5F76F3B}"/>
              </a:ext>
            </a:extLst>
          </p:cNvPr>
          <p:cNvSpPr/>
          <p:nvPr/>
        </p:nvSpPr>
        <p:spPr>
          <a:xfrm>
            <a:off x="849204" y="4303894"/>
            <a:ext cx="7174759" cy="229963"/>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FA7C4"/>
                </a:solidFill>
                <a:effectLst/>
                <a:uLnTx/>
                <a:uFillTx/>
                <a:latin typeface="Amazon Ember" panose="020B0603020204020204" pitchFamily="34" charset="0"/>
                <a:ea typeface="Amazon Ember" panose="020B0603020204020204" pitchFamily="34" charset="0"/>
                <a:cs typeface="Amazon Ember" panose="020B0603020204020204" pitchFamily="34" charset="0"/>
              </a:rPr>
              <a:t>RDS Automation</a:t>
            </a:r>
          </a:p>
        </p:txBody>
      </p:sp>
      <p:sp>
        <p:nvSpPr>
          <p:cNvPr id="70" name="Rectangle 69">
            <a:extLst>
              <a:ext uri="{FF2B5EF4-FFF2-40B4-BE49-F238E27FC236}">
                <a16:creationId xmlns:a16="http://schemas.microsoft.com/office/drawing/2014/main" id="{23071BC3-989A-DC40-91AB-BC3A1186A5C4}"/>
              </a:ext>
            </a:extLst>
          </p:cNvPr>
          <p:cNvSpPr/>
          <p:nvPr/>
        </p:nvSpPr>
        <p:spPr>
          <a:xfrm>
            <a:off x="5849141"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“c”</a:t>
            </a:r>
          </a:p>
        </p:txBody>
      </p:sp>
      <p:sp>
        <p:nvSpPr>
          <p:cNvPr id="71" name="TextBox 70">
            <a:extLst>
              <a:ext uri="{FF2B5EF4-FFF2-40B4-BE49-F238E27FC236}">
                <a16:creationId xmlns:a16="http://schemas.microsoft.com/office/drawing/2014/main" id="{1D0B522C-67DE-B24D-B877-60514DF7F4A5}"/>
              </a:ext>
            </a:extLst>
          </p:cNvPr>
          <p:cNvSpPr txBox="1"/>
          <p:nvPr/>
        </p:nvSpPr>
        <p:spPr>
          <a:xfrm>
            <a:off x="6179899"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2" name="Graphic 71">
            <a:extLst>
              <a:ext uri="{FF2B5EF4-FFF2-40B4-BE49-F238E27FC236}">
                <a16:creationId xmlns:a16="http://schemas.microsoft.com/office/drawing/2014/main" id="{29CF53B2-C065-0248-9FBC-D236E3953D6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701602" y="1821803"/>
            <a:ext cx="469900" cy="469900"/>
          </a:xfrm>
          <a:prstGeom prst="rect">
            <a:avLst/>
          </a:prstGeom>
        </p:spPr>
      </p:pic>
      <p:sp>
        <p:nvSpPr>
          <p:cNvPr id="82" name="Rectangle 81">
            <a:extLst>
              <a:ext uri="{FF2B5EF4-FFF2-40B4-BE49-F238E27FC236}">
                <a16:creationId xmlns:a16="http://schemas.microsoft.com/office/drawing/2014/main" id="{8F07908C-1C91-304B-A1D8-54CBF306FFD3}"/>
              </a:ext>
            </a:extLst>
          </p:cNvPr>
          <p:cNvSpPr/>
          <p:nvPr/>
        </p:nvSpPr>
        <p:spPr>
          <a:xfrm>
            <a:off x="3357240" y="1393735"/>
            <a:ext cx="2174822" cy="2853386"/>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83" name="TextBox 82">
            <a:extLst>
              <a:ext uri="{FF2B5EF4-FFF2-40B4-BE49-F238E27FC236}">
                <a16:creationId xmlns:a16="http://schemas.microsoft.com/office/drawing/2014/main" id="{7179910B-486D-B644-8036-C41311E824A7}"/>
              </a:ext>
            </a:extLst>
          </p:cNvPr>
          <p:cNvSpPr txBox="1"/>
          <p:nvPr/>
        </p:nvSpPr>
        <p:spPr>
          <a:xfrm>
            <a:off x="3687998" y="2291703"/>
            <a:ext cx="151330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App servers</a:t>
            </a:r>
            <a:endParaRPr kumimoji="0" lang="en-US" sz="1200" b="0" i="0" u="none" strike="noStrike" kern="0" cap="none" spc="0" normalizeH="0" baseline="0" noProof="0" dirty="0">
              <a:ln>
                <a:noFill/>
              </a:ln>
              <a:solidFill>
                <a:schemeClr val="bg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4" name="Graphic 83">
            <a:extLst>
              <a:ext uri="{FF2B5EF4-FFF2-40B4-BE49-F238E27FC236}">
                <a16:creationId xmlns:a16="http://schemas.microsoft.com/office/drawing/2014/main" id="{F9284CF7-2146-C345-82E5-BBE207B4A54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209701" y="1821803"/>
            <a:ext cx="469900" cy="469900"/>
          </a:xfrm>
          <a:prstGeom prst="rect">
            <a:avLst/>
          </a:prstGeom>
        </p:spPr>
      </p:pic>
      <p:cxnSp>
        <p:nvCxnSpPr>
          <p:cNvPr id="8" name="Straight Connector 7">
            <a:extLst>
              <a:ext uri="{FF2B5EF4-FFF2-40B4-BE49-F238E27FC236}">
                <a16:creationId xmlns:a16="http://schemas.microsoft.com/office/drawing/2014/main" id="{071BEE95-7FB5-6442-8C60-7017AE6A1711}"/>
              </a:ext>
            </a:extLst>
          </p:cNvPr>
          <p:cNvCxnSpPr/>
          <p:nvPr/>
        </p:nvCxnSpPr>
        <p:spPr>
          <a:xfrm flipV="1">
            <a:off x="939218" y="1500935"/>
            <a:ext cx="1999130" cy="2689412"/>
          </a:xfrm>
          <a:prstGeom prst="line">
            <a:avLst/>
          </a:prstGeom>
          <a:ln w="1270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6EBEA97-F026-7445-8591-349CC936C542}"/>
              </a:ext>
            </a:extLst>
          </p:cNvPr>
          <p:cNvCxnSpPr>
            <a:cxnSpLocks/>
          </p:cNvCxnSpPr>
          <p:nvPr/>
        </p:nvCxnSpPr>
        <p:spPr>
          <a:xfrm flipH="1" flipV="1">
            <a:off x="988644" y="1500936"/>
            <a:ext cx="1990269" cy="2746185"/>
          </a:xfrm>
          <a:prstGeom prst="line">
            <a:avLst/>
          </a:prstGeom>
          <a:ln w="1270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24BA7808-3705-4CBB-9B43-75BB5773A553}"/>
              </a:ext>
            </a:extLst>
          </p:cNvPr>
          <p:cNvCxnSpPr>
            <a:stCxn id="17" idx="2"/>
          </p:cNvCxnSpPr>
          <p:nvPr/>
        </p:nvCxnSpPr>
        <p:spPr>
          <a:xfrm flipH="1">
            <a:off x="1936615" y="2568702"/>
            <a:ext cx="1" cy="631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E3280FC-30A7-4638-898F-4603F1D74AF3}"/>
              </a:ext>
            </a:extLst>
          </p:cNvPr>
          <p:cNvCxnSpPr>
            <a:cxnSpLocks/>
          </p:cNvCxnSpPr>
          <p:nvPr/>
        </p:nvCxnSpPr>
        <p:spPr>
          <a:xfrm flipH="1">
            <a:off x="1936614" y="2619749"/>
            <a:ext cx="2464572" cy="554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2F4EC2-CAB4-4A23-90FD-9C45210D9354}"/>
              </a:ext>
            </a:extLst>
          </p:cNvPr>
          <p:cNvCxnSpPr>
            <a:stCxn id="71" idx="2"/>
          </p:cNvCxnSpPr>
          <p:nvPr/>
        </p:nvCxnSpPr>
        <p:spPr>
          <a:xfrm flipH="1">
            <a:off x="1936615" y="2568702"/>
            <a:ext cx="4999937" cy="631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quot;No&quot; Symbol 1">
            <a:extLst>
              <a:ext uri="{FF2B5EF4-FFF2-40B4-BE49-F238E27FC236}">
                <a16:creationId xmlns:a16="http://schemas.microsoft.com/office/drawing/2014/main" id="{5C8A4F65-4A85-B340-95F7-1E2CF57A7283}"/>
              </a:ext>
            </a:extLst>
          </p:cNvPr>
          <p:cNvSpPr>
            <a:spLocks noChangeAspect="1"/>
          </p:cNvSpPr>
          <p:nvPr/>
        </p:nvSpPr>
        <p:spPr>
          <a:xfrm>
            <a:off x="1648962" y="3145489"/>
            <a:ext cx="553998" cy="553998"/>
          </a:xfrm>
          <a:prstGeom prst="noSmoking">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486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nodeType="clickEffect">
                                  <p:stCondLst>
                                    <p:cond delay="0"/>
                                  </p:stCondLst>
                                  <p:childTnLst>
                                    <p:anim calcmode="lin" valueType="num">
                                      <p:cBhvr>
                                        <p:cTn id="25" dur="500"/>
                                        <p:tgtEl>
                                          <p:spTgt spid="16"/>
                                        </p:tgtEl>
                                        <p:attrNameLst>
                                          <p:attrName>ppt_w</p:attrName>
                                        </p:attrNameLst>
                                      </p:cBhvr>
                                      <p:tavLst>
                                        <p:tav tm="0">
                                          <p:val>
                                            <p:strVal val="ppt_w"/>
                                          </p:val>
                                        </p:tav>
                                        <p:tav tm="100000">
                                          <p:val>
                                            <p:fltVal val="0"/>
                                          </p:val>
                                        </p:tav>
                                      </p:tavLst>
                                    </p:anim>
                                    <p:anim calcmode="lin" valueType="num">
                                      <p:cBhvr>
                                        <p:cTn id="26" dur="500"/>
                                        <p:tgtEl>
                                          <p:spTgt spid="16"/>
                                        </p:tgtEl>
                                        <p:attrNameLst>
                                          <p:attrName>ppt_h</p:attrName>
                                        </p:attrNameLst>
                                      </p:cBhvr>
                                      <p:tavLst>
                                        <p:tav tm="0">
                                          <p:val>
                                            <p:strVal val="ppt_h"/>
                                          </p:val>
                                        </p:tav>
                                        <p:tav tm="100000">
                                          <p:val>
                                            <p:fltVal val="0"/>
                                          </p:val>
                                        </p:tav>
                                      </p:tavLst>
                                    </p:anim>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nodeType="clickEffect">
                                  <p:stCondLst>
                                    <p:cond delay="0"/>
                                  </p:stCondLst>
                                  <p:childTnLst>
                                    <p:anim calcmode="lin" valueType="num">
                                      <p:cBhvr>
                                        <p:cTn id="32" dur="500"/>
                                        <p:tgtEl>
                                          <p:spTgt spid="20"/>
                                        </p:tgtEl>
                                        <p:attrNameLst>
                                          <p:attrName>ppt_w</p:attrName>
                                        </p:attrNameLst>
                                      </p:cBhvr>
                                      <p:tavLst>
                                        <p:tav tm="0">
                                          <p:val>
                                            <p:strVal val="ppt_w"/>
                                          </p:val>
                                        </p:tav>
                                        <p:tav tm="100000">
                                          <p:val>
                                            <p:fltVal val="0"/>
                                          </p:val>
                                        </p:tav>
                                      </p:tavLst>
                                    </p:anim>
                                    <p:anim calcmode="lin" valueType="num">
                                      <p:cBhvr>
                                        <p:cTn id="33" dur="500"/>
                                        <p:tgtEl>
                                          <p:spTgt spid="20"/>
                                        </p:tgtEl>
                                        <p:attrNameLst>
                                          <p:attrName>ppt_h</p:attrName>
                                        </p:attrNameLst>
                                      </p:cBhvr>
                                      <p:tavLst>
                                        <p:tav tm="0">
                                          <p:val>
                                            <p:strVal val="ppt_h"/>
                                          </p:val>
                                        </p:tav>
                                        <p:tav tm="100000">
                                          <p:val>
                                            <p:fltVal val="0"/>
                                          </p:val>
                                        </p:tav>
                                      </p:tavLst>
                                    </p:anim>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DeckTemplate_AWS</Template>
  <TotalTime>11602</TotalTime>
  <Words>4067</Words>
  <Application>Microsoft Office PowerPoint</Application>
  <PresentationFormat>On-screen Show (16:9)</PresentationFormat>
  <Paragraphs>479</Paragraphs>
  <Slides>38</Slides>
  <Notes>38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Amazon Ember</vt:lpstr>
      <vt:lpstr>Amazon Ember Regular</vt:lpstr>
      <vt:lpstr>Arial</vt:lpstr>
      <vt:lpstr>Lucida Console</vt:lpstr>
      <vt:lpstr>Segoe UI</vt:lpstr>
      <vt:lpstr>DeckTemplate-AWS</vt:lpstr>
      <vt:lpstr>PowerPoint Presentation</vt:lpstr>
      <vt:lpstr>Agenda </vt:lpstr>
      <vt:lpstr>Regions and Availability Zone</vt:lpstr>
      <vt:lpstr>Background – Managed service features</vt:lpstr>
      <vt:lpstr>Background – RPO and RTO</vt:lpstr>
      <vt:lpstr>High availability</vt:lpstr>
      <vt:lpstr>High availability considerations</vt:lpstr>
      <vt:lpstr>High availability with Amazon RDS PostgreSQL</vt:lpstr>
      <vt:lpstr>Single-AZ availability</vt:lpstr>
      <vt:lpstr>Multi-AZ availability</vt:lpstr>
      <vt:lpstr>Multi-AZ replication – How it works</vt:lpstr>
      <vt:lpstr>Multi-AZ – secondary failures</vt:lpstr>
      <vt:lpstr>Multi-AZ – failover process</vt:lpstr>
      <vt:lpstr>Multi-AZ – failover process</vt:lpstr>
      <vt:lpstr>Multi-AZ – failover process</vt:lpstr>
      <vt:lpstr>Multi-AZ failover timeline</vt:lpstr>
      <vt:lpstr>Multi-AZ – Automatic failover</vt:lpstr>
      <vt:lpstr>Benefits of Multi-AZ</vt:lpstr>
      <vt:lpstr>Best practices for Multi-AZ</vt:lpstr>
      <vt:lpstr>Disaster recovery</vt:lpstr>
      <vt:lpstr>Disaster recovery considerations</vt:lpstr>
      <vt:lpstr>Disaster recovery with Amazon RDS</vt:lpstr>
      <vt:lpstr>Disaster recovery with Amazon RDS</vt:lpstr>
      <vt:lpstr>Disaster recovery with Amazon RDS</vt:lpstr>
      <vt:lpstr>Cross-region Read Replica</vt:lpstr>
      <vt:lpstr>Cross-region Read Replica Promotion</vt:lpstr>
      <vt:lpstr>Disaster recovery with Amazon RDS</vt:lpstr>
      <vt:lpstr>External replication</vt:lpstr>
      <vt:lpstr>RDS automated backups</vt:lpstr>
      <vt:lpstr>RDS manual backups</vt:lpstr>
      <vt:lpstr>Amazon RDS snapshots</vt:lpstr>
      <vt:lpstr>Restore from snapshot</vt:lpstr>
      <vt:lpstr>Restore to a point in time</vt:lpstr>
      <vt:lpstr>Amazon RDS for PostgreSQL read replicas</vt:lpstr>
      <vt:lpstr>RDS PostgreSQL read replicas</vt:lpstr>
      <vt:lpstr>Amazon RDS HA/DR features</vt:lpstr>
      <vt:lpstr>Conclusion and Q&amp;A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Grieff, Greg</cp:lastModifiedBy>
  <cp:revision>260</cp:revision>
  <dcterms:created xsi:type="dcterms:W3CDTF">2016-06-17T18:22:10Z</dcterms:created>
  <dcterms:modified xsi:type="dcterms:W3CDTF">2021-03-15T03:06:09Z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