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1"/>
  </p:notesMasterIdLst>
  <p:sldIdLst>
    <p:sldId id="257" r:id="rId5"/>
    <p:sldId id="361" r:id="rId6"/>
    <p:sldId id="337" r:id="rId7"/>
    <p:sldId id="349" r:id="rId8"/>
    <p:sldId id="351" r:id="rId9"/>
    <p:sldId id="358" r:id="rId10"/>
    <p:sldId id="352" r:id="rId11"/>
    <p:sldId id="350" r:id="rId12"/>
    <p:sldId id="353" r:id="rId13"/>
    <p:sldId id="354" r:id="rId14"/>
    <p:sldId id="355" r:id="rId15"/>
    <p:sldId id="356" r:id="rId16"/>
    <p:sldId id="357" r:id="rId17"/>
    <p:sldId id="359" r:id="rId18"/>
    <p:sldId id="360" r:id="rId19"/>
    <p:sldId id="34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CD32F9-77C7-CC44-85F8-48F88CA87E41}">
          <p14:sldIdLst>
            <p14:sldId id="257"/>
            <p14:sldId id="361"/>
            <p14:sldId id="337"/>
            <p14:sldId id="349"/>
            <p14:sldId id="351"/>
            <p14:sldId id="358"/>
            <p14:sldId id="352"/>
            <p14:sldId id="350"/>
            <p14:sldId id="353"/>
            <p14:sldId id="354"/>
            <p14:sldId id="355"/>
            <p14:sldId id="356"/>
            <p14:sldId id="357"/>
            <p14:sldId id="359"/>
            <p14:sldId id="360"/>
            <p14:sldId id="342"/>
          </p14:sldIdLst>
        </p14:section>
      </p14:sectionLst>
    </p:ext>
    <p:ext uri="{EFAFB233-063F-42B5-8137-9DF3F51BA10A}">
      <p15:sldGuideLst xmlns:p15="http://schemas.microsoft.com/office/powerpoint/2012/main">
        <p15:guide id="1" orient="horz" pos="2604" userDrawn="1">
          <p15:clr>
            <a:srgbClr val="A4A3A4"/>
          </p15:clr>
        </p15:guide>
        <p15:guide id="2" orient="horz" pos="41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Douglas Flora" initials="MOU" lastIdx="9" clrIdx="2"/>
  <p:cmAuthor id="3" name="Douglas Flora" initials="MOU [2]" lastIdx="1" clrIdx="3"/>
  <p:cmAuthor id="4" name="Douglas Flora" initials="MOU [3]" lastIdx="1" clrIdx="4"/>
  <p:cmAuthor id="5" name="Douglas Flora" initials="MOU [4]" lastIdx="1" clrIdx="5"/>
  <p:cmAuthor id="6" name="Douglas Flora" initials="MOU [5]" lastIdx="1" clrIdx="6"/>
  <p:cmAuthor id="7" name="Douglas Flora" initials="MOU [6]" lastIdx="1" clrIdx="7"/>
  <p:cmAuthor id="8" name="Douglas Flora" initials="MOU [7]" lastIdx="1" clrIdx="8"/>
  <p:cmAuthor id="9" name="Douglas Flora" initials="MOU [8]" lastIdx="1" clrIdx="9"/>
  <p:cmAuthor id="10" name="Douglas Flora" initials="MOU [9]" lastIdx="1" clrIdx="10"/>
  <p:cmAuthor id="11" name="Douglas Flora" initials="MOU [10]" lastIdx="1" clrIdx="11"/>
  <p:cmAuthor id="12" name="Douglas Flora" initials="MOU [11]" lastIdx="1" clrIdx="12"/>
  <p:cmAuthor id="13" name="Douglas Flora" initials="MOU [12]" lastIdx="1" clrIdx="13"/>
  <p:cmAuthor id="14" name="Douglas Flora" initials="MOU [13]" lastIdx="1" clrIdx="14"/>
  <p:cmAuthor id="15" name="Douglas Flora" initials="MOU [14]" lastIdx="1" clrIdx="15"/>
  <p:cmAuthor id="16" name="Douglas Flora" initials="MOU [15]" lastIdx="1" clrIdx="16"/>
  <p:cmAuthor id="17" name="Douglas Flora" initials="MOU [16]" lastIdx="1" clrIdx="17"/>
  <p:cmAuthor id="18" name="Douglas Flora" initials="MOU [17]" lastIdx="1" clrIdx="18"/>
  <p:cmAuthor id="19" name="Douglas Flora" initials="MOU [18]" lastIdx="1" clrIdx="19"/>
  <p:cmAuthor id="20" name="Douglas Flora" initials="MOU [19]" lastIdx="1" clrIdx="20"/>
  <p:cmAuthor id="21" name="Caitlyn Ryan" initials="CR" lastIdx="13" clrIdx="21">
    <p:extLst>
      <p:ext uri="{19B8F6BF-5375-455C-9EA6-DF929625EA0E}">
        <p15:presenceInfo xmlns:p15="http://schemas.microsoft.com/office/powerpoint/2012/main" userId="S-1-5-21-383413107-1061881802-891584314-12522" providerId="AD"/>
      </p:ext>
    </p:extLst>
  </p:cmAuthor>
  <p:cmAuthor id="22" name="Jenn Cooley Luft" initials="JCL" lastIdx="3" clrIdx="22">
    <p:extLst>
      <p:ext uri="{19B8F6BF-5375-455C-9EA6-DF929625EA0E}">
        <p15:presenceInfo xmlns:p15="http://schemas.microsoft.com/office/powerpoint/2012/main" userId="S-1-5-21-383413107-1061881802-891584314-12481" providerId="AD"/>
      </p:ext>
    </p:extLst>
  </p:cmAuthor>
  <p:cmAuthor id="23" name="Brittany Hart" initials="BH" lastIdx="1" clrIdx="23">
    <p:extLst>
      <p:ext uri="{19B8F6BF-5375-455C-9EA6-DF929625EA0E}">
        <p15:presenceInfo xmlns:p15="http://schemas.microsoft.com/office/powerpoint/2012/main" userId="S-1-5-21-383413107-1061881802-891584314-10022" providerId="AD"/>
      </p:ext>
    </p:extLst>
  </p:cmAuthor>
  <p:cmAuthor id="24" name="Calder Thami" initials="CT" lastIdx="1" clrIdx="24">
    <p:extLst>
      <p:ext uri="{19B8F6BF-5375-455C-9EA6-DF929625EA0E}">
        <p15:presenceInfo xmlns:p15="http://schemas.microsoft.com/office/powerpoint/2012/main" userId="S-1-5-21-383413107-1061881802-891584314-12470" providerId="AD"/>
      </p:ext>
    </p:extLst>
  </p:cmAuthor>
  <p:cmAuthor id="25" name="Microsoft Office User" initials="MOU" lastIdx="19" clrIdx="25">
    <p:extLst>
      <p:ext uri="{19B8F6BF-5375-455C-9EA6-DF929625EA0E}">
        <p15:presenceInfo xmlns:p15="http://schemas.microsoft.com/office/powerpoint/2012/main" userId="Microsoft Office User" providerId="None"/>
      </p:ext>
    </p:extLst>
  </p:cmAuthor>
  <p:cmAuthor id="26" name="Benton, Justin" initials="BJ" lastIdx="3" clrIdx="26">
    <p:extLst>
      <p:ext uri="{19B8F6BF-5375-455C-9EA6-DF929625EA0E}">
        <p15:presenceInfo xmlns:p15="http://schemas.microsoft.com/office/powerpoint/2012/main" userId="S-1-5-21-1407069837-2091007605-538272213-27210413" providerId="AD"/>
      </p:ext>
    </p:extLst>
  </p:cmAuthor>
  <p:cmAuthor id="27" name="SJ" initials="SJ" lastIdx="4" clrIdx="27">
    <p:extLst>
      <p:ext uri="{19B8F6BF-5375-455C-9EA6-DF929625EA0E}">
        <p15:presenceInfo xmlns:p15="http://schemas.microsoft.com/office/powerpoint/2012/main" userId="S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AA2CB0"/>
    <a:srgbClr val="CF362B"/>
    <a:srgbClr val="4B837B"/>
    <a:srgbClr val="0094B3"/>
    <a:srgbClr val="07F9ED"/>
    <a:srgbClr val="3366BB"/>
    <a:srgbClr val="BF140C"/>
    <a:srgbClr val="8A22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5" autoAdjust="0"/>
    <p:restoredTop sz="96395" autoAdjust="0"/>
  </p:normalViewPr>
  <p:slideViewPr>
    <p:cSldViewPr showGuides="1">
      <p:cViewPr varScale="1">
        <p:scale>
          <a:sx n="142" d="100"/>
          <a:sy n="142" d="100"/>
        </p:scale>
        <p:origin x="192" y="584"/>
      </p:cViewPr>
      <p:guideLst>
        <p:guide orient="horz" pos="2604"/>
        <p:guide orient="horz" pos="41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128"/>
    </p:cViewPr>
  </p:sorterViewPr>
  <p:notesViewPr>
    <p:cSldViewPr>
      <p:cViewPr varScale="1">
        <p:scale>
          <a:sx n="52" d="100"/>
          <a:sy n="52" d="100"/>
        </p:scale>
        <p:origin x="2680" y="60"/>
      </p:cViewPr>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9/28/20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40900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58839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dashboard. We'll go into this in more detail as presentation goes on. </a:t>
            </a:r>
          </a:p>
          <a:p>
            <a:endParaRPr lang="en-US" dirty="0"/>
          </a:p>
          <a:p>
            <a:r>
              <a:rPr lang="en-US" dirty="0"/>
              <a:t>But basically, it's divided into two parts. On top we see the load on the database over time. And the idea is to make it really visually impactful, so that we can see the problems, immediately </a:t>
            </a:r>
          </a:p>
          <a:p>
            <a:endParaRPr lang="en-US" dirty="0"/>
          </a:p>
          <a:p>
            <a:r>
              <a:rPr lang="en-US" dirty="0"/>
              <a:t>what we</a:t>
            </a:r>
            <a:r>
              <a:rPr lang="en-US" baseline="0" dirty="0"/>
              <a:t> </a:t>
            </a:r>
            <a:r>
              <a:rPr lang="en-US" dirty="0"/>
              <a:t>see above</a:t>
            </a:r>
            <a:r>
              <a:rPr lang="en-US" baseline="0" dirty="0"/>
              <a:t> </a:t>
            </a:r>
            <a:r>
              <a:rPr lang="en-US" dirty="0"/>
              <a:t>is there's two spikes to green spike and I see this red spike. We'll go into this more detail. Green is about users running on CPU and reds, in this case locking </a:t>
            </a:r>
          </a:p>
          <a:p>
            <a:endParaRPr lang="en-US" dirty="0"/>
          </a:p>
          <a:p>
            <a:r>
              <a:rPr lang="en-US" dirty="0"/>
              <a:t>And then below that we have the top sequel, where's this load coming from. So we're like to CPU that first SQL statements, the one that's demanding all the CPU. In this case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41853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talking about database load  </a:t>
            </a:r>
          </a:p>
          <a:p>
            <a:endParaRPr lang="en-US" dirty="0"/>
          </a:p>
          <a:p>
            <a:r>
              <a:rPr lang="en-US" dirty="0"/>
              <a:t>All these database engines have a structure that tells us who's connected to the database, what are the connections to the database. </a:t>
            </a:r>
          </a:p>
          <a:p>
            <a:endParaRPr lang="en-US" dirty="0"/>
          </a:p>
          <a:p>
            <a:r>
              <a:rPr lang="en-US" dirty="0"/>
              <a:t>And for each of those connections it'll tell us which ones are active and which ones are idle. And what we do in performance insights as we look at that structure once a second.</a:t>
            </a:r>
          </a:p>
          <a:p>
            <a:endParaRPr lang="en-US" dirty="0"/>
          </a:p>
          <a:p>
            <a:endParaRPr lang="en-US" dirty="0"/>
          </a:p>
          <a:p>
            <a:r>
              <a:rPr lang="en-US" dirty="0"/>
              <a:t>Now that might sound like a lot of work, but remember, we're just reading from memory it's super lightweight and the test I've done it so my test is less than 1% of what we CPU. </a:t>
            </a:r>
          </a:p>
          <a:p>
            <a:endParaRPr lang="en-US" dirty="0"/>
          </a:p>
          <a:p>
            <a:r>
              <a:rPr lang="en-US" dirty="0"/>
              <a:t>And what we do is we look at the structure we ignore the idle connections we collect the data from the active connections. </a:t>
            </a:r>
          </a:p>
          <a:p>
            <a:endParaRPr lang="en-US" dirty="0"/>
          </a:p>
          <a:p>
            <a:r>
              <a:rPr lang="en-US" dirty="0"/>
              <a:t>So the connection is active we get. What's the equals user running, who is the user, what state are they all on CPU, are they waiting for some resource like IO or lock or buffer access.</a:t>
            </a:r>
          </a:p>
          <a:p>
            <a:endParaRPr lang="en-US" dirty="0"/>
          </a:p>
          <a:p>
            <a:r>
              <a:rPr lang="en-US" dirty="0"/>
              <a:t>What host is sequel being sent from like application server so I can see the load by application servers and who's the user running the sequel, and then expose this as a metric called average active sessions, which is really a measurement of the concurrency of load on database, how many users are concurrently active in the database, and we call this as our average active sessions. This is a measurement of concurrency on the db. We call it as AAS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220567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So here's a visualization of what we're doing. So time's running from left to right.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The vertical black lines are every second we collect data we wake up to collect the data.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The three horizontal lines are three users. And then the blue rectangles are active SQL and the database.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So, what are you an active user sends in a query, it takes a certain amount of time for the database to process that query and then finish it. That's the activity time.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And now I have three different types of queries in this slide, the bottom queries is a long running queries . It did</a:t>
            </a:r>
            <a:r>
              <a:rPr lang="en-US" sz="1200" b="0" i="0" kern="1200" baseline="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not run much.  it's run twice here, but multi seconds, and anything that's over a second will always capture.</a:t>
            </a:r>
            <a:r>
              <a:rPr lang="en-US" sz="1200" b="0" i="0" kern="1200" baseline="0" dirty="0">
                <a:solidFill>
                  <a:schemeClr val="tx1"/>
                </a:solidFill>
                <a:effectLst/>
                <a:latin typeface="Amazon Ember Regular" charset="0"/>
                <a:ea typeface="+mn-ea"/>
                <a:cs typeface="+mn-cs"/>
              </a:rPr>
              <a:t> </a:t>
            </a:r>
            <a:r>
              <a:rPr lang="en-US" sz="1200" b="0" i="0" kern="1200" dirty="0">
                <a:solidFill>
                  <a:schemeClr val="tx1"/>
                </a:solidFill>
                <a:effectLst/>
                <a:latin typeface="Amazon Ember Regular" charset="0"/>
                <a:ea typeface="+mn-ea"/>
                <a:cs typeface="+mn-cs"/>
              </a:rPr>
              <a:t>above about that as a shorter query sub second query that's run fairly often.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So we're going to make this sub second, so we're going to miss it some of the time, but a lot of the time we'll catch it, so it'll show up in our data.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Now the top query is a fast query that's not run very often, odds are we'll miss it completely. That might sound unnerving. But first of all that query is fast. It's already optimized. And it's not run very often it's not putting much load on my database. </a:t>
            </a:r>
          </a:p>
          <a:p>
            <a:pPr marL="0" marR="0" lvl="0" indent="0" algn="l" defTabSz="1097212" rtl="0" eaLnBrk="1" fontAlgn="auto" latinLnBrk="0" hangingPunct="1">
              <a:lnSpc>
                <a:spcPct val="90000"/>
              </a:lnSpc>
              <a:spcBef>
                <a:spcPts val="0"/>
              </a:spcBef>
              <a:spcAft>
                <a:spcPts val="400"/>
              </a:spcAft>
              <a:buClrTx/>
              <a:buSzTx/>
              <a:buFontTx/>
              <a:buNone/>
              <a:tabLst/>
              <a:defRPr/>
            </a:pPr>
            <a:endParaRPr lang="en-US" sz="1200" b="0" i="0" kern="1200" dirty="0">
              <a:solidFill>
                <a:schemeClr val="tx1"/>
              </a:solidFill>
              <a:effectLst/>
              <a:latin typeface="Amazon Ember Regular" charset="0"/>
              <a:ea typeface="+mn-ea"/>
              <a:cs typeface="+mn-cs"/>
            </a:endParaRPr>
          </a:p>
          <a:p>
            <a:pPr marL="0" marR="0" lvl="0" indent="0" algn="l" defTabSz="1097212" rtl="0" eaLnBrk="1" fontAlgn="auto" latinLnBrk="0" hangingPunct="1">
              <a:lnSpc>
                <a:spcPct val="90000"/>
              </a:lnSpc>
              <a:spcBef>
                <a:spcPts val="0"/>
              </a:spcBef>
              <a:spcAft>
                <a:spcPts val="400"/>
              </a:spcAft>
              <a:buClrTx/>
              <a:buSzTx/>
              <a:buFontTx/>
              <a:buNone/>
              <a:tabLst/>
              <a:defRPr/>
            </a:pPr>
            <a:r>
              <a:rPr lang="en-US" sz="1200" b="0" i="0" kern="1200" dirty="0">
                <a:solidFill>
                  <a:schemeClr val="tx1"/>
                </a:solidFill>
                <a:effectLst/>
                <a:latin typeface="Amazon Ember Regular" charset="0"/>
                <a:ea typeface="+mn-ea"/>
                <a:cs typeface="+mn-cs"/>
              </a:rPr>
              <a:t>So when I'm looking at database performance, it doesn't matter. One of the fringe benefits of sampling is it filters out all that noise and helps us concentrate on the big problems.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765499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8371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78834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7248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18869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109721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a:ea typeface="Segoe UI" pitchFamily="34" charset="0"/>
              <a:cs typeface="Arial" panose="020B0604020202020204" pitchFamily="34" charset="0"/>
            </a:endParaRPr>
          </a:p>
        </p:txBody>
      </p:sp>
      <p:sp>
        <p:nvSpPr>
          <p:cNvPr id="6" name="Date Placeholder 5"/>
          <p:cNvSpPr>
            <a:spLocks noGrp="1"/>
          </p:cNvSpPr>
          <p:nvPr>
            <p:ph type="dt" idx="12"/>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23E4C243-A5A9-8D44-83F5-E8823C4F81E7}" type="datetime8">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pPr marL="0" marR="0" lvl="0" indent="0" algn="r" defTabSz="1097212" rtl="0" eaLnBrk="1" fontAlgn="auto" latinLnBrk="0" hangingPunct="1">
                <a:lnSpc>
                  <a:spcPct val="100000"/>
                </a:lnSpc>
                <a:spcBef>
                  <a:spcPts val="0"/>
                </a:spcBef>
                <a:spcAft>
                  <a:spcPts val="0"/>
                </a:spcAft>
                <a:buClrTx/>
                <a:buSzTx/>
                <a:buFontTx/>
                <a:buNone/>
                <a:tabLst/>
                <a:defRPr/>
              </a:pPr>
              <a:t>9/28/20 8:56 AM</a:t>
            </a:fld>
            <a:endParaRPr kumimoji="0" lang="en-US" sz="12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Slide Number Placeholder 6"/>
          <p:cNvSpPr>
            <a:spLocks noGrp="1"/>
          </p:cNvSpPr>
          <p:nvPr>
            <p:ph type="sldNum" sz="quarter" idx="13"/>
          </p:nvPr>
        </p:nvSpPr>
        <p:spPr/>
        <p:txBody>
          <a:bodyPr/>
          <a:lstStyle/>
          <a:p>
            <a:pPr marL="0" marR="0" lvl="0" indent="0" algn="r" defTabSz="10972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109721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039486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514" t="2097" r="2832" b="2801"/>
          <a:stretch/>
        </p:blipFill>
        <p:spPr>
          <a:xfrm>
            <a:off x="1" y="-1"/>
            <a:ext cx="9144000" cy="5143501"/>
          </a:xfrm>
          <a:prstGeom prst="rect">
            <a:avLst/>
          </a:prstGeom>
        </p:spPr>
      </p:pic>
      <p:sp>
        <p:nvSpPr>
          <p:cNvPr id="6" name="Text Placeholder 11"/>
          <p:cNvSpPr>
            <a:spLocks noGrp="1"/>
          </p:cNvSpPr>
          <p:nvPr>
            <p:ph type="body" sz="quarter" idx="10" hasCustomPrompt="1"/>
          </p:nvPr>
        </p:nvSpPr>
        <p:spPr>
          <a:xfrm>
            <a:off x="342900" y="3956022"/>
            <a:ext cx="3683000" cy="433387"/>
          </a:xfrm>
        </p:spPr>
        <p:txBody>
          <a:bodyPr>
            <a:normAutofit/>
          </a:bodyPr>
          <a:lstStyle>
            <a:lvl1pPr marL="0" indent="0" algn="l">
              <a:buNone/>
              <a:defRPr sz="1600" baseline="0">
                <a:solidFill>
                  <a:schemeClr val="tx1"/>
                </a:solidFill>
              </a:defRPr>
            </a:lvl1pPr>
          </a:lstStyle>
          <a:p>
            <a:pPr lvl="0"/>
            <a:r>
              <a:rPr lang="en-US" dirty="0"/>
              <a:t>Click to edit Presenter, Team</a:t>
            </a:r>
          </a:p>
        </p:txBody>
      </p:sp>
      <p:sp>
        <p:nvSpPr>
          <p:cNvPr id="7" name="Text Placeholder 11"/>
          <p:cNvSpPr>
            <a:spLocks noGrp="1"/>
          </p:cNvSpPr>
          <p:nvPr>
            <p:ph type="body" sz="quarter" idx="11" hasCustomPrompt="1"/>
          </p:nvPr>
        </p:nvSpPr>
        <p:spPr>
          <a:xfrm>
            <a:off x="342900" y="4337023"/>
            <a:ext cx="3683000" cy="369888"/>
          </a:xfrm>
        </p:spPr>
        <p:txBody>
          <a:bodyPr>
            <a:normAutofit/>
          </a:bodyPr>
          <a:lstStyle>
            <a:lvl1pPr marL="0" indent="0" algn="l">
              <a:buNone/>
              <a:defRPr sz="1600" baseline="0">
                <a:solidFill>
                  <a:schemeClr val="tx1"/>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342900" y="1908228"/>
            <a:ext cx="7324988" cy="744537"/>
          </a:xfrm>
        </p:spPr>
        <p:txBody>
          <a:bodyPr>
            <a:noAutofit/>
          </a:bodyPr>
          <a:lstStyle>
            <a:lvl1pPr marL="0" indent="0" algn="l">
              <a:lnSpc>
                <a:spcPct val="90000"/>
              </a:lnSpc>
              <a:buNone/>
              <a:defRPr sz="4000" b="1" baseline="0">
                <a:solidFill>
                  <a:schemeClr val="tx1"/>
                </a:solidFill>
              </a:defRPr>
            </a:lvl1pPr>
          </a:lstStyle>
          <a:p>
            <a:pPr lvl="0"/>
            <a:r>
              <a:rPr lang="en-US" dirty="0"/>
              <a:t>Click to edit Master title style</a:t>
            </a:r>
          </a:p>
        </p:txBody>
      </p:sp>
      <p:sp>
        <p:nvSpPr>
          <p:cNvPr id="12" name="Text Placeholder 11"/>
          <p:cNvSpPr>
            <a:spLocks noGrp="1"/>
          </p:cNvSpPr>
          <p:nvPr>
            <p:ph type="body" sz="quarter" idx="13"/>
          </p:nvPr>
        </p:nvSpPr>
        <p:spPr>
          <a:xfrm>
            <a:off x="342900" y="2658575"/>
            <a:ext cx="6041582" cy="487849"/>
          </a:xfrm>
        </p:spPr>
        <p:txBody>
          <a:bodyPr/>
          <a:lstStyle>
            <a:lvl1pPr marL="0" indent="0" algn="l">
              <a:lnSpc>
                <a:spcPct val="90000"/>
              </a:lnSpc>
              <a:buNone/>
              <a:defRPr>
                <a:solidFill>
                  <a:schemeClr val="tx1"/>
                </a:solidFill>
              </a:defRPr>
            </a:lvl1pPr>
          </a:lstStyle>
          <a:p>
            <a:pPr lvl="0"/>
            <a:r>
              <a:rPr lang="en-US" dirty="0"/>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354013"/>
            <a:ext cx="971555" cy="582933"/>
          </a:xfrm>
          <a:prstGeom prst="rect">
            <a:avLst/>
          </a:prstGeom>
        </p:spPr>
      </p:pic>
    </p:spTree>
    <p:extLst>
      <p:ext uri="{BB962C8B-B14F-4D97-AF65-F5344CB8AC3E}">
        <p14:creationId xmlns:p14="http://schemas.microsoft.com/office/powerpoint/2010/main" val="20053143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9715726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8AD875A8-20B5-4781-87A4-619C4BE59305}"/>
              </a:ext>
            </a:extLst>
          </p:cNvPr>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08459060"/>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42900" y="1969202"/>
            <a:ext cx="7825894" cy="930105"/>
          </a:xfrm>
        </p:spPr>
        <p:txBody>
          <a:bodyPr anchor="ctr">
            <a:noAutofit/>
          </a:bodyPr>
          <a:lstStyle>
            <a:lvl1pPr algn="l">
              <a:defRPr sz="4000" b="1" cap="none">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70690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solidFill>
                  <a:schemeClr val="tx1"/>
                </a:solidFill>
              </a:defRPr>
            </a:lvl1pPr>
          </a:lstStyle>
          <a:p>
            <a:r>
              <a:rPr lang="en-US" dirty="0"/>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tandard Content Page Layout (no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aseline="0">
                <a:solidFill>
                  <a:schemeClr val="bg2">
                    <a:lumMod val="10000"/>
                  </a:schemeClr>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719946"/>
            <a:ext cx="8226225" cy="3911321"/>
          </a:xfrm>
        </p:spPr>
        <p:txBody>
          <a:bodyPr lIns="0" tIns="0" rIns="0" bIns="0" anchor="t"/>
          <a:lstStyle>
            <a:lvl1pPr>
              <a:defRPr baseline="0">
                <a:solidFill>
                  <a:schemeClr val="bg2">
                    <a:lumMod val="10000"/>
                  </a:schemeClr>
                </a:solidFill>
                <a:latin typeface="Amazon Ember Light"/>
                <a:cs typeface="Amazon Ember Light"/>
              </a:defRPr>
            </a:lvl1pPr>
          </a:lstStyle>
          <a:p>
            <a:r>
              <a:rPr lang="en-US" dirty="0"/>
              <a:t>Body copy here</a:t>
            </a:r>
          </a:p>
        </p:txBody>
      </p:sp>
    </p:spTree>
    <p:extLst>
      <p:ext uri="{BB962C8B-B14F-4D97-AF65-F5344CB8AC3E}">
        <p14:creationId xmlns:p14="http://schemas.microsoft.com/office/powerpoint/2010/main" val="6033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vert="horz" wrap="square" lIns="182880" tIns="146304" rIns="182880" bIns="146304" rtlCol="0" anchor="t">
            <a:noAutofit/>
          </a:bodyPr>
          <a:lstStyle>
            <a:lvl1pPr>
              <a:defRPr lang="en-US"/>
            </a:lvl1pPr>
          </a:lstStyle>
          <a:p>
            <a:pPr lvl="0"/>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01931" y="891884"/>
            <a:ext cx="8740141" cy="1812804"/>
          </a:xfrm>
          <a:prstGeom prst="rect">
            <a:avLst/>
          </a:prstGeom>
        </p:spPr>
        <p:txBody>
          <a:bodyPr vert="horz" wrap="square" lIns="182880" tIns="146304" rIns="182880" bIns="146304" rtlCol="0">
            <a:spAutoFit/>
          </a:bodyPr>
          <a:lstStyle>
            <a:lvl1pPr marL="285750" indent="-285750">
              <a:buFont typeface="Arial" panose="020B0604020202020204" pitchFamily="34" charset="0"/>
              <a:buChar char="•"/>
              <a:defRPr/>
            </a:lvl1pPr>
            <a:lvl2pPr marL="466430" indent="-214313">
              <a:buFont typeface="Arial" panose="020B0604020202020204" pitchFamily="34" charset="0"/>
              <a:buChar char="•"/>
              <a:defRPr/>
            </a:lvl2pPr>
            <a:lvl3pPr marL="634508" indent="-214313">
              <a:buFont typeface="Arial" panose="020B0604020202020204" pitchFamily="34" charset="0"/>
              <a:buChar char="•"/>
              <a:defRPr/>
            </a:lvl3pPr>
            <a:lvl4pPr marL="802586" indent="-214313">
              <a:buFont typeface="Arial" panose="020B0604020202020204" pitchFamily="34" charset="0"/>
              <a:buChar char="•"/>
              <a:defRPr/>
            </a:lvl4pPr>
            <a:lvl5pPr marL="970664" indent="-214313">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862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54012"/>
            <a:ext cx="8458200" cy="618173"/>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42900" y="1481138"/>
            <a:ext cx="8458200" cy="314572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355519" y="4808534"/>
            <a:ext cx="3027774" cy="107722"/>
          </a:xfrm>
          <a:prstGeom prst="rect">
            <a:avLst/>
          </a:prstGeom>
          <a:noFill/>
        </p:spPr>
        <p:txBody>
          <a:bodyPr wrap="square" lIns="0" tIns="0" rIns="0" bIns="0" rtlCol="0">
            <a:spAutoFit/>
          </a:bodyPr>
          <a:lstStyle/>
          <a:p>
            <a:pPr marL="0" algn="l" defTabSz="457200" rtl="0" eaLnBrk="1" latinLnBrk="0" hangingPunct="1"/>
            <a:r>
              <a:rPr lang="en-US" sz="700" b="0" i="0" kern="1200" dirty="0">
                <a:solidFill>
                  <a:schemeClr val="accent6">
                    <a:lumMod val="60000"/>
                    <a:lumOff val="40000"/>
                  </a:schemeClr>
                </a:solidFill>
                <a:latin typeface="Amazon Ember Regular" charset="0"/>
                <a:ea typeface="+mn-ea"/>
                <a:cs typeface="+mn-cs"/>
              </a:rPr>
              <a:t>© 2020, Amazon Web Services, Inc. or its Affiliates. All rights reserved.</a:t>
            </a:r>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360445" y="4728599"/>
            <a:ext cx="440655" cy="264393"/>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95" r:id="rId6"/>
    <p:sldLayoutId id="2147483687" r:id="rId7"/>
    <p:sldLayoutId id="2147483696" r:id="rId8"/>
    <p:sldLayoutId id="2147483697" r:id="rId9"/>
    <p:sldLayoutId id="2147483698" r:id="rId10"/>
  </p:sldLayoutIdLst>
  <p:transition>
    <p:fade/>
  </p:transition>
  <p:txStyles>
    <p:titleStyle>
      <a:lvl1pPr algn="l" defTabSz="457200" rtl="0" eaLnBrk="1" latinLnBrk="0" hangingPunct="1">
        <a:lnSpc>
          <a:spcPct val="90000"/>
        </a:lnSpc>
        <a:spcBef>
          <a:spcPct val="0"/>
        </a:spcBef>
        <a:buNone/>
        <a:defRPr sz="2800" b="0" i="0" kern="1200">
          <a:gradFill>
            <a:gsLst>
              <a:gs pos="7303">
                <a:srgbClr val="0E2735"/>
              </a:gs>
              <a:gs pos="21348">
                <a:srgbClr val="0E2735"/>
              </a:gs>
            </a:gsLst>
            <a:lin ang="5400000" scaled="1"/>
          </a:gradFill>
          <a:latin typeface="+mj-lt"/>
          <a:ea typeface="+mj-ea"/>
          <a:cs typeface="Amazon Ember Regular" charset="0"/>
        </a:defRPr>
      </a:lvl1pPr>
    </p:titleStyle>
    <p:body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 userDrawn="1">
          <p15:clr>
            <a:srgbClr val="F26B43"/>
          </p15:clr>
        </p15:guide>
        <p15:guide id="2" pos="5544" userDrawn="1">
          <p15:clr>
            <a:srgbClr val="F26B43"/>
          </p15:clr>
        </p15:guide>
        <p15:guide id="3" pos="956" userDrawn="1">
          <p15:clr>
            <a:srgbClr val="F26B43"/>
          </p15:clr>
        </p15:guide>
        <p15:guide id="4" pos="984" userDrawn="1">
          <p15:clr>
            <a:srgbClr val="F26B43"/>
          </p15:clr>
        </p15:guide>
        <p15:guide id="5" pos="1718" userDrawn="1">
          <p15:clr>
            <a:srgbClr val="F26B43"/>
          </p15:clr>
        </p15:guide>
        <p15:guide id="6" pos="1749" userDrawn="1">
          <p15:clr>
            <a:srgbClr val="F26B43"/>
          </p15:clr>
        </p15:guide>
        <p15:guide id="7" pos="2484" userDrawn="1">
          <p15:clr>
            <a:srgbClr val="F26B43"/>
          </p15:clr>
        </p15:guide>
        <p15:guide id="8" pos="2510" userDrawn="1">
          <p15:clr>
            <a:srgbClr val="F26B43"/>
          </p15:clr>
        </p15:guide>
        <p15:guide id="9" pos="3246" userDrawn="1">
          <p15:clr>
            <a:srgbClr val="F26B43"/>
          </p15:clr>
        </p15:guide>
        <p15:guide id="10" pos="3283" userDrawn="1">
          <p15:clr>
            <a:srgbClr val="F26B43"/>
          </p15:clr>
        </p15:guide>
        <p15:guide id="11" pos="4012" userDrawn="1">
          <p15:clr>
            <a:srgbClr val="F26B43"/>
          </p15:clr>
        </p15:guide>
        <p15:guide id="12" pos="4042" userDrawn="1">
          <p15:clr>
            <a:srgbClr val="F26B43"/>
          </p15:clr>
        </p15:guide>
        <p15:guide id="13" pos="4781" userDrawn="1">
          <p15:clr>
            <a:srgbClr val="F26B43"/>
          </p15:clr>
        </p15:guide>
        <p15:guide id="17" orient="horz" pos="3026" userDrawn="1">
          <p15:clr>
            <a:srgbClr val="F26B43"/>
          </p15:clr>
        </p15:guide>
        <p15:guide id="23" orient="horz" pos="899" userDrawn="1">
          <p15:clr>
            <a:srgbClr val="F26B43"/>
          </p15:clr>
        </p15:guide>
        <p15:guide id="24" orient="horz" pos="933" userDrawn="1">
          <p15:clr>
            <a:srgbClr val="F26B43"/>
          </p15:clr>
        </p15:guide>
        <p15:guide id="25" orient="horz" pos="1605" userDrawn="1">
          <p15:clr>
            <a:srgbClr val="F26B43"/>
          </p15:clr>
        </p15:guide>
        <p15:guide id="26" orient="horz" pos="1636" userDrawn="1">
          <p15:clr>
            <a:srgbClr val="F26B43"/>
          </p15:clr>
        </p15:guide>
        <p15:guide id="27" orient="horz" pos="2308" userDrawn="1">
          <p15:clr>
            <a:srgbClr val="F26B43"/>
          </p15:clr>
        </p15:guide>
        <p15:guide id="29" orient="horz" pos="223" userDrawn="1">
          <p15:clr>
            <a:srgbClr val="F26B43"/>
          </p15:clr>
        </p15:guide>
        <p15:guide id="30" orient="horz" pos="233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2F83B39-1454-453F-A105-9D73BD14F886}"/>
              </a:ext>
            </a:extLst>
          </p:cNvPr>
          <p:cNvSpPr>
            <a:spLocks noGrp="1"/>
          </p:cNvSpPr>
          <p:nvPr>
            <p:ph type="body" sz="quarter" idx="12"/>
          </p:nvPr>
        </p:nvSpPr>
        <p:spPr>
          <a:xfrm>
            <a:off x="342899" y="1908228"/>
            <a:ext cx="8526733" cy="744537"/>
          </a:xfrm>
        </p:spPr>
        <p:txBody>
          <a:bodyPr/>
          <a:lstStyle/>
          <a:p>
            <a:r>
              <a:rPr lang="en-US" sz="3800" dirty="0"/>
              <a:t>Amazon RDS for PostgreSQL – Monitoring Performance</a:t>
            </a:r>
          </a:p>
        </p:txBody>
      </p:sp>
      <p:sp>
        <p:nvSpPr>
          <p:cNvPr id="6" name="Text Placeholder 13"/>
          <p:cNvSpPr>
            <a:spLocks noGrp="1"/>
          </p:cNvSpPr>
          <p:nvPr>
            <p:ph type="body" sz="quarter" idx="13"/>
          </p:nvPr>
        </p:nvSpPr>
        <p:spPr>
          <a:xfrm>
            <a:off x="342899" y="3193826"/>
            <a:ext cx="7016227" cy="571695"/>
          </a:xfrm>
        </p:spPr>
        <p:txBody>
          <a:bodyPr/>
          <a:lstStyle/>
          <a:p>
            <a:r>
              <a:rPr lang="en-US" dirty="0"/>
              <a:t>Tools for Optimizing Database Performance</a:t>
            </a:r>
          </a:p>
        </p:txBody>
      </p:sp>
    </p:spTree>
    <p:extLst>
      <p:ext uri="{BB962C8B-B14F-4D97-AF65-F5344CB8AC3E}">
        <p14:creationId xmlns:p14="http://schemas.microsoft.com/office/powerpoint/2010/main" val="9376722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–Sampling</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r>
              <a:rPr lang="en-US" sz="20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Sampling every second</a:t>
            </a:r>
            <a:endParaRPr lang="en-US" sz="20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sp>
        <p:nvSpPr>
          <p:cNvPr id="5" name="Rectangle 4">
            <a:extLst>
              <a:ext uri="{FF2B5EF4-FFF2-40B4-BE49-F238E27FC236}">
                <a16:creationId xmlns:a16="http://schemas.microsoft.com/office/drawing/2014/main" id="{A7482873-FAF5-7346-A87D-2F520E964AC1}"/>
              </a:ext>
            </a:extLst>
          </p:cNvPr>
          <p:cNvSpPr/>
          <p:nvPr/>
        </p:nvSpPr>
        <p:spPr bwMode="auto">
          <a:xfrm>
            <a:off x="4630900" y="3261547"/>
            <a:ext cx="65087" cy="304800"/>
          </a:xfrm>
          <a:prstGeom prst="rect">
            <a:avLst/>
          </a:prstGeom>
          <a:solidFill>
            <a:srgbClr val="C3D69B"/>
          </a:solidFill>
          <a:ln w="9525" cap="flat" cmpd="sng" algn="ctr">
            <a:no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ndParaRPr>
          </a:p>
        </p:txBody>
      </p:sp>
      <p:sp>
        <p:nvSpPr>
          <p:cNvPr id="8" name="Rectangle 2">
            <a:extLst>
              <a:ext uri="{FF2B5EF4-FFF2-40B4-BE49-F238E27FC236}">
                <a16:creationId xmlns:a16="http://schemas.microsoft.com/office/drawing/2014/main" id="{FF8F44BE-D4B6-3045-BC60-0982E9DDA006}"/>
              </a:ext>
            </a:extLst>
          </p:cNvPr>
          <p:cNvSpPr txBox="1">
            <a:spLocks noChangeArrowheads="1"/>
          </p:cNvSpPr>
          <p:nvPr/>
        </p:nvSpPr>
        <p:spPr bwMode="auto">
          <a:xfrm>
            <a:off x="1719232" y="3549354"/>
            <a:ext cx="2819400"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kern="0" dirty="0">
                <a:solidFill>
                  <a:prstClr val="black"/>
                </a:solidFill>
                <a:cs typeface="Arial"/>
              </a:rPr>
              <a:t>Query run often</a:t>
            </a:r>
          </a:p>
        </p:txBody>
      </p:sp>
      <p:sp>
        <p:nvSpPr>
          <p:cNvPr id="9" name="Rectangle 2">
            <a:extLst>
              <a:ext uri="{FF2B5EF4-FFF2-40B4-BE49-F238E27FC236}">
                <a16:creationId xmlns:a16="http://schemas.microsoft.com/office/drawing/2014/main" id="{24461924-15C5-544D-9FD5-864C27F0C83F}"/>
              </a:ext>
            </a:extLst>
          </p:cNvPr>
          <p:cNvSpPr txBox="1">
            <a:spLocks noChangeArrowheads="1"/>
          </p:cNvSpPr>
          <p:nvPr/>
        </p:nvSpPr>
        <p:spPr bwMode="auto">
          <a:xfrm>
            <a:off x="1723994" y="3184229"/>
            <a:ext cx="2819400"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kern="0" dirty="0">
                <a:solidFill>
                  <a:prstClr val="black"/>
                </a:solidFill>
                <a:cs typeface="Arial"/>
              </a:rPr>
              <a:t>Fast query run rarely</a:t>
            </a:r>
          </a:p>
        </p:txBody>
      </p:sp>
      <p:sp>
        <p:nvSpPr>
          <p:cNvPr id="10" name="Rectangle 2">
            <a:extLst>
              <a:ext uri="{FF2B5EF4-FFF2-40B4-BE49-F238E27FC236}">
                <a16:creationId xmlns:a16="http://schemas.microsoft.com/office/drawing/2014/main" id="{FEBFF4FF-184D-1744-850F-5EF07AB6C818}"/>
              </a:ext>
            </a:extLst>
          </p:cNvPr>
          <p:cNvSpPr txBox="1">
            <a:spLocks noChangeArrowheads="1"/>
          </p:cNvSpPr>
          <p:nvPr/>
        </p:nvSpPr>
        <p:spPr bwMode="auto">
          <a:xfrm>
            <a:off x="1719232" y="3902255"/>
            <a:ext cx="2819400"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kern="0" dirty="0">
                <a:solidFill>
                  <a:prstClr val="black"/>
                </a:solidFill>
                <a:cs typeface="Arial"/>
              </a:rPr>
              <a:t>Slow query</a:t>
            </a:r>
          </a:p>
        </p:txBody>
      </p:sp>
      <p:sp>
        <p:nvSpPr>
          <p:cNvPr id="11" name="Rectangle 77">
            <a:extLst>
              <a:ext uri="{FF2B5EF4-FFF2-40B4-BE49-F238E27FC236}">
                <a16:creationId xmlns:a16="http://schemas.microsoft.com/office/drawing/2014/main" id="{E7DE843B-1C9D-D149-829B-2EDCEF6FF52C}"/>
              </a:ext>
            </a:extLst>
          </p:cNvPr>
          <p:cNvSpPr>
            <a:spLocks noChangeArrowheads="1"/>
          </p:cNvSpPr>
          <p:nvPr/>
        </p:nvSpPr>
        <p:spPr bwMode="auto">
          <a:xfrm>
            <a:off x="4633882" y="3924734"/>
            <a:ext cx="2133600" cy="304800"/>
          </a:xfrm>
          <a:prstGeom prst="rect">
            <a:avLst/>
          </a:prstGeom>
          <a:solidFill>
            <a:srgbClr val="9BBB59">
              <a:lumMod val="50000"/>
            </a:srgbClr>
          </a:solidFill>
          <a:ln w="9525">
            <a:noFill/>
            <a:round/>
            <a:headEnd/>
            <a:tailEnd/>
          </a:ln>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4800" b="1" i="0" u="none" strike="noStrike" kern="0" cap="none" spc="0" normalizeH="0" baseline="0" noProof="0">
              <a:ln>
                <a:noFill/>
              </a:ln>
              <a:solidFill>
                <a:prstClr val="black"/>
              </a:solidFill>
              <a:effectLst/>
              <a:uLnTx/>
              <a:uFillTx/>
              <a:ea typeface="ＭＳ Ｐゴシック" charset="0"/>
              <a:cs typeface="ＭＳ Ｐゴシック" charset="0"/>
            </a:endParaRPr>
          </a:p>
        </p:txBody>
      </p:sp>
      <p:sp>
        <p:nvSpPr>
          <p:cNvPr id="12" name="Rectangle 78">
            <a:extLst>
              <a:ext uri="{FF2B5EF4-FFF2-40B4-BE49-F238E27FC236}">
                <a16:creationId xmlns:a16="http://schemas.microsoft.com/office/drawing/2014/main" id="{3D4DFBEB-6DBF-4F40-82EA-17C8604C0466}"/>
              </a:ext>
            </a:extLst>
          </p:cNvPr>
          <p:cNvSpPr>
            <a:spLocks noChangeArrowheads="1"/>
          </p:cNvSpPr>
          <p:nvPr/>
        </p:nvSpPr>
        <p:spPr bwMode="auto">
          <a:xfrm>
            <a:off x="4626897" y="3603329"/>
            <a:ext cx="152400" cy="304800"/>
          </a:xfrm>
          <a:prstGeom prst="rect">
            <a:avLst/>
          </a:prstGeom>
          <a:solidFill>
            <a:srgbClr val="9BBB59">
              <a:lumMod val="75000"/>
            </a:srgbClr>
          </a:solidFill>
          <a:ln w="9525">
            <a:noFill/>
            <a:round/>
            <a:headEnd/>
            <a:tailEnd/>
          </a:ln>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a typeface="ＭＳ Ｐゴシック" charset="0"/>
              <a:cs typeface="ＭＳ Ｐゴシック" charset="0"/>
            </a:endParaRPr>
          </a:p>
        </p:txBody>
      </p:sp>
      <p:grpSp>
        <p:nvGrpSpPr>
          <p:cNvPr id="13" name="Group 69">
            <a:extLst>
              <a:ext uri="{FF2B5EF4-FFF2-40B4-BE49-F238E27FC236}">
                <a16:creationId xmlns:a16="http://schemas.microsoft.com/office/drawing/2014/main" id="{91137C11-1704-AF42-AD18-F41560C650FB}"/>
              </a:ext>
            </a:extLst>
          </p:cNvPr>
          <p:cNvGrpSpPr>
            <a:grpSpLocks/>
          </p:cNvGrpSpPr>
          <p:nvPr/>
        </p:nvGrpSpPr>
        <p:grpSpPr bwMode="auto">
          <a:xfrm>
            <a:off x="701307" y="1677255"/>
            <a:ext cx="1178719" cy="1331912"/>
            <a:chOff x="7602538" y="2300289"/>
            <a:chExt cx="1178719" cy="1331912"/>
          </a:xfrm>
        </p:grpSpPr>
        <p:sp>
          <p:nvSpPr>
            <p:cNvPr id="14" name="Rectangle 2">
              <a:extLst>
                <a:ext uri="{FF2B5EF4-FFF2-40B4-BE49-F238E27FC236}">
                  <a16:creationId xmlns:a16="http://schemas.microsoft.com/office/drawing/2014/main" id="{6C20137B-6A1B-A243-9EE9-AAB14D78036B}"/>
                </a:ext>
              </a:extLst>
            </p:cNvPr>
            <p:cNvSpPr txBox="1">
              <a:spLocks noChangeArrowheads="1"/>
            </p:cNvSpPr>
            <p:nvPr/>
          </p:nvSpPr>
          <p:spPr bwMode="auto">
            <a:xfrm>
              <a:off x="7603332" y="2300289"/>
              <a:ext cx="1177925"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b="1" kern="0" dirty="0">
                  <a:solidFill>
                    <a:prstClr val="black"/>
                  </a:solidFill>
                  <a:latin typeface="Calibri"/>
                </a:rPr>
                <a:t>User 1</a:t>
              </a:r>
            </a:p>
          </p:txBody>
        </p:sp>
        <p:sp>
          <p:nvSpPr>
            <p:cNvPr id="15" name="Rectangle 2">
              <a:extLst>
                <a:ext uri="{FF2B5EF4-FFF2-40B4-BE49-F238E27FC236}">
                  <a16:creationId xmlns:a16="http://schemas.microsoft.com/office/drawing/2014/main" id="{0C01DBA2-7185-8B44-92E6-67F30BECB1A4}"/>
                </a:ext>
              </a:extLst>
            </p:cNvPr>
            <p:cNvSpPr txBox="1">
              <a:spLocks noChangeArrowheads="1"/>
            </p:cNvSpPr>
            <p:nvPr/>
          </p:nvSpPr>
          <p:spPr bwMode="auto">
            <a:xfrm>
              <a:off x="7602538" y="2776539"/>
              <a:ext cx="1177925"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b="1" kern="0" dirty="0">
                  <a:solidFill>
                    <a:prstClr val="black"/>
                  </a:solidFill>
                  <a:latin typeface="Calibri"/>
                </a:rPr>
                <a:t>User 2</a:t>
              </a:r>
            </a:p>
          </p:txBody>
        </p:sp>
        <p:sp>
          <p:nvSpPr>
            <p:cNvPr id="16" name="Rectangle 2">
              <a:extLst>
                <a:ext uri="{FF2B5EF4-FFF2-40B4-BE49-F238E27FC236}">
                  <a16:creationId xmlns:a16="http://schemas.microsoft.com/office/drawing/2014/main" id="{6D1468A0-D903-A548-B054-E87FDB328BF4}"/>
                </a:ext>
              </a:extLst>
            </p:cNvPr>
            <p:cNvSpPr txBox="1">
              <a:spLocks noChangeArrowheads="1"/>
            </p:cNvSpPr>
            <p:nvPr/>
          </p:nvSpPr>
          <p:spPr bwMode="auto">
            <a:xfrm>
              <a:off x="7602538" y="3251201"/>
              <a:ext cx="1177925" cy="381000"/>
            </a:xfrm>
            <a:prstGeom prst="rect">
              <a:avLst/>
            </a:prstGeom>
            <a:noFill/>
            <a:ln w="9525">
              <a:noFill/>
              <a:miter lim="800000"/>
              <a:headEnd/>
              <a:tailEnd/>
            </a:ln>
          </p:spPr>
          <p:txBody>
            <a:bodyPr lIns="93662" tIns="46038" rIns="93662" bIns="46038" anchor="ctr"/>
            <a:lstStyle/>
            <a:p>
              <a:pPr defTabSz="914400" eaLnBrk="0" fontAlgn="base" hangingPunct="0">
                <a:spcBef>
                  <a:spcPct val="0"/>
                </a:spcBef>
                <a:spcAft>
                  <a:spcPct val="0"/>
                </a:spcAft>
                <a:defRPr/>
              </a:pPr>
              <a:r>
                <a:rPr lang="en-US" b="1" kern="0" dirty="0">
                  <a:solidFill>
                    <a:prstClr val="black"/>
                  </a:solidFill>
                  <a:latin typeface="Calibri"/>
                </a:rPr>
                <a:t>User 3</a:t>
              </a:r>
            </a:p>
          </p:txBody>
        </p:sp>
      </p:grpSp>
      <p:cxnSp>
        <p:nvCxnSpPr>
          <p:cNvPr id="17" name="Straight Arrow Connector 16">
            <a:extLst>
              <a:ext uri="{FF2B5EF4-FFF2-40B4-BE49-F238E27FC236}">
                <a16:creationId xmlns:a16="http://schemas.microsoft.com/office/drawing/2014/main" id="{80616288-E194-614F-BE55-52099C8B3DD0}"/>
              </a:ext>
            </a:extLst>
          </p:cNvPr>
          <p:cNvCxnSpPr>
            <a:cxnSpLocks noChangeShapeType="1"/>
          </p:cNvCxnSpPr>
          <p:nvPr/>
        </p:nvCxnSpPr>
        <p:spPr bwMode="auto">
          <a:xfrm>
            <a:off x="1698575" y="1867755"/>
            <a:ext cx="6870700" cy="1587"/>
          </a:xfrm>
          <a:prstGeom prst="straightConnector1">
            <a:avLst/>
          </a:prstGeom>
          <a:noFill/>
          <a:ln w="38100">
            <a:solidFill>
              <a:sysClr val="windowText" lastClr="000000"/>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9A5C36D8-1ADC-A34A-A784-7BD812E64316}"/>
              </a:ext>
            </a:extLst>
          </p:cNvPr>
          <p:cNvCxnSpPr>
            <a:cxnSpLocks noChangeShapeType="1"/>
          </p:cNvCxnSpPr>
          <p:nvPr/>
        </p:nvCxnSpPr>
        <p:spPr bwMode="auto">
          <a:xfrm>
            <a:off x="1698575" y="2345592"/>
            <a:ext cx="6870700" cy="1588"/>
          </a:xfrm>
          <a:prstGeom prst="straightConnector1">
            <a:avLst/>
          </a:prstGeom>
          <a:noFill/>
          <a:ln w="38100">
            <a:solidFill>
              <a:sysClr val="windowText" lastClr="000000"/>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7DB11B14-DBED-0D48-A3DA-197A535E57E3}"/>
              </a:ext>
            </a:extLst>
          </p:cNvPr>
          <p:cNvCxnSpPr>
            <a:cxnSpLocks noChangeShapeType="1"/>
          </p:cNvCxnSpPr>
          <p:nvPr/>
        </p:nvCxnSpPr>
        <p:spPr bwMode="auto">
          <a:xfrm>
            <a:off x="1698575" y="2823430"/>
            <a:ext cx="6870700" cy="1587"/>
          </a:xfrm>
          <a:prstGeom prst="straightConnector1">
            <a:avLst/>
          </a:prstGeom>
          <a:noFill/>
          <a:ln w="38100">
            <a:solidFill>
              <a:sysClr val="windowText" lastClr="000000"/>
            </a:solidFill>
            <a:round/>
            <a:headEnd/>
            <a:tailEnd type="arrow" w="med" len="med"/>
          </a:ln>
          <a:extLst>
            <a:ext uri="{909E8E84-426E-40DD-AFC4-6F175D3DCCD1}">
              <a14:hiddenFill xmlns:a14="http://schemas.microsoft.com/office/drawing/2010/main">
                <a:noFill/>
              </a14:hiddenFill>
            </a:ext>
          </a:extLst>
        </p:spPr>
      </p:cxnSp>
      <p:sp>
        <p:nvSpPr>
          <p:cNvPr id="20" name="Rectangle 31">
            <a:extLst>
              <a:ext uri="{FF2B5EF4-FFF2-40B4-BE49-F238E27FC236}">
                <a16:creationId xmlns:a16="http://schemas.microsoft.com/office/drawing/2014/main" id="{A9E7DB4D-2C9E-DE46-9F43-3894F2FD50AA}"/>
              </a:ext>
            </a:extLst>
          </p:cNvPr>
          <p:cNvSpPr>
            <a:spLocks noChangeArrowheads="1"/>
          </p:cNvSpPr>
          <p:nvPr/>
        </p:nvSpPr>
        <p:spPr bwMode="auto">
          <a:xfrm>
            <a:off x="7337375" y="1551660"/>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1" name="Rectangle 33">
            <a:extLst>
              <a:ext uri="{FF2B5EF4-FFF2-40B4-BE49-F238E27FC236}">
                <a16:creationId xmlns:a16="http://schemas.microsoft.com/office/drawing/2014/main" id="{B9D929FD-5D76-AD44-9F6F-FD88F25C95D9}"/>
              </a:ext>
            </a:extLst>
          </p:cNvPr>
          <p:cNvSpPr>
            <a:spLocks noChangeArrowheads="1"/>
          </p:cNvSpPr>
          <p:nvPr/>
        </p:nvSpPr>
        <p:spPr bwMode="auto">
          <a:xfrm>
            <a:off x="3222575" y="2055080"/>
            <a:ext cx="2133600" cy="304800"/>
          </a:xfrm>
          <a:prstGeom prst="rect">
            <a:avLst/>
          </a:prstGeom>
          <a:solidFill>
            <a:srgbClr val="9BBB59">
              <a:lumMod val="50000"/>
            </a:srgbClr>
          </a:solidFill>
          <a:ln w="9525">
            <a:noFill/>
            <a:round/>
            <a:headEnd/>
            <a:tailEnd/>
          </a:ln>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a typeface="ＭＳ Ｐゴシック" charset="0"/>
              <a:cs typeface="ＭＳ Ｐゴシック" charset="0"/>
            </a:endParaRPr>
          </a:p>
        </p:txBody>
      </p:sp>
      <p:sp>
        <p:nvSpPr>
          <p:cNvPr id="22" name="Rectangle 37">
            <a:extLst>
              <a:ext uri="{FF2B5EF4-FFF2-40B4-BE49-F238E27FC236}">
                <a16:creationId xmlns:a16="http://schemas.microsoft.com/office/drawing/2014/main" id="{0CC05BA9-BC01-0E45-B9AC-5FF5520AC681}"/>
              </a:ext>
            </a:extLst>
          </p:cNvPr>
          <p:cNvSpPr>
            <a:spLocks noChangeArrowheads="1"/>
          </p:cNvSpPr>
          <p:nvPr/>
        </p:nvSpPr>
        <p:spPr bwMode="auto">
          <a:xfrm>
            <a:off x="2079575" y="1562955"/>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3" name="Rectangle 38">
            <a:extLst>
              <a:ext uri="{FF2B5EF4-FFF2-40B4-BE49-F238E27FC236}">
                <a16:creationId xmlns:a16="http://schemas.microsoft.com/office/drawing/2014/main" id="{D572A77B-3733-5E4F-8029-A7ECF0043606}"/>
              </a:ext>
            </a:extLst>
          </p:cNvPr>
          <p:cNvSpPr>
            <a:spLocks noChangeArrowheads="1"/>
          </p:cNvSpPr>
          <p:nvPr/>
        </p:nvSpPr>
        <p:spPr bwMode="auto">
          <a:xfrm>
            <a:off x="2460575" y="1564542"/>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4" name="Rectangle 39">
            <a:extLst>
              <a:ext uri="{FF2B5EF4-FFF2-40B4-BE49-F238E27FC236}">
                <a16:creationId xmlns:a16="http://schemas.microsoft.com/office/drawing/2014/main" id="{5348C9EE-7219-B348-B141-A02DA6B7003A}"/>
              </a:ext>
            </a:extLst>
          </p:cNvPr>
          <p:cNvSpPr>
            <a:spLocks noChangeArrowheads="1"/>
          </p:cNvSpPr>
          <p:nvPr/>
        </p:nvSpPr>
        <p:spPr bwMode="auto">
          <a:xfrm>
            <a:off x="7489775" y="2536092"/>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5" name="Rectangle 40">
            <a:extLst>
              <a:ext uri="{FF2B5EF4-FFF2-40B4-BE49-F238E27FC236}">
                <a16:creationId xmlns:a16="http://schemas.microsoft.com/office/drawing/2014/main" id="{C721BEA7-4CFC-BC4D-80F4-D8D968074EFB}"/>
              </a:ext>
            </a:extLst>
          </p:cNvPr>
          <p:cNvSpPr>
            <a:spLocks noChangeArrowheads="1"/>
          </p:cNvSpPr>
          <p:nvPr/>
        </p:nvSpPr>
        <p:spPr bwMode="auto">
          <a:xfrm>
            <a:off x="5356175" y="1567717"/>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6" name="Rectangle 41">
            <a:extLst>
              <a:ext uri="{FF2B5EF4-FFF2-40B4-BE49-F238E27FC236}">
                <a16:creationId xmlns:a16="http://schemas.microsoft.com/office/drawing/2014/main" id="{CE671B4F-BB76-5044-955A-3ECD27816AB0}"/>
              </a:ext>
            </a:extLst>
          </p:cNvPr>
          <p:cNvSpPr>
            <a:spLocks noChangeArrowheads="1"/>
          </p:cNvSpPr>
          <p:nvPr/>
        </p:nvSpPr>
        <p:spPr bwMode="auto">
          <a:xfrm>
            <a:off x="3603575" y="1569305"/>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7" name="Rectangle 42">
            <a:extLst>
              <a:ext uri="{FF2B5EF4-FFF2-40B4-BE49-F238E27FC236}">
                <a16:creationId xmlns:a16="http://schemas.microsoft.com/office/drawing/2014/main" id="{EB6B6F29-B93F-4943-A533-A678F5D05A3E}"/>
              </a:ext>
            </a:extLst>
          </p:cNvPr>
          <p:cNvSpPr>
            <a:spLocks noChangeArrowheads="1"/>
          </p:cNvSpPr>
          <p:nvPr/>
        </p:nvSpPr>
        <p:spPr bwMode="auto">
          <a:xfrm>
            <a:off x="3984575" y="1570892"/>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8" name="Rectangle 43">
            <a:extLst>
              <a:ext uri="{FF2B5EF4-FFF2-40B4-BE49-F238E27FC236}">
                <a16:creationId xmlns:a16="http://schemas.microsoft.com/office/drawing/2014/main" id="{8925E2D4-3DF0-9A41-8A18-CB97C72FED4F}"/>
              </a:ext>
            </a:extLst>
          </p:cNvPr>
          <p:cNvSpPr>
            <a:spLocks noChangeArrowheads="1"/>
          </p:cNvSpPr>
          <p:nvPr/>
        </p:nvSpPr>
        <p:spPr bwMode="auto">
          <a:xfrm>
            <a:off x="4365575" y="1572480"/>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29" name="Rectangle 44">
            <a:extLst>
              <a:ext uri="{FF2B5EF4-FFF2-40B4-BE49-F238E27FC236}">
                <a16:creationId xmlns:a16="http://schemas.microsoft.com/office/drawing/2014/main" id="{CFFC8B9B-B64C-6643-87F1-3051BA49221A}"/>
              </a:ext>
            </a:extLst>
          </p:cNvPr>
          <p:cNvSpPr>
            <a:spLocks noChangeArrowheads="1"/>
          </p:cNvSpPr>
          <p:nvPr/>
        </p:nvSpPr>
        <p:spPr bwMode="auto">
          <a:xfrm>
            <a:off x="4746575" y="1574067"/>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30" name="Rectangle 45">
            <a:extLst>
              <a:ext uri="{FF2B5EF4-FFF2-40B4-BE49-F238E27FC236}">
                <a16:creationId xmlns:a16="http://schemas.microsoft.com/office/drawing/2014/main" id="{BDCA5610-564D-EB40-A31B-19607D04EFB9}"/>
              </a:ext>
            </a:extLst>
          </p:cNvPr>
          <p:cNvSpPr>
            <a:spLocks noChangeArrowheads="1"/>
          </p:cNvSpPr>
          <p:nvPr/>
        </p:nvSpPr>
        <p:spPr bwMode="auto">
          <a:xfrm>
            <a:off x="2689175" y="2055080"/>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31" name="Rectangle 46">
            <a:extLst>
              <a:ext uri="{FF2B5EF4-FFF2-40B4-BE49-F238E27FC236}">
                <a16:creationId xmlns:a16="http://schemas.microsoft.com/office/drawing/2014/main" id="{3708A5DC-80D5-314F-BD8B-D8B37F6E9E5C}"/>
              </a:ext>
            </a:extLst>
          </p:cNvPr>
          <p:cNvSpPr>
            <a:spLocks noChangeArrowheads="1"/>
          </p:cNvSpPr>
          <p:nvPr/>
        </p:nvSpPr>
        <p:spPr bwMode="auto">
          <a:xfrm>
            <a:off x="2155775" y="2055080"/>
            <a:ext cx="152400" cy="304800"/>
          </a:xfrm>
          <a:prstGeom prst="rect">
            <a:avLst/>
          </a:prstGeom>
          <a:solidFill>
            <a:srgbClr val="77933C"/>
          </a:solidFill>
          <a:ln>
            <a:noFill/>
          </a:ln>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32" name="Rectangle 31">
            <a:extLst>
              <a:ext uri="{FF2B5EF4-FFF2-40B4-BE49-F238E27FC236}">
                <a16:creationId xmlns:a16="http://schemas.microsoft.com/office/drawing/2014/main" id="{02D93033-8522-B24A-A9C5-FC534E12C67A}"/>
              </a:ext>
            </a:extLst>
          </p:cNvPr>
          <p:cNvSpPr/>
          <p:nvPr/>
        </p:nvSpPr>
        <p:spPr bwMode="auto">
          <a:xfrm>
            <a:off x="5767337" y="2040792"/>
            <a:ext cx="46038" cy="304800"/>
          </a:xfrm>
          <a:prstGeom prst="rect">
            <a:avLst/>
          </a:prstGeom>
          <a:solidFill>
            <a:srgbClr val="9BBB59">
              <a:lumMod val="60000"/>
              <a:lumOff val="40000"/>
            </a:srgbClr>
          </a:solidFill>
          <a:ln w="9525" cap="flat" cmpd="sng" algn="ctr">
            <a:no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ndParaRPr>
          </a:p>
        </p:txBody>
      </p:sp>
      <p:sp>
        <p:nvSpPr>
          <p:cNvPr id="33" name="Rectangle 32">
            <a:extLst>
              <a:ext uri="{FF2B5EF4-FFF2-40B4-BE49-F238E27FC236}">
                <a16:creationId xmlns:a16="http://schemas.microsoft.com/office/drawing/2014/main" id="{D3312475-F4E6-C648-BACA-CB47B221F21E}"/>
              </a:ext>
            </a:extLst>
          </p:cNvPr>
          <p:cNvSpPr/>
          <p:nvPr/>
        </p:nvSpPr>
        <p:spPr bwMode="auto">
          <a:xfrm>
            <a:off x="6300737" y="2042380"/>
            <a:ext cx="46038" cy="304800"/>
          </a:xfrm>
          <a:prstGeom prst="rect">
            <a:avLst/>
          </a:prstGeom>
          <a:solidFill>
            <a:srgbClr val="9BBB59">
              <a:lumMod val="60000"/>
              <a:lumOff val="40000"/>
            </a:srgbClr>
          </a:solidFill>
          <a:ln w="9525" cap="flat" cmpd="sng" algn="ctr">
            <a:no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ndParaRPr>
          </a:p>
        </p:txBody>
      </p:sp>
      <p:sp>
        <p:nvSpPr>
          <p:cNvPr id="34" name="Rectangle 49">
            <a:extLst>
              <a:ext uri="{FF2B5EF4-FFF2-40B4-BE49-F238E27FC236}">
                <a16:creationId xmlns:a16="http://schemas.microsoft.com/office/drawing/2014/main" id="{FC4CFEE7-CBCE-7144-A15C-853B1B9DF299}"/>
              </a:ext>
            </a:extLst>
          </p:cNvPr>
          <p:cNvSpPr>
            <a:spLocks noChangeArrowheads="1"/>
          </p:cNvSpPr>
          <p:nvPr/>
        </p:nvSpPr>
        <p:spPr bwMode="auto">
          <a:xfrm>
            <a:off x="4975175" y="2518630"/>
            <a:ext cx="2133600" cy="304800"/>
          </a:xfrm>
          <a:prstGeom prst="rect">
            <a:avLst/>
          </a:prstGeom>
          <a:solidFill>
            <a:srgbClr val="9BBB59">
              <a:lumMod val="50000"/>
            </a:srgbClr>
          </a:solidFill>
          <a:ln w="9525">
            <a:noFill/>
            <a:round/>
            <a:headEnd/>
            <a:tailEnd/>
          </a:ln>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a typeface="ＭＳ Ｐゴシック" charset="0"/>
              <a:cs typeface="ＭＳ Ｐゴシック" charset="0"/>
            </a:endParaRPr>
          </a:p>
        </p:txBody>
      </p:sp>
      <p:sp>
        <p:nvSpPr>
          <p:cNvPr id="35" name="Rectangle 34">
            <a:extLst>
              <a:ext uri="{FF2B5EF4-FFF2-40B4-BE49-F238E27FC236}">
                <a16:creationId xmlns:a16="http://schemas.microsoft.com/office/drawing/2014/main" id="{74D57C5A-2D22-5248-AA31-B8F07219EB02}"/>
              </a:ext>
            </a:extLst>
          </p:cNvPr>
          <p:cNvSpPr/>
          <p:nvPr/>
        </p:nvSpPr>
        <p:spPr bwMode="auto">
          <a:xfrm>
            <a:off x="2612975" y="2518630"/>
            <a:ext cx="57150" cy="304800"/>
          </a:xfrm>
          <a:prstGeom prst="rect">
            <a:avLst/>
          </a:prstGeom>
          <a:solidFill>
            <a:srgbClr val="C3D69B"/>
          </a:solidFill>
          <a:ln w="9525" cap="flat" cmpd="sng" algn="ctr">
            <a:no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ndParaRPr>
          </a:p>
        </p:txBody>
      </p:sp>
      <p:sp>
        <p:nvSpPr>
          <p:cNvPr id="36" name="Rectangle 35">
            <a:extLst>
              <a:ext uri="{FF2B5EF4-FFF2-40B4-BE49-F238E27FC236}">
                <a16:creationId xmlns:a16="http://schemas.microsoft.com/office/drawing/2014/main" id="{ED6FE828-8FA5-9245-8633-D95662A40BF7}"/>
              </a:ext>
            </a:extLst>
          </p:cNvPr>
          <p:cNvSpPr/>
          <p:nvPr/>
        </p:nvSpPr>
        <p:spPr bwMode="auto">
          <a:xfrm>
            <a:off x="6605537" y="1562955"/>
            <a:ext cx="46038" cy="304800"/>
          </a:xfrm>
          <a:prstGeom prst="rect">
            <a:avLst/>
          </a:prstGeom>
          <a:solidFill>
            <a:srgbClr val="9BBB59">
              <a:lumMod val="60000"/>
              <a:lumOff val="40000"/>
            </a:srgbClr>
          </a:solidFill>
          <a:ln w="9525" cap="flat" cmpd="sng" algn="ctr">
            <a:noFill/>
            <a:prstDash val="solid"/>
            <a:round/>
            <a:headEnd type="none" w="med" len="med"/>
            <a:tailEnd type="none" w="med" len="med"/>
          </a:ln>
          <a:effectLst/>
        </p:spPr>
        <p:txBody>
          <a:body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en-US" sz="1800" b="1" i="0" u="none" strike="noStrike" kern="0" cap="none" spc="0" normalizeH="0" baseline="0" noProof="0">
              <a:ln>
                <a:noFill/>
              </a:ln>
              <a:solidFill>
                <a:prstClr val="black"/>
              </a:solidFill>
              <a:effectLst/>
              <a:uLnTx/>
              <a:uFillTx/>
            </a:endParaRPr>
          </a:p>
        </p:txBody>
      </p:sp>
      <p:sp>
        <p:nvSpPr>
          <p:cNvPr id="37" name="Rectangle 52">
            <a:extLst>
              <a:ext uri="{FF2B5EF4-FFF2-40B4-BE49-F238E27FC236}">
                <a16:creationId xmlns:a16="http://schemas.microsoft.com/office/drawing/2014/main" id="{7A428BEB-110B-0547-A9E4-548BBE7396E7}"/>
              </a:ext>
            </a:extLst>
          </p:cNvPr>
          <p:cNvSpPr>
            <a:spLocks noChangeArrowheads="1"/>
          </p:cNvSpPr>
          <p:nvPr/>
        </p:nvSpPr>
        <p:spPr bwMode="auto">
          <a:xfrm>
            <a:off x="3603575" y="2520217"/>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38" name="Rectangle 53">
            <a:extLst>
              <a:ext uri="{FF2B5EF4-FFF2-40B4-BE49-F238E27FC236}">
                <a16:creationId xmlns:a16="http://schemas.microsoft.com/office/drawing/2014/main" id="{17EE0F90-FD31-CF44-B0BD-9A0748A18E4F}"/>
              </a:ext>
            </a:extLst>
          </p:cNvPr>
          <p:cNvSpPr>
            <a:spLocks noChangeArrowheads="1"/>
          </p:cNvSpPr>
          <p:nvPr/>
        </p:nvSpPr>
        <p:spPr bwMode="auto">
          <a:xfrm>
            <a:off x="4136975" y="2506112"/>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sp>
        <p:nvSpPr>
          <p:cNvPr id="39" name="Rectangle 54">
            <a:extLst>
              <a:ext uri="{FF2B5EF4-FFF2-40B4-BE49-F238E27FC236}">
                <a16:creationId xmlns:a16="http://schemas.microsoft.com/office/drawing/2014/main" id="{A71C964D-9606-184D-888F-013B363157B8}"/>
              </a:ext>
            </a:extLst>
          </p:cNvPr>
          <p:cNvSpPr>
            <a:spLocks noChangeArrowheads="1"/>
          </p:cNvSpPr>
          <p:nvPr/>
        </p:nvSpPr>
        <p:spPr bwMode="auto">
          <a:xfrm>
            <a:off x="6956375" y="2040792"/>
            <a:ext cx="152400" cy="304800"/>
          </a:xfrm>
          <a:prstGeom prst="rect">
            <a:avLst/>
          </a:prstGeom>
          <a:solidFill>
            <a:srgbClr val="77933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4800" b="1">
                <a:solidFill>
                  <a:schemeClr val="tx1"/>
                </a:solidFill>
                <a:latin typeface="Arial" charset="0"/>
                <a:ea typeface="ＭＳ Ｐゴシック" charset="-128"/>
              </a:defRPr>
            </a:lvl1pPr>
            <a:lvl2pPr marL="742950" indent="-285750">
              <a:defRPr sz="4800" b="1">
                <a:solidFill>
                  <a:schemeClr val="tx1"/>
                </a:solidFill>
                <a:latin typeface="Arial" charset="0"/>
                <a:ea typeface="ＭＳ Ｐゴシック" charset="-128"/>
              </a:defRPr>
            </a:lvl2pPr>
            <a:lvl3pPr marL="1143000" indent="-228600">
              <a:defRPr sz="4800" b="1">
                <a:solidFill>
                  <a:schemeClr val="tx1"/>
                </a:solidFill>
                <a:latin typeface="Arial" charset="0"/>
                <a:ea typeface="ＭＳ Ｐゴシック" charset="-128"/>
              </a:defRPr>
            </a:lvl3pPr>
            <a:lvl4pPr marL="1600200" indent="-228600">
              <a:defRPr sz="4800" b="1">
                <a:solidFill>
                  <a:schemeClr val="tx1"/>
                </a:solidFill>
                <a:latin typeface="Arial" charset="0"/>
                <a:ea typeface="ＭＳ Ｐゴシック" charset="-128"/>
              </a:defRPr>
            </a:lvl4pPr>
            <a:lvl5pPr marL="2057400" indent="-228600">
              <a:defRPr sz="4800" b="1">
                <a:solidFill>
                  <a:schemeClr val="tx1"/>
                </a:solidFill>
                <a:latin typeface="Arial" charset="0"/>
                <a:ea typeface="ＭＳ Ｐゴシック" charset="-128"/>
              </a:defRPr>
            </a:lvl5pPr>
            <a:lvl6pPr marL="2514600" indent="-228600" eaLnBrk="0" fontAlgn="base" hangingPunct="0">
              <a:spcBef>
                <a:spcPct val="50000"/>
              </a:spcBef>
              <a:spcAft>
                <a:spcPct val="0"/>
              </a:spcAft>
              <a:defRPr sz="4800" b="1">
                <a:solidFill>
                  <a:schemeClr val="tx1"/>
                </a:solidFill>
                <a:latin typeface="Arial" charset="0"/>
                <a:ea typeface="ＭＳ Ｐゴシック" charset="-128"/>
              </a:defRPr>
            </a:lvl6pPr>
            <a:lvl7pPr marL="2971800" indent="-228600" eaLnBrk="0" fontAlgn="base" hangingPunct="0">
              <a:spcBef>
                <a:spcPct val="50000"/>
              </a:spcBef>
              <a:spcAft>
                <a:spcPct val="0"/>
              </a:spcAft>
              <a:defRPr sz="4800" b="1">
                <a:solidFill>
                  <a:schemeClr val="tx1"/>
                </a:solidFill>
                <a:latin typeface="Arial" charset="0"/>
                <a:ea typeface="ＭＳ Ｐゴシック" charset="-128"/>
              </a:defRPr>
            </a:lvl7pPr>
            <a:lvl8pPr marL="3429000" indent="-228600" eaLnBrk="0" fontAlgn="base" hangingPunct="0">
              <a:spcBef>
                <a:spcPct val="50000"/>
              </a:spcBef>
              <a:spcAft>
                <a:spcPct val="0"/>
              </a:spcAft>
              <a:defRPr sz="4800" b="1">
                <a:solidFill>
                  <a:schemeClr val="tx1"/>
                </a:solidFill>
                <a:latin typeface="Arial" charset="0"/>
                <a:ea typeface="ＭＳ Ｐゴシック" charset="-128"/>
              </a:defRPr>
            </a:lvl8pPr>
            <a:lvl9pPr marL="3886200" indent="-228600" eaLnBrk="0" fontAlgn="base" hangingPunct="0">
              <a:spcBef>
                <a:spcPct val="50000"/>
              </a:spcBef>
              <a:spcAft>
                <a:spcPct val="0"/>
              </a:spcAft>
              <a:defRPr sz="4800" b="1">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50000"/>
              </a:spcBef>
              <a:spcAft>
                <a:spcPct val="0"/>
              </a:spcAft>
              <a:buClrTx/>
              <a:buSzTx/>
              <a:buFontTx/>
              <a:buNone/>
              <a:tabLst/>
              <a:defRPr/>
            </a:pPr>
            <a:endParaRPr kumimoji="0" lang="x-none" altLang="x-none" sz="1800" b="1" i="0" u="none" strike="noStrike" kern="0" cap="none" spc="0" normalizeH="0" baseline="0" noProof="0">
              <a:ln>
                <a:noFill/>
              </a:ln>
              <a:solidFill>
                <a:prstClr val="black"/>
              </a:solidFill>
              <a:effectLst/>
              <a:uLnTx/>
              <a:uFillTx/>
              <a:latin typeface="Arial" charset="0"/>
              <a:ea typeface="ＭＳ Ｐゴシック" charset="-128"/>
            </a:endParaRPr>
          </a:p>
        </p:txBody>
      </p:sp>
      <p:cxnSp>
        <p:nvCxnSpPr>
          <p:cNvPr id="40" name="Straight Connector 56">
            <a:extLst>
              <a:ext uri="{FF2B5EF4-FFF2-40B4-BE49-F238E27FC236}">
                <a16:creationId xmlns:a16="http://schemas.microsoft.com/office/drawing/2014/main" id="{C806DA5D-E669-EF42-8E5E-CC49568F6318}"/>
              </a:ext>
            </a:extLst>
          </p:cNvPr>
          <p:cNvCxnSpPr>
            <a:cxnSpLocks noChangeShapeType="1"/>
          </p:cNvCxnSpPr>
          <p:nvPr/>
        </p:nvCxnSpPr>
        <p:spPr bwMode="auto">
          <a:xfrm rot="5400000">
            <a:off x="1279475" y="2321779"/>
            <a:ext cx="1752600" cy="3175"/>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1" name="Straight Connector 57">
            <a:extLst>
              <a:ext uri="{FF2B5EF4-FFF2-40B4-BE49-F238E27FC236}">
                <a16:creationId xmlns:a16="http://schemas.microsoft.com/office/drawing/2014/main" id="{D325F77A-E76C-7E47-BFFB-B8F18D306700}"/>
              </a:ext>
            </a:extLst>
          </p:cNvPr>
          <p:cNvCxnSpPr>
            <a:cxnSpLocks noChangeShapeType="1"/>
          </p:cNvCxnSpPr>
          <p:nvPr/>
        </p:nvCxnSpPr>
        <p:spPr bwMode="auto">
          <a:xfrm rot="5400000">
            <a:off x="1583481" y="2320986"/>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2" name="Straight Connector 58">
            <a:extLst>
              <a:ext uri="{FF2B5EF4-FFF2-40B4-BE49-F238E27FC236}">
                <a16:creationId xmlns:a16="http://schemas.microsoft.com/office/drawing/2014/main" id="{9FB98BFE-848C-F14A-B22B-BD396CBD04BF}"/>
              </a:ext>
            </a:extLst>
          </p:cNvPr>
          <p:cNvCxnSpPr>
            <a:cxnSpLocks noChangeShapeType="1"/>
          </p:cNvCxnSpPr>
          <p:nvPr/>
        </p:nvCxnSpPr>
        <p:spPr bwMode="auto">
          <a:xfrm rot="5400000">
            <a:off x="1886694" y="2320986"/>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3" name="Straight Connector 59">
            <a:extLst>
              <a:ext uri="{FF2B5EF4-FFF2-40B4-BE49-F238E27FC236}">
                <a16:creationId xmlns:a16="http://schemas.microsoft.com/office/drawing/2014/main" id="{462A4ED5-C70F-3348-B2D7-9987E4F7F02A}"/>
              </a:ext>
            </a:extLst>
          </p:cNvPr>
          <p:cNvCxnSpPr>
            <a:cxnSpLocks noChangeShapeType="1"/>
          </p:cNvCxnSpPr>
          <p:nvPr/>
        </p:nvCxnSpPr>
        <p:spPr bwMode="auto">
          <a:xfrm rot="5400000">
            <a:off x="2191494" y="2319398"/>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4" name="Straight Connector 60">
            <a:extLst>
              <a:ext uri="{FF2B5EF4-FFF2-40B4-BE49-F238E27FC236}">
                <a16:creationId xmlns:a16="http://schemas.microsoft.com/office/drawing/2014/main" id="{19EE43B4-E7BC-D146-AE1B-F22C71354F84}"/>
              </a:ext>
            </a:extLst>
          </p:cNvPr>
          <p:cNvCxnSpPr>
            <a:cxnSpLocks noChangeShapeType="1"/>
          </p:cNvCxnSpPr>
          <p:nvPr/>
        </p:nvCxnSpPr>
        <p:spPr bwMode="auto">
          <a:xfrm rot="5400000">
            <a:off x="2494706" y="2319398"/>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5" name="Straight Connector 61">
            <a:extLst>
              <a:ext uri="{FF2B5EF4-FFF2-40B4-BE49-F238E27FC236}">
                <a16:creationId xmlns:a16="http://schemas.microsoft.com/office/drawing/2014/main" id="{DAB4405F-FBA9-0C40-AB74-37E4B3AEA00F}"/>
              </a:ext>
            </a:extLst>
          </p:cNvPr>
          <p:cNvCxnSpPr>
            <a:cxnSpLocks noChangeShapeType="1"/>
          </p:cNvCxnSpPr>
          <p:nvPr/>
        </p:nvCxnSpPr>
        <p:spPr bwMode="auto">
          <a:xfrm rot="5400000">
            <a:off x="2799506" y="2317811"/>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6" name="Straight Connector 62">
            <a:extLst>
              <a:ext uri="{FF2B5EF4-FFF2-40B4-BE49-F238E27FC236}">
                <a16:creationId xmlns:a16="http://schemas.microsoft.com/office/drawing/2014/main" id="{94BD54AA-564A-8245-B463-A037950B6026}"/>
              </a:ext>
            </a:extLst>
          </p:cNvPr>
          <p:cNvCxnSpPr>
            <a:cxnSpLocks noChangeShapeType="1"/>
          </p:cNvCxnSpPr>
          <p:nvPr/>
        </p:nvCxnSpPr>
        <p:spPr bwMode="auto">
          <a:xfrm rot="5400000">
            <a:off x="3107481" y="2344799"/>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7" name="Straight Connector 63">
            <a:extLst>
              <a:ext uri="{FF2B5EF4-FFF2-40B4-BE49-F238E27FC236}">
                <a16:creationId xmlns:a16="http://schemas.microsoft.com/office/drawing/2014/main" id="{76BE9A4B-7463-0347-AD00-E96E550FA302}"/>
              </a:ext>
            </a:extLst>
          </p:cNvPr>
          <p:cNvCxnSpPr>
            <a:cxnSpLocks noChangeShapeType="1"/>
          </p:cNvCxnSpPr>
          <p:nvPr/>
        </p:nvCxnSpPr>
        <p:spPr bwMode="auto">
          <a:xfrm rot="5400000">
            <a:off x="3407519" y="2316223"/>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8" name="Straight Connector 64">
            <a:extLst>
              <a:ext uri="{FF2B5EF4-FFF2-40B4-BE49-F238E27FC236}">
                <a16:creationId xmlns:a16="http://schemas.microsoft.com/office/drawing/2014/main" id="{BC976182-F9A1-BF42-BE78-7865B83120ED}"/>
              </a:ext>
            </a:extLst>
          </p:cNvPr>
          <p:cNvCxnSpPr>
            <a:cxnSpLocks noChangeShapeType="1"/>
          </p:cNvCxnSpPr>
          <p:nvPr/>
        </p:nvCxnSpPr>
        <p:spPr bwMode="auto">
          <a:xfrm rot="5400000">
            <a:off x="3710731" y="2316223"/>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49" name="Straight Connector 65">
            <a:extLst>
              <a:ext uri="{FF2B5EF4-FFF2-40B4-BE49-F238E27FC236}">
                <a16:creationId xmlns:a16="http://schemas.microsoft.com/office/drawing/2014/main" id="{D400440B-9C5D-F84D-A43F-4701D07F4202}"/>
              </a:ext>
            </a:extLst>
          </p:cNvPr>
          <p:cNvCxnSpPr>
            <a:cxnSpLocks noChangeShapeType="1"/>
          </p:cNvCxnSpPr>
          <p:nvPr/>
        </p:nvCxnSpPr>
        <p:spPr bwMode="auto">
          <a:xfrm rot="5400000">
            <a:off x="4015531" y="2314636"/>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0" name="Straight Connector 66">
            <a:extLst>
              <a:ext uri="{FF2B5EF4-FFF2-40B4-BE49-F238E27FC236}">
                <a16:creationId xmlns:a16="http://schemas.microsoft.com/office/drawing/2014/main" id="{349AAB05-3A19-9541-8413-B2DFF5B92B16}"/>
              </a:ext>
            </a:extLst>
          </p:cNvPr>
          <p:cNvCxnSpPr>
            <a:cxnSpLocks noChangeShapeType="1"/>
          </p:cNvCxnSpPr>
          <p:nvPr/>
        </p:nvCxnSpPr>
        <p:spPr bwMode="auto">
          <a:xfrm rot="5400000">
            <a:off x="4318744" y="2314636"/>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1" name="Straight Connector 67">
            <a:extLst>
              <a:ext uri="{FF2B5EF4-FFF2-40B4-BE49-F238E27FC236}">
                <a16:creationId xmlns:a16="http://schemas.microsoft.com/office/drawing/2014/main" id="{A0E4541F-9868-1F4E-9DE0-26DF9EEC503C}"/>
              </a:ext>
            </a:extLst>
          </p:cNvPr>
          <p:cNvCxnSpPr>
            <a:cxnSpLocks noChangeShapeType="1"/>
          </p:cNvCxnSpPr>
          <p:nvPr/>
        </p:nvCxnSpPr>
        <p:spPr bwMode="auto">
          <a:xfrm rot="5400000">
            <a:off x="4623544" y="2313048"/>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2" name="Straight Connector 68">
            <a:extLst>
              <a:ext uri="{FF2B5EF4-FFF2-40B4-BE49-F238E27FC236}">
                <a16:creationId xmlns:a16="http://schemas.microsoft.com/office/drawing/2014/main" id="{205CBA8E-34F8-7D4F-95BC-2A0A461AC851}"/>
              </a:ext>
            </a:extLst>
          </p:cNvPr>
          <p:cNvCxnSpPr>
            <a:cxnSpLocks noChangeShapeType="1"/>
          </p:cNvCxnSpPr>
          <p:nvPr/>
        </p:nvCxnSpPr>
        <p:spPr bwMode="auto">
          <a:xfrm rot="5400000">
            <a:off x="4926756" y="2313048"/>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3" name="Straight Connector 69">
            <a:extLst>
              <a:ext uri="{FF2B5EF4-FFF2-40B4-BE49-F238E27FC236}">
                <a16:creationId xmlns:a16="http://schemas.microsoft.com/office/drawing/2014/main" id="{21C2A106-CE12-A74D-ADB7-D39CF309AD2F}"/>
              </a:ext>
            </a:extLst>
          </p:cNvPr>
          <p:cNvCxnSpPr>
            <a:cxnSpLocks noChangeShapeType="1"/>
          </p:cNvCxnSpPr>
          <p:nvPr/>
        </p:nvCxnSpPr>
        <p:spPr bwMode="auto">
          <a:xfrm rot="5400000">
            <a:off x="5231556" y="2311461"/>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4" name="Straight Connector 70">
            <a:extLst>
              <a:ext uri="{FF2B5EF4-FFF2-40B4-BE49-F238E27FC236}">
                <a16:creationId xmlns:a16="http://schemas.microsoft.com/office/drawing/2014/main" id="{23F0F5AE-D692-A745-BD2D-B022F748599C}"/>
              </a:ext>
            </a:extLst>
          </p:cNvPr>
          <p:cNvCxnSpPr>
            <a:cxnSpLocks noChangeShapeType="1"/>
          </p:cNvCxnSpPr>
          <p:nvPr/>
        </p:nvCxnSpPr>
        <p:spPr bwMode="auto">
          <a:xfrm rot="5400000">
            <a:off x="5534769" y="2311461"/>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5" name="Straight Connector 71">
            <a:extLst>
              <a:ext uri="{FF2B5EF4-FFF2-40B4-BE49-F238E27FC236}">
                <a16:creationId xmlns:a16="http://schemas.microsoft.com/office/drawing/2014/main" id="{43E31C60-4F3D-AB49-9A3A-63C90943D6D5}"/>
              </a:ext>
            </a:extLst>
          </p:cNvPr>
          <p:cNvCxnSpPr>
            <a:cxnSpLocks noChangeShapeType="1"/>
          </p:cNvCxnSpPr>
          <p:nvPr/>
        </p:nvCxnSpPr>
        <p:spPr bwMode="auto">
          <a:xfrm rot="5400000">
            <a:off x="5839569" y="2309873"/>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6" name="Straight Connector 72">
            <a:extLst>
              <a:ext uri="{FF2B5EF4-FFF2-40B4-BE49-F238E27FC236}">
                <a16:creationId xmlns:a16="http://schemas.microsoft.com/office/drawing/2014/main" id="{289B71F9-F41C-8443-AE65-FBB5C7C5272C}"/>
              </a:ext>
            </a:extLst>
          </p:cNvPr>
          <p:cNvCxnSpPr>
            <a:cxnSpLocks noChangeShapeType="1"/>
          </p:cNvCxnSpPr>
          <p:nvPr/>
        </p:nvCxnSpPr>
        <p:spPr bwMode="auto">
          <a:xfrm rot="5400000">
            <a:off x="6142781" y="2309873"/>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7" name="Straight Connector 73">
            <a:extLst>
              <a:ext uri="{FF2B5EF4-FFF2-40B4-BE49-F238E27FC236}">
                <a16:creationId xmlns:a16="http://schemas.microsoft.com/office/drawing/2014/main" id="{6E3F99D4-503B-1C44-BAA0-7A9F4E99F183}"/>
              </a:ext>
            </a:extLst>
          </p:cNvPr>
          <p:cNvCxnSpPr>
            <a:cxnSpLocks noChangeShapeType="1"/>
          </p:cNvCxnSpPr>
          <p:nvPr/>
        </p:nvCxnSpPr>
        <p:spPr bwMode="auto">
          <a:xfrm rot="5400000">
            <a:off x="6447581" y="2308286"/>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8" name="Straight Connector 74">
            <a:extLst>
              <a:ext uri="{FF2B5EF4-FFF2-40B4-BE49-F238E27FC236}">
                <a16:creationId xmlns:a16="http://schemas.microsoft.com/office/drawing/2014/main" id="{A5CF0331-42E7-9549-8844-C1D6E46FD173}"/>
              </a:ext>
            </a:extLst>
          </p:cNvPr>
          <p:cNvCxnSpPr>
            <a:cxnSpLocks noChangeShapeType="1"/>
          </p:cNvCxnSpPr>
          <p:nvPr/>
        </p:nvCxnSpPr>
        <p:spPr bwMode="auto">
          <a:xfrm rot="5400000">
            <a:off x="6750794" y="2308286"/>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59" name="Straight Connector 75">
            <a:extLst>
              <a:ext uri="{FF2B5EF4-FFF2-40B4-BE49-F238E27FC236}">
                <a16:creationId xmlns:a16="http://schemas.microsoft.com/office/drawing/2014/main" id="{7246FB7B-A505-6B42-81B7-68684709D227}"/>
              </a:ext>
            </a:extLst>
          </p:cNvPr>
          <p:cNvCxnSpPr>
            <a:cxnSpLocks noChangeShapeType="1"/>
          </p:cNvCxnSpPr>
          <p:nvPr/>
        </p:nvCxnSpPr>
        <p:spPr bwMode="auto">
          <a:xfrm rot="5400000">
            <a:off x="7055594" y="2306698"/>
            <a:ext cx="1752600" cy="1587"/>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cxnSp>
        <p:nvCxnSpPr>
          <p:cNvPr id="60" name="Straight Connector 76">
            <a:extLst>
              <a:ext uri="{FF2B5EF4-FFF2-40B4-BE49-F238E27FC236}">
                <a16:creationId xmlns:a16="http://schemas.microsoft.com/office/drawing/2014/main" id="{512A22F0-088E-E04C-A160-E7D9D1FEE73B}"/>
              </a:ext>
            </a:extLst>
          </p:cNvPr>
          <p:cNvCxnSpPr>
            <a:cxnSpLocks noChangeShapeType="1"/>
          </p:cNvCxnSpPr>
          <p:nvPr/>
        </p:nvCxnSpPr>
        <p:spPr bwMode="auto">
          <a:xfrm rot="5400000">
            <a:off x="7358806" y="2306698"/>
            <a:ext cx="1752600" cy="1588"/>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cxnSp>
      <p:sp>
        <p:nvSpPr>
          <p:cNvPr id="61" name="Right Arrow 60">
            <a:extLst>
              <a:ext uri="{FF2B5EF4-FFF2-40B4-BE49-F238E27FC236}">
                <a16:creationId xmlns:a16="http://schemas.microsoft.com/office/drawing/2014/main" id="{9C55D3BE-0BA4-C542-88C0-58DC90F0CE9C}"/>
              </a:ext>
            </a:extLst>
          </p:cNvPr>
          <p:cNvSpPr>
            <a:spLocks noChangeArrowheads="1"/>
          </p:cNvSpPr>
          <p:nvPr/>
        </p:nvSpPr>
        <p:spPr bwMode="auto">
          <a:xfrm>
            <a:off x="1783831" y="912641"/>
            <a:ext cx="6839102" cy="588963"/>
          </a:xfrm>
          <a:prstGeom prst="rightArrow">
            <a:avLst>
              <a:gd name="adj1" fmla="val 50000"/>
              <a:gd name="adj2" fmla="val 49998"/>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9"/>
              </a:srgbClr>
            </a:outerShdw>
          </a:effectLst>
        </p:spPr>
        <p:txBody>
          <a:bodyPr anchor="ctr"/>
          <a:lstStyle/>
          <a:p>
            <a:pPr algn="ctr" defTabSz="914400" eaLnBrk="0" fontAlgn="base" hangingPunct="0">
              <a:spcBef>
                <a:spcPct val="50000"/>
              </a:spcBef>
              <a:spcAft>
                <a:spcPct val="0"/>
              </a:spcAft>
              <a:defRPr/>
            </a:pPr>
            <a:r>
              <a:rPr lang="en-US" sz="2400" b="1" dirty="0">
                <a:solidFill>
                  <a:prstClr val="white"/>
                </a:solidFill>
                <a:latin typeface="Calibri"/>
              </a:rPr>
              <a:t>Time</a:t>
            </a:r>
          </a:p>
        </p:txBody>
      </p:sp>
    </p:spTree>
    <p:extLst>
      <p:ext uri="{BB962C8B-B14F-4D97-AF65-F5344CB8AC3E}">
        <p14:creationId xmlns:p14="http://schemas.microsoft.com/office/powerpoint/2010/main" val="19675715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–Max vCPU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chart</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endPar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sp>
        <p:nvSpPr>
          <p:cNvPr id="62" name="Title 1">
            <a:extLst>
              <a:ext uri="{FF2B5EF4-FFF2-40B4-BE49-F238E27FC236}">
                <a16:creationId xmlns:a16="http://schemas.microsoft.com/office/drawing/2014/main" id="{4273AC7F-4A9B-F343-A7D8-8E2576480999}"/>
              </a:ext>
            </a:extLst>
          </p:cNvPr>
          <p:cNvSpPr txBox="1">
            <a:spLocks/>
          </p:cNvSpPr>
          <p:nvPr/>
        </p:nvSpPr>
        <p:spPr>
          <a:xfrm>
            <a:off x="356615" y="347472"/>
            <a:ext cx="8449056" cy="469830"/>
          </a:xfrm>
        </p:spPr>
        <p:txBody>
          <a:bodyPr lIns="182880" tIns="146304" rIns="182880" bIns="146304"/>
          <a:lstStyle>
            <a:lvl1pPr algn="l" defTabSz="914400" rtl="0" eaLnBrk="1" latinLnBrk="0" hangingPunct="1">
              <a:spcBef>
                <a:spcPct val="0"/>
              </a:spcBef>
              <a:buNone/>
              <a:defRPr sz="2700" b="1" kern="1200">
                <a:solidFill>
                  <a:schemeClr val="tx1">
                    <a:lumMod val="65000"/>
                    <a:lumOff val="35000"/>
                  </a:schemeClr>
                </a:solidFill>
                <a:latin typeface="+mj-lt"/>
                <a:ea typeface="+mj-ea"/>
                <a:cs typeface="+mj-cs"/>
              </a:defRPr>
            </a:lvl1pPr>
          </a:lstStyle>
          <a:p>
            <a:endParaRPr lang="en-US" dirty="0"/>
          </a:p>
          <a:p>
            <a:r>
              <a:rPr lang="en-US" b="0" dirty="0">
                <a:solidFill>
                  <a:schemeClr val="tx1"/>
                </a:solidFill>
              </a:rPr>
              <a:t>AAS compared to Max CPU</a:t>
            </a:r>
          </a:p>
        </p:txBody>
      </p:sp>
      <p:pic>
        <p:nvPicPr>
          <p:cNvPr id="63" name="Picture 62">
            <a:extLst>
              <a:ext uri="{FF2B5EF4-FFF2-40B4-BE49-F238E27FC236}">
                <a16:creationId xmlns:a16="http://schemas.microsoft.com/office/drawing/2014/main" id="{83EE127D-F65A-5246-A516-BEEA956E9BFB}"/>
              </a:ext>
            </a:extLst>
          </p:cNvPr>
          <p:cNvPicPr>
            <a:picLocks noChangeAspect="1"/>
          </p:cNvPicPr>
          <p:nvPr/>
        </p:nvPicPr>
        <p:blipFill>
          <a:blip r:embed="rId3"/>
          <a:stretch>
            <a:fillRect/>
          </a:stretch>
        </p:blipFill>
        <p:spPr>
          <a:xfrm>
            <a:off x="1557305" y="1358870"/>
            <a:ext cx="5796422" cy="3117880"/>
          </a:xfrm>
          <a:prstGeom prst="rect">
            <a:avLst/>
          </a:prstGeom>
        </p:spPr>
      </p:pic>
      <p:cxnSp>
        <p:nvCxnSpPr>
          <p:cNvPr id="64" name="Straight Connector 63">
            <a:extLst>
              <a:ext uri="{FF2B5EF4-FFF2-40B4-BE49-F238E27FC236}">
                <a16:creationId xmlns:a16="http://schemas.microsoft.com/office/drawing/2014/main" id="{A74EA9CC-E6CF-FC43-A6E7-276CEF16E778}"/>
              </a:ext>
            </a:extLst>
          </p:cNvPr>
          <p:cNvCxnSpPr/>
          <p:nvPr/>
        </p:nvCxnSpPr>
        <p:spPr>
          <a:xfrm>
            <a:off x="2081151" y="3086599"/>
            <a:ext cx="4548250" cy="37601"/>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DC6B22AA-2BAB-8A4F-8751-4ECB75DA69EB}"/>
              </a:ext>
            </a:extLst>
          </p:cNvPr>
          <p:cNvSpPr txBox="1"/>
          <p:nvPr/>
        </p:nvSpPr>
        <p:spPr>
          <a:xfrm>
            <a:off x="833326" y="2897084"/>
            <a:ext cx="1109492" cy="307777"/>
          </a:xfrm>
          <a:prstGeom prst="rect">
            <a:avLst/>
          </a:prstGeom>
          <a:noFill/>
        </p:spPr>
        <p:txBody>
          <a:bodyPr wrap="square" rtlCol="0">
            <a:spAutoFit/>
          </a:bodyPr>
          <a:lstStyle/>
          <a:p>
            <a:r>
              <a:rPr lang="en-US" sz="1400" dirty="0">
                <a:solidFill>
                  <a:srgbClr val="FF0000"/>
                </a:solidFill>
              </a:rPr>
              <a:t>Max vCPU</a:t>
            </a:r>
          </a:p>
        </p:txBody>
      </p:sp>
    </p:spTree>
    <p:extLst>
      <p:ext uri="{BB962C8B-B14F-4D97-AF65-F5344CB8AC3E}">
        <p14:creationId xmlns:p14="http://schemas.microsoft.com/office/powerpoint/2010/main" val="29837570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 </a:t>
            </a: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Yardstick</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endPar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sp>
        <p:nvSpPr>
          <p:cNvPr id="2" name="Rectangle 1">
            <a:extLst>
              <a:ext uri="{FF2B5EF4-FFF2-40B4-BE49-F238E27FC236}">
                <a16:creationId xmlns:a16="http://schemas.microsoft.com/office/drawing/2014/main" id="{5C40D290-EAC8-3C43-9BC3-B8AD58C21E08}"/>
              </a:ext>
            </a:extLst>
          </p:cNvPr>
          <p:cNvSpPr/>
          <p:nvPr/>
        </p:nvSpPr>
        <p:spPr>
          <a:xfrm>
            <a:off x="341932" y="773572"/>
            <a:ext cx="8324930" cy="3998018"/>
          </a:xfrm>
          <a:prstGeom prst="rect">
            <a:avLst/>
          </a:prstGeom>
        </p:spPr>
        <p:txBody>
          <a:bodyPr wrap="square">
            <a:spAutoFit/>
          </a:bodyPr>
          <a:lstStyle/>
          <a:p>
            <a:pPr>
              <a:lnSpc>
                <a:spcPct val="90000"/>
              </a:lnSpc>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AAS &lt; 1 </a:t>
            </a:r>
          </a:p>
          <a:p>
            <a:pPr marL="917575" lvl="1" indent="-457200">
              <a:lnSpc>
                <a:spcPct val="90000"/>
              </a:lnSpc>
              <a:buFont typeface="Wingdings" charset="2"/>
              <a:buNone/>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 	</a:t>
            </a:r>
            <a:r>
              <a:rPr lang="en-US" altLang="x-none" dirty="0">
                <a:latin typeface="Amazon Ember" panose="020B0603020204020204" pitchFamily="34" charset="0"/>
                <a:ea typeface="Amazon Ember" panose="020B0603020204020204" pitchFamily="34" charset="0"/>
                <a:cs typeface="Amazon Ember" panose="020B0603020204020204" pitchFamily="34" charset="0"/>
              </a:rPr>
              <a:t>Database is not blocked</a:t>
            </a:r>
          </a:p>
          <a:p>
            <a:pPr marL="917575" lvl="1" indent="-457200">
              <a:lnSpc>
                <a:spcPct val="90000"/>
              </a:lnSpc>
              <a:buFont typeface="Wingdings" charset="2"/>
              <a:buNone/>
            </a:pPr>
            <a:endParaRPr lang="en-US" altLang="x-none" dirty="0">
              <a:latin typeface="Amazon Ember" panose="020B0603020204020204" pitchFamily="34" charset="0"/>
              <a:ea typeface="Amazon Ember" panose="020B0603020204020204" pitchFamily="34" charset="0"/>
              <a:cs typeface="Amazon Ember" panose="020B0603020204020204" pitchFamily="34" charset="0"/>
            </a:endParaRPr>
          </a:p>
          <a:p>
            <a:pPr>
              <a:lnSpc>
                <a:spcPct val="90000"/>
              </a:lnSpc>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AAS ~= 0 </a:t>
            </a:r>
          </a:p>
          <a:p>
            <a:pPr marL="1317625" lvl="2" indent="-457200">
              <a:lnSpc>
                <a:spcPct val="90000"/>
              </a:lnSpc>
              <a:buFont typeface="Wingdings" charset="2"/>
              <a:buNone/>
            </a:pPr>
            <a:r>
              <a:rPr lang="en-US" altLang="x-none" dirty="0">
                <a:latin typeface="Amazon Ember" panose="020B0603020204020204" pitchFamily="34" charset="0"/>
                <a:ea typeface="Amazon Ember" panose="020B0603020204020204" pitchFamily="34" charset="0"/>
                <a:cs typeface="Amazon Ember" panose="020B0603020204020204" pitchFamily="34" charset="0"/>
              </a:rPr>
              <a:t>Database basically idle. Problems are in the APP not DB</a:t>
            </a:r>
          </a:p>
          <a:p>
            <a:pPr marL="1317625" lvl="2" indent="-457200">
              <a:lnSpc>
                <a:spcPct val="90000"/>
              </a:lnSpc>
              <a:buFont typeface="Wingdings" charset="2"/>
              <a:buNone/>
            </a:pPr>
            <a:endParaRPr lang="en-US" altLang="x-none" dirty="0">
              <a:latin typeface="Amazon Ember" panose="020B0603020204020204" pitchFamily="34" charset="0"/>
              <a:ea typeface="Amazon Ember" panose="020B0603020204020204" pitchFamily="34" charset="0"/>
              <a:cs typeface="Amazon Ember" panose="020B0603020204020204" pitchFamily="34" charset="0"/>
            </a:endParaRPr>
          </a:p>
          <a:p>
            <a:pPr>
              <a:lnSpc>
                <a:spcPct val="90000"/>
              </a:lnSpc>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AAS &lt; # of CPUs</a:t>
            </a:r>
          </a:p>
          <a:p>
            <a:pPr marL="1317625" lvl="2" indent="-457200">
              <a:lnSpc>
                <a:spcPct val="90000"/>
              </a:lnSpc>
              <a:buFont typeface="Wingdings" charset="2"/>
              <a:buNone/>
            </a:pPr>
            <a:r>
              <a:rPr lang="en-US" altLang="x-none" dirty="0">
                <a:latin typeface="Amazon Ember" panose="020B0603020204020204" pitchFamily="34" charset="0"/>
                <a:ea typeface="Amazon Ember" panose="020B0603020204020204" pitchFamily="34" charset="0"/>
                <a:cs typeface="Amazon Ember" panose="020B0603020204020204" pitchFamily="34" charset="0"/>
              </a:rPr>
              <a:t>CPU available</a:t>
            </a:r>
          </a:p>
          <a:p>
            <a:pPr marL="1317625" lvl="2" indent="-457200">
              <a:lnSpc>
                <a:spcPct val="90000"/>
              </a:lnSpc>
              <a:buFont typeface="Wingdings" charset="2"/>
              <a:buNone/>
            </a:pPr>
            <a:r>
              <a:rPr lang="en-US" altLang="x-none" dirty="0">
                <a:latin typeface="Amazon Ember" panose="020B0603020204020204" pitchFamily="34" charset="0"/>
                <a:ea typeface="Amazon Ember" panose="020B0603020204020204" pitchFamily="34" charset="0"/>
                <a:cs typeface="Amazon Ember" panose="020B0603020204020204" pitchFamily="34" charset="0"/>
              </a:rPr>
              <a:t>Are any single sessions 100% active?</a:t>
            </a:r>
          </a:p>
          <a:p>
            <a:pPr marL="1317625" lvl="2" indent="-457200">
              <a:lnSpc>
                <a:spcPct val="90000"/>
              </a:lnSpc>
              <a:buFont typeface="Wingdings" charset="2"/>
              <a:buNone/>
            </a:pPr>
            <a:endParaRPr lang="en-US" altLang="x-none" dirty="0">
              <a:latin typeface="Amazon Ember" panose="020B0603020204020204" pitchFamily="34" charset="0"/>
              <a:ea typeface="Amazon Ember" panose="020B0603020204020204" pitchFamily="34" charset="0"/>
              <a:cs typeface="Amazon Ember" panose="020B0603020204020204" pitchFamily="34" charset="0"/>
            </a:endParaRPr>
          </a:p>
          <a:p>
            <a:pPr>
              <a:lnSpc>
                <a:spcPct val="90000"/>
              </a:lnSpc>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AAS &gt; # of CPUs</a:t>
            </a:r>
          </a:p>
          <a:p>
            <a:pPr marL="1317625" lvl="2" indent="-457200">
              <a:lnSpc>
                <a:spcPct val="90000"/>
              </a:lnSpc>
              <a:buFont typeface="Wingdings" charset="2"/>
              <a:buNone/>
            </a:pPr>
            <a:r>
              <a:rPr lang="en-US" altLang="x-none" dirty="0">
                <a:latin typeface="Amazon Ember" panose="020B0603020204020204" pitchFamily="34" charset="0"/>
                <a:ea typeface="Amazon Ember" panose="020B0603020204020204" pitchFamily="34" charset="0"/>
                <a:cs typeface="Amazon Ember" panose="020B0603020204020204" pitchFamily="34" charset="0"/>
              </a:rPr>
              <a:t>Could have performance problems</a:t>
            </a:r>
          </a:p>
          <a:p>
            <a:pPr marL="1317625" lvl="2" indent="-457200">
              <a:lnSpc>
                <a:spcPct val="90000"/>
              </a:lnSpc>
              <a:buFont typeface="Wingdings" charset="2"/>
              <a:buNone/>
            </a:pPr>
            <a:endParaRPr lang="en-US" altLang="x-none" dirty="0">
              <a:latin typeface="Amazon Ember" panose="020B0603020204020204" pitchFamily="34" charset="0"/>
              <a:ea typeface="Amazon Ember" panose="020B0603020204020204" pitchFamily="34" charset="0"/>
              <a:cs typeface="Amazon Ember" panose="020B0603020204020204" pitchFamily="34" charset="0"/>
            </a:endParaRPr>
          </a:p>
          <a:p>
            <a:pPr>
              <a:lnSpc>
                <a:spcPct val="90000"/>
              </a:lnSpc>
            </a:pPr>
            <a:r>
              <a:rPr lang="en-US" altLang="x-none" sz="2000" dirty="0">
                <a:latin typeface="Amazon Ember" panose="020B0603020204020204" pitchFamily="34" charset="0"/>
                <a:ea typeface="Amazon Ember" panose="020B0603020204020204" pitchFamily="34" charset="0"/>
                <a:cs typeface="Amazon Ember" panose="020B0603020204020204" pitchFamily="34" charset="0"/>
              </a:rPr>
              <a:t>AAS &gt;&gt; </a:t>
            </a:r>
            <a:r>
              <a:rPr lang="en-US" altLang="x-none" dirty="0">
                <a:latin typeface="Amazon Ember" panose="020B0603020204020204" pitchFamily="34" charset="0"/>
                <a:ea typeface="Amazon Ember" panose="020B0603020204020204" pitchFamily="34" charset="0"/>
                <a:cs typeface="Amazon Ember" panose="020B0603020204020204" pitchFamily="34" charset="0"/>
              </a:rPr>
              <a:t># of CPUS</a:t>
            </a:r>
          </a:p>
          <a:p>
            <a:pPr marL="1317625" lvl="2" indent="-457200">
              <a:lnSpc>
                <a:spcPct val="90000"/>
              </a:lnSpc>
              <a:buFont typeface="Wingdings" charset="2"/>
              <a:buNone/>
            </a:pPr>
            <a:r>
              <a:rPr lang="en-US" altLang="x-none" dirty="0">
                <a:latin typeface="Amazon Ember" panose="020B0603020204020204" pitchFamily="34" charset="0"/>
                <a:ea typeface="Amazon Ember" panose="020B0603020204020204" pitchFamily="34" charset="0"/>
                <a:cs typeface="Amazon Ember" panose="020B0603020204020204" pitchFamily="34" charset="0"/>
              </a:rPr>
              <a:t>There is a bottleneck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455612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 Counters</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endPar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sp>
        <p:nvSpPr>
          <p:cNvPr id="2" name="Rectangle 1">
            <a:extLst>
              <a:ext uri="{FF2B5EF4-FFF2-40B4-BE49-F238E27FC236}">
                <a16:creationId xmlns:a16="http://schemas.microsoft.com/office/drawing/2014/main" id="{5C40D290-EAC8-3C43-9BC3-B8AD58C21E08}"/>
              </a:ext>
            </a:extLst>
          </p:cNvPr>
          <p:cNvSpPr/>
          <p:nvPr/>
        </p:nvSpPr>
        <p:spPr>
          <a:xfrm>
            <a:off x="341932" y="773572"/>
            <a:ext cx="8527701" cy="341632"/>
          </a:xfrm>
          <a:prstGeom prst="rect">
            <a:avLst/>
          </a:prstGeom>
        </p:spPr>
        <p:txBody>
          <a:bodyPr wrap="square">
            <a:spAutoFit/>
          </a:bodyPr>
          <a:lstStyle/>
          <a:p>
            <a:pPr>
              <a:lnSpc>
                <a:spcPct val="90000"/>
              </a:lnSpc>
            </a:pPr>
            <a:r>
              <a:rPr lang="en-US" dirty="0">
                <a:latin typeface="Amazon Ember" panose="020B0603020204020204" pitchFamily="34" charset="0"/>
                <a:ea typeface="Amazon Ember" panose="020B0603020204020204" pitchFamily="34" charset="0"/>
                <a:cs typeface="Amazon Ember" panose="020B0603020204020204" pitchFamily="34" charset="0"/>
              </a:rPr>
              <a:t>Customize the Performance Insights Dashboard with up to 10 additional graphs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140" y="1139284"/>
            <a:ext cx="4646051" cy="3468236"/>
          </a:xfrm>
          <a:prstGeom prst="rect">
            <a:avLst/>
          </a:prstGeom>
        </p:spPr>
      </p:pic>
      <p:sp>
        <p:nvSpPr>
          <p:cNvPr id="8" name="Rectangle 7">
            <a:extLst>
              <a:ext uri="{FF2B5EF4-FFF2-40B4-BE49-F238E27FC236}">
                <a16:creationId xmlns:a16="http://schemas.microsoft.com/office/drawing/2014/main" id="{5C40D290-EAC8-3C43-9BC3-B8AD58C21E08}"/>
              </a:ext>
            </a:extLst>
          </p:cNvPr>
          <p:cNvSpPr/>
          <p:nvPr/>
        </p:nvSpPr>
        <p:spPr>
          <a:xfrm>
            <a:off x="341932" y="1401343"/>
            <a:ext cx="2858483" cy="313932"/>
          </a:xfrm>
          <a:prstGeom prst="rect">
            <a:avLst/>
          </a:prstGeom>
        </p:spPr>
        <p:txBody>
          <a:bodyPr wrap="square">
            <a:spAutoFit/>
          </a:bodyPr>
          <a:lstStyle/>
          <a:p>
            <a:pPr>
              <a:lnSpc>
                <a:spcPct val="90000"/>
              </a:lnSpc>
            </a:pPr>
            <a:r>
              <a:rPr lang="en-US" sz="1600" u="sng" dirty="0">
                <a:latin typeface="Amazon Ember" panose="020B0603020204020204" pitchFamily="34" charset="0"/>
                <a:ea typeface="Amazon Ember" panose="020B0603020204020204" pitchFamily="34" charset="0"/>
                <a:cs typeface="Amazon Ember" panose="020B0603020204020204" pitchFamily="34" charset="0"/>
              </a:rPr>
              <a:t>PostgreSQL Counter Metrics</a:t>
            </a:r>
          </a:p>
        </p:txBody>
      </p:sp>
      <p:sp>
        <p:nvSpPr>
          <p:cNvPr id="11" name="Rectangle 10"/>
          <p:cNvSpPr/>
          <p:nvPr/>
        </p:nvSpPr>
        <p:spPr>
          <a:xfrm>
            <a:off x="341932" y="1745999"/>
            <a:ext cx="3589371" cy="2606104"/>
          </a:xfrm>
          <a:prstGeom prst="rect">
            <a:avLst/>
          </a:prstGeom>
        </p:spPr>
        <p:txBody>
          <a:bodyPr wrap="square" numCol="2">
            <a:spAutoFit/>
          </a:bodyPr>
          <a:lstStyle/>
          <a:p>
            <a:r>
              <a:rPr lang="en-US" sz="1100" dirty="0" err="1"/>
              <a:t>blks_hit</a:t>
            </a:r>
            <a:endParaRPr lang="en-US" sz="1100" dirty="0"/>
          </a:p>
          <a:p>
            <a:r>
              <a:rPr lang="en-US" sz="1100" dirty="0" err="1"/>
              <a:t>buffers_alloc</a:t>
            </a:r>
            <a:endParaRPr lang="en-US" sz="1100" dirty="0"/>
          </a:p>
          <a:p>
            <a:r>
              <a:rPr lang="en-US" sz="1100" dirty="0" err="1"/>
              <a:t>buffers_checkpoint</a:t>
            </a:r>
            <a:endParaRPr lang="en-US" sz="1100" dirty="0"/>
          </a:p>
          <a:p>
            <a:r>
              <a:rPr lang="en-US" sz="1100" dirty="0" err="1"/>
              <a:t>checkpoint_sync_time</a:t>
            </a:r>
            <a:endParaRPr lang="en-US" sz="1100" dirty="0"/>
          </a:p>
          <a:p>
            <a:r>
              <a:rPr lang="en-US" sz="1100" dirty="0" err="1"/>
              <a:t>checkpoint_write_time</a:t>
            </a:r>
            <a:endParaRPr lang="en-US" sz="1100" dirty="0"/>
          </a:p>
          <a:p>
            <a:r>
              <a:rPr lang="en-US" sz="1100" dirty="0" err="1"/>
              <a:t>checkpoints_req</a:t>
            </a:r>
            <a:endParaRPr lang="en-US" sz="1100" dirty="0"/>
          </a:p>
          <a:p>
            <a:r>
              <a:rPr lang="en-US" sz="1100" dirty="0" err="1"/>
              <a:t>checkpoints_timed</a:t>
            </a:r>
            <a:endParaRPr lang="en-US" sz="1100" dirty="0"/>
          </a:p>
          <a:p>
            <a:r>
              <a:rPr lang="en-US" sz="1100" dirty="0" err="1"/>
              <a:t>maxwritten_clean</a:t>
            </a:r>
            <a:endParaRPr lang="en-US" sz="1100" dirty="0"/>
          </a:p>
          <a:p>
            <a:r>
              <a:rPr lang="en-US" sz="1100" dirty="0"/>
              <a:t>deadlocks</a:t>
            </a:r>
          </a:p>
          <a:p>
            <a:r>
              <a:rPr lang="en-US" sz="1100" dirty="0" err="1"/>
              <a:t>blk_read_time</a:t>
            </a:r>
            <a:endParaRPr lang="en-US" sz="1100" dirty="0"/>
          </a:p>
          <a:p>
            <a:r>
              <a:rPr lang="en-US" sz="1100" dirty="0" err="1"/>
              <a:t>blks_read</a:t>
            </a:r>
            <a:endParaRPr lang="en-US" sz="1100" dirty="0"/>
          </a:p>
          <a:p>
            <a:r>
              <a:rPr lang="en-US" sz="1100" dirty="0" err="1"/>
              <a:t>buffers_backend</a:t>
            </a:r>
            <a:endParaRPr lang="en-US" sz="1100" dirty="0"/>
          </a:p>
          <a:p>
            <a:r>
              <a:rPr lang="en-US" sz="1100" dirty="0" err="1"/>
              <a:t>buffers_backend_fsync</a:t>
            </a:r>
            <a:endParaRPr lang="en-US" sz="1100" dirty="0"/>
          </a:p>
          <a:p>
            <a:r>
              <a:rPr lang="en-US" sz="1100" dirty="0" err="1"/>
              <a:t>buffers_clean</a:t>
            </a:r>
            <a:endParaRPr lang="en-US" sz="1100" dirty="0"/>
          </a:p>
          <a:p>
            <a:r>
              <a:rPr lang="en-US" sz="1100" dirty="0" err="1"/>
              <a:t>tup_deleted</a:t>
            </a:r>
            <a:endParaRPr lang="en-US" sz="1100" dirty="0"/>
          </a:p>
          <a:p>
            <a:r>
              <a:rPr lang="en-US" sz="1100" dirty="0" err="1"/>
              <a:t>tup_fetched</a:t>
            </a:r>
            <a:endParaRPr lang="en-US" sz="1100" dirty="0"/>
          </a:p>
          <a:p>
            <a:r>
              <a:rPr lang="en-US" sz="1100" dirty="0" err="1"/>
              <a:t>tup_inserted</a:t>
            </a:r>
            <a:endParaRPr lang="en-US" sz="1100" dirty="0"/>
          </a:p>
          <a:p>
            <a:r>
              <a:rPr lang="en-US" sz="1100" dirty="0" err="1"/>
              <a:t>tup_returned</a:t>
            </a:r>
            <a:endParaRPr lang="en-US" sz="1100" dirty="0"/>
          </a:p>
          <a:p>
            <a:r>
              <a:rPr lang="en-US" sz="1100" dirty="0" err="1"/>
              <a:t>tup_updated</a:t>
            </a:r>
            <a:endParaRPr lang="en-US" sz="1100" dirty="0"/>
          </a:p>
          <a:p>
            <a:r>
              <a:rPr lang="en-US" sz="1100" dirty="0" err="1"/>
              <a:t>temp_bytes</a:t>
            </a:r>
            <a:endParaRPr lang="en-US" sz="1100" dirty="0"/>
          </a:p>
          <a:p>
            <a:r>
              <a:rPr lang="en-US" sz="1100" dirty="0" err="1"/>
              <a:t>temp_files</a:t>
            </a:r>
            <a:endParaRPr lang="en-US" sz="1100" dirty="0"/>
          </a:p>
          <a:p>
            <a:r>
              <a:rPr lang="en-US" sz="1100" dirty="0" err="1"/>
              <a:t>active_transactions</a:t>
            </a:r>
            <a:endParaRPr lang="en-US" sz="1100" dirty="0"/>
          </a:p>
          <a:p>
            <a:r>
              <a:rPr lang="en-US" sz="1100" dirty="0" err="1"/>
              <a:t>blocked_transactions</a:t>
            </a:r>
            <a:endParaRPr lang="en-US" sz="1100" dirty="0"/>
          </a:p>
          <a:p>
            <a:r>
              <a:rPr lang="en-US" sz="1100" dirty="0" err="1"/>
              <a:t>max_used_xact_ids</a:t>
            </a:r>
            <a:endParaRPr lang="en-US" sz="1100" dirty="0"/>
          </a:p>
          <a:p>
            <a:r>
              <a:rPr lang="en-US" sz="1100" dirty="0" err="1"/>
              <a:t>xact_commit</a:t>
            </a:r>
            <a:endParaRPr lang="en-US" sz="1100" dirty="0"/>
          </a:p>
          <a:p>
            <a:r>
              <a:rPr lang="en-US" sz="1100" dirty="0" err="1"/>
              <a:t>xact_rollback</a:t>
            </a:r>
            <a:endParaRPr lang="en-US" sz="1100" dirty="0"/>
          </a:p>
          <a:p>
            <a:r>
              <a:rPr lang="en-US" sz="1100" dirty="0" err="1"/>
              <a:t>numbackends</a:t>
            </a:r>
            <a:endParaRPr lang="en-US" sz="1100" dirty="0"/>
          </a:p>
          <a:p>
            <a:r>
              <a:rPr lang="en-US" sz="1100" dirty="0" err="1"/>
              <a:t>archived_count</a:t>
            </a:r>
            <a:endParaRPr lang="en-US" sz="1100" dirty="0"/>
          </a:p>
          <a:p>
            <a:r>
              <a:rPr lang="en-US" sz="1100" dirty="0" err="1"/>
              <a:t>archive_failed_count</a:t>
            </a:r>
            <a:endParaRPr lang="en-US" sz="1100" dirty="0"/>
          </a:p>
        </p:txBody>
      </p:sp>
    </p:spTree>
    <p:extLst>
      <p:ext uri="{BB962C8B-B14F-4D97-AF65-F5344CB8AC3E}">
        <p14:creationId xmlns:p14="http://schemas.microsoft.com/office/powerpoint/2010/main" val="20336115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Example: CPU Bottleneck</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endPar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pic>
        <p:nvPicPr>
          <p:cNvPr id="3" name="Picture 2"/>
          <p:cNvPicPr>
            <a:picLocks noChangeAspect="1"/>
          </p:cNvPicPr>
          <p:nvPr/>
        </p:nvPicPr>
        <p:blipFill>
          <a:blip r:embed="rId3"/>
          <a:stretch>
            <a:fillRect/>
          </a:stretch>
        </p:blipFill>
        <p:spPr>
          <a:xfrm>
            <a:off x="226663" y="651531"/>
            <a:ext cx="5429191" cy="3474682"/>
          </a:xfrm>
          <a:prstGeom prst="rect">
            <a:avLst/>
          </a:prstGeom>
        </p:spPr>
      </p:pic>
      <p:pic>
        <p:nvPicPr>
          <p:cNvPr id="5" name="Picture 4"/>
          <p:cNvPicPr>
            <a:picLocks noChangeAspect="1"/>
          </p:cNvPicPr>
          <p:nvPr/>
        </p:nvPicPr>
        <p:blipFill>
          <a:blip r:embed="rId4"/>
          <a:stretch>
            <a:fillRect/>
          </a:stretch>
        </p:blipFill>
        <p:spPr>
          <a:xfrm>
            <a:off x="4304332" y="1657360"/>
            <a:ext cx="4687184" cy="3036440"/>
          </a:xfrm>
          <a:prstGeom prst="rect">
            <a:avLst/>
          </a:prstGeom>
        </p:spPr>
      </p:pic>
      <p:sp>
        <p:nvSpPr>
          <p:cNvPr id="10" name="Rectangle 9">
            <a:extLst>
              <a:ext uri="{FF2B5EF4-FFF2-40B4-BE49-F238E27FC236}">
                <a16:creationId xmlns:a16="http://schemas.microsoft.com/office/drawing/2014/main" id="{5C40D290-EAC8-3C43-9BC3-B8AD58C21E08}"/>
              </a:ext>
            </a:extLst>
          </p:cNvPr>
          <p:cNvSpPr/>
          <p:nvPr/>
        </p:nvSpPr>
        <p:spPr>
          <a:xfrm>
            <a:off x="5881054" y="1083477"/>
            <a:ext cx="2858483" cy="535531"/>
          </a:xfrm>
          <a:prstGeom prst="rect">
            <a:avLst/>
          </a:prstGeom>
        </p:spPr>
        <p:txBody>
          <a:bodyPr wrap="square">
            <a:spAutoFit/>
          </a:bodyPr>
          <a:lstStyle/>
          <a:p>
            <a:pPr>
              <a:lnSpc>
                <a:spcPct val="90000"/>
              </a:lnSpc>
            </a:pPr>
            <a:r>
              <a:rPr lang="en-US" sz="1600" i="1" dirty="0">
                <a:latin typeface="Amazon Ember" panose="020B0603020204020204" pitchFamily="34" charset="0"/>
                <a:ea typeface="Amazon Ember" panose="020B0603020204020204" pitchFamily="34" charset="0"/>
                <a:cs typeface="Amazon Ember" panose="020B0603020204020204" pitchFamily="34" charset="0"/>
              </a:rPr>
              <a:t>Zoom in by clicking and dragging along timeline</a:t>
            </a:r>
          </a:p>
        </p:txBody>
      </p:sp>
      <p:sp>
        <p:nvSpPr>
          <p:cNvPr id="12" name="Rectangle 11">
            <a:extLst>
              <a:ext uri="{FF2B5EF4-FFF2-40B4-BE49-F238E27FC236}">
                <a16:creationId xmlns:a16="http://schemas.microsoft.com/office/drawing/2014/main" id="{5C40D290-EAC8-3C43-9BC3-B8AD58C21E08}"/>
              </a:ext>
            </a:extLst>
          </p:cNvPr>
          <p:cNvSpPr/>
          <p:nvPr/>
        </p:nvSpPr>
        <p:spPr>
          <a:xfrm>
            <a:off x="1512016" y="4181784"/>
            <a:ext cx="2858483" cy="313932"/>
          </a:xfrm>
          <a:prstGeom prst="rect">
            <a:avLst/>
          </a:prstGeom>
        </p:spPr>
        <p:txBody>
          <a:bodyPr wrap="square">
            <a:spAutoFit/>
          </a:bodyPr>
          <a:lstStyle/>
          <a:p>
            <a:pPr>
              <a:lnSpc>
                <a:spcPct val="90000"/>
              </a:lnSpc>
            </a:pPr>
            <a:r>
              <a:rPr lang="en-US" sz="1600" i="1" dirty="0">
                <a:latin typeface="Amazon Ember" panose="020B0603020204020204" pitchFamily="34" charset="0"/>
                <a:ea typeface="Amazon Ember" panose="020B0603020204020204" pitchFamily="34" charset="0"/>
                <a:cs typeface="Amazon Ember" panose="020B0603020204020204" pitchFamily="34" charset="0"/>
              </a:rPr>
              <a:t>Identify problem statement</a:t>
            </a:r>
          </a:p>
        </p:txBody>
      </p:sp>
    </p:spTree>
    <p:extLst>
      <p:ext uri="{BB962C8B-B14F-4D97-AF65-F5344CB8AC3E}">
        <p14:creationId xmlns:p14="http://schemas.microsoft.com/office/powerpoint/2010/main" val="8832992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4A1B640-5DA5-1D48-A5D9-0EE7FC3B6C85}"/>
              </a:ext>
            </a:extLst>
          </p:cNvPr>
          <p:cNvSpPr>
            <a:spLocks noGrp="1"/>
          </p:cNvSpPr>
          <p:nvPr>
            <p:ph type="title"/>
          </p:nvPr>
        </p:nvSpPr>
        <p:spPr>
          <a:xfrm>
            <a:off x="226664" y="0"/>
            <a:ext cx="8155336" cy="590550"/>
          </a:xfrm>
        </p:spPr>
        <p:txBody>
          <a:bodyPr/>
          <a:lstStyle/>
          <a:p>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Performance Insights Example: Wait Bottleneck</a:t>
            </a:r>
            <a:br>
              <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br>
            <a:endParaRPr lang="en-US" b="0" dirty="0">
              <a:solidFill>
                <a:srgbClr val="FF0000"/>
              </a:solidFill>
              <a:latin typeface="Amazon Ember" panose="020B0603020204020204" pitchFamily="34" charset="0"/>
              <a:ea typeface="Amazon Ember" panose="020B0603020204020204" pitchFamily="34" charset="0"/>
              <a:cs typeface="Amazon Ember" panose="020B0603020204020204" pitchFamily="34" charset="0"/>
              <a:sym typeface="Arial Bold" charset="0"/>
            </a:endParaRPr>
          </a:p>
        </p:txBody>
      </p:sp>
      <p:sp>
        <p:nvSpPr>
          <p:cNvPr id="7" name="Text Placeholder 3">
            <a:extLst>
              <a:ext uri="{FF2B5EF4-FFF2-40B4-BE49-F238E27FC236}">
                <a16:creationId xmlns:a16="http://schemas.microsoft.com/office/drawing/2014/main" id="{15CE7928-CAA6-3546-A006-F9914836ECA4}"/>
              </a:ext>
            </a:extLst>
          </p:cNvPr>
          <p:cNvSpPr txBox="1">
            <a:spLocks/>
          </p:cNvSpPr>
          <p:nvPr/>
        </p:nvSpPr>
        <p:spPr>
          <a:xfrm>
            <a:off x="226664" y="773572"/>
            <a:ext cx="8555466" cy="4345302"/>
          </a:xfrm>
          <a:prstGeom prst="rect">
            <a:avLst/>
          </a:prstGeom>
        </p:spPr>
        <p:txBody>
          <a:bodyPr/>
          <a:lstStyle>
            <a:lvl1pPr marL="0" marR="0" indent="0" algn="l" defTabSz="1097278" rtl="0" eaLnBrk="1" fontAlgn="auto" latinLnBrk="0" hangingPunct="1">
              <a:lnSpc>
                <a:spcPct val="90000"/>
              </a:lnSpc>
              <a:spcBef>
                <a:spcPct val="20000"/>
              </a:spcBef>
              <a:spcAft>
                <a:spcPts val="0"/>
              </a:spcAft>
              <a:buClrTx/>
              <a:buSzPct val="90000"/>
              <a:buFont typeface="Arial" pitchFamily="34" charset="0"/>
              <a:buNone/>
              <a:tabLst/>
              <a:defRPr sz="3200"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0338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67231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4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941238"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10163" marR="0" indent="0" algn="l" defTabSz="1097278" rtl="0" eaLnBrk="1" fontAlgn="auto" latinLnBrk="0" hangingPunct="1">
              <a:lnSpc>
                <a:spcPct val="90000"/>
              </a:lnSpc>
              <a:spcBef>
                <a:spcPts val="600"/>
              </a:spcBef>
              <a:spcAft>
                <a:spcPts val="0"/>
              </a:spcAft>
              <a:buClrTx/>
              <a:buSzPct val="90000"/>
              <a:buFont typeface="Arial" pitchFamily="34" charset="0"/>
              <a:buNone/>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301751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6pPr>
            <a:lvl7pPr marL="3566153"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7pPr>
            <a:lvl8pPr marL="411479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8pPr>
            <a:lvl9pPr marL="4663432" indent="-274320" algn="l" defTabSz="1097278" rtl="0" eaLnBrk="1" latinLnBrk="0" hangingPunct="1">
              <a:spcBef>
                <a:spcPct val="20000"/>
              </a:spcBef>
              <a:buFont typeface="Arial" pitchFamily="34" charset="0"/>
              <a:buChar char="•"/>
              <a:defRPr sz="2353" kern="1200">
                <a:solidFill>
                  <a:schemeClr val="tx1"/>
                </a:solidFill>
                <a:latin typeface="+mn-lt"/>
                <a:ea typeface="+mn-ea"/>
                <a:cs typeface="+mn-cs"/>
              </a:defRPr>
            </a:lvl9pPr>
          </a:lstStyle>
          <a:p>
            <a:pPr defTabSz="285750">
              <a:spcBef>
                <a:spcPts val="0"/>
              </a:spcBef>
              <a:defRPr/>
            </a:pPr>
            <a:endParaRPr lang="en-US" sz="1500" dirty="0">
              <a:solidFill>
                <a:schemeClr val="dk1"/>
              </a:solidFill>
            </a:endParaRPr>
          </a:p>
        </p:txBody>
      </p:sp>
      <p:sp>
        <p:nvSpPr>
          <p:cNvPr id="10" name="Rectangle 9">
            <a:extLst>
              <a:ext uri="{FF2B5EF4-FFF2-40B4-BE49-F238E27FC236}">
                <a16:creationId xmlns:a16="http://schemas.microsoft.com/office/drawing/2014/main" id="{5C40D290-EAC8-3C43-9BC3-B8AD58C21E08}"/>
              </a:ext>
            </a:extLst>
          </p:cNvPr>
          <p:cNvSpPr/>
          <p:nvPr/>
        </p:nvSpPr>
        <p:spPr>
          <a:xfrm>
            <a:off x="5640681" y="999540"/>
            <a:ext cx="2529961" cy="535531"/>
          </a:xfrm>
          <a:prstGeom prst="rect">
            <a:avLst/>
          </a:prstGeom>
        </p:spPr>
        <p:txBody>
          <a:bodyPr wrap="square">
            <a:spAutoFit/>
          </a:bodyPr>
          <a:lstStyle/>
          <a:p>
            <a:pPr>
              <a:lnSpc>
                <a:spcPct val="90000"/>
              </a:lnSpc>
            </a:pPr>
            <a:r>
              <a:rPr lang="en-US" sz="1600" i="1" dirty="0">
                <a:latin typeface="Amazon Ember" panose="020B0603020204020204" pitchFamily="34" charset="0"/>
                <a:ea typeface="Amazon Ember" panose="020B0603020204020204" pitchFamily="34" charset="0"/>
                <a:cs typeface="Amazon Ember" panose="020B0603020204020204" pitchFamily="34" charset="0"/>
              </a:rPr>
              <a:t>Get contextual help for wait events</a:t>
            </a:r>
          </a:p>
        </p:txBody>
      </p:sp>
      <p:pic>
        <p:nvPicPr>
          <p:cNvPr id="4" name="Picture 3"/>
          <p:cNvPicPr>
            <a:picLocks noChangeAspect="1"/>
          </p:cNvPicPr>
          <p:nvPr/>
        </p:nvPicPr>
        <p:blipFill>
          <a:blip r:embed="rId3"/>
          <a:stretch>
            <a:fillRect/>
          </a:stretch>
        </p:blipFill>
        <p:spPr>
          <a:xfrm>
            <a:off x="2651781" y="1534009"/>
            <a:ext cx="6162560" cy="3232277"/>
          </a:xfrm>
          <a:prstGeom prst="rect">
            <a:avLst/>
          </a:prstGeom>
        </p:spPr>
      </p:pic>
      <p:pic>
        <p:nvPicPr>
          <p:cNvPr id="2" name="Picture 1"/>
          <p:cNvPicPr>
            <a:picLocks noChangeAspect="1"/>
          </p:cNvPicPr>
          <p:nvPr/>
        </p:nvPicPr>
        <p:blipFill>
          <a:blip r:embed="rId4"/>
          <a:stretch>
            <a:fillRect/>
          </a:stretch>
        </p:blipFill>
        <p:spPr>
          <a:xfrm>
            <a:off x="365805" y="615260"/>
            <a:ext cx="4663389" cy="3047585"/>
          </a:xfrm>
          <a:prstGeom prst="rect">
            <a:avLst/>
          </a:prstGeom>
        </p:spPr>
      </p:pic>
      <p:sp>
        <p:nvSpPr>
          <p:cNvPr id="11" name="Rectangle 10">
            <a:extLst>
              <a:ext uri="{FF2B5EF4-FFF2-40B4-BE49-F238E27FC236}">
                <a16:creationId xmlns:a16="http://schemas.microsoft.com/office/drawing/2014/main" id="{5C40D290-EAC8-3C43-9BC3-B8AD58C21E08}"/>
              </a:ext>
            </a:extLst>
          </p:cNvPr>
          <p:cNvSpPr/>
          <p:nvPr/>
        </p:nvSpPr>
        <p:spPr>
          <a:xfrm>
            <a:off x="900280" y="3687555"/>
            <a:ext cx="1828780" cy="554287"/>
          </a:xfrm>
          <a:prstGeom prst="rect">
            <a:avLst/>
          </a:prstGeom>
        </p:spPr>
        <p:txBody>
          <a:bodyPr wrap="square">
            <a:spAutoFit/>
          </a:bodyPr>
          <a:lstStyle/>
          <a:p>
            <a:pPr>
              <a:lnSpc>
                <a:spcPct val="90000"/>
              </a:lnSpc>
            </a:pPr>
            <a:r>
              <a:rPr lang="en-US" sz="1600" i="1" dirty="0">
                <a:latin typeface="Amazon Ember" panose="020B0603020204020204" pitchFamily="34" charset="0"/>
                <a:ea typeface="Amazon Ember" panose="020B0603020204020204" pitchFamily="34" charset="0"/>
                <a:cs typeface="Amazon Ember" panose="020B0603020204020204" pitchFamily="34" charset="0"/>
              </a:rPr>
              <a:t>Identify problem statement</a:t>
            </a:r>
          </a:p>
        </p:txBody>
      </p:sp>
    </p:spTree>
    <p:extLst>
      <p:ext uri="{BB962C8B-B14F-4D97-AF65-F5344CB8AC3E}">
        <p14:creationId xmlns:p14="http://schemas.microsoft.com/office/powerpoint/2010/main" val="3831534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BC15AB-02C4-47DF-9568-4A098FEBB38D}"/>
              </a:ext>
            </a:extLst>
          </p:cNvPr>
          <p:cNvSpPr>
            <a:spLocks noGrp="1"/>
          </p:cNvSpPr>
          <p:nvPr>
            <p:ph type="title"/>
          </p:nvPr>
        </p:nvSpPr>
        <p:spPr>
          <a:xfrm>
            <a:off x="914440" y="2663189"/>
            <a:ext cx="7181496" cy="387798"/>
          </a:xfrm>
        </p:spPr>
        <p:txBody>
          <a:bodyPr/>
          <a:lstStyle/>
          <a:p>
            <a:r>
              <a:rPr lang="en-US" sz="3200" b="1" dirty="0">
                <a:solidFill>
                  <a:srgbClr val="FF0000"/>
                </a:solidFill>
              </a:rPr>
              <a:t>LAB</a:t>
            </a:r>
          </a:p>
        </p:txBody>
      </p:sp>
    </p:spTree>
    <p:extLst>
      <p:ext uri="{BB962C8B-B14F-4D97-AF65-F5344CB8AC3E}">
        <p14:creationId xmlns:p14="http://schemas.microsoft.com/office/powerpoint/2010/main" val="17765956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Content Placeholder 2"/>
          <p:cNvSpPr txBox="1">
            <a:spLocks/>
          </p:cNvSpPr>
          <p:nvPr/>
        </p:nvSpPr>
        <p:spPr>
          <a:xfrm>
            <a:off x="342901" y="1017288"/>
            <a:ext cx="8435293" cy="3566120"/>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latin typeface="+mj-lt"/>
              </a:rPr>
              <a:t>Using </a:t>
            </a:r>
            <a:r>
              <a:rPr lang="en-US" sz="2000" dirty="0" err="1">
                <a:latin typeface="+mj-lt"/>
              </a:rPr>
              <a:t>CloudWatch</a:t>
            </a:r>
            <a:r>
              <a:rPr lang="en-US" sz="2000" dirty="0">
                <a:latin typeface="+mj-lt"/>
              </a:rPr>
              <a:t> with RDS PostgreSQL</a:t>
            </a:r>
          </a:p>
          <a:p>
            <a:pPr marL="342900" indent="-342900">
              <a:buFont typeface="Arial" panose="020B0604020202020204" pitchFamily="34" charset="0"/>
              <a:buChar char="•"/>
            </a:pPr>
            <a:r>
              <a:rPr lang="en-US" sz="2000" dirty="0" err="1">
                <a:latin typeface="+mj-lt"/>
              </a:rPr>
              <a:t>CloudWatch</a:t>
            </a:r>
            <a:r>
              <a:rPr lang="en-US" sz="2000" dirty="0">
                <a:latin typeface="+mj-lt"/>
              </a:rPr>
              <a:t> Metrics Examples</a:t>
            </a:r>
          </a:p>
          <a:p>
            <a:pPr marL="342900" indent="-342900">
              <a:buFont typeface="Arial" panose="020B0604020202020204" pitchFamily="34" charset="0"/>
              <a:buChar char="•"/>
            </a:pPr>
            <a:r>
              <a:rPr lang="en-US" sz="2000" dirty="0">
                <a:latin typeface="+mj-lt"/>
              </a:rPr>
              <a:t>Enhanced Monitoring</a:t>
            </a:r>
          </a:p>
          <a:p>
            <a:pPr marL="342900" indent="-342900">
              <a:buFont typeface="Arial" panose="020B0604020202020204" pitchFamily="34" charset="0"/>
              <a:buChar char="•"/>
            </a:pPr>
            <a:r>
              <a:rPr lang="en-US" sz="2000" dirty="0">
                <a:latin typeface="+mj-lt"/>
              </a:rPr>
              <a:t>Performance Insights</a:t>
            </a:r>
          </a:p>
          <a:p>
            <a:pPr marL="1085850" lvl="1" indent="-342900">
              <a:buFont typeface="Arial" panose="020B0604020202020204" pitchFamily="34" charset="0"/>
              <a:buChar char="•"/>
            </a:pPr>
            <a:r>
              <a:rPr lang="en-US" dirty="0">
                <a:latin typeface="+mj-lt"/>
              </a:rPr>
              <a:t>Database Load</a:t>
            </a:r>
          </a:p>
          <a:p>
            <a:pPr marL="1085850" lvl="1" indent="-342900">
              <a:buFont typeface="Arial" panose="020B0604020202020204" pitchFamily="34" charset="0"/>
              <a:buChar char="•"/>
            </a:pPr>
            <a:r>
              <a:rPr lang="en-US" dirty="0">
                <a:latin typeface="+mj-lt"/>
              </a:rPr>
              <a:t>Counters</a:t>
            </a:r>
          </a:p>
          <a:p>
            <a:pPr marL="1085850" lvl="1" indent="-342900">
              <a:buFont typeface="Arial" panose="020B0604020202020204" pitchFamily="34" charset="0"/>
              <a:buChar char="•"/>
            </a:pPr>
            <a:r>
              <a:rPr lang="en-US" dirty="0">
                <a:latin typeface="+mj-lt"/>
              </a:rPr>
              <a:t>CPU Bottleneck</a:t>
            </a:r>
          </a:p>
          <a:p>
            <a:pPr marL="1085850" lvl="1" indent="-342900">
              <a:buFont typeface="Arial" panose="020B0604020202020204" pitchFamily="34" charset="0"/>
              <a:buChar char="•"/>
            </a:pPr>
            <a:r>
              <a:rPr lang="en-US" dirty="0">
                <a:latin typeface="+mj-lt"/>
              </a:rPr>
              <a:t>Wait Bottleneck</a:t>
            </a:r>
          </a:p>
          <a:p>
            <a:pPr marL="342900" indent="-342900">
              <a:buFont typeface="Arial" panose="020B0604020202020204" pitchFamily="34" charset="0"/>
              <a:buChar char="•"/>
            </a:pPr>
            <a:endParaRPr lang="en-US" sz="1600" dirty="0">
              <a:latin typeface="+mj-lt"/>
            </a:endParaRPr>
          </a:p>
          <a:p>
            <a:pPr marL="342900" indent="-342900">
              <a:buFont typeface="Arial" panose="020B0604020202020204" pitchFamily="34" charset="0"/>
              <a:buChar char="•"/>
            </a:pPr>
            <a:endParaRPr lang="en-US" sz="1600" dirty="0">
              <a:latin typeface="+mj-lt"/>
            </a:endParaRPr>
          </a:p>
          <a:p>
            <a:pPr marL="342900" indent="-342900">
              <a:buFont typeface="Arial" panose="020B0604020202020204" pitchFamily="34" charset="0"/>
              <a:buChar char="•"/>
            </a:pPr>
            <a:endParaRPr lang="en-US" sz="1200" dirty="0">
              <a:latin typeface="Lucida Console" panose="020B0609040504020204" pitchFamily="49" charset="0"/>
            </a:endParaRPr>
          </a:p>
        </p:txBody>
      </p:sp>
    </p:spTree>
    <p:extLst>
      <p:ext uri="{BB962C8B-B14F-4D97-AF65-F5344CB8AC3E}">
        <p14:creationId xmlns:p14="http://schemas.microsoft.com/office/powerpoint/2010/main" val="12524175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CloudWatch</a:t>
            </a:r>
            <a:r>
              <a:rPr lang="en-US" dirty="0"/>
              <a:t> with RDS PostgreSQL</a:t>
            </a:r>
          </a:p>
        </p:txBody>
      </p:sp>
      <p:sp>
        <p:nvSpPr>
          <p:cNvPr id="39" name="Content Placeholder 2"/>
          <p:cNvSpPr txBox="1">
            <a:spLocks/>
          </p:cNvSpPr>
          <p:nvPr/>
        </p:nvSpPr>
        <p:spPr>
          <a:xfrm>
            <a:off x="316057" y="834408"/>
            <a:ext cx="8435293" cy="2834609"/>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Publishing your database logs (Postgresql.log and Upgrade.log) to Amazon </a:t>
            </a:r>
            <a:r>
              <a:rPr lang="en-US" sz="1600" dirty="0" err="1"/>
              <a:t>CloudWatch</a:t>
            </a:r>
            <a:r>
              <a:rPr lang="en-US" sz="1600" dirty="0"/>
              <a:t> Logs is a best practice.</a:t>
            </a:r>
          </a:p>
          <a:p>
            <a:pPr marL="342900" indent="-342900">
              <a:buFont typeface="Arial" panose="020B0604020202020204" pitchFamily="34" charset="0"/>
              <a:buChar char="•"/>
            </a:pPr>
            <a:r>
              <a:rPr lang="en-US" sz="1600" dirty="0"/>
              <a:t>Ensures logs are preserved in highly durable storage.</a:t>
            </a:r>
          </a:p>
          <a:p>
            <a:pPr marL="342900" indent="-342900">
              <a:buFont typeface="Arial" panose="020B0604020202020204" pitchFamily="34" charset="0"/>
              <a:buChar char="•"/>
            </a:pPr>
            <a:r>
              <a:rPr lang="en-US" sz="1600" dirty="0"/>
              <a:t>Perform real-time analysis of log data </a:t>
            </a:r>
          </a:p>
          <a:p>
            <a:pPr marL="342900" indent="-342900">
              <a:buFont typeface="Arial" panose="020B0604020202020204" pitchFamily="34" charset="0"/>
              <a:buChar char="•"/>
            </a:pPr>
            <a:r>
              <a:rPr lang="en-US" sz="1600" dirty="0"/>
              <a:t>Supported for </a:t>
            </a:r>
            <a:r>
              <a:rPr lang="en-US" sz="1600" dirty="0" err="1"/>
              <a:t>Postgres</a:t>
            </a:r>
            <a:r>
              <a:rPr lang="en-US" sz="1600" dirty="0"/>
              <a:t> version 9.6.6+ and 10.4+ </a:t>
            </a:r>
          </a:p>
          <a:p>
            <a:endParaRPr lang="en-US" sz="800" dirty="0"/>
          </a:p>
          <a:p>
            <a:r>
              <a:rPr lang="en-US" sz="1600" dirty="0"/>
              <a:t>Enable Query Logging</a:t>
            </a:r>
          </a:p>
          <a:p>
            <a:pPr marL="342900" indent="-342900">
              <a:buFont typeface="Arial" panose="020B0604020202020204" pitchFamily="34" charset="0"/>
              <a:buChar char="•"/>
            </a:pPr>
            <a:r>
              <a:rPr lang="en-US" sz="1200" dirty="0" err="1">
                <a:latin typeface="Lucida Console" panose="020B0609040504020204" pitchFamily="49" charset="0"/>
              </a:rPr>
              <a:t>log_min_duration_statement</a:t>
            </a:r>
            <a:r>
              <a:rPr lang="en-US" sz="1200" dirty="0">
                <a:latin typeface="Lucida Console" panose="020B0609040504020204" pitchFamily="49" charset="0"/>
              </a:rPr>
              <a:t> – </a:t>
            </a:r>
            <a:r>
              <a:rPr lang="en-US" sz="1600" dirty="0">
                <a:latin typeface="+mj-lt"/>
              </a:rPr>
              <a:t>Limit in milliseconds for a statement to be logged</a:t>
            </a:r>
          </a:p>
          <a:p>
            <a:pPr marL="342900" indent="-342900">
              <a:buFont typeface="Arial" panose="020B0604020202020204" pitchFamily="34" charset="0"/>
              <a:buChar char="•"/>
            </a:pPr>
            <a:r>
              <a:rPr lang="en-US" sz="1200" dirty="0" err="1">
                <a:latin typeface="Lucida Console" panose="020B0609040504020204" pitchFamily="49" charset="0"/>
              </a:rPr>
              <a:t>log_statement</a:t>
            </a:r>
            <a:r>
              <a:rPr lang="en-US" sz="1200" dirty="0">
                <a:latin typeface="Lucida Console" panose="020B0609040504020204" pitchFamily="49" charset="0"/>
              </a:rPr>
              <a:t> – </a:t>
            </a:r>
            <a:r>
              <a:rPr lang="en-US" sz="1600" dirty="0">
                <a:latin typeface="+mj-lt"/>
              </a:rPr>
              <a:t>Determines which statements are logged [</a:t>
            </a:r>
            <a:r>
              <a:rPr lang="en-US" sz="1600" u="sng" dirty="0">
                <a:latin typeface="+mj-lt"/>
              </a:rPr>
              <a:t>none</a:t>
            </a:r>
            <a:r>
              <a:rPr lang="en-US" sz="1600" dirty="0">
                <a:latin typeface="+mj-lt"/>
              </a:rPr>
              <a:t>, </a:t>
            </a:r>
            <a:r>
              <a:rPr lang="en-US" sz="1600" b="1" dirty="0">
                <a:latin typeface="+mj-lt"/>
              </a:rPr>
              <a:t>all</a:t>
            </a:r>
            <a:r>
              <a:rPr lang="en-US" sz="1600" dirty="0">
                <a:latin typeface="+mj-lt"/>
              </a:rPr>
              <a:t>, </a:t>
            </a:r>
            <a:r>
              <a:rPr lang="en-US" sz="1600" dirty="0" err="1">
                <a:latin typeface="+mj-lt"/>
              </a:rPr>
              <a:t>ddl</a:t>
            </a:r>
            <a:r>
              <a:rPr lang="en-US" sz="1600" dirty="0">
                <a:latin typeface="+mj-lt"/>
              </a:rPr>
              <a:t>, </a:t>
            </a:r>
            <a:r>
              <a:rPr lang="en-US" sz="1600" dirty="0" err="1">
                <a:latin typeface="+mj-lt"/>
              </a:rPr>
              <a:t>dml</a:t>
            </a:r>
            <a:r>
              <a:rPr lang="en-US" sz="1600" dirty="0">
                <a:latin typeface="+mj-lt"/>
              </a:rPr>
              <a:t>]</a:t>
            </a:r>
          </a:p>
          <a:p>
            <a:pPr marL="1085850" lvl="1" indent="-342900">
              <a:buFont typeface="Arial" panose="020B0604020202020204" pitchFamily="34" charset="0"/>
              <a:buChar char="•"/>
            </a:pPr>
            <a:r>
              <a:rPr lang="en-US" sz="1200" i="1" dirty="0">
                <a:latin typeface="+mj-lt"/>
              </a:rPr>
              <a:t>Note: Too much logging will degrade performance in production systems</a:t>
            </a:r>
          </a:p>
          <a:p>
            <a:pPr marL="342900" indent="-342900">
              <a:buFont typeface="Arial" panose="020B0604020202020204" pitchFamily="34" charset="0"/>
              <a:buChar char="•"/>
            </a:pPr>
            <a:r>
              <a:rPr lang="en-US" sz="1600" dirty="0">
                <a:latin typeface="+mj-lt"/>
              </a:rPr>
              <a:t>Query information is included in Postgres.log file</a:t>
            </a:r>
            <a:endParaRPr lang="en-US" sz="1200" dirty="0">
              <a:latin typeface="Lucida Console" panose="020B0609040504020204" pitchFamily="49" charset="0"/>
            </a:endParaRPr>
          </a:p>
        </p:txBody>
      </p:sp>
      <p:sp>
        <p:nvSpPr>
          <p:cNvPr id="19" name="Rounded Rectangle 18"/>
          <p:cNvSpPr/>
          <p:nvPr/>
        </p:nvSpPr>
        <p:spPr>
          <a:xfrm>
            <a:off x="2651781" y="3760457"/>
            <a:ext cx="6309291" cy="746084"/>
          </a:xfrm>
          <a:prstGeom prst="roundRect">
            <a:avLst/>
          </a:prstGeom>
          <a:ln/>
        </p:spPr>
        <p:style>
          <a:lnRef idx="3">
            <a:schemeClr val="lt1"/>
          </a:lnRef>
          <a:fillRef idx="1">
            <a:schemeClr val="accent6"/>
          </a:fillRef>
          <a:effectRef idx="1">
            <a:schemeClr val="accent6"/>
          </a:effectRef>
          <a:fontRef idx="minor">
            <a:schemeClr val="lt1"/>
          </a:fontRef>
        </p:style>
        <p:txBody>
          <a:bodyPr rtlCol="0" anchor="t"/>
          <a:lstStyle/>
          <a:p>
            <a:r>
              <a:rPr lang="en-US" sz="1200" dirty="0" err="1"/>
              <a:t>rds</a:t>
            </a:r>
            <a:r>
              <a:rPr lang="en-US" sz="1200" dirty="0"/>
              <a:t> modify-</a:t>
            </a:r>
            <a:r>
              <a:rPr lang="en-US" sz="1200" dirty="0" err="1"/>
              <a:t>db</a:t>
            </a:r>
            <a:r>
              <a:rPr lang="en-US" sz="1200" dirty="0"/>
              <a:t>-instance \</a:t>
            </a:r>
          </a:p>
          <a:p>
            <a:r>
              <a:rPr lang="en-US" sz="1200" dirty="0"/>
              <a:t>    --</a:t>
            </a:r>
            <a:r>
              <a:rPr lang="en-US" sz="1200" dirty="0" err="1"/>
              <a:t>db</a:t>
            </a:r>
            <a:r>
              <a:rPr lang="en-US" sz="1200" dirty="0"/>
              <a:t>-instance-identifier </a:t>
            </a:r>
            <a:r>
              <a:rPr lang="en-US" sz="1200" dirty="0" err="1"/>
              <a:t>rds</a:t>
            </a:r>
            <a:r>
              <a:rPr lang="en-US" sz="1200" dirty="0"/>
              <a:t>-</a:t>
            </a:r>
            <a:r>
              <a:rPr lang="en-US" sz="1200" dirty="0" err="1"/>
              <a:t>pg</a:t>
            </a:r>
            <a:r>
              <a:rPr lang="en-US" sz="1200" dirty="0"/>
              <a:t>-lab \</a:t>
            </a:r>
          </a:p>
          <a:p>
            <a:r>
              <a:rPr lang="en-US" sz="1200" dirty="0"/>
              <a:t>    --</a:t>
            </a:r>
            <a:r>
              <a:rPr lang="en-US" sz="1200" dirty="0" err="1"/>
              <a:t>cloudwatch</a:t>
            </a:r>
            <a:r>
              <a:rPr lang="en-US" sz="1200" dirty="0"/>
              <a:t>-logs-export-configuration '{"</a:t>
            </a:r>
            <a:r>
              <a:rPr lang="en-US" sz="1200" dirty="0" err="1"/>
              <a:t>EnableLogTypes</a:t>
            </a:r>
            <a:r>
              <a:rPr lang="en-US" sz="1200" dirty="0"/>
              <a:t>":["</a:t>
            </a:r>
            <a:r>
              <a:rPr lang="en-US" sz="1200" dirty="0" err="1"/>
              <a:t>postgresql</a:t>
            </a:r>
            <a:r>
              <a:rPr lang="en-US" sz="1200" dirty="0"/>
              <a:t>", "upgrade"]}'</a:t>
            </a:r>
          </a:p>
        </p:txBody>
      </p:sp>
      <p:sp>
        <p:nvSpPr>
          <p:cNvPr id="6" name="TextBox 5"/>
          <p:cNvSpPr txBox="1"/>
          <p:nvPr/>
        </p:nvSpPr>
        <p:spPr>
          <a:xfrm>
            <a:off x="361855" y="3841111"/>
            <a:ext cx="2217442" cy="584775"/>
          </a:xfrm>
          <a:prstGeom prst="rect">
            <a:avLst/>
          </a:prstGeom>
          <a:noFill/>
        </p:spPr>
        <p:txBody>
          <a:bodyPr wrap="square" rtlCol="0">
            <a:spAutoFit/>
          </a:bodyPr>
          <a:lstStyle/>
          <a:p>
            <a:pPr algn="ctr"/>
            <a:r>
              <a:rPr lang="en-US" sz="1600" dirty="0"/>
              <a:t>Enable in the Console or the AWS CLI</a:t>
            </a:r>
          </a:p>
        </p:txBody>
      </p:sp>
    </p:spTree>
    <p:extLst>
      <p:ext uri="{BB962C8B-B14F-4D97-AF65-F5344CB8AC3E}">
        <p14:creationId xmlns:p14="http://schemas.microsoft.com/office/powerpoint/2010/main" val="3205797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CloudWatch</a:t>
            </a:r>
            <a:r>
              <a:rPr lang="en-US" dirty="0"/>
              <a:t> Metrics</a:t>
            </a:r>
          </a:p>
        </p:txBody>
      </p:sp>
      <p:sp>
        <p:nvSpPr>
          <p:cNvPr id="39" name="Content Placeholder 2"/>
          <p:cNvSpPr txBox="1">
            <a:spLocks/>
          </p:cNvSpPr>
          <p:nvPr/>
        </p:nvSpPr>
        <p:spPr>
          <a:xfrm>
            <a:off x="342901" y="1017288"/>
            <a:ext cx="7784875" cy="548633"/>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err="1"/>
              <a:t>CloudWatch</a:t>
            </a:r>
            <a:r>
              <a:rPr lang="en-US" sz="1600" dirty="0"/>
              <a:t> also gathers metrics on the host underlying the RDS database.  You can view these metrics in the RDS console under the monitoring tab.</a:t>
            </a:r>
            <a:endParaRPr lang="en-US" sz="1200" dirty="0">
              <a:latin typeface="Lucida Console" panose="020B0609040504020204" pitchFamily="49" charset="0"/>
            </a:endParaRPr>
          </a:p>
        </p:txBody>
      </p:sp>
      <p:sp>
        <p:nvSpPr>
          <p:cNvPr id="4" name="TextBox 3"/>
          <p:cNvSpPr txBox="1"/>
          <p:nvPr/>
        </p:nvSpPr>
        <p:spPr>
          <a:xfrm>
            <a:off x="346508" y="1748799"/>
            <a:ext cx="2560292" cy="2246769"/>
          </a:xfrm>
          <a:prstGeom prst="rect">
            <a:avLst/>
          </a:prstGeom>
          <a:noFill/>
        </p:spPr>
        <p:txBody>
          <a:bodyPr wrap="square" rtlCol="0">
            <a:spAutoFit/>
          </a:bodyPr>
          <a:lstStyle/>
          <a:p>
            <a:r>
              <a:rPr lang="en-US" sz="1400" dirty="0" err="1"/>
              <a:t>CloudWatch</a:t>
            </a:r>
            <a:r>
              <a:rPr lang="en-US" sz="1400" dirty="0"/>
              <a:t> Metrics:</a:t>
            </a:r>
          </a:p>
          <a:p>
            <a:pPr marL="285750" indent="-285750">
              <a:buFont typeface="Arial" panose="020B0604020202020204" pitchFamily="34" charset="0"/>
              <a:buChar char="•"/>
            </a:pPr>
            <a:r>
              <a:rPr lang="en-US" sz="1400" dirty="0"/>
              <a:t>CPU Utilization</a:t>
            </a:r>
          </a:p>
          <a:p>
            <a:pPr marL="285750" indent="-285750">
              <a:buFont typeface="Arial" panose="020B0604020202020204" pitchFamily="34" charset="0"/>
              <a:buChar char="•"/>
            </a:pPr>
            <a:r>
              <a:rPr lang="en-US" sz="1400" dirty="0"/>
              <a:t>DB Connections</a:t>
            </a:r>
          </a:p>
          <a:p>
            <a:pPr marL="285750" indent="-285750">
              <a:buFont typeface="Arial" panose="020B0604020202020204" pitchFamily="34" charset="0"/>
              <a:buChar char="•"/>
            </a:pPr>
            <a:r>
              <a:rPr lang="en-US" sz="1400" dirty="0"/>
              <a:t>Free Storage</a:t>
            </a:r>
          </a:p>
          <a:p>
            <a:pPr marL="285750" indent="-285750">
              <a:buFont typeface="Arial" panose="020B0604020202020204" pitchFamily="34" charset="0"/>
              <a:buChar char="•"/>
            </a:pPr>
            <a:r>
              <a:rPr lang="en-US" sz="1400" dirty="0"/>
              <a:t>Free Memory</a:t>
            </a:r>
          </a:p>
          <a:p>
            <a:pPr marL="285750" indent="-285750">
              <a:buFont typeface="Arial" panose="020B0604020202020204" pitchFamily="34" charset="0"/>
              <a:buChar char="•"/>
            </a:pPr>
            <a:r>
              <a:rPr lang="en-US" sz="1400" dirty="0"/>
              <a:t>Write IPOS</a:t>
            </a:r>
          </a:p>
          <a:p>
            <a:pPr marL="285750" indent="-285750">
              <a:buFont typeface="Arial" panose="020B0604020202020204" pitchFamily="34" charset="0"/>
              <a:buChar char="•"/>
            </a:pPr>
            <a:r>
              <a:rPr lang="en-US" sz="1400" dirty="0"/>
              <a:t>Read IOPS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Filter last hour to 2 weeks</a:t>
            </a:r>
          </a:p>
          <a:p>
            <a:pPr marL="285750" indent="-285750">
              <a:buFont typeface="Arial" panose="020B0604020202020204" pitchFamily="34" charset="0"/>
              <a:buChar char="•"/>
            </a:pPr>
            <a:r>
              <a:rPr lang="en-US" sz="1400" dirty="0"/>
              <a:t>Compare RDS instances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59" y="1565921"/>
            <a:ext cx="5888482" cy="3108926"/>
          </a:xfrm>
          <a:prstGeom prst="rect">
            <a:avLst/>
          </a:prstGeom>
        </p:spPr>
      </p:pic>
    </p:spTree>
    <p:extLst>
      <p:ext uri="{BB962C8B-B14F-4D97-AF65-F5344CB8AC3E}">
        <p14:creationId xmlns:p14="http://schemas.microsoft.com/office/powerpoint/2010/main" val="1561957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Monitoring</a:t>
            </a:r>
          </a:p>
        </p:txBody>
      </p:sp>
      <p:sp>
        <p:nvSpPr>
          <p:cNvPr id="39" name="Content Placeholder 2"/>
          <p:cNvSpPr txBox="1">
            <a:spLocks/>
          </p:cNvSpPr>
          <p:nvPr/>
        </p:nvSpPr>
        <p:spPr>
          <a:xfrm>
            <a:off x="342900" y="906137"/>
            <a:ext cx="8205304" cy="1025540"/>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Released on 2016, Enhanced Monitoring gathers finer grained OS metrics from an agent installed on the RDS host.  </a:t>
            </a:r>
          </a:p>
          <a:p>
            <a:pPr marL="285750" indent="-285750">
              <a:buFont typeface="Arial" panose="020B0604020202020204" pitchFamily="34" charset="0"/>
              <a:buChar char="•"/>
            </a:pPr>
            <a:r>
              <a:rPr lang="en-US" sz="1400" dirty="0"/>
              <a:t>By default metrics are stored for 30 days.  Governed by </a:t>
            </a:r>
            <a:r>
              <a:rPr lang="en-US" sz="1400" dirty="0" err="1">
                <a:latin typeface="Lucida Console" panose="020B0609040504020204" pitchFamily="49" charset="0"/>
              </a:rPr>
              <a:t>RDSOSMetrics</a:t>
            </a:r>
            <a:r>
              <a:rPr lang="en-US" sz="1400" dirty="0"/>
              <a:t> log group  in </a:t>
            </a:r>
            <a:r>
              <a:rPr lang="en-US" sz="1400" dirty="0" err="1"/>
              <a:t>CloudWatch</a:t>
            </a:r>
            <a:endParaRPr lang="en-US" sz="1400" dirty="0"/>
          </a:p>
          <a:p>
            <a:pPr marL="285750" indent="-285750">
              <a:buFont typeface="Arial" panose="020B0604020202020204" pitchFamily="34" charset="0"/>
              <a:buChar char="•"/>
            </a:pPr>
            <a:r>
              <a:rPr lang="en-US" sz="1400" dirty="0"/>
              <a:t>Incurs additional </a:t>
            </a:r>
            <a:r>
              <a:rPr lang="en-US" sz="1400" dirty="0" err="1"/>
              <a:t>CloudWatch</a:t>
            </a:r>
            <a:r>
              <a:rPr lang="en-US" sz="1400" dirty="0"/>
              <a:t> costs based on granularity (from 1 to 60 seconds).</a:t>
            </a:r>
            <a:endParaRPr lang="en-US" sz="1100" dirty="0">
              <a:latin typeface="Lucida Console" panose="020B06090405040202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063701"/>
            <a:ext cx="5966442" cy="265462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24" y="2093241"/>
            <a:ext cx="2607797" cy="2604176"/>
          </a:xfrm>
          <a:prstGeom prst="rect">
            <a:avLst/>
          </a:prstGeom>
        </p:spPr>
      </p:pic>
    </p:spTree>
    <p:extLst>
      <p:ext uri="{BB962C8B-B14F-4D97-AF65-F5344CB8AC3E}">
        <p14:creationId xmlns:p14="http://schemas.microsoft.com/office/powerpoint/2010/main" val="2542752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OS Process List</a:t>
            </a:r>
          </a:p>
        </p:txBody>
      </p:sp>
      <p:sp>
        <p:nvSpPr>
          <p:cNvPr id="39" name="Content Placeholder 2"/>
          <p:cNvSpPr txBox="1">
            <a:spLocks/>
          </p:cNvSpPr>
          <p:nvPr/>
        </p:nvSpPr>
        <p:spPr>
          <a:xfrm>
            <a:off x="342900" y="906137"/>
            <a:ext cx="8205304" cy="568345"/>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latin typeface="+mj-lt"/>
              </a:rPr>
              <a:t>Enhanced Monitoring also includes the Process list, reachable from the monitoring dropdown.  Sort the list by metric (e.g. CPU), filter for a particular user or database.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37" y="1418907"/>
            <a:ext cx="5709787" cy="3099808"/>
          </a:xfrm>
          <a:prstGeom prst="rect">
            <a:avLst/>
          </a:prstGeom>
        </p:spPr>
      </p:pic>
      <p:sp>
        <p:nvSpPr>
          <p:cNvPr id="8" name="Content Placeholder 2"/>
          <p:cNvSpPr txBox="1">
            <a:spLocks/>
          </p:cNvSpPr>
          <p:nvPr/>
        </p:nvSpPr>
        <p:spPr>
          <a:xfrm>
            <a:off x="342900" y="1565921"/>
            <a:ext cx="2583198" cy="3341993"/>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u="sng" dirty="0">
                <a:latin typeface="+mj-lt"/>
              </a:rPr>
              <a:t>Process Groups</a:t>
            </a:r>
          </a:p>
          <a:p>
            <a:pPr marL="285750" indent="-285750">
              <a:buFont typeface="Arial" panose="020B0604020202020204" pitchFamily="34" charset="0"/>
              <a:buChar char="•"/>
            </a:pPr>
            <a:r>
              <a:rPr lang="en-US" sz="1600" dirty="0">
                <a:latin typeface="+mj-lt"/>
              </a:rPr>
              <a:t>RDS Child processes</a:t>
            </a:r>
          </a:p>
          <a:p>
            <a:pPr marL="285750" indent="-285750">
              <a:buFont typeface="Arial" panose="020B0604020202020204" pitchFamily="34" charset="0"/>
              <a:buChar char="•"/>
            </a:pPr>
            <a:r>
              <a:rPr lang="en-US" sz="1600" dirty="0">
                <a:latin typeface="+mj-lt"/>
              </a:rPr>
              <a:t>RDS Processes</a:t>
            </a:r>
          </a:p>
          <a:p>
            <a:pPr marL="285750" indent="-285750">
              <a:buFont typeface="Arial" panose="020B0604020202020204" pitchFamily="34" charset="0"/>
              <a:buChar char="•"/>
            </a:pPr>
            <a:r>
              <a:rPr lang="en-US" sz="1600" dirty="0">
                <a:latin typeface="+mj-lt"/>
              </a:rPr>
              <a:t>OS Processes</a:t>
            </a:r>
          </a:p>
          <a:p>
            <a:endParaRPr lang="en-US" sz="1600" u="sng" dirty="0">
              <a:latin typeface="+mj-lt"/>
            </a:endParaRPr>
          </a:p>
          <a:p>
            <a:r>
              <a:rPr lang="en-US" sz="1600" u="sng" dirty="0">
                <a:latin typeface="+mj-lt"/>
              </a:rPr>
              <a:t>Items Listed</a:t>
            </a:r>
          </a:p>
          <a:p>
            <a:r>
              <a:rPr lang="en-US" sz="1400" dirty="0">
                <a:latin typeface="+mj-lt"/>
              </a:rPr>
              <a:t>VIRT – </a:t>
            </a:r>
            <a:r>
              <a:rPr lang="en-US" sz="1400" dirty="0" err="1">
                <a:latin typeface="+mj-lt"/>
              </a:rPr>
              <a:t>Virutal</a:t>
            </a:r>
            <a:r>
              <a:rPr lang="en-US" sz="1400" dirty="0">
                <a:latin typeface="+mj-lt"/>
              </a:rPr>
              <a:t> size of process</a:t>
            </a:r>
          </a:p>
          <a:p>
            <a:r>
              <a:rPr lang="en-US" sz="1400" dirty="0">
                <a:latin typeface="+mj-lt"/>
              </a:rPr>
              <a:t>RES – Physical memory used</a:t>
            </a:r>
          </a:p>
          <a:p>
            <a:r>
              <a:rPr lang="en-US" sz="1400" dirty="0">
                <a:latin typeface="+mj-lt"/>
              </a:rPr>
              <a:t>CPU% - Total CPU bandwidth</a:t>
            </a:r>
          </a:p>
          <a:p>
            <a:r>
              <a:rPr lang="en-US" sz="1400" dirty="0">
                <a:latin typeface="+mj-lt"/>
              </a:rPr>
              <a:t>MEM – Total memory used</a:t>
            </a:r>
          </a:p>
        </p:txBody>
      </p:sp>
    </p:spTree>
    <p:extLst>
      <p:ext uri="{BB962C8B-B14F-4D97-AF65-F5344CB8AC3E}">
        <p14:creationId xmlns:p14="http://schemas.microsoft.com/office/powerpoint/2010/main" val="38540206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Insights</a:t>
            </a:r>
          </a:p>
        </p:txBody>
      </p:sp>
      <p:sp>
        <p:nvSpPr>
          <p:cNvPr id="8" name="Content Placeholder 2"/>
          <p:cNvSpPr txBox="1">
            <a:spLocks/>
          </p:cNvSpPr>
          <p:nvPr/>
        </p:nvSpPr>
        <p:spPr>
          <a:xfrm>
            <a:off x="365806" y="741811"/>
            <a:ext cx="3200365" cy="3933036"/>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Amazon RDS Performance Insights monitors your </a:t>
            </a:r>
            <a:r>
              <a:rPr lang="en-US" sz="1600" b="1" dirty="0"/>
              <a:t>Database Load </a:t>
            </a:r>
          </a:p>
          <a:p>
            <a:pPr marL="285750" indent="-285750">
              <a:buFont typeface="Arial" panose="020B0604020202020204" pitchFamily="34" charset="0"/>
              <a:buChar char="•"/>
            </a:pPr>
            <a:r>
              <a:rPr lang="en-US" sz="1600" dirty="0"/>
              <a:t>Supported for PostgreSQL versions 10,11, and12</a:t>
            </a:r>
          </a:p>
          <a:p>
            <a:pPr marL="285750" indent="-285750">
              <a:buFont typeface="Arial" panose="020B0604020202020204" pitchFamily="34" charset="0"/>
              <a:buChar char="•"/>
            </a:pPr>
            <a:r>
              <a:rPr lang="en-US" sz="1600" dirty="0"/>
              <a:t>On by default in console create wizards</a:t>
            </a:r>
          </a:p>
          <a:p>
            <a:pPr marL="285750" indent="-285750">
              <a:buFont typeface="Arial" panose="020B0604020202020204" pitchFamily="34" charset="0"/>
              <a:buChar char="•"/>
            </a:pPr>
            <a:r>
              <a:rPr lang="en-US" sz="1600" dirty="0"/>
              <a:t>Expands on other RDS monitoring to illustrate database performance</a:t>
            </a:r>
          </a:p>
          <a:p>
            <a:pPr marL="285750" indent="-285750">
              <a:buFont typeface="Arial" panose="020B0604020202020204" pitchFamily="34" charset="0"/>
              <a:buChar char="•"/>
            </a:pPr>
            <a:r>
              <a:rPr lang="en-US" sz="1600" dirty="0"/>
              <a:t>Filter load by Waits, SQL Statements, Hosts, or Users</a:t>
            </a:r>
          </a:p>
          <a:p>
            <a:pPr marL="285750" indent="-285750">
              <a:buFont typeface="Arial" panose="020B0604020202020204" pitchFamily="34" charset="0"/>
              <a:buChar char="•"/>
            </a:pPr>
            <a:r>
              <a:rPr lang="en-US" sz="1600" dirty="0"/>
              <a:t>Change chart from the granular level </a:t>
            </a:r>
            <a:r>
              <a:rPr lang="en-US" sz="1600"/>
              <a:t>of from </a:t>
            </a:r>
            <a:r>
              <a:rPr lang="en-US" sz="1600" dirty="0"/>
              <a:t>5 minutes to 1+ weeks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624" y="741810"/>
            <a:ext cx="5077628" cy="3841598"/>
          </a:xfrm>
          <a:prstGeom prst="rect">
            <a:avLst/>
          </a:prstGeom>
        </p:spPr>
      </p:pic>
    </p:spTree>
    <p:extLst>
      <p:ext uri="{BB962C8B-B14F-4D97-AF65-F5344CB8AC3E}">
        <p14:creationId xmlns:p14="http://schemas.microsoft.com/office/powerpoint/2010/main" val="22883307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Insights – Quick View &amp; Access</a:t>
            </a:r>
          </a:p>
        </p:txBody>
      </p:sp>
      <p:pic>
        <p:nvPicPr>
          <p:cNvPr id="5" name="Picture 4"/>
          <p:cNvPicPr>
            <a:picLocks noChangeAspect="1"/>
          </p:cNvPicPr>
          <p:nvPr/>
        </p:nvPicPr>
        <p:blipFill>
          <a:blip r:embed="rId3"/>
          <a:stretch>
            <a:fillRect/>
          </a:stretch>
        </p:blipFill>
        <p:spPr>
          <a:xfrm>
            <a:off x="3692275" y="2157556"/>
            <a:ext cx="4529759" cy="28641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 y="825971"/>
            <a:ext cx="8299578" cy="1811126"/>
          </a:xfrm>
          <a:prstGeom prst="rect">
            <a:avLst/>
          </a:prstGeom>
        </p:spPr>
      </p:pic>
      <p:sp>
        <p:nvSpPr>
          <p:cNvPr id="8" name="Content Placeholder 2"/>
          <p:cNvSpPr txBox="1">
            <a:spLocks/>
          </p:cNvSpPr>
          <p:nvPr/>
        </p:nvSpPr>
        <p:spPr>
          <a:xfrm>
            <a:off x="365806" y="2721257"/>
            <a:ext cx="3200365" cy="1953589"/>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In the RDS console there are two bar graphs (CPU &amp; Sessions)</a:t>
            </a:r>
          </a:p>
          <a:p>
            <a:pPr marL="285750" indent="-285750">
              <a:buFont typeface="Arial" panose="020B0604020202020204" pitchFamily="34" charset="0"/>
              <a:buChar char="•"/>
            </a:pPr>
            <a:r>
              <a:rPr lang="en-US" sz="1400" dirty="0"/>
              <a:t>These give a quick view of overall state of your RDS instance.</a:t>
            </a:r>
          </a:p>
          <a:p>
            <a:pPr marL="285750" indent="-285750">
              <a:buFont typeface="Arial" panose="020B0604020202020204" pitchFamily="34" charset="0"/>
              <a:buChar char="•"/>
            </a:pPr>
            <a:r>
              <a:rPr lang="en-US" sz="1400" dirty="0"/>
              <a:t>Visible in the list of databases and details page</a:t>
            </a:r>
          </a:p>
          <a:p>
            <a:pPr marL="285750" indent="-285750">
              <a:buFont typeface="Arial" panose="020B0604020202020204" pitchFamily="34" charset="0"/>
              <a:buChar char="•"/>
            </a:pPr>
            <a:r>
              <a:rPr lang="en-US" sz="1400" dirty="0"/>
              <a:t>Clicking on the link for Sessions brings you to Performance Insights</a:t>
            </a:r>
            <a:endParaRPr lang="en-US" sz="1050" dirty="0">
              <a:latin typeface="Lucida Console" panose="020B0609040504020204" pitchFamily="49" charset="0"/>
            </a:endParaRPr>
          </a:p>
        </p:txBody>
      </p:sp>
    </p:spTree>
    <p:extLst>
      <p:ext uri="{BB962C8B-B14F-4D97-AF65-F5344CB8AC3E}">
        <p14:creationId xmlns:p14="http://schemas.microsoft.com/office/powerpoint/2010/main" val="24571547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E52BE-6FD6-3541-AE67-7390C997405F}"/>
              </a:ext>
            </a:extLst>
          </p:cNvPr>
          <p:cNvSpPr>
            <a:spLocks noGrp="1"/>
          </p:cNvSpPr>
          <p:nvPr>
            <p:ph idx="1"/>
          </p:nvPr>
        </p:nvSpPr>
        <p:spPr>
          <a:xfrm>
            <a:off x="201931" y="891884"/>
            <a:ext cx="8740141" cy="4081117"/>
          </a:xfrm>
        </p:spPr>
        <p:txBody>
          <a:bodyPr/>
          <a:lstStyle/>
          <a:p>
            <a:r>
              <a:rPr lang="en-US" dirty="0">
                <a:latin typeface="Arial" charset="0"/>
                <a:ea typeface="Arial" charset="0"/>
                <a:cs typeface="Arial" charset="0"/>
              </a:rPr>
              <a:t>All engines have a connections list showing</a:t>
            </a:r>
          </a:p>
          <a:p>
            <a:pPr lvl="1"/>
            <a:r>
              <a:rPr lang="en-US" dirty="0">
                <a:latin typeface="Arial" charset="0"/>
                <a:ea typeface="Arial" charset="0"/>
                <a:cs typeface="Arial" charset="0"/>
              </a:rPr>
              <a:t>Active   </a:t>
            </a:r>
          </a:p>
          <a:p>
            <a:pPr lvl="1"/>
            <a:r>
              <a:rPr lang="en-US" dirty="0">
                <a:latin typeface="Arial" charset="0"/>
                <a:ea typeface="Arial" charset="0"/>
                <a:cs typeface="Arial" charset="0"/>
              </a:rPr>
              <a:t>Idle  </a:t>
            </a:r>
          </a:p>
          <a:p>
            <a:r>
              <a:rPr lang="en-US" dirty="0">
                <a:latin typeface="Arial" charset="0"/>
                <a:ea typeface="Arial" charset="0"/>
                <a:cs typeface="Arial" charset="0"/>
              </a:rPr>
              <a:t>We sample every second</a:t>
            </a:r>
          </a:p>
          <a:p>
            <a:pPr lvl="1"/>
            <a:r>
              <a:rPr lang="en-US" dirty="0">
                <a:latin typeface="Arial" charset="0"/>
                <a:ea typeface="Arial" charset="0"/>
                <a:cs typeface="Arial" charset="0"/>
              </a:rPr>
              <a:t>For each active session, collect</a:t>
            </a:r>
          </a:p>
          <a:p>
            <a:pPr lvl="2"/>
            <a:r>
              <a:rPr lang="en-US" dirty="0">
                <a:latin typeface="Arial" charset="0"/>
                <a:ea typeface="Arial" charset="0"/>
                <a:cs typeface="Arial" charset="0"/>
              </a:rPr>
              <a:t>SQL</a:t>
            </a:r>
          </a:p>
          <a:p>
            <a:pPr lvl="2"/>
            <a:r>
              <a:rPr lang="en-US" dirty="0">
                <a:latin typeface="Arial" charset="0"/>
                <a:ea typeface="Arial" charset="0"/>
                <a:cs typeface="Arial" charset="0"/>
              </a:rPr>
              <a:t>State: CPU, I/O, lock, commit log wait, and more</a:t>
            </a:r>
          </a:p>
          <a:p>
            <a:pPr lvl="2"/>
            <a:r>
              <a:rPr lang="en-US" dirty="0">
                <a:latin typeface="Arial" charset="0"/>
                <a:ea typeface="Arial" charset="0"/>
                <a:cs typeface="Arial" charset="0"/>
              </a:rPr>
              <a:t>Host</a:t>
            </a:r>
          </a:p>
          <a:p>
            <a:pPr lvl="2"/>
            <a:r>
              <a:rPr lang="en-US" dirty="0">
                <a:latin typeface="Arial" charset="0"/>
                <a:ea typeface="Arial" charset="0"/>
                <a:cs typeface="Arial" charset="0"/>
              </a:rPr>
              <a:t>User</a:t>
            </a:r>
          </a:p>
          <a:p>
            <a:r>
              <a:rPr lang="en-US" dirty="0">
                <a:latin typeface="Arial" charset="0"/>
                <a:ea typeface="Arial" charset="0"/>
                <a:cs typeface="Arial" charset="0"/>
              </a:rPr>
              <a:t>Expose as “average active sessions” (AAS)</a:t>
            </a:r>
            <a:endParaRPr lang="en-US" dirty="0"/>
          </a:p>
          <a:p>
            <a:endParaRPr lang="en-US" dirty="0"/>
          </a:p>
        </p:txBody>
      </p:sp>
      <p:pic>
        <p:nvPicPr>
          <p:cNvPr id="4" name="Picture 3">
            <a:extLst>
              <a:ext uri="{FF2B5EF4-FFF2-40B4-BE49-F238E27FC236}">
                <a16:creationId xmlns:a16="http://schemas.microsoft.com/office/drawing/2014/main" id="{0E1B119E-629B-8747-8C9A-F241F99B221E}"/>
              </a:ext>
            </a:extLst>
          </p:cNvPr>
          <p:cNvPicPr>
            <a:picLocks noChangeAspect="1"/>
          </p:cNvPicPr>
          <p:nvPr/>
        </p:nvPicPr>
        <p:blipFill>
          <a:blip r:embed="rId3"/>
          <a:stretch>
            <a:fillRect/>
          </a:stretch>
        </p:blipFill>
        <p:spPr>
          <a:xfrm>
            <a:off x="6309341" y="1657359"/>
            <a:ext cx="1793611" cy="822951"/>
          </a:xfrm>
          <a:prstGeom prst="rect">
            <a:avLst/>
          </a:prstGeom>
        </p:spPr>
      </p:pic>
      <p:sp>
        <p:nvSpPr>
          <p:cNvPr id="5" name="Title 1">
            <a:extLst>
              <a:ext uri="{FF2B5EF4-FFF2-40B4-BE49-F238E27FC236}">
                <a16:creationId xmlns:a16="http://schemas.microsoft.com/office/drawing/2014/main" id="{81933914-2E7B-674B-8DF9-953B20B7DA6C}"/>
              </a:ext>
            </a:extLst>
          </p:cNvPr>
          <p:cNvSpPr>
            <a:spLocks noGrp="1"/>
          </p:cNvSpPr>
          <p:nvPr>
            <p:ph type="title"/>
          </p:nvPr>
        </p:nvSpPr>
        <p:spPr>
          <a:xfrm>
            <a:off x="201930" y="217133"/>
            <a:ext cx="8741880" cy="674749"/>
          </a:xfrm>
        </p:spPr>
        <p:txBody>
          <a:bodyPr/>
          <a:lstStyle/>
          <a:p>
            <a:r>
              <a:rPr lang="en-US" dirty="0"/>
              <a:t>What is “</a:t>
            </a:r>
            <a:r>
              <a:rPr lang="en-US" b="1" dirty="0"/>
              <a:t>Database Load</a:t>
            </a:r>
            <a:r>
              <a:rPr lang="en-US" dirty="0"/>
              <a:t>”?</a:t>
            </a:r>
            <a:br>
              <a:rPr lang="en-US" dirty="0"/>
            </a:br>
            <a:endParaRPr lang="en-US" dirty="0"/>
          </a:p>
        </p:txBody>
      </p:sp>
    </p:spTree>
    <p:extLst>
      <p:ext uri="{BB962C8B-B14F-4D97-AF65-F5344CB8AC3E}">
        <p14:creationId xmlns:p14="http://schemas.microsoft.com/office/powerpoint/2010/main" val="152336150"/>
      </p:ext>
    </p:extLst>
  </p:cSld>
  <p:clrMapOvr>
    <a:masterClrMapping/>
  </p:clrMapOvr>
  <p:transition>
    <p:fade/>
  </p:transition>
</p:sld>
</file>

<file path=ppt/theme/theme1.xml><?xml version="1.0" encoding="utf-8"?>
<a:theme xmlns:a="http://schemas.openxmlformats.org/drawingml/2006/main" name="DeckTemplate-AWS">
  <a:themeElements>
    <a:clrScheme name="Custom 8">
      <a:dk1>
        <a:srgbClr val="232F3E"/>
      </a:dk1>
      <a:lt1>
        <a:srgbClr val="FFFFFF"/>
      </a:lt1>
      <a:dk2>
        <a:srgbClr val="232F3E"/>
      </a:dk2>
      <a:lt2>
        <a:srgbClr val="F8F8F8"/>
      </a:lt2>
      <a:accent1>
        <a:srgbClr val="FF9900"/>
      </a:accent1>
      <a:accent2>
        <a:srgbClr val="00A1C9"/>
      </a:accent2>
      <a:accent3>
        <a:srgbClr val="007DBC"/>
      </a:accent3>
      <a:accent4>
        <a:srgbClr val="69AF34"/>
      </a:accent4>
      <a:accent5>
        <a:srgbClr val="EB5F07"/>
      </a:accent5>
      <a:accent6>
        <a:srgbClr val="545B64"/>
      </a:accent6>
      <a:hlink>
        <a:srgbClr val="00A1C9"/>
      </a:hlink>
      <a:folHlink>
        <a:srgbClr val="00A1C9"/>
      </a:folHlink>
    </a:clrScheme>
    <a:fontScheme name="Amazon Ember">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DeckTemplate_AWS</Template>
  <TotalTime>34089</TotalTime>
  <Words>1453</Words>
  <Application>Microsoft Macintosh PowerPoint</Application>
  <PresentationFormat>On-screen Show (16:9)</PresentationFormat>
  <Paragraphs>199</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Amazon Ember</vt:lpstr>
      <vt:lpstr>Amazon Ember Light</vt:lpstr>
      <vt:lpstr>Amazon Ember Regular</vt:lpstr>
      <vt:lpstr>Arial</vt:lpstr>
      <vt:lpstr>Calibri</vt:lpstr>
      <vt:lpstr>Lucida Console</vt:lpstr>
      <vt:lpstr>Wingdings</vt:lpstr>
      <vt:lpstr>DeckTemplate-AWS</vt:lpstr>
      <vt:lpstr>PowerPoint Presentation</vt:lpstr>
      <vt:lpstr>Agenda</vt:lpstr>
      <vt:lpstr>Using CloudWatch with RDS PostgreSQL</vt:lpstr>
      <vt:lpstr>CloudWatch Metrics</vt:lpstr>
      <vt:lpstr>Enhanced Monitoring</vt:lpstr>
      <vt:lpstr>Monitoring – OS Process List</vt:lpstr>
      <vt:lpstr>Performance Insights</vt:lpstr>
      <vt:lpstr>Performance Insights – Quick View &amp; Access</vt:lpstr>
      <vt:lpstr>What is “Database Load”? </vt:lpstr>
      <vt:lpstr>Performance Insights –Sampling Sampling every second</vt:lpstr>
      <vt:lpstr>Performance Insights –Max vCPU chart </vt:lpstr>
      <vt:lpstr>Performance Insights - Yardstick </vt:lpstr>
      <vt:lpstr>Performance Insights - Counters </vt:lpstr>
      <vt:lpstr>Performance Insights Example: CPU Bottleneck </vt:lpstr>
      <vt:lpstr>Performance Insights Example: Wait Bottleneck </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767</cp:revision>
  <dcterms:created xsi:type="dcterms:W3CDTF">2016-06-17T18:22:10Z</dcterms:created>
  <dcterms:modified xsi:type="dcterms:W3CDTF">2020-09-28T12:56:58Z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