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1"/>
  </p:notesMasterIdLst>
  <p:sldIdLst>
    <p:sldId id="257" r:id="rId5"/>
    <p:sldId id="315" r:id="rId6"/>
    <p:sldId id="316" r:id="rId7"/>
    <p:sldId id="333" r:id="rId8"/>
    <p:sldId id="317" r:id="rId9"/>
    <p:sldId id="334" r:id="rId10"/>
    <p:sldId id="318" r:id="rId11"/>
    <p:sldId id="324" r:id="rId12"/>
    <p:sldId id="325" r:id="rId13"/>
    <p:sldId id="326" r:id="rId14"/>
    <p:sldId id="327" r:id="rId15"/>
    <p:sldId id="328" r:id="rId16"/>
    <p:sldId id="329" r:id="rId17"/>
    <p:sldId id="330" r:id="rId18"/>
    <p:sldId id="331" r:id="rId19"/>
    <p:sldId id="323"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CD32F9-77C7-CC44-85F8-48F88CA87E41}">
          <p14:sldIdLst/>
        </p14:section>
        <p14:section name="Introduciton and Agenda" id="{3856042B-C187-4A2A-8F84-99FD710F94FD}">
          <p14:sldIdLst>
            <p14:sldId id="257"/>
            <p14:sldId id="315"/>
          </p14:sldIdLst>
        </p14:section>
        <p14:section name="Parameter Group" id="{CC5590E0-E8A6-4047-A57A-1CF7A00A3D55}">
          <p14:sldIdLst>
            <p14:sldId id="316"/>
            <p14:sldId id="333"/>
            <p14:sldId id="317"/>
            <p14:sldId id="334"/>
            <p14:sldId id="318"/>
          </p14:sldIdLst>
        </p14:section>
        <p14:section name="Common Parameters" id="{19A385FF-935E-46D0-9284-C4773C13B92B}">
          <p14:sldIdLst>
            <p14:sldId id="324"/>
            <p14:sldId id="325"/>
            <p14:sldId id="326"/>
            <p14:sldId id="327"/>
            <p14:sldId id="328"/>
            <p14:sldId id="329"/>
            <p14:sldId id="330"/>
            <p14:sldId id="331"/>
            <p14:sldId id="323"/>
          </p14:sldIdLst>
        </p14:section>
        <p14:section name="Option Group" id="{B7069F3A-70C2-4774-94E9-8580FFFAC8B6}">
          <p14:sldIdLst/>
        </p14:section>
      </p14:sectionLst>
    </p:ext>
    <p:ext uri="{EFAFB233-063F-42B5-8137-9DF3F51BA10A}">
      <p15:sldGuideLst xmlns:p15="http://schemas.microsoft.com/office/powerpoint/2012/main">
        <p15:guide id="1" orient="horz" pos="2604" userDrawn="1">
          <p15:clr>
            <a:srgbClr val="A4A3A4"/>
          </p15:clr>
        </p15:guide>
        <p15:guide id="2" orient="horz" pos="41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Douglas Flora" initials="MOU" lastIdx="9" clrIdx="2"/>
  <p:cmAuthor id="3" name="Douglas Flora" initials="MOU [2]" lastIdx="1" clrIdx="3"/>
  <p:cmAuthor id="4" name="Douglas Flora" initials="MOU [3]" lastIdx="1" clrIdx="4"/>
  <p:cmAuthor id="5" name="Douglas Flora" initials="MOU [4]" lastIdx="1" clrIdx="5"/>
  <p:cmAuthor id="6" name="Douglas Flora" initials="MOU [5]" lastIdx="1" clrIdx="6"/>
  <p:cmAuthor id="7" name="Douglas Flora" initials="MOU [6]" lastIdx="1" clrIdx="7"/>
  <p:cmAuthor id="8" name="Douglas Flora" initials="MOU [7]" lastIdx="1" clrIdx="8"/>
  <p:cmAuthor id="9" name="Douglas Flora" initials="MOU [8]" lastIdx="1" clrIdx="9"/>
  <p:cmAuthor id="10" name="Douglas Flora" initials="MOU [9]" lastIdx="1" clrIdx="10"/>
  <p:cmAuthor id="11" name="Douglas Flora" initials="MOU [10]" lastIdx="1" clrIdx="11"/>
  <p:cmAuthor id="12" name="Douglas Flora" initials="MOU [11]" lastIdx="1" clrIdx="12"/>
  <p:cmAuthor id="13" name="Douglas Flora" initials="MOU [12]" lastIdx="1" clrIdx="13"/>
  <p:cmAuthor id="14" name="Douglas Flora" initials="MOU [13]" lastIdx="1" clrIdx="14"/>
  <p:cmAuthor id="15" name="Douglas Flora" initials="MOU [14]" lastIdx="1" clrIdx="15"/>
  <p:cmAuthor id="16" name="Douglas Flora" initials="MOU [15]" lastIdx="1" clrIdx="16"/>
  <p:cmAuthor id="17" name="Douglas Flora" initials="MOU [16]" lastIdx="1" clrIdx="17"/>
  <p:cmAuthor id="18" name="Douglas Flora" initials="MOU [17]" lastIdx="1" clrIdx="18"/>
  <p:cmAuthor id="19" name="Douglas Flora" initials="MOU [18]" lastIdx="1" clrIdx="19"/>
  <p:cmAuthor id="20" name="Douglas Flora" initials="MOU [19]" lastIdx="1" clrIdx="20"/>
  <p:cmAuthor id="21" name="Caitlyn Ryan" initials="CR" lastIdx="13" clrIdx="21">
    <p:extLst>
      <p:ext uri="{19B8F6BF-5375-455C-9EA6-DF929625EA0E}">
        <p15:presenceInfo xmlns:p15="http://schemas.microsoft.com/office/powerpoint/2012/main" userId="S-1-5-21-383413107-1061881802-891584314-12522" providerId="AD"/>
      </p:ext>
    </p:extLst>
  </p:cmAuthor>
  <p:cmAuthor id="22" name="Jenn Cooley Luft" initials="JCL" lastIdx="3" clrIdx="22">
    <p:extLst>
      <p:ext uri="{19B8F6BF-5375-455C-9EA6-DF929625EA0E}">
        <p15:presenceInfo xmlns:p15="http://schemas.microsoft.com/office/powerpoint/2012/main" userId="S-1-5-21-383413107-1061881802-891584314-12481" providerId="AD"/>
      </p:ext>
    </p:extLst>
  </p:cmAuthor>
  <p:cmAuthor id="23" name="Brittany Hart" initials="BH" lastIdx="1" clrIdx="23">
    <p:extLst>
      <p:ext uri="{19B8F6BF-5375-455C-9EA6-DF929625EA0E}">
        <p15:presenceInfo xmlns:p15="http://schemas.microsoft.com/office/powerpoint/2012/main" userId="S-1-5-21-383413107-1061881802-891584314-10022" providerId="AD"/>
      </p:ext>
    </p:extLst>
  </p:cmAuthor>
  <p:cmAuthor id="24" name="Calder Thami" initials="CT" lastIdx="1" clrIdx="24">
    <p:extLst>
      <p:ext uri="{19B8F6BF-5375-455C-9EA6-DF929625EA0E}">
        <p15:presenceInfo xmlns:p15="http://schemas.microsoft.com/office/powerpoint/2012/main" userId="S-1-5-21-383413107-1061881802-891584314-12470" providerId="AD"/>
      </p:ext>
    </p:extLst>
  </p:cmAuthor>
  <p:cmAuthor id="25" name="Microsoft Office User" initials="MOU" lastIdx="19" clrIdx="25">
    <p:extLst>
      <p:ext uri="{19B8F6BF-5375-455C-9EA6-DF929625EA0E}">
        <p15:presenceInfo xmlns:p15="http://schemas.microsoft.com/office/powerpoint/2012/main" userId="Microsoft Office User" providerId="None"/>
      </p:ext>
    </p:extLst>
  </p:cmAuthor>
  <p:cmAuthor id="26" name="Benton, Justin" initials="BJ" lastIdx="3" clrIdx="26">
    <p:extLst>
      <p:ext uri="{19B8F6BF-5375-455C-9EA6-DF929625EA0E}">
        <p15:presenceInfo xmlns:p15="http://schemas.microsoft.com/office/powerpoint/2012/main" userId="S-1-5-21-1407069837-2091007605-538272213-27210413" providerId="AD"/>
      </p:ext>
    </p:extLst>
  </p:cmAuthor>
  <p:cmAuthor id="27" name="SJ" initials="SJ" lastIdx="4" clrIdx="27">
    <p:extLst>
      <p:ext uri="{19B8F6BF-5375-455C-9EA6-DF929625EA0E}">
        <p15:presenceInfo xmlns:p15="http://schemas.microsoft.com/office/powerpoint/2012/main" userId="S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AA2CB0"/>
    <a:srgbClr val="CF362B"/>
    <a:srgbClr val="4B837B"/>
    <a:srgbClr val="0094B3"/>
    <a:srgbClr val="07F9ED"/>
    <a:srgbClr val="3366BB"/>
    <a:srgbClr val="BF140C"/>
    <a:srgbClr val="8A2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40296" autoAdjust="0"/>
  </p:normalViewPr>
  <p:slideViewPr>
    <p:cSldViewPr showGuides="1">
      <p:cViewPr varScale="1">
        <p:scale>
          <a:sx n="51" d="100"/>
          <a:sy n="51" d="100"/>
        </p:scale>
        <p:origin x="3328" y="184"/>
      </p:cViewPr>
      <p:guideLst>
        <p:guide orient="horz" pos="2604"/>
        <p:guide orient="horz" pos="41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128"/>
    </p:cViewPr>
  </p:sorterViewPr>
  <p:notesViewPr>
    <p:cSldViewPr>
      <p:cViewPr varScale="1">
        <p:scale>
          <a:sx n="52" d="100"/>
          <a:sy n="52" d="100"/>
        </p:scale>
        <p:origin x="2680" y="60"/>
      </p:cViewPr>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2/22/21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AmazonRDS/latest/UserGuide/Overview.DBInstance.Statu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about RDS PostgreSQL parameter groups.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40900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a:p>
            <a:endParaRPr lang="en-US" dirty="0"/>
          </a:p>
          <a:p>
            <a:r>
              <a:rPr lang="en-US" dirty="0"/>
              <a:t>It is always faster to read or write data in memory than on any other media. A database server also needs memory for quick access to data, whether it is READ or WRITE access. In PostgreSQL, this is referred to as "shared buffers" and is controlled by the parameter </a:t>
            </a:r>
            <a:r>
              <a:rPr lang="en-US" dirty="0" err="1"/>
              <a:t>shared_buffers</a:t>
            </a:r>
            <a:r>
              <a:rPr lang="en-US" dirty="0"/>
              <a:t>. The amount of RAM required by shared buffers is always locked for the PostgreSQL instance during its lifetime. The shared buffers are accessed by all the background server and user processes connecting to the database.</a:t>
            </a:r>
          </a:p>
          <a:p>
            <a:endParaRPr lang="en-US" dirty="0"/>
          </a:p>
          <a:p>
            <a:r>
              <a:rPr lang="en-US" dirty="0"/>
              <a:t>The data that is written or modified in this location is called "dirty data" and the unit of operation being database blocks (or pages), the modified blocks are also called "dirty blocks" or "dirty pages". Subsequently, the dirty data is written to disk containing physical files to record the data in persistent location and these files are called "data files".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you have a dedicated database server with 1GB or more of RAM, a reasonable starting value for </a:t>
            </a:r>
            <a:r>
              <a:rPr lang="en-US" dirty="0" err="1"/>
              <a:t>shared_buffers</a:t>
            </a:r>
            <a:r>
              <a:rPr lang="en-US" sz="1200" b="0" i="0" kern="1200" dirty="0">
                <a:solidFill>
                  <a:schemeClr val="tx1"/>
                </a:solidFill>
                <a:effectLst/>
                <a:latin typeface="+mn-lt"/>
                <a:ea typeface="+mn-ea"/>
                <a:cs typeface="+mn-cs"/>
              </a:rPr>
              <a:t> is 25% of the memory in your system. There are some workloads where even larger settings for </a:t>
            </a:r>
            <a:r>
              <a:rPr lang="en-US" dirty="0" err="1"/>
              <a:t>shared_buffers</a:t>
            </a:r>
            <a:r>
              <a:rPr lang="en-US" sz="1200" b="0" i="0" kern="1200" dirty="0">
                <a:solidFill>
                  <a:schemeClr val="tx1"/>
                </a:solidFill>
                <a:effectLst/>
                <a:latin typeface="+mn-lt"/>
                <a:ea typeface="+mn-ea"/>
                <a:cs typeface="+mn-cs"/>
              </a:rPr>
              <a:t> are effective, but because PostgreSQL also relies on the operating system cache, it is unlikely that an allocation of more than 40% of RAM to </a:t>
            </a:r>
            <a:r>
              <a:rPr lang="en-US" dirty="0" err="1"/>
              <a:t>shared_buffers</a:t>
            </a:r>
            <a:r>
              <a:rPr lang="en-US" sz="1200" b="0" i="0" kern="1200" dirty="0">
                <a:solidFill>
                  <a:schemeClr val="tx1"/>
                </a:solidFill>
                <a:effectLst/>
                <a:latin typeface="+mn-lt"/>
                <a:ea typeface="+mn-ea"/>
                <a:cs typeface="+mn-cs"/>
              </a:rPr>
              <a:t> will work better than a smaller amount.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Larger settings for </a:t>
            </a:r>
            <a:r>
              <a:rPr lang="en-US" dirty="0" err="1"/>
              <a:t>shared_buffers</a:t>
            </a:r>
            <a:r>
              <a:rPr lang="en-US" sz="1200" b="0" i="0" kern="1200" dirty="0">
                <a:solidFill>
                  <a:schemeClr val="tx1"/>
                </a:solidFill>
                <a:effectLst/>
                <a:latin typeface="+mn-lt"/>
                <a:ea typeface="+mn-ea"/>
                <a:cs typeface="+mn-cs"/>
              </a:rPr>
              <a:t> usually require a corresponding increase in </a:t>
            </a:r>
            <a:r>
              <a:rPr lang="en-US" dirty="0" err="1"/>
              <a:t>max_wal_size</a:t>
            </a:r>
            <a:r>
              <a:rPr lang="en-US" sz="1200" b="0" i="0" kern="1200" dirty="0">
                <a:solidFill>
                  <a:schemeClr val="tx1"/>
                </a:solidFill>
                <a:effectLst/>
                <a:latin typeface="+mn-lt"/>
                <a:ea typeface="+mn-ea"/>
                <a:cs typeface="+mn-cs"/>
              </a:rPr>
              <a:t>, in order to spread out the process of writing large quantities of new or changed data over a longer period of time.</a:t>
            </a:r>
          </a:p>
          <a:p>
            <a:endParaRPr lang="en-US" dirty="0"/>
          </a:p>
          <a:p>
            <a:endParaRPr lang="en-US" dirty="0"/>
          </a:p>
        </p:txBody>
      </p:sp>
      <p:sp>
        <p:nvSpPr>
          <p:cNvPr id="4" name="Slide Number Placeholder 3"/>
          <p:cNvSpPr>
            <a:spLocks noGrp="1"/>
          </p:cNvSpPr>
          <p:nvPr>
            <p:ph type="sldNum" sz="quarter" idx="10"/>
          </p:nvPr>
        </p:nvSpPr>
        <p:spPr/>
        <p:txBody>
          <a:bodyPr/>
          <a:lstStyle/>
          <a:p>
            <a:fld id="{BD5FF036-9DB3-42BB-9A45-06122503116A}" type="slidenum">
              <a:rPr lang="en-US" smtClean="0"/>
              <a:t>10</a:t>
            </a:fld>
            <a:endParaRPr lang="en-US"/>
          </a:p>
        </p:txBody>
      </p:sp>
    </p:spTree>
    <p:extLst>
      <p:ext uri="{BB962C8B-B14F-4D97-AF65-F5344CB8AC3E}">
        <p14:creationId xmlns:p14="http://schemas.microsoft.com/office/powerpoint/2010/main" val="1284482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a:p>
            <a:r>
              <a:rPr lang="en-US" dirty="0"/>
              <a:t>------------------------</a:t>
            </a:r>
          </a:p>
          <a:p>
            <a:endParaRPr lang="en-US" dirty="0"/>
          </a:p>
          <a:p>
            <a:r>
              <a:rPr lang="en-US" dirty="0"/>
              <a:t>When a query is running that needs to sort data, the database estimates how much data is involved and then compares it to the </a:t>
            </a:r>
            <a:r>
              <a:rPr lang="en-US" dirty="0" err="1"/>
              <a:t>work_mem</a:t>
            </a:r>
            <a:r>
              <a:rPr lang="en-US" dirty="0"/>
              <a:t> parameter. If it's larger (and the default is only 1 MB), rather than sorting in memory it will write all the data out and use a disk-based sort instead. This is much, much slower than a memory based one. Accordingly, if you regularly sort data, and have memory to spare, a large increase in </a:t>
            </a:r>
            <a:r>
              <a:rPr lang="en-US" dirty="0" err="1"/>
              <a:t>work_mem</a:t>
            </a:r>
            <a:r>
              <a:rPr lang="en-US" dirty="0"/>
              <a:t> can be one of the most effective ways to speed up your server. A data warehousing report might on a giant server run with a gigabyte of </a:t>
            </a:r>
            <a:r>
              <a:rPr lang="en-US" dirty="0" err="1"/>
              <a:t>work_mem</a:t>
            </a:r>
            <a:r>
              <a:rPr lang="en-US" dirty="0"/>
              <a:t> for its larger </a:t>
            </a:r>
            <a:r>
              <a:rPr lang="en-US" dirty="0" err="1"/>
              <a:t>reports.The</a:t>
            </a:r>
            <a:r>
              <a:rPr lang="en-US" dirty="0"/>
              <a:t> catch is that you can't necessarily predict the number of sorts any one client will be doing, and </a:t>
            </a:r>
            <a:r>
              <a:rPr lang="en-US" dirty="0" err="1"/>
              <a:t>work_mem</a:t>
            </a:r>
            <a:r>
              <a:rPr lang="en-US" dirty="0"/>
              <a:t> is a per-sort parameter rather than a per-client one. This means that memory use via </a:t>
            </a:r>
            <a:r>
              <a:rPr lang="en-US" dirty="0" err="1"/>
              <a:t>work_mem</a:t>
            </a:r>
            <a:r>
              <a:rPr lang="en-US" dirty="0"/>
              <a:t> is theoretically unbounded, with a number of clients sorting large enough things to happen concurrently.</a:t>
            </a:r>
          </a:p>
          <a:p>
            <a:endParaRPr lang="en-US" dirty="0"/>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this parameter Controls the maximum amount of memory allocated for each operation such as sorting, hash join, and table scans. The optimal setting depends on how you’re using the database, how much memory you have to spare. If you have many users running simple queries, you want this setting to be relatively low to be democratic; otherwise, the first user may hog all the memory. How high you set this also depends on how much RAM you have to begin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amount of memory reserved for either a single sort or hash table operation in a query and it is controlled by </a:t>
            </a:r>
            <a:r>
              <a:rPr lang="en-US" dirty="0" err="1"/>
              <a:t>work_mem</a:t>
            </a:r>
            <a:r>
              <a:rPr lang="en-US" dirty="0"/>
              <a:t> database parameter. A sort operation could be one of an ORDER BY, DISTINCT or Merge join and a hash table operation could be due to a hash-join, hash based aggregation or an IN subquery.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single complex query may have many number of such sort or hash table operations, and as many chunks of memory allocations defined by the </a:t>
            </a:r>
            <a:r>
              <a:rPr lang="en-US" dirty="0" err="1"/>
              <a:t>work_mem</a:t>
            </a:r>
            <a:r>
              <a:rPr lang="en-US" dirty="0"/>
              <a:t> parameter will be created for each of those operations in a user connection. It is for this reason, that </a:t>
            </a:r>
            <a:r>
              <a:rPr lang="en-US" dirty="0" err="1"/>
              <a:t>work_mem</a:t>
            </a:r>
            <a:r>
              <a:rPr lang="en-US" dirty="0"/>
              <a:t> should not be declared to a very big value as it might lead to aggressively utilizing all the available memory from operating system for a considerably huge query, thereby starving the operating system of RAM which might be needed for other processes.</a:t>
            </a:r>
          </a:p>
          <a:p>
            <a:endParaRPr lang="en-US" dirty="0"/>
          </a:p>
        </p:txBody>
      </p:sp>
      <p:sp>
        <p:nvSpPr>
          <p:cNvPr id="4" name="Slide Number Placeholder 3"/>
          <p:cNvSpPr>
            <a:spLocks noGrp="1"/>
          </p:cNvSpPr>
          <p:nvPr>
            <p:ph type="sldNum" sz="quarter" idx="10"/>
          </p:nvPr>
        </p:nvSpPr>
        <p:spPr/>
        <p:txBody>
          <a:bodyPr/>
          <a:lstStyle/>
          <a:p>
            <a:fld id="{BD5FF036-9DB3-42BB-9A45-06122503116A}" type="slidenum">
              <a:rPr lang="en-US" smtClean="0"/>
              <a:t>11</a:t>
            </a:fld>
            <a:endParaRPr lang="en-US"/>
          </a:p>
        </p:txBody>
      </p:sp>
    </p:spTree>
    <p:extLst>
      <p:ext uri="{BB962C8B-B14F-4D97-AF65-F5344CB8AC3E}">
        <p14:creationId xmlns:p14="http://schemas.microsoft.com/office/powerpoint/2010/main" val="368462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Maintenance Work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The total memory allocated for housekeeping activities such as vacuuming (pruning records marked for deletion). You shouldn’t set it higher than about 1 GB.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maximum amount of memory allocation of RAM consumed for maintenance operations. A maintenance operation could be one of the VACUUM, CREATE INDEX or adding a FOREIGN KEY to a table. The setting is controlled by the </a:t>
            </a:r>
            <a:r>
              <a:rPr lang="en-US" dirty="0" err="1"/>
              <a:t>maintenance_work_mem</a:t>
            </a:r>
            <a:r>
              <a:rPr lang="en-US" dirty="0"/>
              <a:t> database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database session could only execute any of the above mentioned maintenance operations at a time and a PostgreSQL instance does not normally execute many such maintenance operations concurrently.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this parameter can be set significantly larger than </a:t>
            </a:r>
            <a:r>
              <a:rPr lang="en-US" dirty="0" err="1"/>
              <a:t>work_mem</a:t>
            </a:r>
            <a:r>
              <a:rPr lang="en-US" dirty="0"/>
              <a:t> parameter. A point of caution is to not set this memory to a very high value, which will allocate as many portions of memory allocations as defined by the </a:t>
            </a:r>
            <a:r>
              <a:rPr lang="en-US" dirty="0" err="1"/>
              <a:t>autovacum_max_workers</a:t>
            </a:r>
            <a:r>
              <a:rPr lang="en-US" dirty="0"/>
              <a:t> parameter in the event of not configuring the </a:t>
            </a:r>
            <a:r>
              <a:rPr lang="en-US" dirty="0" err="1"/>
              <a:t>autovacuum_work_mem</a:t>
            </a:r>
            <a:r>
              <a:rPr lang="en-US" dirty="0"/>
              <a:t>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D5FF036-9DB3-42BB-9A45-06122503116A}" type="slidenum">
              <a:rPr lang="en-US" smtClean="0"/>
              <a:t>12</a:t>
            </a:fld>
            <a:endParaRPr lang="en-US"/>
          </a:p>
        </p:txBody>
      </p:sp>
    </p:spTree>
    <p:extLst>
      <p:ext uri="{BB962C8B-B14F-4D97-AF65-F5344CB8AC3E}">
        <p14:creationId xmlns:p14="http://schemas.microsoft.com/office/powerpoint/2010/main" val="836382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 Buffers:-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write ahead log (WAL) buffers are also called "transaction log buffers", which is an amount of memory allocation for storing WAL data. This WAL data is the metadata information about changes to the actual data, and is sufficient to reconstruct actual data during database recovery operations. The WAL data is written to a set of physical files in persistent location called "WAL segments" or "checkpoint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WAL buffers’ memory allocation is controlled by the </a:t>
            </a:r>
            <a:r>
              <a:rPr lang="en-US" dirty="0" err="1"/>
              <a:t>wal_buffers</a:t>
            </a:r>
            <a:r>
              <a:rPr lang="en-US" dirty="0"/>
              <a:t> parameter, and it is allocated from the operating system RAM. Although this memory area is also accessible by all the background server and user processes, it is not part of the shared buffers. The WAL buffers are external to the shared buffers and are very small when compared to shared buffers. The WAL data is first modified (dirtied) in WAL buffers before it is written to WAL segments on disk. If it is left to default settings, then it is allocated with a size of 1/16th of the shared buffers.</a:t>
            </a:r>
          </a:p>
        </p:txBody>
      </p:sp>
      <p:sp>
        <p:nvSpPr>
          <p:cNvPr id="4" name="Slide Number Placeholder 3"/>
          <p:cNvSpPr>
            <a:spLocks noGrp="1"/>
          </p:cNvSpPr>
          <p:nvPr>
            <p:ph type="sldNum" sz="quarter" idx="10"/>
          </p:nvPr>
        </p:nvSpPr>
        <p:spPr/>
        <p:txBody>
          <a:bodyPr/>
          <a:lstStyle/>
          <a:p>
            <a:fld id="{BD5FF036-9DB3-42BB-9A45-06122503116A}" type="slidenum">
              <a:rPr lang="en-US" smtClean="0"/>
              <a:t>13</a:t>
            </a:fld>
            <a:endParaRPr lang="en-US"/>
          </a:p>
        </p:txBody>
      </p:sp>
    </p:spTree>
    <p:extLst>
      <p:ext uri="{BB962C8B-B14F-4D97-AF65-F5344CB8AC3E}">
        <p14:creationId xmlns:p14="http://schemas.microsoft.com/office/powerpoint/2010/main" val="421424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max_wal_size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This is the Maximum size to let the WAL grow during automatic checkpoints. This is a soft limit; WAL size can exceed </a:t>
            </a:r>
            <a:r>
              <a:rPr lang="en-US" dirty="0" err="1"/>
              <a:t>max_wal_size</a:t>
            </a:r>
            <a:r>
              <a:rPr lang="en-US" sz="1200" b="0" i="0" kern="1200" dirty="0">
                <a:solidFill>
                  <a:schemeClr val="tx1"/>
                </a:solidFill>
                <a:effectLst/>
                <a:latin typeface="Amazon Ember Regular" charset="0"/>
                <a:ea typeface="+mn-ea"/>
                <a:cs typeface="+mn-cs"/>
              </a:rPr>
              <a:t> under special circumstances, like under heavy load, a failing </a:t>
            </a:r>
            <a:r>
              <a:rPr lang="en-US" dirty="0" err="1"/>
              <a:t>archive_command</a:t>
            </a:r>
            <a:r>
              <a:rPr lang="en-US" sz="1200" b="0" i="0" kern="1200" dirty="0">
                <a:solidFill>
                  <a:schemeClr val="tx1"/>
                </a:solidFill>
                <a:effectLst/>
                <a:latin typeface="Amazon Ember Regular" charset="0"/>
                <a:ea typeface="+mn-ea"/>
                <a:cs typeface="+mn-cs"/>
              </a:rPr>
              <a:t>, or a high </a:t>
            </a:r>
            <a:r>
              <a:rPr lang="en-US" dirty="0" err="1"/>
              <a:t>wal_keep_segments</a:t>
            </a:r>
            <a:r>
              <a:rPr lang="en-US" sz="1200" b="0" i="0" kern="1200" dirty="0">
                <a:solidFill>
                  <a:schemeClr val="tx1"/>
                </a:solidFill>
                <a:effectLst/>
                <a:latin typeface="Amazon Ember Regular" charset="0"/>
                <a:ea typeface="+mn-ea"/>
                <a:cs typeface="+mn-cs"/>
              </a:rPr>
              <a:t> setting. The default is 1 GB. Increasing this parameter can increase the amount of time needed for crash recovery.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Checkpoints are typically triggered based on a timeout, however, they can also be triggered if the available WAL segment files are full. Use the </a:t>
            </a:r>
            <a:r>
              <a:rPr lang="en-US" dirty="0" err="1"/>
              <a:t>checkpoint_warning</a:t>
            </a:r>
            <a:r>
              <a:rPr lang="en-US" dirty="0"/>
              <a:t> parameter to log checkpoints occurring due to full WAL files and increase the </a:t>
            </a:r>
            <a:r>
              <a:rPr lang="en-US" dirty="0" err="1"/>
              <a:t>max_wal_size</a:t>
            </a:r>
            <a:r>
              <a:rPr lang="en-US" b="1" dirty="0"/>
              <a:t> </a:t>
            </a:r>
            <a:r>
              <a:rPr lang="en-US" dirty="0"/>
              <a:t>based on the amount of WAL generated. Set </a:t>
            </a:r>
            <a:r>
              <a:rPr lang="en-US" dirty="0" err="1"/>
              <a:t>min_wal_size</a:t>
            </a:r>
            <a:r>
              <a:rPr lang="en-US" dirty="0"/>
              <a:t> to the same value as </a:t>
            </a:r>
            <a:r>
              <a:rPr lang="en-US" dirty="0" err="1"/>
              <a:t>max_wal_size</a:t>
            </a:r>
            <a:r>
              <a:rPr lang="en-US" dirty="0"/>
              <a:t> to ensure WAL files are recycled and new WAL files do not have to be created (and fully initialized to zero) during peak periods.</a:t>
            </a:r>
            <a:endParaRPr lang="en-US" b="1" dirty="0"/>
          </a:p>
        </p:txBody>
      </p:sp>
      <p:sp>
        <p:nvSpPr>
          <p:cNvPr id="4" name="Slide Number Placeholder 3"/>
          <p:cNvSpPr>
            <a:spLocks noGrp="1"/>
          </p:cNvSpPr>
          <p:nvPr>
            <p:ph type="sldNum" sz="quarter" idx="10"/>
          </p:nvPr>
        </p:nvSpPr>
        <p:spPr/>
        <p:txBody>
          <a:bodyPr/>
          <a:lstStyle/>
          <a:p>
            <a:fld id="{BD5FF036-9DB3-42BB-9A45-06122503116A}" type="slidenum">
              <a:rPr lang="en-US" smtClean="0"/>
              <a:t>14</a:t>
            </a:fld>
            <a:endParaRPr lang="en-US"/>
          </a:p>
        </p:txBody>
      </p:sp>
    </p:spTree>
    <p:extLst>
      <p:ext uri="{BB962C8B-B14F-4D97-AF65-F5344CB8AC3E}">
        <p14:creationId xmlns:p14="http://schemas.microsoft.com/office/powerpoint/2010/main" val="2262801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Checkpoint_timeout</a:t>
            </a:r>
            <a:r>
              <a:rPr lang="en-US" dirty="0"/>
              <a:t>  is the </a:t>
            </a:r>
            <a:r>
              <a:rPr lang="en-US" sz="1200" b="0" i="0" kern="1200" dirty="0">
                <a:solidFill>
                  <a:schemeClr val="tx1"/>
                </a:solidFill>
                <a:effectLst/>
                <a:latin typeface="Amazon Ember Regular" charset="0"/>
                <a:ea typeface="+mn-ea"/>
                <a:cs typeface="+mn-cs"/>
              </a:rPr>
              <a:t>Maximum time between automatic WAL checkpoints. If this value is specified without units, it is taken as seconds. The valid range is between 30 seconds and one day. The default is five minutes (</a:t>
            </a:r>
            <a:r>
              <a:rPr lang="en-US" dirty="0"/>
              <a:t>5min</a:t>
            </a:r>
            <a:r>
              <a:rPr lang="en-US" sz="1200" b="0" i="0" kern="1200" dirty="0">
                <a:solidFill>
                  <a:schemeClr val="tx1"/>
                </a:solidFill>
                <a:effectLst/>
                <a:latin typeface="Amazon Ember Regular" charset="0"/>
                <a:ea typeface="+mn-ea"/>
                <a:cs typeface="+mn-cs"/>
              </a:rPr>
              <a:t>). Increasing this parameter can increase the amount of time needed for crash recovery.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It’s hard to say what a “reasonable” value for </a:t>
            </a:r>
            <a:r>
              <a:rPr lang="en-US" dirty="0" err="1"/>
              <a:t>checkpoint_timeout</a:t>
            </a:r>
            <a:r>
              <a:rPr lang="en-US" sz="1200" b="0" i="0" kern="1200" dirty="0">
                <a:solidFill>
                  <a:schemeClr val="tx1"/>
                </a:solidFill>
                <a:effectLst/>
                <a:latin typeface="Amazon Ember Regular" charset="0"/>
                <a:ea typeface="+mn-ea"/>
                <a:cs typeface="+mn-cs"/>
              </a:rPr>
              <a:t> is, as it depends on recovery time objective (RTO), i.e. what is the acceptable maximum recovery duration. In RDS PostgreSQL, we recommend that you change it to 1800 (30 minutes).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If you do really large ETL batches, you may want to increase this setting to the maximum length of a batch run.</a:t>
            </a:r>
            <a:endParaRPr lang="en-US" b="1" dirty="0"/>
          </a:p>
        </p:txBody>
      </p:sp>
      <p:sp>
        <p:nvSpPr>
          <p:cNvPr id="4" name="Slide Number Placeholder 3"/>
          <p:cNvSpPr>
            <a:spLocks noGrp="1"/>
          </p:cNvSpPr>
          <p:nvPr>
            <p:ph type="sldNum" sz="quarter" idx="10"/>
          </p:nvPr>
        </p:nvSpPr>
        <p:spPr/>
        <p:txBody>
          <a:bodyPr/>
          <a:lstStyle/>
          <a:p>
            <a:fld id="{BD5FF036-9DB3-42BB-9A45-06122503116A}" type="slidenum">
              <a:rPr lang="en-US" smtClean="0"/>
              <a:t>15</a:t>
            </a:fld>
            <a:endParaRPr lang="en-US"/>
          </a:p>
        </p:txBody>
      </p:sp>
    </p:spTree>
    <p:extLst>
      <p:ext uri="{BB962C8B-B14F-4D97-AF65-F5344CB8AC3E}">
        <p14:creationId xmlns:p14="http://schemas.microsoft.com/office/powerpoint/2010/main" val="151822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07205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 this presentation, we will have an overview of RDS parameter group, why we use that and the operations involving parameters groups.</a:t>
            </a:r>
          </a:p>
          <a:p>
            <a:r>
              <a:rPr lang="en-US" sz="2400" b="0" i="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We will also review some of the commonly used PostgreSQL parameters and best practices related to them.</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10119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A </a:t>
            </a:r>
            <a:r>
              <a:rPr lang="en-US" sz="1200" b="0" i="1" kern="1200" dirty="0">
                <a:solidFill>
                  <a:schemeClr val="tx1"/>
                </a:solidFill>
                <a:effectLst/>
                <a:latin typeface="Amazon Ember Regular" charset="0"/>
                <a:ea typeface="+mn-ea"/>
                <a:cs typeface="+mn-cs"/>
              </a:rPr>
              <a:t>DB parameter group</a:t>
            </a:r>
            <a:r>
              <a:rPr lang="en-US" sz="1200" b="0" i="0" kern="1200" dirty="0">
                <a:solidFill>
                  <a:schemeClr val="tx1"/>
                </a:solidFill>
                <a:effectLst/>
                <a:latin typeface="Amazon Ember Regular" charset="0"/>
                <a:ea typeface="+mn-ea"/>
                <a:cs typeface="+mn-cs"/>
              </a:rPr>
              <a:t> acts as a container for engine configuration values that are applied to one or more DB instances.</a:t>
            </a:r>
          </a:p>
          <a:p>
            <a:r>
              <a:rPr lang="en-US" sz="1200" b="0" i="0" kern="1200" dirty="0">
                <a:solidFill>
                  <a:schemeClr val="tx1"/>
                </a:solidFill>
                <a:effectLst/>
                <a:latin typeface="Amazon Ember Regular" charset="0"/>
                <a:ea typeface="+mn-ea"/>
                <a:cs typeface="+mn-cs"/>
              </a:rPr>
              <a:t>Instead of using </a:t>
            </a:r>
            <a:r>
              <a:rPr lang="en-US" sz="1200" b="0" i="0" kern="1200" dirty="0" err="1">
                <a:solidFill>
                  <a:schemeClr val="tx1"/>
                </a:solidFill>
                <a:effectLst/>
                <a:latin typeface="Amazon Ember Regular" charset="0"/>
                <a:ea typeface="+mn-ea"/>
                <a:cs typeface="+mn-cs"/>
              </a:rPr>
              <a:t>postgresql.conf</a:t>
            </a:r>
            <a:r>
              <a:rPr lang="en-US" sz="1200" b="0" i="0" kern="1200" dirty="0">
                <a:solidFill>
                  <a:schemeClr val="tx1"/>
                </a:solidFill>
                <a:effectLst/>
                <a:latin typeface="Amazon Ember Regular" charset="0"/>
                <a:ea typeface="+mn-ea"/>
                <a:cs typeface="+mn-cs"/>
              </a:rPr>
              <a:t> file you use parameter group to modify your </a:t>
            </a:r>
            <a:r>
              <a:rPr lang="en-US" sz="1200" b="0" i="0" kern="1200" dirty="0" err="1">
                <a:solidFill>
                  <a:schemeClr val="tx1"/>
                </a:solidFill>
                <a:effectLst/>
                <a:latin typeface="Amazon Ember Regular" charset="0"/>
                <a:ea typeface="+mn-ea"/>
                <a:cs typeface="+mn-cs"/>
              </a:rPr>
              <a:t>Postgresql</a:t>
            </a:r>
            <a:r>
              <a:rPr lang="en-US" sz="1200" b="0" i="0" kern="1200" dirty="0">
                <a:solidFill>
                  <a:schemeClr val="tx1"/>
                </a:solidFill>
                <a:effectLst/>
                <a:latin typeface="Amazon Ember Regular" charset="0"/>
                <a:ea typeface="+mn-ea"/>
                <a:cs typeface="+mn-cs"/>
              </a:rPr>
              <a:t> parameters.</a:t>
            </a: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If you create a DB instance without specifying a DB parameter group, the DB instance uses a default DB parameter group. Each default DB parameter group contains database engine defaults and Amazon RDS system defaults based on the engine, compute class, and allocated storage of the instance. You can't modify the parameter settings of a default parameter group. Instead, you create your own parameter group where you choose your own parameter settings. Not all DB engine parameters can be changed in a parameter group that you create.</a:t>
            </a: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If you want to use your own parameter group, you create a new parameter group and modify the parameters that you want to. You then modify your DB instance to use the new parameter group. If you update parameters within a DB parameter group, the changes apply to all DB instances that are associated with that parameter group.</a:t>
            </a: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endParaRPr lang="en-US" b="0"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74317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If you want to use your own parameter group, you create a new parameter group and modify the parameters that you want to. You then modify your DB instance to use the new parameter group.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 If you update parameters within a custom DB parameter group, the changes apply to all DB instances that are associated with that parameter group.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While changing parameter or parameter group ,you need to reboot your instance for two reasons- </a:t>
            </a:r>
            <a:r>
              <a:rPr lang="en-US" sz="1200" b="0" i="0" kern="1200" dirty="0" err="1">
                <a:solidFill>
                  <a:schemeClr val="tx1"/>
                </a:solidFill>
                <a:effectLst/>
                <a:latin typeface="Amazon Ember Regular" charset="0"/>
                <a:ea typeface="+mn-ea"/>
                <a:cs typeface="+mn-cs"/>
              </a:rPr>
              <a:t>i</a:t>
            </a:r>
            <a:r>
              <a:rPr lang="en-US" sz="1200" b="0" i="0" kern="1200" dirty="0">
                <a:solidFill>
                  <a:schemeClr val="tx1"/>
                </a:solidFill>
                <a:effectLst/>
                <a:latin typeface="Amazon Ember Regular" charset="0"/>
                <a:ea typeface="+mn-ea"/>
                <a:cs typeface="+mn-cs"/>
              </a:rPr>
              <a:t>) while adding a new parameter group to the instance or ii) Modifying a static parameter. These two modifications need rebooting your RDS instance. Modifying a dynamic parameter in custom parameter group attached to an RDS instance does not need any reboot. </a:t>
            </a:r>
          </a:p>
          <a:p>
            <a:r>
              <a:rPr lang="en-US" dirty="0"/>
              <a:t>Hence, It is always recommended to have a custom parameter group attached to your RDS instance even if you do not need to modify any parameter, so that in case you need to modify a dynamic parameter , the change can take into effect without any need to reboot the RDS instance.</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47830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When you change a dynamic parameter and save the DB parameter group, the change is applied immediately regardless of the </a:t>
            </a:r>
            <a:r>
              <a:rPr lang="en-US" sz="1200" b="1" i="0" kern="1200" dirty="0">
                <a:solidFill>
                  <a:schemeClr val="tx1"/>
                </a:solidFill>
                <a:effectLst/>
                <a:latin typeface="Amazon Ember Regular" charset="0"/>
                <a:ea typeface="+mn-ea"/>
                <a:cs typeface="+mn-cs"/>
              </a:rPr>
              <a:t>Apply Immediately</a:t>
            </a:r>
            <a:r>
              <a:rPr lang="en-US" sz="1200" b="0" i="0" kern="1200" dirty="0">
                <a:solidFill>
                  <a:schemeClr val="tx1"/>
                </a:solidFill>
                <a:effectLst/>
                <a:latin typeface="Amazon Ember Regular" charset="0"/>
                <a:ea typeface="+mn-ea"/>
                <a:cs typeface="+mn-cs"/>
              </a:rPr>
              <a:t> setting. When you change a static parameter and save the DB parameter group, the parameter change takes effect after you manually reboot the DB instance. You can reboot a DB instance using the RDS console, by calling the </a:t>
            </a:r>
            <a:r>
              <a:rPr lang="en-US" dirty="0"/>
              <a:t>reboot-</a:t>
            </a:r>
            <a:r>
              <a:rPr lang="en-US" dirty="0" err="1"/>
              <a:t>db</a:t>
            </a:r>
            <a:r>
              <a:rPr lang="en-US" dirty="0"/>
              <a:t>-instance</a:t>
            </a:r>
            <a:r>
              <a:rPr lang="en-US" sz="1200" b="0" i="0" kern="1200" dirty="0">
                <a:solidFill>
                  <a:schemeClr val="tx1"/>
                </a:solidFill>
                <a:effectLst/>
                <a:latin typeface="Amazon Ember Regular" charset="0"/>
                <a:ea typeface="+mn-ea"/>
                <a:cs typeface="+mn-cs"/>
              </a:rPr>
              <a:t> CLI command, or by calling the </a:t>
            </a:r>
            <a:r>
              <a:rPr lang="en-US" dirty="0" err="1"/>
              <a:t>RebootDbInstance</a:t>
            </a:r>
            <a:r>
              <a:rPr lang="en-US" sz="1200" b="0" i="0" kern="1200" dirty="0">
                <a:solidFill>
                  <a:schemeClr val="tx1"/>
                </a:solidFill>
                <a:effectLst/>
                <a:latin typeface="Amazon Ember Regular" charset="0"/>
                <a:ea typeface="+mn-ea"/>
                <a:cs typeface="+mn-cs"/>
              </a:rPr>
              <a:t> API operation. The requirement to reboot the associated DB instance after a static parameter change helps mitigate the risk of a parameter misconfiguration affecting an API call, such as calling </a:t>
            </a:r>
            <a:r>
              <a:rPr lang="en-US" dirty="0" err="1"/>
              <a:t>ModifyDBInstance</a:t>
            </a:r>
            <a:r>
              <a:rPr lang="en-US" sz="1200" b="0" i="0" kern="1200" dirty="0">
                <a:solidFill>
                  <a:schemeClr val="tx1"/>
                </a:solidFill>
                <a:effectLst/>
                <a:latin typeface="Amazon Ember Regular" charset="0"/>
                <a:ea typeface="+mn-ea"/>
                <a:cs typeface="+mn-cs"/>
              </a:rPr>
              <a:t> to change DB instance class or scale storage.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If a DB instance isn't using the latest changes to its associated DB parameter group, the AWS Management Console shows the DB parameter group with a status of </a:t>
            </a:r>
            <a:r>
              <a:rPr lang="en-US" sz="1200" b="1" i="0" kern="1200" dirty="0">
                <a:solidFill>
                  <a:schemeClr val="tx1"/>
                </a:solidFill>
                <a:effectLst/>
                <a:latin typeface="Amazon Ember Regular" charset="0"/>
                <a:ea typeface="+mn-ea"/>
                <a:cs typeface="+mn-cs"/>
              </a:rPr>
              <a:t>pending-reboot</a:t>
            </a:r>
            <a:r>
              <a:rPr lang="en-US" sz="1200" b="0" i="0" kern="1200" dirty="0">
                <a:solidFill>
                  <a:schemeClr val="tx1"/>
                </a:solidFill>
                <a:effectLst/>
                <a:latin typeface="Amazon Ember Regular" charset="0"/>
                <a:ea typeface="+mn-ea"/>
                <a:cs typeface="+mn-cs"/>
              </a:rPr>
              <a:t>. The </a:t>
            </a:r>
            <a:r>
              <a:rPr lang="en-US" sz="1200" b="1" i="0" kern="1200" dirty="0">
                <a:solidFill>
                  <a:schemeClr val="tx1"/>
                </a:solidFill>
                <a:effectLst/>
                <a:latin typeface="Amazon Ember Regular" charset="0"/>
                <a:ea typeface="+mn-ea"/>
                <a:cs typeface="+mn-cs"/>
              </a:rPr>
              <a:t>pending-reboot</a:t>
            </a:r>
            <a:r>
              <a:rPr lang="en-US" sz="1200" b="0" i="0" kern="1200" dirty="0">
                <a:solidFill>
                  <a:schemeClr val="tx1"/>
                </a:solidFill>
                <a:effectLst/>
                <a:latin typeface="Amazon Ember Regular" charset="0"/>
                <a:ea typeface="+mn-ea"/>
                <a:cs typeface="+mn-cs"/>
              </a:rPr>
              <a:t> parameter groups status doesn't result in an automatic reboot during the next maintenance window. To apply the latest parameter changes to that DB instance, manually reboot the DB instance.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09636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You can specify the value for a DB parameter as an integer or as an integer expression built from formulas, variables, functions, and operators. Functions can include a mathematical log expression.</a:t>
            </a:r>
          </a:p>
          <a:p>
            <a:endParaRPr lang="en-US" sz="1200" b="0" i="0"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You can specify the value for a DB parameter as any of the following:</a:t>
            </a:r>
          </a:p>
          <a:p>
            <a:r>
              <a:rPr lang="en-US" sz="1200" b="0" i="0" u="none" strike="noStrike" kern="1200" dirty="0">
                <a:solidFill>
                  <a:schemeClr val="tx1"/>
                </a:solidFill>
                <a:effectLst/>
                <a:latin typeface="Amazon Ember Regular" charset="0"/>
                <a:ea typeface="+mn-ea"/>
                <a:cs typeface="+mn-cs"/>
              </a:rPr>
              <a:t>An integer constant</a:t>
            </a:r>
          </a:p>
          <a:p>
            <a:r>
              <a:rPr lang="en-US" sz="1200" b="0" i="0" u="none" strike="noStrike" kern="1200" dirty="0">
                <a:solidFill>
                  <a:schemeClr val="tx1"/>
                </a:solidFill>
                <a:effectLst/>
                <a:latin typeface="Amazon Ember Regular" charset="0"/>
                <a:ea typeface="+mn-ea"/>
                <a:cs typeface="+mn-cs"/>
              </a:rPr>
              <a:t>A DB parameter formula</a:t>
            </a:r>
          </a:p>
          <a:p>
            <a:r>
              <a:rPr lang="en-US" sz="1200" b="0" i="0" u="none" strike="noStrike" kern="1200" dirty="0">
                <a:solidFill>
                  <a:schemeClr val="tx1"/>
                </a:solidFill>
                <a:effectLst/>
                <a:latin typeface="Amazon Ember Regular" charset="0"/>
                <a:ea typeface="+mn-ea"/>
                <a:cs typeface="+mn-cs"/>
              </a:rPr>
              <a:t>A DB parameter function</a:t>
            </a:r>
          </a:p>
          <a:p>
            <a:r>
              <a:rPr lang="en-US" sz="1200" b="0" i="0" u="none" strike="noStrike" kern="1200" dirty="0">
                <a:solidFill>
                  <a:schemeClr val="tx1"/>
                </a:solidFill>
                <a:effectLst/>
                <a:latin typeface="Amazon Ember Regular" charset="0"/>
                <a:ea typeface="+mn-ea"/>
                <a:cs typeface="+mn-cs"/>
              </a:rPr>
              <a:t>A character string constant</a:t>
            </a:r>
          </a:p>
          <a:p>
            <a:r>
              <a:rPr lang="en-US" sz="1200" b="0" i="0" u="none" strike="noStrike" kern="1200" dirty="0">
                <a:solidFill>
                  <a:schemeClr val="tx1"/>
                </a:solidFill>
                <a:effectLst/>
                <a:latin typeface="Amazon Ember Regular" charset="0"/>
                <a:ea typeface="+mn-ea"/>
                <a:cs typeface="+mn-cs"/>
              </a:rPr>
              <a:t>A log expression  </a:t>
            </a:r>
          </a:p>
          <a:p>
            <a:endParaRPr lang="en-US" sz="1200" b="0" i="0" u="none" strike="noStrike" kern="1200" dirty="0">
              <a:solidFill>
                <a:schemeClr val="tx1"/>
              </a:solidFill>
              <a:effectLst/>
              <a:latin typeface="Amazon Ember Regular" charset="0"/>
              <a:ea typeface="+mn-ea"/>
              <a:cs typeface="+mn-cs"/>
            </a:endParaRPr>
          </a:p>
          <a:p>
            <a:endParaRPr lang="en-US" sz="1200" b="0" i="0" u="none" strike="noStrike"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Improperly setting parameters in a DB parameter group can have unintended adverse effects, including degraded performance and system instability. Always exercise caution when modifying database parameters and back up your data before modifying a DB parameter group. Try out parameter group setting changes on a test DB instance before applying those parameter group changes to a production DB instance.</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When an RDS DB instance is in the </a:t>
            </a:r>
            <a:r>
              <a:rPr lang="en-US" sz="1200" b="0" i="0" u="none" strike="noStrike" kern="1200" dirty="0">
                <a:solidFill>
                  <a:schemeClr val="tx1"/>
                </a:solidFill>
                <a:effectLst/>
                <a:latin typeface="Amazon Ember Regular" charset="0"/>
                <a:ea typeface="+mn-ea"/>
                <a:cs typeface="+mn-cs"/>
                <a:hlinkClick r:id="rId3"/>
              </a:rPr>
              <a:t>incompatible-parameters</a:t>
            </a:r>
            <a:r>
              <a:rPr lang="en-US" sz="1200" b="0" i="0" kern="1200" dirty="0">
                <a:solidFill>
                  <a:schemeClr val="tx1"/>
                </a:solidFill>
                <a:effectLst/>
                <a:latin typeface="Amazon Ember Regular" charset="0"/>
                <a:ea typeface="+mn-ea"/>
                <a:cs typeface="+mn-cs"/>
              </a:rPr>
              <a:t> state, at least one of the parameters in the associated group is set with a value that's not compatible with the current engine version or DB instance class.</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This can be caused by:</a:t>
            </a:r>
          </a:p>
          <a:p>
            <a:r>
              <a:rPr lang="en-US" sz="1200" b="0" i="0" kern="1200" dirty="0">
                <a:solidFill>
                  <a:schemeClr val="tx1"/>
                </a:solidFill>
                <a:effectLst/>
                <a:latin typeface="Amazon Ember Regular" charset="0"/>
                <a:ea typeface="+mn-ea"/>
                <a:cs typeface="+mn-cs"/>
              </a:rPr>
              <a:t>A DB instance that's scaled to use an instance type that has less memory available than the previous one. At least one of the memory settings in the associated parameter group exceeds the memory size available for the current DB instance.</a:t>
            </a:r>
          </a:p>
          <a:p>
            <a:r>
              <a:rPr lang="en-US" sz="1200" b="0" i="0" kern="1200" dirty="0">
                <a:solidFill>
                  <a:schemeClr val="tx1"/>
                </a:solidFill>
                <a:effectLst/>
                <a:latin typeface="Amazon Ember Regular" charset="0"/>
                <a:ea typeface="+mn-ea"/>
                <a:cs typeface="+mn-cs"/>
              </a:rPr>
              <a:t>A database engine that's upgraded to a different version. The engine is no longer compatible with one or more parameter settings of the current custom parameter group.</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Configurations can fail if you attempt to associate a different parameter group, scale the DB instance type, change the engine version, or modify the DB instance configuration. To accept a new configuration, DB instances must be in the </a:t>
            </a:r>
            <a:r>
              <a:rPr lang="en-US" sz="1200" b="0" i="0" u="none" strike="noStrike" kern="1200" dirty="0">
                <a:solidFill>
                  <a:schemeClr val="tx1"/>
                </a:solidFill>
                <a:effectLst/>
                <a:latin typeface="Amazon Ember Regular" charset="0"/>
                <a:ea typeface="+mn-ea"/>
                <a:cs typeface="+mn-cs"/>
                <a:hlinkClick r:id="rId3"/>
              </a:rPr>
              <a:t>available</a:t>
            </a:r>
            <a:r>
              <a:rPr lang="en-US" sz="1200" b="0" i="0" kern="1200" dirty="0">
                <a:solidFill>
                  <a:schemeClr val="tx1"/>
                </a:solidFill>
                <a:effectLst/>
                <a:latin typeface="Amazon Ember Regular" charset="0"/>
                <a:ea typeface="+mn-ea"/>
                <a:cs typeface="+mn-cs"/>
              </a:rPr>
              <a:t> state. If the DB instance is in an incompatible-parameters state, then you can only reboot or delete it.</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To resolve this issue, change the value of each incompatible parameter to a compatible value using one of the following options:</a:t>
            </a:r>
          </a:p>
          <a:p>
            <a:r>
              <a:rPr lang="en-US" sz="1200" b="0" i="0" kern="1200" dirty="0">
                <a:solidFill>
                  <a:schemeClr val="tx1"/>
                </a:solidFill>
                <a:effectLst/>
                <a:latin typeface="Amazon Ember Regular" charset="0"/>
                <a:ea typeface="+mn-ea"/>
                <a:cs typeface="+mn-cs"/>
              </a:rPr>
              <a:t>Reset all the parameters in the parameter group to the default value.</a:t>
            </a:r>
          </a:p>
          <a:p>
            <a:r>
              <a:rPr lang="en-US" sz="1200" b="0" i="0" kern="1200" dirty="0">
                <a:solidFill>
                  <a:schemeClr val="tx1"/>
                </a:solidFill>
                <a:effectLst/>
                <a:latin typeface="Amazon Ember Regular" charset="0"/>
                <a:ea typeface="+mn-ea"/>
                <a:cs typeface="+mn-cs"/>
              </a:rPr>
              <a:t>Reset the values of the parameters that are incompatible.</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	To identify the root cause of the issue, you can copy the incompatible parameter group and then compare the differences between custom parameter values and default values.</a:t>
            </a:r>
          </a:p>
          <a:p>
            <a:br>
              <a:rPr lang="en-US"/>
            </a:br>
            <a:endParaRPr lang="en-US" sz="1200" b="0" i="0" kern="1200" dirty="0">
              <a:solidFill>
                <a:schemeClr val="tx1"/>
              </a:solidFill>
              <a:effectLst/>
              <a:latin typeface="Amazon Ember Regular" charset="0"/>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04317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perform various operations like create, modify, copy, list parameter groups.</a:t>
            </a:r>
          </a:p>
          <a:p>
            <a:r>
              <a:rPr lang="en-US" dirty="0"/>
              <a:t>You can also view parameter values in a parameter group and compare two different parameter groups.	</a:t>
            </a:r>
          </a:p>
          <a:p>
            <a:endParaRPr lang="en-US" dirty="0"/>
          </a:p>
          <a:p>
            <a:r>
              <a:rPr lang="en-US" sz="1200" b="0" i="0" kern="1200" dirty="0">
                <a:solidFill>
                  <a:schemeClr val="tx1"/>
                </a:solidFill>
                <a:effectLst/>
                <a:latin typeface="Amazon Ember Regular" charset="0"/>
                <a:ea typeface="+mn-ea"/>
                <a:cs typeface="+mn-cs"/>
              </a:rPr>
              <a:t>You can create a new DB parameter group using the AWS Management Console, the AWS CLI, or the RDS API.</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Changes to some parameters are applied to the DB instance immediately without a reboot. Changes to other parameters are applied only after the DB instance is rebooted. The RDS console shows the status of the DB parameter group associated with a DB instance on the </a:t>
            </a:r>
            <a:r>
              <a:rPr lang="en-US" sz="1200" b="1" i="0" kern="1200" dirty="0">
                <a:solidFill>
                  <a:schemeClr val="tx1"/>
                </a:solidFill>
                <a:effectLst/>
                <a:latin typeface="Amazon Ember Regular" charset="0"/>
                <a:ea typeface="+mn-ea"/>
                <a:cs typeface="+mn-cs"/>
              </a:rPr>
              <a:t>Configuration</a:t>
            </a:r>
            <a:r>
              <a:rPr lang="en-US" sz="1200" b="0" i="0" kern="1200" dirty="0">
                <a:solidFill>
                  <a:schemeClr val="tx1"/>
                </a:solidFill>
                <a:effectLst/>
                <a:latin typeface="Amazon Ember Regular" charset="0"/>
                <a:ea typeface="+mn-ea"/>
                <a:cs typeface="+mn-cs"/>
              </a:rPr>
              <a:t> tab. For example, if the DB instance isn't using the latest changes to its associated DB parameter group, the RDS console shows the DB parameter group with a status of </a:t>
            </a:r>
            <a:r>
              <a:rPr lang="en-US" sz="1200" b="1" i="0" kern="1200" dirty="0">
                <a:solidFill>
                  <a:schemeClr val="tx1"/>
                </a:solidFill>
                <a:effectLst/>
                <a:latin typeface="Amazon Ember Regular" charset="0"/>
                <a:ea typeface="+mn-ea"/>
                <a:cs typeface="+mn-cs"/>
              </a:rPr>
              <a:t>pending-reboot</a:t>
            </a:r>
            <a:r>
              <a:rPr lang="en-US" sz="1200" b="0" i="0" kern="1200" dirty="0">
                <a:solidFill>
                  <a:schemeClr val="tx1"/>
                </a:solidFill>
                <a:effectLst/>
                <a:latin typeface="Amazon Ember Regular" charset="0"/>
                <a:ea typeface="+mn-ea"/>
                <a:cs typeface="+mn-cs"/>
              </a:rPr>
              <a:t>. To apply the latest parameter changes to that DB instance, manually reboot the DB instance.</a:t>
            </a:r>
          </a:p>
          <a:p>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You can copy custom DB parameter groups that you create. Copying a parameter group is a convenient solution when you have already created a DB parameter group and you want to include most of the custom parameters and values from that group in a new DB parameter group. After you copy a DB parameter group, wait at least 5 minutes before creating your first DB instance that uses that DB parameter group as the default parameter group. Doing this allows Amazon RDS to fully complete the copy action before the parameter group is used.</a:t>
            </a:r>
          </a:p>
          <a:p>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2/22/21 10:05 PM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83995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take a look at the commonly used parameters with RDS PostgreSQL.</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96406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Amazon RDS postgres</a:t>
            </a:r>
            <a:r>
              <a:rPr lang="en-US" baseline="0" dirty="0"/>
              <a:t> console/ document for the latest default value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Few things to remember, many of the configuration parameters have direct impact on your database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you should change these parameters, test and measure their impact in lower environment before changing in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Checkpoint values should be set based on workload.</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FF036-9DB3-42BB-9A45-06122503116A}" type="slidenum">
              <a:rPr lang="en-US" smtClean="0"/>
              <a:t>9</a:t>
            </a:fld>
            <a:endParaRPr lang="en-US"/>
          </a:p>
        </p:txBody>
      </p:sp>
    </p:spTree>
    <p:extLst>
      <p:ext uri="{BB962C8B-B14F-4D97-AF65-F5344CB8AC3E}">
        <p14:creationId xmlns:p14="http://schemas.microsoft.com/office/powerpoint/2010/main" val="3821536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514" t="2097" r="2832" b="2801"/>
          <a:stretch/>
        </p:blipFill>
        <p:spPr>
          <a:xfrm>
            <a:off x="1" y="-1"/>
            <a:ext cx="9144000" cy="5143501"/>
          </a:xfrm>
          <a:prstGeom prst="rect">
            <a:avLst/>
          </a:prstGeom>
        </p:spPr>
      </p:pic>
      <p:sp>
        <p:nvSpPr>
          <p:cNvPr id="6" name="Text Placeholder 11"/>
          <p:cNvSpPr>
            <a:spLocks noGrp="1"/>
          </p:cNvSpPr>
          <p:nvPr>
            <p:ph type="body" sz="quarter" idx="10" hasCustomPrompt="1"/>
          </p:nvPr>
        </p:nvSpPr>
        <p:spPr>
          <a:xfrm>
            <a:off x="342900" y="3956022"/>
            <a:ext cx="3683000" cy="433387"/>
          </a:xfrm>
        </p:spPr>
        <p:txBody>
          <a:bodyPr>
            <a:normAutofit/>
          </a:bodyPr>
          <a:lstStyle>
            <a:lvl1pPr marL="0" indent="0" algn="l">
              <a:buNone/>
              <a:defRPr sz="1600" baseline="0">
                <a:solidFill>
                  <a:schemeClr val="tx1"/>
                </a:solidFill>
              </a:defRPr>
            </a:lvl1pPr>
          </a:lstStyle>
          <a:p>
            <a:pPr lvl="0"/>
            <a:r>
              <a:rPr lang="en-US" dirty="0"/>
              <a:t>Click to edit Presenter, Team</a:t>
            </a:r>
          </a:p>
        </p:txBody>
      </p:sp>
      <p:sp>
        <p:nvSpPr>
          <p:cNvPr id="7" name="Text Placeholder 11"/>
          <p:cNvSpPr>
            <a:spLocks noGrp="1"/>
          </p:cNvSpPr>
          <p:nvPr>
            <p:ph type="body" sz="quarter" idx="11" hasCustomPrompt="1"/>
          </p:nvPr>
        </p:nvSpPr>
        <p:spPr>
          <a:xfrm>
            <a:off x="342900" y="4337023"/>
            <a:ext cx="3683000" cy="369888"/>
          </a:xfrm>
        </p:spPr>
        <p:txBody>
          <a:bodyPr>
            <a:normAutofit/>
          </a:bodyPr>
          <a:lstStyle>
            <a:lvl1pPr marL="0" indent="0" algn="l">
              <a:buNone/>
              <a:defRPr sz="1600" baseline="0">
                <a:solidFill>
                  <a:schemeClr val="tx1"/>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342900" y="1908228"/>
            <a:ext cx="7324988" cy="744537"/>
          </a:xfrm>
        </p:spPr>
        <p:txBody>
          <a:bodyPr>
            <a:noAutofit/>
          </a:bodyPr>
          <a:lstStyle>
            <a:lvl1pPr marL="0" indent="0" algn="l">
              <a:lnSpc>
                <a:spcPct val="90000"/>
              </a:lnSpc>
              <a:buNone/>
              <a:defRPr sz="4000" b="1" baseline="0">
                <a:solidFill>
                  <a:schemeClr val="tx1"/>
                </a:solidFill>
              </a:defRPr>
            </a:lvl1pPr>
          </a:lstStyle>
          <a:p>
            <a:pPr lvl="0"/>
            <a:r>
              <a:rPr lang="en-US" dirty="0"/>
              <a:t>Click to edit Master title style</a:t>
            </a:r>
          </a:p>
        </p:txBody>
      </p:sp>
      <p:sp>
        <p:nvSpPr>
          <p:cNvPr id="12" name="Text Placeholder 11"/>
          <p:cNvSpPr>
            <a:spLocks noGrp="1"/>
          </p:cNvSpPr>
          <p:nvPr>
            <p:ph type="body" sz="quarter" idx="13"/>
          </p:nvPr>
        </p:nvSpPr>
        <p:spPr>
          <a:xfrm>
            <a:off x="342900" y="2658575"/>
            <a:ext cx="6041582" cy="487849"/>
          </a:xfrm>
        </p:spPr>
        <p:txBody>
          <a:bodyPr/>
          <a:lstStyle>
            <a:lvl1pPr marL="0" indent="0" algn="l">
              <a:lnSpc>
                <a:spcPct val="90000"/>
              </a:lnSpc>
              <a:buNone/>
              <a:defRPr>
                <a:solidFill>
                  <a:schemeClr val="tx1"/>
                </a:solidFill>
              </a:defRPr>
            </a:lvl1pPr>
          </a:lstStyle>
          <a:p>
            <a:pPr lvl="0"/>
            <a:r>
              <a:rPr lang="en-US" dirty="0"/>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354013"/>
            <a:ext cx="971555" cy="582933"/>
          </a:xfrm>
          <a:prstGeom prst="rect">
            <a:avLst/>
          </a:prstGeom>
        </p:spPr>
      </p:pic>
    </p:spTree>
    <p:extLst>
      <p:ext uri="{BB962C8B-B14F-4D97-AF65-F5344CB8AC3E}">
        <p14:creationId xmlns:p14="http://schemas.microsoft.com/office/powerpoint/2010/main" val="20053143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597915"/>
            <a:ext cx="7772400" cy="1021556"/>
          </a:xfrm>
        </p:spPr>
        <p:txBody>
          <a:bodyPr anchor="t">
            <a:normAutofit/>
          </a:bodyPr>
          <a:lstStyle>
            <a:lvl1pPr algn="l">
              <a:defRPr lang="en-US" sz="3000" kern="1200" dirty="0">
                <a:solidFill>
                  <a:srgbClr val="0E2735"/>
                </a:solidFill>
                <a:latin typeface="Amazon Ember Regular"/>
                <a:ea typeface="Amazon Ember" panose="02000000000000000000" pitchFamily="2" charset="0"/>
                <a:cs typeface="+mj-cs"/>
              </a:defRPr>
            </a:lvl1pPr>
          </a:lstStyle>
          <a:p>
            <a:r>
              <a:rPr lang="en-US" dirty="0"/>
              <a:t>Click to edit Master title style</a:t>
            </a:r>
          </a:p>
        </p:txBody>
      </p:sp>
      <p:sp>
        <p:nvSpPr>
          <p:cNvPr id="3" name="Text Placeholder 2"/>
          <p:cNvSpPr>
            <a:spLocks noGrp="1"/>
          </p:cNvSpPr>
          <p:nvPr>
            <p:ph type="body" idx="1"/>
          </p:nvPr>
        </p:nvSpPr>
        <p:spPr>
          <a:xfrm>
            <a:off x="685800" y="274260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41EB5C9-1307-BA42-ABA2-0BC069CD8E7F}" type="datetimeFigureOut">
              <a:rPr lang="en-US" smtClean="0"/>
              <a:t>2/22/21</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1024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8AD875A8-20B5-4781-87A4-619C4BE59305}"/>
              </a:ext>
            </a:extLst>
          </p:cNvPr>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08459060"/>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42900" y="1969202"/>
            <a:ext cx="7825894" cy="930105"/>
          </a:xfrm>
        </p:spPr>
        <p:txBody>
          <a:bodyPr anchor="ctr">
            <a:noAutofit/>
          </a:bodyPr>
          <a:lstStyle>
            <a:lvl1pPr algn="l">
              <a:defRPr sz="4000" b="1" cap="none">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70690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solidFill>
                  <a:schemeClr val="tx1"/>
                </a:solidFill>
              </a:defRPr>
            </a:lvl1pPr>
          </a:lstStyle>
          <a:p>
            <a:r>
              <a:rPr lang="en-US" dirty="0"/>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tandard Content Page Layout (no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aseline="0">
                <a:solidFill>
                  <a:schemeClr val="bg2">
                    <a:lumMod val="10000"/>
                  </a:schemeClr>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719946"/>
            <a:ext cx="8226225" cy="3911321"/>
          </a:xfrm>
        </p:spPr>
        <p:txBody>
          <a:bodyPr lIns="0" tIns="0" rIns="0" bIns="0" anchor="t"/>
          <a:lstStyle>
            <a:lvl1pPr>
              <a:defRPr baseline="0">
                <a:solidFill>
                  <a:schemeClr val="bg2">
                    <a:lumMod val="10000"/>
                  </a:schemeClr>
                </a:solidFill>
                <a:latin typeface="Amazon Ember Light"/>
                <a:cs typeface="Amazon Ember Light"/>
              </a:defRPr>
            </a:lvl1pPr>
          </a:lstStyle>
          <a:p>
            <a:r>
              <a:rPr lang="en-US" dirty="0"/>
              <a:t>Body copy here</a:t>
            </a:r>
          </a:p>
        </p:txBody>
      </p:sp>
    </p:spTree>
    <p:extLst>
      <p:ext uri="{BB962C8B-B14F-4D97-AF65-F5344CB8AC3E}">
        <p14:creationId xmlns:p14="http://schemas.microsoft.com/office/powerpoint/2010/main" val="6033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240661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54012"/>
            <a:ext cx="8458200" cy="618173"/>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42900" y="1481138"/>
            <a:ext cx="8458200" cy="314572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355519" y="4808534"/>
            <a:ext cx="3027774" cy="107722"/>
          </a:xfrm>
          <a:prstGeom prst="rect">
            <a:avLst/>
          </a:prstGeom>
          <a:noFill/>
        </p:spPr>
        <p:txBody>
          <a:bodyPr wrap="square" lIns="0" tIns="0" rIns="0" bIns="0" rtlCol="0">
            <a:spAutoFit/>
          </a:bodyPr>
          <a:lstStyle/>
          <a:p>
            <a:pPr marL="0" algn="l" defTabSz="457200" rtl="0" eaLnBrk="1" latinLnBrk="0" hangingPunct="1"/>
            <a:r>
              <a:rPr lang="en-US" sz="700" b="0" i="0" kern="1200" dirty="0">
                <a:solidFill>
                  <a:schemeClr val="accent6">
                    <a:lumMod val="60000"/>
                    <a:lumOff val="40000"/>
                  </a:schemeClr>
                </a:solidFill>
                <a:latin typeface="Amazon Ember Regular" charset="0"/>
                <a:ea typeface="+mn-ea"/>
                <a:cs typeface="+mn-cs"/>
              </a:rPr>
              <a:t>© 2021, Amazon Web Services, Inc. or its Affiliates. All rights reserved.</a:t>
            </a: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360445" y="4728599"/>
            <a:ext cx="440655" cy="264393"/>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95" r:id="rId6"/>
    <p:sldLayoutId id="2147483687" r:id="rId7"/>
    <p:sldLayoutId id="2147483696" r:id="rId8"/>
    <p:sldLayoutId id="2147483697" r:id="rId9"/>
    <p:sldLayoutId id="2147483698" r:id="rId10"/>
  </p:sldLayoutIdLst>
  <p:transition>
    <p:fade/>
  </p:transition>
  <p:txStyles>
    <p:titleStyle>
      <a:lvl1pPr algn="l" defTabSz="457200" rtl="0" eaLnBrk="1" latinLnBrk="0" hangingPunct="1">
        <a:lnSpc>
          <a:spcPct val="90000"/>
        </a:lnSpc>
        <a:spcBef>
          <a:spcPct val="0"/>
        </a:spcBef>
        <a:buNone/>
        <a:defRPr sz="2800" b="0" i="0" kern="1200">
          <a:gradFill>
            <a:gsLst>
              <a:gs pos="7303">
                <a:srgbClr val="0E2735"/>
              </a:gs>
              <a:gs pos="21348">
                <a:srgbClr val="0E2735"/>
              </a:gs>
            </a:gsLst>
            <a:lin ang="5400000" scaled="1"/>
          </a:gradFill>
          <a:latin typeface="+mj-lt"/>
          <a:ea typeface="+mj-ea"/>
          <a:cs typeface="Amazon Ember Regular" charset="0"/>
        </a:defRPr>
      </a:lvl1pPr>
    </p:titleStyle>
    <p:body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 userDrawn="1">
          <p15:clr>
            <a:srgbClr val="F26B43"/>
          </p15:clr>
        </p15:guide>
        <p15:guide id="2" pos="5544" userDrawn="1">
          <p15:clr>
            <a:srgbClr val="F26B43"/>
          </p15:clr>
        </p15:guide>
        <p15:guide id="3" pos="956" userDrawn="1">
          <p15:clr>
            <a:srgbClr val="F26B43"/>
          </p15:clr>
        </p15:guide>
        <p15:guide id="4" pos="984" userDrawn="1">
          <p15:clr>
            <a:srgbClr val="F26B43"/>
          </p15:clr>
        </p15:guide>
        <p15:guide id="5" pos="1718" userDrawn="1">
          <p15:clr>
            <a:srgbClr val="F26B43"/>
          </p15:clr>
        </p15:guide>
        <p15:guide id="6" pos="1749" userDrawn="1">
          <p15:clr>
            <a:srgbClr val="F26B43"/>
          </p15:clr>
        </p15:guide>
        <p15:guide id="7" pos="2484" userDrawn="1">
          <p15:clr>
            <a:srgbClr val="F26B43"/>
          </p15:clr>
        </p15:guide>
        <p15:guide id="8" pos="2510" userDrawn="1">
          <p15:clr>
            <a:srgbClr val="F26B43"/>
          </p15:clr>
        </p15:guide>
        <p15:guide id="9" pos="3246" userDrawn="1">
          <p15:clr>
            <a:srgbClr val="F26B43"/>
          </p15:clr>
        </p15:guide>
        <p15:guide id="10" pos="3283" userDrawn="1">
          <p15:clr>
            <a:srgbClr val="F26B43"/>
          </p15:clr>
        </p15:guide>
        <p15:guide id="11" pos="4012" userDrawn="1">
          <p15:clr>
            <a:srgbClr val="F26B43"/>
          </p15:clr>
        </p15:guide>
        <p15:guide id="12" pos="4042" userDrawn="1">
          <p15:clr>
            <a:srgbClr val="F26B43"/>
          </p15:clr>
        </p15:guide>
        <p15:guide id="13" pos="4781" userDrawn="1">
          <p15:clr>
            <a:srgbClr val="F26B43"/>
          </p15:clr>
        </p15:guide>
        <p15:guide id="17" orient="horz" pos="3026" userDrawn="1">
          <p15:clr>
            <a:srgbClr val="F26B43"/>
          </p15:clr>
        </p15:guide>
        <p15:guide id="23" orient="horz" pos="899" userDrawn="1">
          <p15:clr>
            <a:srgbClr val="F26B43"/>
          </p15:clr>
        </p15:guide>
        <p15:guide id="24" orient="horz" pos="933" userDrawn="1">
          <p15:clr>
            <a:srgbClr val="F26B43"/>
          </p15:clr>
        </p15:guide>
        <p15:guide id="25" orient="horz" pos="1605" userDrawn="1">
          <p15:clr>
            <a:srgbClr val="F26B43"/>
          </p15:clr>
        </p15:guide>
        <p15:guide id="26" orient="horz" pos="1636" userDrawn="1">
          <p15:clr>
            <a:srgbClr val="F26B43"/>
          </p15:clr>
        </p15:guide>
        <p15:guide id="27" orient="horz" pos="2308" userDrawn="1">
          <p15:clr>
            <a:srgbClr val="F26B43"/>
          </p15:clr>
        </p15:guide>
        <p15:guide id="29" orient="horz" pos="223" userDrawn="1">
          <p15:clr>
            <a:srgbClr val="F26B43"/>
          </p15:clr>
        </p15:guide>
        <p15:guide id="30" orient="horz" pos="233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42236D-9C94-44A3-8498-59825829805A}"/>
              </a:ext>
            </a:extLst>
          </p:cNvPr>
          <p:cNvSpPr>
            <a:spLocks noGrp="1"/>
          </p:cNvSpPr>
          <p:nvPr>
            <p:ph type="body" sz="quarter" idx="10"/>
          </p:nvPr>
        </p:nvSpPr>
        <p:spPr/>
        <p:txBody>
          <a:bodyPr/>
          <a:lstStyle/>
          <a:p>
            <a:r>
              <a:rPr lang="en-US" dirty="0"/>
              <a:t>Saikat Banerjee</a:t>
            </a:r>
          </a:p>
        </p:txBody>
      </p:sp>
      <p:sp>
        <p:nvSpPr>
          <p:cNvPr id="5" name="Text Placeholder 4">
            <a:extLst>
              <a:ext uri="{FF2B5EF4-FFF2-40B4-BE49-F238E27FC236}">
                <a16:creationId xmlns:a16="http://schemas.microsoft.com/office/drawing/2014/main" id="{3A021214-1B05-475D-BBBC-F1D78230A0EF}"/>
              </a:ext>
            </a:extLst>
          </p:cNvPr>
          <p:cNvSpPr>
            <a:spLocks noGrp="1"/>
          </p:cNvSpPr>
          <p:nvPr>
            <p:ph type="body" sz="quarter" idx="11"/>
          </p:nvPr>
        </p:nvSpPr>
        <p:spPr/>
        <p:txBody>
          <a:bodyPr/>
          <a:lstStyle/>
          <a:p>
            <a:r>
              <a:rPr lang="en-US" dirty="0"/>
              <a:t>Database </a:t>
            </a:r>
            <a:r>
              <a:rPr lang="en-US"/>
              <a:t>Solutions Architect</a:t>
            </a:r>
            <a:endParaRPr lang="en-US" dirty="0"/>
          </a:p>
        </p:txBody>
      </p:sp>
      <p:sp>
        <p:nvSpPr>
          <p:cNvPr id="8" name="Text Placeholder 7">
            <a:extLst>
              <a:ext uri="{FF2B5EF4-FFF2-40B4-BE49-F238E27FC236}">
                <a16:creationId xmlns:a16="http://schemas.microsoft.com/office/drawing/2014/main" id="{92F83B39-1454-453F-A105-9D73BD14F886}"/>
              </a:ext>
            </a:extLst>
          </p:cNvPr>
          <p:cNvSpPr>
            <a:spLocks noGrp="1"/>
          </p:cNvSpPr>
          <p:nvPr>
            <p:ph type="body" sz="quarter" idx="12"/>
          </p:nvPr>
        </p:nvSpPr>
        <p:spPr>
          <a:xfrm>
            <a:off x="457245" y="1657360"/>
            <a:ext cx="8526733" cy="744537"/>
          </a:xfrm>
        </p:spPr>
        <p:txBody>
          <a:bodyPr/>
          <a:lstStyle/>
          <a:p>
            <a:r>
              <a:rPr lang="en-US" sz="3800" b="0" dirty="0"/>
              <a:t>Amazon RDS for Postgres – Parameter Groups</a:t>
            </a:r>
          </a:p>
        </p:txBody>
      </p:sp>
      <p:sp>
        <p:nvSpPr>
          <p:cNvPr id="6" name="Text Placeholder 13"/>
          <p:cNvSpPr>
            <a:spLocks noGrp="1"/>
          </p:cNvSpPr>
          <p:nvPr>
            <p:ph type="body" sz="quarter" idx="13"/>
          </p:nvPr>
        </p:nvSpPr>
        <p:spPr>
          <a:xfrm>
            <a:off x="342899" y="3193826"/>
            <a:ext cx="7016227" cy="571695"/>
          </a:xfrm>
        </p:spPr>
        <p:txBody>
          <a:bodyPr/>
          <a:lstStyle/>
          <a:p>
            <a:r>
              <a:rPr lang="en-US" dirty="0"/>
              <a:t>Fully managed relational database service</a:t>
            </a:r>
          </a:p>
        </p:txBody>
      </p:sp>
    </p:spTree>
    <p:extLst>
      <p:ext uri="{BB962C8B-B14F-4D97-AF65-F5344CB8AC3E}">
        <p14:creationId xmlns:p14="http://schemas.microsoft.com/office/powerpoint/2010/main" val="9376722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shared_buffers</a:t>
            </a:r>
          </a:p>
        </p:txBody>
      </p:sp>
      <p:sp>
        <p:nvSpPr>
          <p:cNvPr id="3" name="Content Placeholder 2"/>
          <p:cNvSpPr>
            <a:spLocks noGrp="1"/>
          </p:cNvSpPr>
          <p:nvPr>
            <p:ph idx="1"/>
          </p:nvPr>
        </p:nvSpPr>
        <p:spPr>
          <a:xfrm>
            <a:off x="349833" y="1017287"/>
            <a:ext cx="8458200" cy="3145726"/>
          </a:xfrm>
        </p:spPr>
        <p:txBody>
          <a:bodyPr/>
          <a:lstStyle/>
          <a:p>
            <a:pPr lvl="1"/>
            <a:r>
              <a:rPr dirty="0"/>
              <a:t>Sets the primary cache for the server</a:t>
            </a:r>
          </a:p>
          <a:p>
            <a:br>
              <a:rPr dirty="0"/>
            </a:br>
            <a:endParaRPr dirty="0"/>
          </a:p>
          <a:p>
            <a:pPr lvl="1"/>
            <a:r>
              <a:rPr dirty="0"/>
              <a:t>Corresponds to the number of shared memory buffers used by the database server.</a:t>
            </a:r>
          </a:p>
          <a:p>
            <a:br>
              <a:rPr dirty="0"/>
            </a:br>
            <a:endParaRPr dirty="0"/>
          </a:p>
          <a:p>
            <a:pPr lvl="1"/>
            <a:r>
              <a:rPr dirty="0"/>
              <a:t>Each buffer is 8K bytes.</a:t>
            </a:r>
          </a:p>
          <a:p>
            <a:br>
              <a:rPr dirty="0"/>
            </a:br>
            <a:endParaRPr dirty="0"/>
          </a:p>
          <a:p>
            <a:pPr lvl="1"/>
            <a:r>
              <a:rPr dirty="0"/>
              <a:t>Minimum value must be 16 and at least 2 x </a:t>
            </a:r>
            <a:r>
              <a:rPr dirty="0" err="1"/>
              <a:t>max_connections</a:t>
            </a:r>
            <a:r>
              <a:rPr dirty="0"/>
              <a:t>.</a:t>
            </a:r>
          </a:p>
        </p:txBody>
      </p:sp>
    </p:spTree>
    <p:extLst>
      <p:ext uri="{BB962C8B-B14F-4D97-AF65-F5344CB8AC3E}">
        <p14:creationId xmlns:p14="http://schemas.microsoft.com/office/powerpoint/2010/main" val="29172634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work_mem</a:t>
            </a:r>
            <a:endParaRPr dirty="0"/>
          </a:p>
        </p:txBody>
      </p:sp>
      <p:sp>
        <p:nvSpPr>
          <p:cNvPr id="3" name="Content Placeholder 2"/>
          <p:cNvSpPr>
            <a:spLocks noGrp="1"/>
          </p:cNvSpPr>
          <p:nvPr>
            <p:ph idx="1"/>
          </p:nvPr>
        </p:nvSpPr>
        <p:spPr/>
        <p:txBody>
          <a:bodyPr/>
          <a:lstStyle/>
          <a:p>
            <a:pPr lvl="1"/>
            <a:r>
              <a:rPr dirty="0"/>
              <a:t>Amount of memory in KB to be used by internal sorts and hash tables before switching to temporary disk files.</a:t>
            </a:r>
            <a:endParaRPr lang="en-US" dirty="0"/>
          </a:p>
          <a:p>
            <a:pPr lvl="1"/>
            <a:endParaRPr lang="en-US" dirty="0"/>
          </a:p>
          <a:p>
            <a:pPr lvl="1"/>
            <a:r>
              <a:rPr lang="en-US" dirty="0"/>
              <a:t>Note, this is a session level parameter and not instance wide.</a:t>
            </a:r>
            <a:endParaRPr dirty="0"/>
          </a:p>
          <a:p>
            <a:endParaRPr dirty="0"/>
          </a:p>
          <a:p>
            <a:pPr lvl="1"/>
            <a:r>
              <a:rPr dirty="0"/>
              <a:t>Minimum allowed value is 64 KB.</a:t>
            </a:r>
            <a:endParaRPr lang="en-US" dirty="0"/>
          </a:p>
          <a:p>
            <a:pPr lvl="1"/>
            <a:endParaRPr lang="en-US" dirty="0"/>
          </a:p>
          <a:p>
            <a:pPr lvl="1"/>
            <a:r>
              <a:rPr dirty="0"/>
              <a:t>It is set in KB and the default is </a:t>
            </a:r>
            <a:r>
              <a:rPr lang="en-US" dirty="0"/>
              <a:t>4 MB</a:t>
            </a:r>
            <a:endParaRPr dirty="0"/>
          </a:p>
        </p:txBody>
      </p:sp>
    </p:spTree>
    <p:extLst>
      <p:ext uri="{BB962C8B-B14F-4D97-AF65-F5344CB8AC3E}">
        <p14:creationId xmlns:p14="http://schemas.microsoft.com/office/powerpoint/2010/main" val="18899540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maintenance_work_mem</a:t>
            </a:r>
            <a:endParaRPr dirty="0"/>
          </a:p>
        </p:txBody>
      </p:sp>
      <p:sp>
        <p:nvSpPr>
          <p:cNvPr id="3" name="Content Placeholder 2"/>
          <p:cNvSpPr>
            <a:spLocks noGrp="1"/>
          </p:cNvSpPr>
          <p:nvPr>
            <p:ph idx="1"/>
          </p:nvPr>
        </p:nvSpPr>
        <p:spPr>
          <a:xfrm>
            <a:off x="342900" y="1017287"/>
            <a:ext cx="8458200" cy="3609577"/>
          </a:xfrm>
        </p:spPr>
        <p:txBody>
          <a:bodyPr/>
          <a:lstStyle/>
          <a:p>
            <a:pPr lvl="1"/>
            <a:r>
              <a:rPr dirty="0"/>
              <a:t>Maximum memory in KB to be used in maintenance operations such as VACUUM, CREATE INDEX, and ALTER TABLE ADD FOREIGN KEY. Minimum allowed value is 1024 KB.</a:t>
            </a:r>
            <a:endParaRPr lang="en-US" dirty="0"/>
          </a:p>
          <a:p>
            <a:pPr lvl="1"/>
            <a:endParaRPr lang="en-US" dirty="0"/>
          </a:p>
          <a:p>
            <a:pPr lvl="1"/>
            <a:r>
              <a:rPr lang="en-US" dirty="0"/>
              <a:t>Defined based on the Amazon RDS instance type by using the formula: GREATEST({</a:t>
            </a:r>
            <a:r>
              <a:rPr lang="en-US" dirty="0" err="1"/>
              <a:t>DBInstanceClassMemory</a:t>
            </a:r>
            <a:r>
              <a:rPr lang="en-US" dirty="0"/>
              <a:t>/63963136*1024},65536)</a:t>
            </a:r>
            <a:br>
              <a:rPr sz="2000" dirty="0"/>
            </a:br>
            <a:endParaRPr sz="2000" dirty="0"/>
          </a:p>
          <a:p>
            <a:pPr lvl="1"/>
            <a:r>
              <a:rPr dirty="0"/>
              <a:t>Performance for vacuuming and restoring database dumps can be improved by increasing this value.</a:t>
            </a:r>
          </a:p>
        </p:txBody>
      </p:sp>
    </p:spTree>
    <p:extLst>
      <p:ext uri="{BB962C8B-B14F-4D97-AF65-F5344CB8AC3E}">
        <p14:creationId xmlns:p14="http://schemas.microsoft.com/office/powerpoint/2010/main" val="18403175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wal_buffers</a:t>
            </a:r>
            <a:endParaRPr dirty="0"/>
          </a:p>
        </p:txBody>
      </p:sp>
      <p:sp>
        <p:nvSpPr>
          <p:cNvPr id="3" name="Content Placeholder 2"/>
          <p:cNvSpPr>
            <a:spLocks noGrp="1"/>
          </p:cNvSpPr>
          <p:nvPr>
            <p:ph idx="1"/>
          </p:nvPr>
        </p:nvSpPr>
        <p:spPr>
          <a:xfrm>
            <a:off x="506896" y="981490"/>
            <a:ext cx="8229600" cy="3394472"/>
          </a:xfrm>
        </p:spPr>
        <p:txBody>
          <a:bodyPr>
            <a:normAutofit fontScale="85000" lnSpcReduction="20000"/>
          </a:bodyPr>
          <a:lstStyle/>
          <a:p>
            <a:pPr lvl="1"/>
            <a:r>
              <a:rPr dirty="0"/>
              <a:t>Number of disk-page buffers allocated in shared memory for WAL data.</a:t>
            </a:r>
          </a:p>
          <a:p>
            <a:br>
              <a:rPr dirty="0"/>
            </a:br>
            <a:endParaRPr dirty="0"/>
          </a:p>
          <a:p>
            <a:pPr lvl="1"/>
            <a:r>
              <a:rPr dirty="0"/>
              <a:t>Each buffer is 8K bytes</a:t>
            </a:r>
          </a:p>
          <a:p>
            <a:br>
              <a:rPr dirty="0"/>
            </a:br>
            <a:endParaRPr dirty="0"/>
          </a:p>
          <a:p>
            <a:pPr lvl="1"/>
            <a:r>
              <a:rPr dirty="0"/>
              <a:t>Need only be large enough to hold the amount of WAL data created by a typical transaction</a:t>
            </a:r>
          </a:p>
          <a:p>
            <a:br>
              <a:rPr dirty="0"/>
            </a:br>
            <a:endParaRPr dirty="0"/>
          </a:p>
          <a:p>
            <a:pPr lvl="1"/>
            <a:r>
              <a:rPr dirty="0"/>
              <a:t>Minimum allowed value is 32K.</a:t>
            </a:r>
          </a:p>
          <a:p>
            <a:br>
              <a:rPr dirty="0"/>
            </a:br>
            <a:endParaRPr dirty="0"/>
          </a:p>
          <a:p>
            <a:pPr lvl="1"/>
            <a:r>
              <a:rPr dirty="0"/>
              <a:t>Default setting is 16MB.</a:t>
            </a:r>
          </a:p>
        </p:txBody>
      </p:sp>
    </p:spTree>
    <p:extLst>
      <p:ext uri="{BB962C8B-B14F-4D97-AF65-F5344CB8AC3E}">
        <p14:creationId xmlns:p14="http://schemas.microsoft.com/office/powerpoint/2010/main" val="22933592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max_wal_size</a:t>
            </a:r>
            <a:endParaRPr dirty="0"/>
          </a:p>
        </p:txBody>
      </p:sp>
      <p:sp>
        <p:nvSpPr>
          <p:cNvPr id="3" name="Content Placeholder 2"/>
          <p:cNvSpPr>
            <a:spLocks noGrp="1"/>
          </p:cNvSpPr>
          <p:nvPr>
            <p:ph idx="1"/>
          </p:nvPr>
        </p:nvSpPr>
        <p:spPr/>
        <p:txBody>
          <a:bodyPr>
            <a:normAutofit fontScale="85000" lnSpcReduction="20000"/>
          </a:bodyPr>
          <a:lstStyle/>
          <a:p>
            <a:pPr lvl="1"/>
            <a:r>
              <a:rPr dirty="0"/>
              <a:t>Maximum distance between automatic WAL checkpoints.</a:t>
            </a:r>
          </a:p>
          <a:p>
            <a:br>
              <a:rPr dirty="0"/>
            </a:br>
            <a:endParaRPr dirty="0"/>
          </a:p>
          <a:p>
            <a:pPr lvl="1"/>
            <a:r>
              <a:rPr dirty="0"/>
              <a:t>Each log file segment is 16 megabytes.</a:t>
            </a:r>
          </a:p>
          <a:p>
            <a:br>
              <a:rPr dirty="0"/>
            </a:br>
            <a:endParaRPr dirty="0"/>
          </a:p>
          <a:p>
            <a:pPr lvl="1"/>
            <a:r>
              <a:rPr dirty="0"/>
              <a:t>Checkpoint is forced when the log is filled</a:t>
            </a:r>
          </a:p>
          <a:p>
            <a:br>
              <a:rPr dirty="0"/>
            </a:br>
            <a:endParaRPr dirty="0"/>
          </a:p>
          <a:p>
            <a:pPr lvl="1"/>
            <a:r>
              <a:rPr dirty="0"/>
              <a:t>A larger setting results in fewer checkpoints.</a:t>
            </a:r>
          </a:p>
          <a:p>
            <a:br>
              <a:rPr dirty="0"/>
            </a:br>
            <a:endParaRPr dirty="0"/>
          </a:p>
          <a:p>
            <a:pPr lvl="1"/>
            <a:r>
              <a:rPr dirty="0"/>
              <a:t>The default is </a:t>
            </a:r>
            <a:r>
              <a:rPr lang="en-US" dirty="0"/>
              <a:t>1 </a:t>
            </a:r>
            <a:r>
              <a:rPr dirty="0"/>
              <a:t>GB</a:t>
            </a:r>
          </a:p>
        </p:txBody>
      </p:sp>
    </p:spTree>
    <p:extLst>
      <p:ext uri="{BB962C8B-B14F-4D97-AF65-F5344CB8AC3E}">
        <p14:creationId xmlns:p14="http://schemas.microsoft.com/office/powerpoint/2010/main" val="10118980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checkpoint_timeout</a:t>
            </a:r>
            <a:endParaRPr dirty="0"/>
          </a:p>
        </p:txBody>
      </p:sp>
      <p:sp>
        <p:nvSpPr>
          <p:cNvPr id="3" name="Content Placeholder 2"/>
          <p:cNvSpPr>
            <a:spLocks noGrp="1"/>
          </p:cNvSpPr>
          <p:nvPr>
            <p:ph idx="1"/>
          </p:nvPr>
        </p:nvSpPr>
        <p:spPr>
          <a:xfrm>
            <a:off x="640123" y="925848"/>
            <a:ext cx="8458200" cy="3145726"/>
          </a:xfrm>
        </p:spPr>
        <p:txBody>
          <a:bodyPr/>
          <a:lstStyle/>
          <a:p>
            <a:pPr lvl="1"/>
            <a:r>
              <a:rPr dirty="0"/>
              <a:t>Maximum time between automatic WAL checkpoints in seconds before a checkpoint is forced.</a:t>
            </a:r>
          </a:p>
          <a:p>
            <a:br>
              <a:rPr dirty="0"/>
            </a:br>
            <a:endParaRPr dirty="0"/>
          </a:p>
          <a:p>
            <a:pPr lvl="1"/>
            <a:r>
              <a:rPr dirty="0"/>
              <a:t>A larger setting results in fewer checkpoints.</a:t>
            </a:r>
          </a:p>
          <a:p>
            <a:br>
              <a:rPr dirty="0"/>
            </a:br>
            <a:endParaRPr dirty="0"/>
          </a:p>
          <a:p>
            <a:pPr lvl="1"/>
            <a:r>
              <a:rPr dirty="0"/>
              <a:t>Range is 30 – 3600 seconds.</a:t>
            </a:r>
          </a:p>
          <a:p>
            <a:br>
              <a:rPr dirty="0"/>
            </a:br>
            <a:endParaRPr dirty="0"/>
          </a:p>
          <a:p>
            <a:pPr lvl="1"/>
            <a:r>
              <a:rPr dirty="0"/>
              <a:t>The default is 300 seconds.</a:t>
            </a:r>
          </a:p>
        </p:txBody>
      </p:sp>
    </p:spTree>
    <p:extLst>
      <p:ext uri="{BB962C8B-B14F-4D97-AF65-F5344CB8AC3E}">
        <p14:creationId xmlns:p14="http://schemas.microsoft.com/office/powerpoint/2010/main" val="28687599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BC15AB-02C4-47DF-9568-4A098FEBB38D}"/>
              </a:ext>
            </a:extLst>
          </p:cNvPr>
          <p:cNvSpPr>
            <a:spLocks noGrp="1"/>
          </p:cNvSpPr>
          <p:nvPr>
            <p:ph type="title"/>
          </p:nvPr>
        </p:nvSpPr>
        <p:spPr/>
        <p:txBody>
          <a:bodyPr/>
          <a:lstStyle/>
          <a:p>
            <a:r>
              <a:rPr lang="en-US" b="1" dirty="0">
                <a:solidFill>
                  <a:srgbClr val="FF0000"/>
                </a:solidFill>
              </a:rPr>
              <a:t>LABS!</a:t>
            </a:r>
          </a:p>
        </p:txBody>
      </p:sp>
    </p:spTree>
    <p:extLst>
      <p:ext uri="{BB962C8B-B14F-4D97-AF65-F5344CB8AC3E}">
        <p14:creationId xmlns:p14="http://schemas.microsoft.com/office/powerpoint/2010/main" val="28966525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0C361F-33F3-4E63-9EF3-A60F90A90B32}"/>
              </a:ext>
            </a:extLst>
          </p:cNvPr>
          <p:cNvSpPr/>
          <p:nvPr/>
        </p:nvSpPr>
        <p:spPr>
          <a:xfrm>
            <a:off x="0" y="1200164"/>
            <a:ext cx="9144000" cy="34746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C32D72C-4766-A84C-B914-0AFF00EB7229}"/>
              </a:ext>
            </a:extLst>
          </p:cNvPr>
          <p:cNvSpPr>
            <a:spLocks noGrp="1"/>
          </p:cNvSpPr>
          <p:nvPr>
            <p:ph type="title"/>
          </p:nvPr>
        </p:nvSpPr>
        <p:spPr>
          <a:xfrm>
            <a:off x="342900" y="354012"/>
            <a:ext cx="8205304" cy="387798"/>
          </a:xfrm>
        </p:spPr>
        <p:txBody>
          <a:bodyPr/>
          <a:lstStyle/>
          <a:p>
            <a:r>
              <a:rPr lang="en-US" dirty="0"/>
              <a:t>Agenda</a:t>
            </a:r>
          </a:p>
        </p:txBody>
      </p:sp>
      <p:sp>
        <p:nvSpPr>
          <p:cNvPr id="2" name="Content Placeholder 1">
            <a:extLst>
              <a:ext uri="{FF2B5EF4-FFF2-40B4-BE49-F238E27FC236}">
                <a16:creationId xmlns:a16="http://schemas.microsoft.com/office/drawing/2014/main" id="{1062CFB1-D5B8-B74D-A72E-05345A399571}"/>
              </a:ext>
            </a:extLst>
          </p:cNvPr>
          <p:cNvSpPr>
            <a:spLocks noGrp="1"/>
          </p:cNvSpPr>
          <p:nvPr>
            <p:ph idx="4294967295"/>
          </p:nvPr>
        </p:nvSpPr>
        <p:spPr>
          <a:xfrm>
            <a:off x="914440" y="1383043"/>
            <a:ext cx="7857490" cy="3193708"/>
          </a:xfrm>
        </p:spPr>
        <p:txBody>
          <a:bodyPr/>
          <a:lstStyle/>
          <a:p>
            <a:pPr marL="285750" indent="-285750">
              <a:spcAft>
                <a:spcPts val="1000"/>
              </a:spcAft>
              <a:buFont typeface="Wingdings" panose="05000000000000000000" pitchFamily="2" charset="2"/>
              <a:buChar char="v"/>
            </a:pPr>
            <a:endParaRPr lang="en-US" sz="1700" dirty="0"/>
          </a:p>
          <a:p>
            <a:pPr marL="342900" indent="-342900">
              <a:buFont typeface="Arial" panose="020B0604020202020204" pitchFamily="34" charset="0"/>
              <a:buChar char="•"/>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Overview of Parameter Groups</a:t>
            </a:r>
          </a:p>
          <a:p>
            <a:pPr marL="342900" indent="-342900">
              <a:buFont typeface="Arial" panose="020B0604020202020204" pitchFamily="34" charset="0"/>
              <a:buChar char="•"/>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DB Parameter Operations</a:t>
            </a:r>
          </a:p>
          <a:p>
            <a:pPr marL="342900" indent="-342900">
              <a:buFont typeface="Arial" panose="020B0604020202020204" pitchFamily="34" charset="0"/>
              <a:buChar char="•"/>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rPr>
              <a:t>Common Parameters</a:t>
            </a:r>
            <a:b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rPr>
            </a:br>
            <a:b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6" name="Straight Connector 5">
            <a:extLst>
              <a:ext uri="{FF2B5EF4-FFF2-40B4-BE49-F238E27FC236}">
                <a16:creationId xmlns:a16="http://schemas.microsoft.com/office/drawing/2014/main" id="{3A5D58B3-C17E-4387-84AB-39E3645BEEB6}"/>
              </a:ext>
            </a:extLst>
          </p:cNvPr>
          <p:cNvCxnSpPr/>
          <p:nvPr/>
        </p:nvCxnSpPr>
        <p:spPr>
          <a:xfrm>
            <a:off x="0" y="1200165"/>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722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Parameter Groups</a:t>
            </a:r>
            <a:br>
              <a:rPr lang="en-US" dirty="0"/>
            </a:br>
            <a:endParaRPr lang="en-US" dirty="0"/>
          </a:p>
        </p:txBody>
      </p:sp>
      <p:sp>
        <p:nvSpPr>
          <p:cNvPr id="4" name="Rectangle 3"/>
          <p:cNvSpPr/>
          <p:nvPr/>
        </p:nvSpPr>
        <p:spPr>
          <a:xfrm>
            <a:off x="342900" y="1565921"/>
            <a:ext cx="8069538" cy="2554545"/>
          </a:xfrm>
          <a:prstGeom prst="rect">
            <a:avLst/>
          </a:prstGeom>
        </p:spPr>
        <p:txBody>
          <a:bodyPr wrap="square">
            <a:spAutoFit/>
          </a:bodyPr>
          <a:lstStyle/>
          <a:p>
            <a:pPr marL="285750" lvl="0" indent="-285750">
              <a:buFont typeface="Arial" panose="020B0604020202020204" pitchFamily="34" charset="0"/>
              <a:buChar char="•"/>
            </a:pPr>
            <a:r>
              <a:rPr lang="en-US" sz="1600" dirty="0">
                <a:solidFill>
                  <a:srgbClr val="232F3E"/>
                </a:solidFill>
              </a:rPr>
              <a:t>DB parameter groups act as a container for engine configuration values that are applied to one or more DB instances.</a:t>
            </a:r>
          </a:p>
          <a:p>
            <a:pPr marL="285750" lvl="0" indent="-285750">
              <a:buFont typeface="Arial" panose="020B0604020202020204" pitchFamily="34" charset="0"/>
              <a:buChar char="•"/>
            </a:pPr>
            <a:endParaRPr lang="en-US" sz="1600" dirty="0">
              <a:solidFill>
                <a:srgbClr val="232F3E"/>
              </a:solidFill>
            </a:endParaRPr>
          </a:p>
          <a:p>
            <a:pPr marL="285750" lvl="0" indent="-285750">
              <a:buFont typeface="Arial" panose="020B0604020202020204" pitchFamily="34" charset="0"/>
              <a:buChar char="•"/>
            </a:pPr>
            <a:r>
              <a:rPr lang="en-US" sz="1600" dirty="0">
                <a:solidFill>
                  <a:srgbClr val="232F3E"/>
                </a:solidFill>
              </a:rPr>
              <a:t>A default DB parameter group is created if you create a DB instance without specifying a customer-created DB parameter group. </a:t>
            </a:r>
          </a:p>
          <a:p>
            <a:pPr marL="285750" lvl="0" indent="-285750">
              <a:buFont typeface="Arial" panose="020B0604020202020204" pitchFamily="34" charset="0"/>
              <a:buChar char="•"/>
            </a:pPr>
            <a:endParaRPr lang="en-US" sz="1600" dirty="0">
              <a:solidFill>
                <a:srgbClr val="232F3E"/>
              </a:solidFill>
            </a:endParaRPr>
          </a:p>
          <a:p>
            <a:pPr marL="285750" lvl="0" indent="-285750">
              <a:buFont typeface="Arial" panose="020B0604020202020204" pitchFamily="34" charset="0"/>
              <a:buChar char="•"/>
            </a:pPr>
            <a:r>
              <a:rPr lang="en-US" sz="1600" dirty="0">
                <a:solidFill>
                  <a:srgbClr val="232F3E"/>
                </a:solidFill>
              </a:rPr>
              <a:t>Each default DB parameter group contains database engine defaults and Amazon RDS system defaults based on the engine, compute class, and allocated storage of the instance.</a:t>
            </a:r>
          </a:p>
          <a:p>
            <a:pPr marL="285750" lvl="0" indent="-285750" defTabSz="285750">
              <a:buFont typeface="Arial" panose="020B0604020202020204" pitchFamily="34" charset="0"/>
              <a:buChar char="•"/>
              <a:defRPr/>
            </a:pPr>
            <a:endParaRPr lang="en-US" sz="1600" dirty="0">
              <a:solidFill>
                <a:srgbClr val="232F3E"/>
              </a:solidFill>
            </a:endParaRPr>
          </a:p>
        </p:txBody>
      </p:sp>
    </p:spTree>
    <p:extLst>
      <p:ext uri="{BB962C8B-B14F-4D97-AF65-F5344CB8AC3E}">
        <p14:creationId xmlns:p14="http://schemas.microsoft.com/office/powerpoint/2010/main" val="6303546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Parameter Groups</a:t>
            </a:r>
          </a:p>
        </p:txBody>
      </p:sp>
      <p:sp>
        <p:nvSpPr>
          <p:cNvPr id="4" name="Rectangle 3"/>
          <p:cNvSpPr/>
          <p:nvPr/>
        </p:nvSpPr>
        <p:spPr>
          <a:xfrm>
            <a:off x="410783" y="1474482"/>
            <a:ext cx="8069538" cy="2062103"/>
          </a:xfrm>
          <a:prstGeom prst="rect">
            <a:avLst/>
          </a:prstGeom>
        </p:spPr>
        <p:txBody>
          <a:bodyPr wrap="square">
            <a:spAutoFit/>
          </a:bodyPr>
          <a:lstStyle/>
          <a:p>
            <a:pPr marL="285750" lvl="0" indent="-285750" defTabSz="285750">
              <a:buFont typeface="Arial" panose="020B0604020202020204" pitchFamily="34" charset="0"/>
              <a:buChar char="•"/>
              <a:defRPr/>
            </a:pPr>
            <a:r>
              <a:rPr lang="en-US" sz="1600" dirty="0">
                <a:solidFill>
                  <a:srgbClr val="232F3E"/>
                </a:solidFill>
              </a:rPr>
              <a:t>You must create your own DB parameter group to change parameter settings from their default value and modify your DB instance to use the new DB parameter group</a:t>
            </a:r>
          </a:p>
          <a:p>
            <a:pPr marL="285750" lvl="0" indent="-285750" defTabSz="285750">
              <a:buFont typeface="Arial" panose="020B0604020202020204" pitchFamily="34" charset="0"/>
              <a:buChar char="•"/>
              <a:defRPr/>
            </a:pPr>
            <a:endParaRPr lang="en-US" sz="1600" dirty="0">
              <a:solidFill>
                <a:srgbClr val="232F3E"/>
              </a:solidFill>
            </a:endParaRPr>
          </a:p>
          <a:p>
            <a:pPr marL="285750" lvl="0" indent="-285750" defTabSz="285750">
              <a:buFont typeface="Arial" panose="020B0604020202020204" pitchFamily="34" charset="0"/>
              <a:buChar char="•"/>
              <a:defRPr/>
            </a:pPr>
            <a:endParaRPr lang="en-US" sz="1600" dirty="0">
              <a:solidFill>
                <a:srgbClr val="232F3E"/>
              </a:solidFill>
            </a:endParaRPr>
          </a:p>
          <a:p>
            <a:pPr marL="285750" lvl="0" indent="-285750" defTabSz="285750">
              <a:buFont typeface="Arial" panose="020B0604020202020204" pitchFamily="34" charset="0"/>
              <a:buChar char="•"/>
              <a:defRPr/>
            </a:pPr>
            <a:endParaRPr lang="en-US" sz="1600" dirty="0">
              <a:solidFill>
                <a:srgbClr val="232F3E"/>
              </a:solidFill>
            </a:endParaRPr>
          </a:p>
          <a:p>
            <a:pPr marL="285750" lvl="0" indent="-285750" defTabSz="285750">
              <a:buFont typeface="Arial" panose="020B0604020202020204" pitchFamily="34" charset="0"/>
              <a:buChar char="•"/>
              <a:defRPr/>
            </a:pPr>
            <a:r>
              <a:rPr lang="en-US" sz="1600" dirty="0">
                <a:solidFill>
                  <a:srgbClr val="232F3E"/>
                </a:solidFill>
              </a:rPr>
              <a:t>All DB instances that are associated with a particular DB parameter group get all parameter updates from that DB parameter group</a:t>
            </a:r>
          </a:p>
        </p:txBody>
      </p:sp>
    </p:spTree>
    <p:extLst>
      <p:ext uri="{BB962C8B-B14F-4D97-AF65-F5344CB8AC3E}">
        <p14:creationId xmlns:p14="http://schemas.microsoft.com/office/powerpoint/2010/main" val="37152288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Parameter Groups</a:t>
            </a:r>
          </a:p>
        </p:txBody>
      </p:sp>
      <p:sp>
        <p:nvSpPr>
          <p:cNvPr id="4" name="Rectangle 3"/>
          <p:cNvSpPr/>
          <p:nvPr/>
        </p:nvSpPr>
        <p:spPr>
          <a:xfrm>
            <a:off x="274367" y="1383043"/>
            <a:ext cx="8869633" cy="2092881"/>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232F3E"/>
                </a:solidFill>
              </a:rPr>
              <a:t>When changing a dynamic parameter, the change is applied immediately regardless of the Apply Immediately setting. When you change a static parameter and save the DB parameter group, the parameter change will take effect after you manually reboot the DB instance.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solidFill>
                  <a:srgbClr val="232F3E"/>
                </a:solidFill>
              </a:rPr>
              <a:t>When changing the DB parameter group associated with a DB instance, you must manually reboot the instance before the new DB parameter group is used by the DB instance.</a:t>
            </a:r>
          </a:p>
          <a:p>
            <a:pPr marL="285750" indent="-285750">
              <a:buFont typeface="Arial" panose="020B0604020202020204" pitchFamily="34" charset="0"/>
              <a:buChar char="•"/>
            </a:pPr>
            <a:endParaRPr lang="en-US" sz="1600" dirty="0">
              <a:solidFill>
                <a:srgbClr val="232F3E"/>
              </a:solidFill>
            </a:endParaRPr>
          </a:p>
        </p:txBody>
      </p:sp>
    </p:spTree>
    <p:extLst>
      <p:ext uri="{BB962C8B-B14F-4D97-AF65-F5344CB8AC3E}">
        <p14:creationId xmlns:p14="http://schemas.microsoft.com/office/powerpoint/2010/main" val="2530072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Parameter Groups</a:t>
            </a:r>
          </a:p>
        </p:txBody>
      </p:sp>
      <p:sp>
        <p:nvSpPr>
          <p:cNvPr id="4" name="Rectangle 3"/>
          <p:cNvSpPr/>
          <p:nvPr/>
        </p:nvSpPr>
        <p:spPr>
          <a:xfrm>
            <a:off x="280695" y="1108726"/>
            <a:ext cx="8869633" cy="2800767"/>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232F3E"/>
              </a:solidFill>
            </a:endParaRPr>
          </a:p>
          <a:p>
            <a:pPr marL="285750" indent="-285750">
              <a:buFont typeface="Arial" panose="020B0604020202020204" pitchFamily="34" charset="0"/>
              <a:buChar char="•"/>
            </a:pPr>
            <a:r>
              <a:rPr lang="en-US" sz="1600" dirty="0">
                <a:solidFill>
                  <a:srgbClr val="232F3E"/>
                </a:solidFill>
              </a:rPr>
              <a:t>The value for a DB parameter can be specified as an integer or as an integer expression built from formulas, variables, functions, and operators. Functions can include a mathematical log expression</a:t>
            </a:r>
          </a:p>
          <a:p>
            <a:pPr marL="285750" indent="-285750">
              <a:buFont typeface="Arial" panose="020B0604020202020204" pitchFamily="34" charset="0"/>
              <a:buChar char="•"/>
            </a:pPr>
            <a:endParaRPr lang="en-US" sz="1600" dirty="0">
              <a:solidFill>
                <a:srgbClr val="232F3E"/>
              </a:solidFill>
            </a:endParaRPr>
          </a:p>
          <a:p>
            <a:pPr marL="285750" indent="-285750">
              <a:buFont typeface="Arial" panose="020B0604020202020204" pitchFamily="34" charset="0"/>
              <a:buChar char="•"/>
            </a:pPr>
            <a:r>
              <a:rPr lang="en-US" sz="1600" dirty="0">
                <a:solidFill>
                  <a:srgbClr val="232F3E"/>
                </a:solidFill>
              </a:rPr>
              <a:t>Improperly setting parameters in a DB parameter group can have unintended adverse effects, including degraded performance and system unavailability. E.g. Setting memory values too high</a:t>
            </a:r>
          </a:p>
          <a:p>
            <a:pPr marL="285750" indent="-285750">
              <a:buFont typeface="Arial" panose="020B0604020202020204" pitchFamily="34" charset="0"/>
              <a:buChar char="•"/>
            </a:pPr>
            <a:endParaRPr lang="en-US" sz="1600" dirty="0">
              <a:solidFill>
                <a:srgbClr val="232F3E"/>
              </a:solidFill>
            </a:endParaRPr>
          </a:p>
          <a:p>
            <a:pPr marL="285750" indent="-285750">
              <a:buFont typeface="Arial" panose="020B0604020202020204" pitchFamily="34" charset="0"/>
              <a:buChar char="•"/>
            </a:pPr>
            <a:r>
              <a:rPr lang="en-US" sz="1600" dirty="0">
                <a:solidFill>
                  <a:srgbClr val="232F3E"/>
                </a:solidFill>
              </a:rPr>
              <a:t>Exercise caution when modifying database parameters. Back up your data before modifying a DB parameter group</a:t>
            </a:r>
          </a:p>
        </p:txBody>
      </p:sp>
    </p:spTree>
    <p:extLst>
      <p:ext uri="{BB962C8B-B14F-4D97-AF65-F5344CB8AC3E}">
        <p14:creationId xmlns:p14="http://schemas.microsoft.com/office/powerpoint/2010/main" val="23834082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sz="3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DB Parameter Operations</a:t>
            </a:r>
            <a:br>
              <a:rPr lang="en-US" sz="3200" dirty="0">
                <a:solidFill>
                  <a:schemeClr val="tx1"/>
                </a:solidFill>
              </a:rPr>
            </a:br>
            <a:endParaRPr lang="en-US" sz="3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636237" y="1108726"/>
            <a:ext cx="8507763" cy="3918709"/>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marL="342900" indent="-342900">
              <a:buFont typeface="+mj-lt"/>
              <a:buAutoNum type="arabicPeriod"/>
            </a:pPr>
            <a:r>
              <a:rPr lang="en-US" sz="1800" dirty="0">
                <a:solidFill>
                  <a:schemeClr val="dk1"/>
                </a:solidFill>
              </a:rPr>
              <a:t>Creating a DB Parameter Group</a:t>
            </a:r>
          </a:p>
          <a:p>
            <a:pPr marL="342900" indent="-342900">
              <a:buFont typeface="+mj-lt"/>
              <a:buAutoNum type="arabicPeriod"/>
            </a:pPr>
            <a:endParaRPr lang="en-US" sz="1800" dirty="0">
              <a:solidFill>
                <a:schemeClr val="dk1"/>
              </a:solidFill>
            </a:endParaRPr>
          </a:p>
          <a:p>
            <a:pPr marL="342900" indent="-342900">
              <a:buFont typeface="+mj-lt"/>
              <a:buAutoNum type="arabicPeriod"/>
            </a:pPr>
            <a:r>
              <a:rPr lang="en-US" sz="1800" dirty="0">
                <a:solidFill>
                  <a:schemeClr val="dk1"/>
                </a:solidFill>
              </a:rPr>
              <a:t>Modifying Parameters in a DB Parameter Group</a:t>
            </a:r>
          </a:p>
          <a:p>
            <a:pPr marL="342900" indent="-342900">
              <a:buFont typeface="+mj-lt"/>
              <a:buAutoNum type="arabicPeriod"/>
            </a:pPr>
            <a:endParaRPr lang="en-US" sz="1800" dirty="0">
              <a:solidFill>
                <a:schemeClr val="dk1"/>
              </a:solidFill>
            </a:endParaRPr>
          </a:p>
          <a:p>
            <a:pPr marL="342900" indent="-342900">
              <a:buFont typeface="+mj-lt"/>
              <a:buAutoNum type="arabicPeriod"/>
            </a:pPr>
            <a:r>
              <a:rPr lang="en-US" sz="1800" dirty="0">
                <a:solidFill>
                  <a:schemeClr val="dk1"/>
                </a:solidFill>
              </a:rPr>
              <a:t>Copying a DB Parameter Group</a:t>
            </a:r>
          </a:p>
          <a:p>
            <a:pPr marL="342900" indent="-342900">
              <a:buFont typeface="+mj-lt"/>
              <a:buAutoNum type="arabicPeriod"/>
            </a:pPr>
            <a:endParaRPr lang="en-US" sz="1800" dirty="0">
              <a:solidFill>
                <a:schemeClr val="dk1"/>
              </a:solidFill>
            </a:endParaRPr>
          </a:p>
          <a:p>
            <a:pPr marL="342900" indent="-342900">
              <a:buFont typeface="+mj-lt"/>
              <a:buAutoNum type="arabicPeriod"/>
            </a:pPr>
            <a:r>
              <a:rPr lang="en-US" sz="1800" dirty="0">
                <a:solidFill>
                  <a:schemeClr val="dk1"/>
                </a:solidFill>
              </a:rPr>
              <a:t>Listing DB Parameter Groups</a:t>
            </a:r>
          </a:p>
          <a:p>
            <a:pPr marL="342900" indent="-342900">
              <a:buFont typeface="+mj-lt"/>
              <a:buAutoNum type="arabicPeriod"/>
            </a:pPr>
            <a:endParaRPr lang="en-US" sz="1800" dirty="0">
              <a:solidFill>
                <a:schemeClr val="dk1"/>
              </a:solidFill>
            </a:endParaRPr>
          </a:p>
          <a:p>
            <a:pPr marL="342900" indent="-342900">
              <a:buFont typeface="+mj-lt"/>
              <a:buAutoNum type="arabicPeriod"/>
            </a:pPr>
            <a:r>
              <a:rPr lang="en-US" sz="1800" dirty="0">
                <a:solidFill>
                  <a:schemeClr val="dk1"/>
                </a:solidFill>
              </a:rPr>
              <a:t>Viewing Parameter Values for a DB Parameter Group</a:t>
            </a:r>
          </a:p>
          <a:p>
            <a:pPr marL="342900" indent="-342900">
              <a:buFont typeface="+mj-lt"/>
              <a:buAutoNum type="arabicPeriod"/>
            </a:pPr>
            <a:endParaRPr lang="en-US" sz="1800" dirty="0">
              <a:solidFill>
                <a:schemeClr val="dk1"/>
              </a:solidFill>
            </a:endParaRPr>
          </a:p>
          <a:p>
            <a:pPr marL="342900" indent="-342900">
              <a:buFont typeface="+mj-lt"/>
              <a:buAutoNum type="arabicPeriod"/>
            </a:pPr>
            <a:r>
              <a:rPr lang="en-US" sz="1800" dirty="0">
                <a:solidFill>
                  <a:schemeClr val="dk1"/>
                </a:solidFill>
              </a:rPr>
              <a:t>Comparing DB Parameter Groups</a:t>
            </a:r>
          </a:p>
          <a:p>
            <a:pPr marL="342900" indent="-342900">
              <a:buFont typeface="+mj-lt"/>
              <a:buAutoNum type="arabicPeriod"/>
            </a:pPr>
            <a:endParaRPr lang="en-US" sz="1800" dirty="0">
              <a:solidFill>
                <a:schemeClr val="dk1"/>
              </a:solidFill>
            </a:endParaRPr>
          </a:p>
        </p:txBody>
      </p:sp>
    </p:spTree>
    <p:extLst>
      <p:ext uri="{BB962C8B-B14F-4D97-AF65-F5344CB8AC3E}">
        <p14:creationId xmlns:p14="http://schemas.microsoft.com/office/powerpoint/2010/main" val="30733191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23" y="2205994"/>
            <a:ext cx="7772400" cy="1021556"/>
          </a:xfrm>
        </p:spPr>
        <p:txBody>
          <a:bodyPr/>
          <a:lstStyle/>
          <a:p>
            <a:r>
              <a:rPr lang="en-US" sz="2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rPr>
              <a:t>Common Parameters</a:t>
            </a:r>
            <a:br>
              <a:rPr lang="en-US" sz="2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rPr>
            </a:br>
            <a:endParaRPr dirty="0"/>
          </a:p>
        </p:txBody>
      </p:sp>
    </p:spTree>
    <p:extLst>
      <p:ext uri="{BB962C8B-B14F-4D97-AF65-F5344CB8AC3E}">
        <p14:creationId xmlns:p14="http://schemas.microsoft.com/office/powerpoint/2010/main" val="61485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Configuration</a:t>
            </a:r>
          </a:p>
        </p:txBody>
      </p:sp>
      <p:sp>
        <p:nvSpPr>
          <p:cNvPr id="3" name="Content Placeholder 2"/>
          <p:cNvSpPr>
            <a:spLocks noGrp="1"/>
          </p:cNvSpPr>
          <p:nvPr>
            <p:ph idx="1"/>
          </p:nvPr>
        </p:nvSpPr>
        <p:spPr/>
        <p:txBody>
          <a:bodyPr/>
          <a:lstStyle/>
          <a:p>
            <a:pPr lvl="1"/>
            <a:r>
              <a:rPr dirty="0"/>
              <a:t>Several configuration parameters have an affect on performance</a:t>
            </a:r>
          </a:p>
          <a:p>
            <a:br>
              <a:rPr dirty="0"/>
            </a:br>
            <a:endParaRPr dirty="0"/>
          </a:p>
          <a:p>
            <a:pPr lvl="1"/>
            <a:r>
              <a:rPr dirty="0"/>
              <a:t>Most are tuned via formulas in the default parameter groups</a:t>
            </a:r>
          </a:p>
          <a:p>
            <a:br>
              <a:rPr dirty="0"/>
            </a:br>
            <a:endParaRPr dirty="0"/>
          </a:p>
          <a:p>
            <a:pPr lvl="1"/>
            <a:r>
              <a:rPr dirty="0"/>
              <a:t>Checkpoint values should be set based on business rules</a:t>
            </a:r>
          </a:p>
        </p:txBody>
      </p:sp>
    </p:spTree>
    <p:extLst>
      <p:ext uri="{BB962C8B-B14F-4D97-AF65-F5344CB8AC3E}">
        <p14:creationId xmlns:p14="http://schemas.microsoft.com/office/powerpoint/2010/main" val="1525805524"/>
      </p:ext>
    </p:extLst>
  </p:cSld>
  <p:clrMapOvr>
    <a:masterClrMapping/>
  </p:clrMapOvr>
  <p:transition>
    <p:fade/>
  </p:transition>
</p:sld>
</file>

<file path=ppt/theme/theme1.xml><?xml version="1.0" encoding="utf-8"?>
<a:theme xmlns:a="http://schemas.openxmlformats.org/drawingml/2006/main" name="DeckTemplate-AWS">
  <a:themeElements>
    <a:clrScheme name="Custom 8">
      <a:dk1>
        <a:srgbClr val="232F3E"/>
      </a:dk1>
      <a:lt1>
        <a:srgbClr val="FFFFFF"/>
      </a:lt1>
      <a:dk2>
        <a:srgbClr val="232F3E"/>
      </a:dk2>
      <a:lt2>
        <a:srgbClr val="F8F8F8"/>
      </a:lt2>
      <a:accent1>
        <a:srgbClr val="FF9900"/>
      </a:accent1>
      <a:accent2>
        <a:srgbClr val="00A1C9"/>
      </a:accent2>
      <a:accent3>
        <a:srgbClr val="007DBC"/>
      </a:accent3>
      <a:accent4>
        <a:srgbClr val="69AF34"/>
      </a:accent4>
      <a:accent5>
        <a:srgbClr val="EB5F07"/>
      </a:accent5>
      <a:accent6>
        <a:srgbClr val="545B64"/>
      </a:accent6>
      <a:hlink>
        <a:srgbClr val="00A1C9"/>
      </a:hlink>
      <a:folHlink>
        <a:srgbClr val="00A1C9"/>
      </a:folHlink>
    </a:clrScheme>
    <a:fontScheme name="Amazon Ember">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25261</TotalTime>
  <Words>3599</Words>
  <Application>Microsoft Macintosh PowerPoint</Application>
  <PresentationFormat>On-screen Show (16:9)</PresentationFormat>
  <Paragraphs>274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Amazon Ember</vt:lpstr>
      <vt:lpstr>Amazon Ember Light</vt:lpstr>
      <vt:lpstr>Amazon Ember Regular</vt:lpstr>
      <vt:lpstr>Arial</vt:lpstr>
      <vt:lpstr>Calibri</vt:lpstr>
      <vt:lpstr>Wingdings</vt:lpstr>
      <vt:lpstr>DeckTemplate-AWS</vt:lpstr>
      <vt:lpstr>PowerPoint Presentation</vt:lpstr>
      <vt:lpstr>Agenda</vt:lpstr>
      <vt:lpstr>DB Parameter Groups </vt:lpstr>
      <vt:lpstr>DB Parameter Groups</vt:lpstr>
      <vt:lpstr>DB Parameter Groups</vt:lpstr>
      <vt:lpstr>DB Parameter Groups</vt:lpstr>
      <vt:lpstr>DB Parameter Operations </vt:lpstr>
      <vt:lpstr>Common Parameters </vt:lpstr>
      <vt:lpstr>Configuration</vt:lpstr>
      <vt:lpstr>shared_buffers</vt:lpstr>
      <vt:lpstr>work_mem</vt:lpstr>
      <vt:lpstr>maintenance_work_mem</vt:lpstr>
      <vt:lpstr>wal_buffers</vt:lpstr>
      <vt:lpstr>max_wal_size</vt:lpstr>
      <vt:lpstr>checkpoint_timeout</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733</cp:revision>
  <dcterms:created xsi:type="dcterms:W3CDTF">2016-06-17T18:22:10Z</dcterms:created>
  <dcterms:modified xsi:type="dcterms:W3CDTF">2021-02-23T15:41:30Z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