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5"/>
  </p:notesMasterIdLst>
  <p:sldIdLst>
    <p:sldId id="257" r:id="rId5"/>
    <p:sldId id="361" r:id="rId6"/>
    <p:sldId id="366" r:id="rId7"/>
    <p:sldId id="367" r:id="rId8"/>
    <p:sldId id="374" r:id="rId9"/>
    <p:sldId id="375" r:id="rId10"/>
    <p:sldId id="376" r:id="rId11"/>
    <p:sldId id="369" r:id="rId12"/>
    <p:sldId id="370" r:id="rId13"/>
    <p:sldId id="371" r:id="rId14"/>
    <p:sldId id="372" r:id="rId15"/>
    <p:sldId id="373" r:id="rId16"/>
    <p:sldId id="377" r:id="rId17"/>
    <p:sldId id="381" r:id="rId18"/>
    <p:sldId id="378" r:id="rId19"/>
    <p:sldId id="379" r:id="rId20"/>
    <p:sldId id="382" r:id="rId21"/>
    <p:sldId id="380" r:id="rId22"/>
    <p:sldId id="368" r:id="rId23"/>
    <p:sldId id="342"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CD32F9-77C7-CC44-85F8-48F88CA87E41}">
          <p14:sldIdLst>
            <p14:sldId id="257"/>
            <p14:sldId id="361"/>
            <p14:sldId id="366"/>
            <p14:sldId id="367"/>
            <p14:sldId id="374"/>
            <p14:sldId id="375"/>
            <p14:sldId id="376"/>
            <p14:sldId id="369"/>
            <p14:sldId id="370"/>
            <p14:sldId id="371"/>
            <p14:sldId id="372"/>
            <p14:sldId id="373"/>
            <p14:sldId id="377"/>
            <p14:sldId id="381"/>
            <p14:sldId id="378"/>
            <p14:sldId id="379"/>
            <p14:sldId id="382"/>
            <p14:sldId id="380"/>
            <p14:sldId id="368"/>
            <p14:sldId id="342"/>
          </p14:sldIdLst>
        </p14:section>
      </p14:sectionLst>
    </p:ext>
    <p:ext uri="{EFAFB233-063F-42B5-8137-9DF3F51BA10A}">
      <p15:sldGuideLst xmlns:p15="http://schemas.microsoft.com/office/powerpoint/2012/main">
        <p15:guide id="1" orient="horz" pos="2604" userDrawn="1">
          <p15:clr>
            <a:srgbClr val="A4A3A4"/>
          </p15:clr>
        </p15:guide>
        <p15:guide id="2" orient="horz" pos="410" userDrawn="1">
          <p15:clr>
            <a:srgbClr val="A4A3A4"/>
          </p15:clr>
        </p15:guide>
        <p15:guide id="3"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 id="2" name="Douglas Flora" initials="MOU" lastIdx="9" clrIdx="2"/>
  <p:cmAuthor id="3" name="Douglas Flora" initials="MOU [2]" lastIdx="1" clrIdx="3"/>
  <p:cmAuthor id="4" name="Douglas Flora" initials="MOU [3]" lastIdx="1" clrIdx="4"/>
  <p:cmAuthor id="5" name="Douglas Flora" initials="MOU [4]" lastIdx="1" clrIdx="5"/>
  <p:cmAuthor id="6" name="Douglas Flora" initials="MOU [5]" lastIdx="1" clrIdx="6"/>
  <p:cmAuthor id="7" name="Douglas Flora" initials="MOU [6]" lastIdx="1" clrIdx="7"/>
  <p:cmAuthor id="8" name="Zethyn McKinley" initials="ZM" lastIdx="6" clrIdx="28">
    <p:extLst>
      <p:ext uri="{19B8F6BF-5375-455C-9EA6-DF929625EA0E}">
        <p15:presenceInfo xmlns:p15="http://schemas.microsoft.com/office/powerpoint/2012/main" userId="6a46bdf3927fb53a" providerId="Windows Live"/>
      </p:ext>
    </p:extLst>
  </p:cmAuthor>
  <p:cmAuthor id="9" name="Douglas Flora" initials="MOU [8]" lastIdx="1" clrIdx="9"/>
  <p:cmAuthor id="10" name="Douglas Flora" initials="MOU [9]" lastIdx="1" clrIdx="10"/>
  <p:cmAuthor id="11" name="Douglas Flora" initials="MOU [10]" lastIdx="1" clrIdx="11"/>
  <p:cmAuthor id="12" name="Douglas Flora" initials="MOU [11]" lastIdx="1" clrIdx="12"/>
  <p:cmAuthor id="13" name="Douglas Flora" initials="MOU [12]" lastIdx="1" clrIdx="13"/>
  <p:cmAuthor id="14" name="Douglas Flora" initials="MOU [13]" lastIdx="1" clrIdx="14"/>
  <p:cmAuthor id="15" name="Douglas Flora" initials="MOU [14]" lastIdx="1" clrIdx="15"/>
  <p:cmAuthor id="16" name="Douglas Flora" initials="MOU [15]" lastIdx="1" clrIdx="16"/>
  <p:cmAuthor id="17" name="Douglas Flora" initials="MOU [16]" lastIdx="1" clrIdx="17"/>
  <p:cmAuthor id="18" name="Douglas Flora" initials="MOU [17]" lastIdx="1" clrIdx="18"/>
  <p:cmAuthor id="19" name="Douglas Flora" initials="MOU [18]" lastIdx="1" clrIdx="19"/>
  <p:cmAuthor id="20" name="Douglas Flora" initials="MOU [19]" lastIdx="1" clrIdx="20"/>
  <p:cmAuthor id="21" name="Caitlyn Ryan" initials="CR" lastIdx="13" clrIdx="21">
    <p:extLst>
      <p:ext uri="{19B8F6BF-5375-455C-9EA6-DF929625EA0E}">
        <p15:presenceInfo xmlns:p15="http://schemas.microsoft.com/office/powerpoint/2012/main" userId="S-1-5-21-383413107-1061881802-891584314-12522" providerId="AD"/>
      </p:ext>
    </p:extLst>
  </p:cmAuthor>
  <p:cmAuthor id="22" name="Jenn Cooley Luft" initials="JCL" lastIdx="3" clrIdx="22">
    <p:extLst>
      <p:ext uri="{19B8F6BF-5375-455C-9EA6-DF929625EA0E}">
        <p15:presenceInfo xmlns:p15="http://schemas.microsoft.com/office/powerpoint/2012/main" userId="S-1-5-21-383413107-1061881802-891584314-12481" providerId="AD"/>
      </p:ext>
    </p:extLst>
  </p:cmAuthor>
  <p:cmAuthor id="23" name="Brittany Hart" initials="BH" lastIdx="1" clrIdx="23">
    <p:extLst>
      <p:ext uri="{19B8F6BF-5375-455C-9EA6-DF929625EA0E}">
        <p15:presenceInfo xmlns:p15="http://schemas.microsoft.com/office/powerpoint/2012/main" userId="S-1-5-21-383413107-1061881802-891584314-10022" providerId="AD"/>
      </p:ext>
    </p:extLst>
  </p:cmAuthor>
  <p:cmAuthor id="24" name="Calder Thami" initials="CT" lastIdx="1" clrIdx="24">
    <p:extLst>
      <p:ext uri="{19B8F6BF-5375-455C-9EA6-DF929625EA0E}">
        <p15:presenceInfo xmlns:p15="http://schemas.microsoft.com/office/powerpoint/2012/main" userId="S-1-5-21-383413107-1061881802-891584314-12470" providerId="AD"/>
      </p:ext>
    </p:extLst>
  </p:cmAuthor>
  <p:cmAuthor id="25" name="Microsoft Office User" initials="MOU" lastIdx="19" clrIdx="25">
    <p:extLst>
      <p:ext uri="{19B8F6BF-5375-455C-9EA6-DF929625EA0E}">
        <p15:presenceInfo xmlns:p15="http://schemas.microsoft.com/office/powerpoint/2012/main" userId="Microsoft Office User" providerId="None"/>
      </p:ext>
    </p:extLst>
  </p:cmAuthor>
  <p:cmAuthor id="26" name="Benton, Justin" initials="BJ" lastIdx="3" clrIdx="26">
    <p:extLst>
      <p:ext uri="{19B8F6BF-5375-455C-9EA6-DF929625EA0E}">
        <p15:presenceInfo xmlns:p15="http://schemas.microsoft.com/office/powerpoint/2012/main" userId="S-1-5-21-1407069837-2091007605-538272213-27210413" providerId="AD"/>
      </p:ext>
    </p:extLst>
  </p:cmAuthor>
  <p:cmAuthor id="27" name="SJ" initials="SJ" lastIdx="4" clrIdx="27">
    <p:extLst>
      <p:ext uri="{19B8F6BF-5375-455C-9EA6-DF929625EA0E}">
        <p15:presenceInfo xmlns:p15="http://schemas.microsoft.com/office/powerpoint/2012/main" userId="S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7C4"/>
    <a:srgbClr val="FF9900"/>
    <a:srgbClr val="FFCC00"/>
    <a:srgbClr val="AA2CB0"/>
    <a:srgbClr val="CF362B"/>
    <a:srgbClr val="4B837B"/>
    <a:srgbClr val="0094B3"/>
    <a:srgbClr val="07F9ED"/>
    <a:srgbClr val="3366BB"/>
    <a:srgbClr val="BF14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75" autoAdjust="0"/>
    <p:restoredTop sz="57778" autoAdjust="0"/>
  </p:normalViewPr>
  <p:slideViewPr>
    <p:cSldViewPr showGuides="1">
      <p:cViewPr varScale="1">
        <p:scale>
          <a:sx n="88" d="100"/>
          <a:sy n="88" d="100"/>
        </p:scale>
        <p:origin x="3816" y="72"/>
      </p:cViewPr>
      <p:guideLst>
        <p:guide orient="horz" pos="2604"/>
        <p:guide orient="horz" pos="41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4469"/>
    </p:cViewPr>
  </p:sorterViewPr>
  <p:notesViewPr>
    <p:cSldViewPr>
      <p:cViewPr varScale="1">
        <p:scale>
          <a:sx n="52" d="100"/>
          <a:sy n="52" d="100"/>
        </p:scale>
        <p:origin x="2680" y="60"/>
      </p:cViewPr>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8" dt="2019-11-26T14:28:13.163" idx="6">
    <p:pos x="4196" y="4832"/>
    <p:text>greater than? This is unclear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2/13/2021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aws.amazon.com/AmazonRDS/latest/AuroraUserGuide/AuroraPostgreSQL.Replication.Logical.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ws.amazon.com/blogs/database/using-logical-replication-to-replicate-managed-amazon-rds-for-postgresql-and-amazon-aurora-to-self-managed-postgresq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aws.amazon.com/ec2/nitro/"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metricly.com/aws-nitro/" TargetMode="External"/><Relationship Id="rId4" Type="http://schemas.openxmlformats.org/officeDocument/2006/relationships/hyperlink" Target="https://aws.amazon.com/ec2/nitro/"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ws.amazon.com/AmazonRDS/latest/UserGuide/Overview.DBInstance.Modifying.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40900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beyond the compute or I/O capacity of a single DB instance for read-heavy database workloads. You can direct this excess read traffic to one or more read replicas. </a:t>
            </a:r>
          </a:p>
          <a:p>
            <a:endParaRPr lang="en-US" dirty="0"/>
          </a:p>
          <a:p>
            <a:r>
              <a:rPr lang="en-US" dirty="0"/>
              <a:t>Serving read traffic while the source DB instance is unavailable. In some cases, your source DB instance might not be able to take I/O requests, for example due to I/O suspension for backups or scheduled maintenance. In these cases, you can direct read traffic to your read replicas. For this use case, keep in mind that the data on the read replica might be "stale" because the source DB instance is unavailable. </a:t>
            </a:r>
          </a:p>
          <a:p>
            <a:endParaRPr lang="en-US" dirty="0"/>
          </a:p>
          <a:p>
            <a:r>
              <a:rPr lang="en-US" dirty="0"/>
              <a:t>Business reporting or data warehousing scenarios where you might want business reporting queries to run against a read replica, rather than your production DB instance. </a:t>
            </a:r>
          </a:p>
          <a:p>
            <a:endParaRPr lang="en-US" dirty="0"/>
          </a:p>
          <a:p>
            <a:r>
              <a:rPr lang="en-US" dirty="0"/>
              <a:t>Implementing disaster recovery. You can promote a read replica to a standalone instance as a disaster recovery solution if the source DB instance fails. </a:t>
            </a:r>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201257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RDS makes it easy to create read replicas of your database and automatically keeps them in sync with the master (for MySQL, PostgreSQL, and MariaDB engines). Read replicas are useful for both read scaling and disaster recovery use cases. You can add read replicas to handle read workloads so that your master database doesn’t become overloaded with read requests. Depending on the database engine, you can also place your read replica in a different region from your master which may give you the ability to have a read closer to a particular locality.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Finally, read replicas give you the ability to have another avenue for failover when there is a problem with the master, giving you coverage in the event of a disaster. </a:t>
            </a:r>
            <a:r>
              <a:rPr lang="en-US" dirty="0"/>
              <a:t>You can combine Multi-AZ deployments and read replicas to enjoy the benefits of each. For example, you can configure a source database as Multi-AZ for high availability and create a read replica (in Single-AZ) for read scalability.</a:t>
            </a:r>
            <a:r>
              <a:rPr lang="en-US"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 IMPORTANT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mazon Ember Regular" charset="0"/>
                <a:ea typeface="+mn-ea"/>
                <a:cs typeface="+mn-cs"/>
              </a:rPr>
              <a:t>- You can promote a PostgreSQL read replica to be a new source DB instance. However, the read replica doesn't become the new source DB instance automatically. The read replica, when promoted, stops receiving WAL communications and is no longer a read-only instance. You must set up any replication you intend to have going forward because the promoted read replica is now a new source DB instance.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mazon Ember Regular" charset="0"/>
                <a:ea typeface="+mn-ea"/>
                <a:cs typeface="+mn-cs"/>
              </a:rPr>
              <a:t>- Also , promoting a RR to primary would result in potential data loss (in flight) so it needs to thought through carefully.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239117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RDS sets up a secure communications channel between the source DB instance and the read replica. Amazon RDS establishes any AWS security configurations needed to enable the secure  channel, such as adding security group entries. </a:t>
            </a:r>
          </a:p>
          <a:p>
            <a:endParaRPr lang="en-US" dirty="0"/>
          </a:p>
          <a:p>
            <a:r>
              <a:rPr lang="en-US" dirty="0"/>
              <a:t>By default, a read replica is created with the same storage type as the source DB instance. However, you can create a read replica that has a different storage type from the source DB instance based on the options listed in the following table. </a:t>
            </a:r>
          </a:p>
          <a:p>
            <a:endParaRPr lang="en-US" dirty="0"/>
          </a:p>
          <a:p>
            <a:r>
              <a:rPr lang="en-US" dirty="0"/>
              <a:t>Amazon RDS doesn't support circular replication. You can't configure a DB instance to serve as a replication source for an existing DB instance.</a:t>
            </a:r>
          </a:p>
          <a:p>
            <a:endParaRPr lang="en-US" dirty="0"/>
          </a:p>
          <a:p>
            <a:r>
              <a:rPr lang="en-US" dirty="0"/>
              <a:t>When you create a read replica, Amazon RDS takes a DB snapshot of your source DB instance and begins replication. As a result, you experience a brief I/O suspension on your source DB instance while the DB snapshot occurs. The I/O suspension typically lasts about one minute. You can avoid the I/O suspension if the source DB instance is a Multi-AZ deployment, because in that case the snapshot is taken from the secondary DB instance</a:t>
            </a:r>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882009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3847679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https://docs.aws.amazon.com/AmazonRDS/latest/AuroraUserGuide/AuroraPostgreSQL.Replication.Logical.html</a:t>
            </a:r>
            <a:endParaRPr lang="en-US" dirty="0">
              <a:hlinkClick r:id="rId4"/>
            </a:endParaRPr>
          </a:p>
          <a:p>
            <a:endParaRPr lang="en-US" dirty="0">
              <a:hlinkClick r:id="rId4"/>
            </a:endParaRPr>
          </a:p>
          <a:p>
            <a:r>
              <a:rPr lang="en-US" dirty="0">
                <a:hlinkClick r:id="rId4"/>
              </a:rPr>
              <a:t>https://aws.amazon.com/blogs/database/using-logical-replication-to-replicate-managed-amazon-rds-for-postgresql-and-amazon-aurora-to-self-managed-postgresql/</a:t>
            </a:r>
            <a:endParaRPr lang="en-US" dirty="0"/>
          </a:p>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2632101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147589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798418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1588397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33813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2343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695209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0" i="0" u="none" strike="noStrike" kern="1200" dirty="0">
                <a:solidFill>
                  <a:schemeClr val="tx1"/>
                </a:solidFill>
                <a:effectLst/>
                <a:latin typeface="Amazon Ember Regular" charset="0"/>
                <a:ea typeface="+mn-ea"/>
                <a:cs typeface="+mn-cs"/>
              </a:rPr>
              <a:t>The Nitro System is a collection of AWS-built hardware and software components that enable high performance, high availability, and high security. In addition, the Nitro System provides bare metal capabilities that eliminate virtualization overhead and support workloads that require full access to host hardware. For more information, see </a:t>
            </a:r>
            <a:r>
              <a:rPr lang="en-US" sz="1050" b="0" i="0" u="none" strike="noStrike" kern="1200" dirty="0">
                <a:solidFill>
                  <a:schemeClr val="tx1"/>
                </a:solidFill>
                <a:effectLst/>
                <a:latin typeface="Amazon Ember Regular" charset="0"/>
                <a:ea typeface="+mn-ea"/>
                <a:cs typeface="+mn-cs"/>
                <a:hlinkClick r:id="rId3"/>
              </a:rPr>
              <a:t>AWS Nitro System</a:t>
            </a:r>
            <a:r>
              <a:rPr lang="en-US" sz="1050" b="0" i="0" u="none" strike="noStrike" kern="1200" dirty="0">
                <a:solidFill>
                  <a:schemeClr val="tx1"/>
                </a:solidFill>
                <a:effectLst/>
                <a:latin typeface="Amazon Ember Regular" charset="0"/>
                <a:ea typeface="+mn-ea"/>
                <a:cs typeface="+mn-cs"/>
              </a:rPr>
              <a:t>.</a:t>
            </a:r>
          </a:p>
          <a:p>
            <a:endParaRPr lang="en-US" sz="1050" b="1" i="0" u="none" strike="noStrike" kern="1200" dirty="0">
              <a:solidFill>
                <a:schemeClr val="tx1"/>
              </a:solidFill>
              <a:effectLst/>
              <a:latin typeface="Amazon Ember Regular" charset="0"/>
              <a:ea typeface="+mn-ea"/>
              <a:cs typeface="+mn-cs"/>
            </a:endParaRPr>
          </a:p>
          <a:p>
            <a:r>
              <a:rPr lang="en-US" sz="1050" b="1" i="0" u="none" strike="noStrike" kern="1200" dirty="0">
                <a:solidFill>
                  <a:schemeClr val="tx1"/>
                </a:solidFill>
                <a:effectLst/>
                <a:latin typeface="Amazon Ember Regular" charset="0"/>
                <a:ea typeface="+mn-ea"/>
                <a:cs typeface="+mn-cs"/>
              </a:rPr>
              <a:t>Nitro components</a:t>
            </a:r>
            <a:endParaRPr lang="en-US" sz="1050" b="0" i="0" u="none" strike="noStrike" kern="1200" dirty="0">
              <a:solidFill>
                <a:schemeClr val="tx1"/>
              </a:solidFill>
              <a:effectLst/>
              <a:latin typeface="Amazon Ember Regular" charset="0"/>
              <a:ea typeface="+mn-ea"/>
              <a:cs typeface="+mn-cs"/>
            </a:endParaRPr>
          </a:p>
          <a:p>
            <a:pPr lvl="1"/>
            <a:r>
              <a:rPr lang="en-US" sz="1050" b="0" i="0" u="none" strike="noStrike" kern="1200" dirty="0">
                <a:solidFill>
                  <a:schemeClr val="tx1"/>
                </a:solidFill>
                <a:effectLst/>
                <a:latin typeface="Amazon Ember Regular" charset="0"/>
                <a:ea typeface="+mn-ea"/>
                <a:cs typeface="+mn-cs"/>
              </a:rPr>
              <a:t>The following components are part of the Nitro System:</a:t>
            </a:r>
          </a:p>
          <a:p>
            <a:pPr lvl="1"/>
            <a:r>
              <a:rPr lang="en-US" sz="1050" b="0" i="0" u="none" strike="noStrike" kern="1200" dirty="0">
                <a:solidFill>
                  <a:schemeClr val="tx1"/>
                </a:solidFill>
                <a:effectLst/>
                <a:latin typeface="Amazon Ember Regular" charset="0"/>
                <a:ea typeface="+mn-ea"/>
                <a:cs typeface="+mn-cs"/>
              </a:rPr>
              <a:t>Nitro card</a:t>
            </a:r>
          </a:p>
          <a:p>
            <a:pPr lvl="1"/>
            <a:r>
              <a:rPr lang="en-US" sz="1050" b="0" i="0" u="none" strike="noStrike" kern="1200" dirty="0">
                <a:solidFill>
                  <a:schemeClr val="tx1"/>
                </a:solidFill>
                <a:effectLst/>
                <a:latin typeface="Amazon Ember Regular" charset="0"/>
                <a:ea typeface="+mn-ea"/>
                <a:cs typeface="+mn-cs"/>
              </a:rPr>
              <a:t>Local </a:t>
            </a:r>
            <a:r>
              <a:rPr lang="en-US" sz="1050" b="0" i="0" u="none" strike="noStrike" kern="1200" dirty="0" err="1">
                <a:solidFill>
                  <a:schemeClr val="tx1"/>
                </a:solidFill>
                <a:effectLst/>
                <a:latin typeface="Amazon Ember Regular" charset="0"/>
                <a:ea typeface="+mn-ea"/>
                <a:cs typeface="+mn-cs"/>
              </a:rPr>
              <a:t>NVMe</a:t>
            </a:r>
            <a:r>
              <a:rPr lang="en-US" sz="1050" b="0" i="0" u="none" strike="noStrike" kern="1200" dirty="0">
                <a:solidFill>
                  <a:schemeClr val="tx1"/>
                </a:solidFill>
                <a:effectLst/>
                <a:latin typeface="Amazon Ember Regular" charset="0"/>
                <a:ea typeface="+mn-ea"/>
                <a:cs typeface="+mn-cs"/>
              </a:rPr>
              <a:t> storage volumes</a:t>
            </a:r>
          </a:p>
          <a:p>
            <a:pPr lvl="1"/>
            <a:r>
              <a:rPr lang="en-US" sz="1050" b="0" i="0" u="none" strike="noStrike" kern="1200" dirty="0">
                <a:solidFill>
                  <a:schemeClr val="tx1"/>
                </a:solidFill>
                <a:effectLst/>
                <a:latin typeface="Amazon Ember Regular" charset="0"/>
                <a:ea typeface="+mn-ea"/>
                <a:cs typeface="+mn-cs"/>
              </a:rPr>
              <a:t>Networking hardware support</a:t>
            </a:r>
          </a:p>
          <a:p>
            <a:pPr lvl="1"/>
            <a:r>
              <a:rPr lang="en-US" sz="1050" b="0" i="0" u="none" strike="noStrike" kern="1200" dirty="0">
                <a:solidFill>
                  <a:schemeClr val="tx1"/>
                </a:solidFill>
                <a:effectLst/>
                <a:latin typeface="Amazon Ember Regular" charset="0"/>
                <a:ea typeface="+mn-ea"/>
                <a:cs typeface="+mn-cs"/>
              </a:rPr>
              <a:t>Management</a:t>
            </a:r>
          </a:p>
          <a:p>
            <a:pPr lvl="1"/>
            <a:r>
              <a:rPr lang="en-US" sz="1050" b="0" i="0" u="none" strike="noStrike" kern="1200" dirty="0">
                <a:solidFill>
                  <a:schemeClr val="tx1"/>
                </a:solidFill>
                <a:effectLst/>
                <a:latin typeface="Amazon Ember Regular" charset="0"/>
                <a:ea typeface="+mn-ea"/>
                <a:cs typeface="+mn-cs"/>
              </a:rPr>
              <a:t>Monitoring</a:t>
            </a:r>
          </a:p>
          <a:p>
            <a:pPr lvl="1"/>
            <a:r>
              <a:rPr lang="en-US" sz="1050" b="0" i="0" u="none" strike="noStrike" kern="1200" dirty="0">
                <a:solidFill>
                  <a:schemeClr val="tx1"/>
                </a:solidFill>
                <a:effectLst/>
                <a:latin typeface="Amazon Ember Regular" charset="0"/>
                <a:ea typeface="+mn-ea"/>
                <a:cs typeface="+mn-cs"/>
              </a:rPr>
              <a:t>Security</a:t>
            </a:r>
          </a:p>
          <a:p>
            <a:r>
              <a:rPr lang="en-US" sz="1050" b="0" i="0" u="none" strike="noStrike" kern="1200" dirty="0">
                <a:solidFill>
                  <a:schemeClr val="tx1"/>
                </a:solidFill>
                <a:effectLst/>
                <a:latin typeface="Amazon Ember Regular" charset="0"/>
                <a:ea typeface="+mn-ea"/>
                <a:cs typeface="+mn-cs"/>
              </a:rPr>
              <a:t>Nitro security chip, integrated into the motherboard</a:t>
            </a:r>
          </a:p>
          <a:p>
            <a:r>
              <a:rPr lang="en-US" sz="1050" b="0" i="0" u="none" strike="noStrike" kern="1200" dirty="0">
                <a:solidFill>
                  <a:schemeClr val="tx1"/>
                </a:solidFill>
                <a:effectLst/>
                <a:latin typeface="Amazon Ember Regular" charset="0"/>
                <a:ea typeface="+mn-ea"/>
                <a:cs typeface="+mn-cs"/>
              </a:rPr>
              <a:t>Nitro hypervisor - A lightweight hypervisor that manages memory and CPU allocation and delivers performance that is indistinguishable from bare metal for most workloads.</a:t>
            </a:r>
          </a:p>
          <a:p>
            <a:endParaRPr lang="en-US" sz="1050" dirty="0"/>
          </a:p>
          <a:p>
            <a:endParaRPr lang="en-US" sz="1050" dirty="0"/>
          </a:p>
          <a:p>
            <a:r>
              <a:rPr lang="en-US" sz="1050" dirty="0">
                <a:hlinkClick r:id="rId4"/>
              </a:rPr>
              <a:t>https://aws.amazon.com/ec2/nitro/</a:t>
            </a:r>
            <a:endParaRPr lang="en-US" sz="1050" dirty="0"/>
          </a:p>
          <a:p>
            <a:endParaRPr lang="en-US" sz="1050" dirty="0"/>
          </a:p>
          <a:p>
            <a:r>
              <a:rPr lang="en-US" sz="1050" dirty="0">
                <a:hlinkClick r:id="rId5"/>
              </a:rPr>
              <a:t>https://www.metricly.com/aws-nitro/</a:t>
            </a:r>
            <a:endParaRPr lang="en-US" sz="1050" dirty="0"/>
          </a:p>
          <a:p>
            <a:endParaRPr lang="en-US" sz="1050" dirty="0"/>
          </a:p>
          <a:p>
            <a:endParaRPr lang="en-US" sz="1050" dirty="0"/>
          </a:p>
          <a:p>
            <a:endParaRPr lang="en-US" sz="1050" dirty="0"/>
          </a:p>
          <a:p>
            <a:endParaRPr lang="en-US" sz="1050" dirty="0"/>
          </a:p>
          <a:p>
            <a:endParaRPr lang="en-US" sz="105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804510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03081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0835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70184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Amazon Ember Regular" charset="0"/>
                <a:ea typeface="+mn-ea"/>
                <a:cs typeface="+mn-cs"/>
              </a:rPr>
              <a:t>Important</a:t>
            </a:r>
          </a:p>
          <a:p>
            <a:endParaRPr lang="en-US" sz="1200" b="0" i="0"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rPr>
              <a:t>Some modifications result in an outage because Amazon RDS must reboot your DB instance for the change to take effect. Review the impact to your database and applications before modifying your DB instance settings.</a:t>
            </a:r>
          </a:p>
          <a:p>
            <a:endParaRPr lang="en-US" dirty="0"/>
          </a:p>
          <a:p>
            <a:endParaRPr lang="en-US" dirty="0"/>
          </a:p>
          <a:p>
            <a:r>
              <a:rPr lang="en-US" dirty="0">
                <a:hlinkClick r:id="rId3"/>
              </a:rPr>
              <a:t>https://docs.aws.amazon.com/AmazonRDS/latest/UserGuide/Overview.DBInstance.Modifying.html</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443781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1514" t="2097" r="2832" b="2801"/>
          <a:stretch/>
        </p:blipFill>
        <p:spPr>
          <a:xfrm>
            <a:off x="1" y="-1"/>
            <a:ext cx="9144000" cy="5143501"/>
          </a:xfrm>
          <a:prstGeom prst="rect">
            <a:avLst/>
          </a:prstGeom>
        </p:spPr>
      </p:pic>
      <p:sp>
        <p:nvSpPr>
          <p:cNvPr id="6" name="Text Placeholder 11"/>
          <p:cNvSpPr>
            <a:spLocks noGrp="1"/>
          </p:cNvSpPr>
          <p:nvPr>
            <p:ph type="body" sz="quarter" idx="10" hasCustomPrompt="1"/>
          </p:nvPr>
        </p:nvSpPr>
        <p:spPr>
          <a:xfrm>
            <a:off x="342900" y="3956022"/>
            <a:ext cx="3683000" cy="433387"/>
          </a:xfrm>
        </p:spPr>
        <p:txBody>
          <a:bodyPr>
            <a:normAutofit/>
          </a:bodyPr>
          <a:lstStyle>
            <a:lvl1pPr marL="0" indent="0" algn="l">
              <a:buNone/>
              <a:defRPr sz="1600" baseline="0">
                <a:solidFill>
                  <a:schemeClr val="tx1"/>
                </a:solidFill>
              </a:defRPr>
            </a:lvl1pPr>
          </a:lstStyle>
          <a:p>
            <a:pPr lvl="0"/>
            <a:r>
              <a:rPr lang="en-US" dirty="0"/>
              <a:t>Click to edit Presenter, Team</a:t>
            </a:r>
          </a:p>
        </p:txBody>
      </p:sp>
      <p:sp>
        <p:nvSpPr>
          <p:cNvPr id="7" name="Text Placeholder 11"/>
          <p:cNvSpPr>
            <a:spLocks noGrp="1"/>
          </p:cNvSpPr>
          <p:nvPr>
            <p:ph type="body" sz="quarter" idx="11" hasCustomPrompt="1"/>
          </p:nvPr>
        </p:nvSpPr>
        <p:spPr>
          <a:xfrm>
            <a:off x="342900" y="4337023"/>
            <a:ext cx="3683000" cy="369888"/>
          </a:xfrm>
        </p:spPr>
        <p:txBody>
          <a:bodyPr>
            <a:normAutofit/>
          </a:bodyPr>
          <a:lstStyle>
            <a:lvl1pPr marL="0" indent="0" algn="l">
              <a:buNone/>
              <a:defRPr sz="1600" baseline="0">
                <a:solidFill>
                  <a:schemeClr val="tx1"/>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342900" y="1908228"/>
            <a:ext cx="7324988" cy="744537"/>
          </a:xfrm>
        </p:spPr>
        <p:txBody>
          <a:bodyPr>
            <a:noAutofit/>
          </a:bodyPr>
          <a:lstStyle>
            <a:lvl1pPr marL="0" indent="0" algn="l">
              <a:lnSpc>
                <a:spcPct val="90000"/>
              </a:lnSpc>
              <a:buNone/>
              <a:defRPr sz="4000" b="1" baseline="0">
                <a:solidFill>
                  <a:schemeClr val="tx1"/>
                </a:solidFill>
              </a:defRPr>
            </a:lvl1pPr>
          </a:lstStyle>
          <a:p>
            <a:pPr lvl="0"/>
            <a:r>
              <a:rPr lang="en-US" dirty="0"/>
              <a:t>Click to edit Master title style</a:t>
            </a:r>
          </a:p>
        </p:txBody>
      </p:sp>
      <p:sp>
        <p:nvSpPr>
          <p:cNvPr id="12" name="Text Placeholder 11"/>
          <p:cNvSpPr>
            <a:spLocks noGrp="1"/>
          </p:cNvSpPr>
          <p:nvPr>
            <p:ph type="body" sz="quarter" idx="13"/>
          </p:nvPr>
        </p:nvSpPr>
        <p:spPr>
          <a:xfrm>
            <a:off x="342900" y="2658575"/>
            <a:ext cx="6041582" cy="487849"/>
          </a:xfrm>
        </p:spPr>
        <p:txBody>
          <a:bodyPr/>
          <a:lstStyle>
            <a:lvl1pPr marL="0" indent="0" algn="l">
              <a:lnSpc>
                <a:spcPct val="90000"/>
              </a:lnSpc>
              <a:buNone/>
              <a:defRPr>
                <a:solidFill>
                  <a:schemeClr val="tx1"/>
                </a:solidFill>
              </a:defRPr>
            </a:lvl1pPr>
          </a:lstStyle>
          <a:p>
            <a:pPr lvl="0"/>
            <a:r>
              <a:rPr lang="en-US" dirty="0"/>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354013"/>
            <a:ext cx="971555" cy="582933"/>
          </a:xfrm>
          <a:prstGeom prst="rect">
            <a:avLst/>
          </a:prstGeom>
        </p:spPr>
      </p:pic>
      <p:sp>
        <p:nvSpPr>
          <p:cNvPr id="8" name="TextBox 7"/>
          <p:cNvSpPr txBox="1"/>
          <p:nvPr userDrawn="1"/>
        </p:nvSpPr>
        <p:spPr>
          <a:xfrm>
            <a:off x="355519" y="4808534"/>
            <a:ext cx="3027774" cy="107722"/>
          </a:xfrm>
          <a:prstGeom prst="rect">
            <a:avLst/>
          </a:prstGeom>
          <a:noFill/>
        </p:spPr>
        <p:txBody>
          <a:bodyPr wrap="square" lIns="0" tIns="0" rIns="0" bIns="0" rtlCol="0">
            <a:spAutoFit/>
          </a:bodyPr>
          <a:lstStyle/>
          <a:p>
            <a:pPr marL="0" algn="l" defTabSz="457200" rtl="0" eaLnBrk="1" latinLnBrk="0" hangingPunct="1"/>
            <a:r>
              <a:rPr lang="en-US" sz="700" b="0" i="0" kern="1200" dirty="0">
                <a:solidFill>
                  <a:schemeClr val="accent6">
                    <a:lumMod val="60000"/>
                    <a:lumOff val="40000"/>
                  </a:schemeClr>
                </a:solidFill>
                <a:latin typeface="Amazon Ember Regular" charset="0"/>
                <a:ea typeface="+mn-ea"/>
                <a:cs typeface="+mn-cs"/>
              </a:rPr>
              <a:t>© </a:t>
            </a:r>
            <a:r>
              <a:rPr lang="en-US" sz="700" b="0" i="0" kern="1200" dirty="0" smtClean="0">
                <a:solidFill>
                  <a:schemeClr val="accent6">
                    <a:lumMod val="60000"/>
                    <a:lumOff val="40000"/>
                  </a:schemeClr>
                </a:solidFill>
                <a:latin typeface="Amazon Ember Regular" charset="0"/>
                <a:ea typeface="+mn-ea"/>
                <a:cs typeface="+mn-cs"/>
              </a:rPr>
              <a:t>2021, </a:t>
            </a:r>
            <a:r>
              <a:rPr lang="en-US" sz="700" b="0" i="0" kern="1200" dirty="0">
                <a:solidFill>
                  <a:schemeClr val="accent6">
                    <a:lumMod val="60000"/>
                    <a:lumOff val="40000"/>
                  </a:schemeClr>
                </a:solidFill>
                <a:latin typeface="Amazon Ember Regular" charset="0"/>
                <a:ea typeface="+mn-ea"/>
                <a:cs typeface="+mn-cs"/>
              </a:rPr>
              <a:t>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_Column">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
        <p:nvSpPr>
          <p:cNvPr id="6" name="Text Placeholder 5"/>
          <p:cNvSpPr>
            <a:spLocks noGrp="1"/>
          </p:cNvSpPr>
          <p:nvPr>
            <p:ph type="body" sz="quarter" idx="10" hasCustomPrompt="1"/>
          </p:nvPr>
        </p:nvSpPr>
        <p:spPr>
          <a:xfrm>
            <a:off x="201931" y="891882"/>
            <a:ext cx="3940982" cy="2145203"/>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5"/>
          <p:cNvSpPr>
            <a:spLocks noGrp="1"/>
          </p:cNvSpPr>
          <p:nvPr>
            <p:ph type="body" sz="quarter" idx="11" hasCustomPrompt="1"/>
          </p:nvPr>
        </p:nvSpPr>
        <p:spPr>
          <a:xfrm>
            <a:off x="4706914" y="891882"/>
            <a:ext cx="3940982" cy="2145203"/>
          </a:xfrm>
        </p:spPr>
        <p:txBody>
          <a:bodyPr vert="horz" wrap="square" lIns="182880" tIns="146304" rIns="182880" bIns="146304" rtlCol="0">
            <a:sp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7712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_and_Bullete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lIns="182880" tIns="146304" rIns="182880" bIns="146304"/>
          <a:lstStyle/>
          <a:p>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01931" y="891885"/>
            <a:ext cx="8740141" cy="1812804"/>
          </a:xfrm>
          <a:prstGeom prst="rect">
            <a:avLst/>
          </a:prstGeom>
        </p:spPr>
        <p:txBody>
          <a:bodyPr vert="horz" wrap="square" lIns="182880" tIns="146304" rIns="182880" bIns="146304" rtlCol="0">
            <a:spAutoFit/>
          </a:bodyPr>
          <a:lstStyle>
            <a:lvl1pPr marL="285739" indent="-285739">
              <a:buFont typeface="Arial" panose="020B0604020202020204" pitchFamily="34" charset="0"/>
              <a:buChar char="•"/>
              <a:defRPr/>
            </a:lvl1pPr>
            <a:lvl2pPr marL="466412" indent="-214304">
              <a:buFont typeface="Arial" panose="020B0604020202020204" pitchFamily="34" charset="0"/>
              <a:buChar char="•"/>
              <a:defRPr/>
            </a:lvl2pPr>
            <a:lvl3pPr marL="634483" indent="-214304">
              <a:buFont typeface="Arial" panose="020B0604020202020204" pitchFamily="34" charset="0"/>
              <a:buChar char="•"/>
              <a:defRPr/>
            </a:lvl3pPr>
            <a:lvl4pPr marL="802554" indent="-214304">
              <a:buFont typeface="Arial" panose="020B0604020202020204" pitchFamily="34" charset="0"/>
              <a:buChar char="•"/>
              <a:defRPr/>
            </a:lvl4pPr>
            <a:lvl5pPr marL="970625" indent="-21430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7472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Headings">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2"/>
                </a:solidFill>
              </a:defRPr>
            </a:lvl1pPr>
          </a:lstStyle>
          <a:p>
            <a:r>
              <a:rPr lang="en-US" dirty="0"/>
              <a:t>Titles are set 36pt Segoe UI</a:t>
            </a:r>
          </a:p>
        </p:txBody>
      </p:sp>
      <p:sp>
        <p:nvSpPr>
          <p:cNvPr id="4" name="Content Placeholder 3"/>
          <p:cNvSpPr>
            <a:spLocks noGrp="1"/>
          </p:cNvSpPr>
          <p:nvPr>
            <p:ph sz="quarter" idx="10" hasCustomPrompt="1"/>
          </p:nvPr>
        </p:nvSpPr>
        <p:spPr>
          <a:xfrm>
            <a:off x="431800" y="1381024"/>
            <a:ext cx="8261350" cy="572473"/>
          </a:xfrm>
        </p:spPr>
        <p:txBody>
          <a:bodyPr anchor="b"/>
          <a:lstStyle>
            <a:lvl1pPr marL="0" indent="0">
              <a:buNone/>
              <a:defRPr sz="2800" b="0" i="0">
                <a:solidFill>
                  <a:schemeClr val="accent1"/>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31800" y="1952028"/>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31800" y="2523111"/>
            <a:ext cx="8261350" cy="46166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31800" y="2983308"/>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31800" y="3610004"/>
            <a:ext cx="8261350" cy="378549"/>
          </a:xfrm>
        </p:spPr>
        <p:txBody>
          <a:bodyPr anchor="b"/>
          <a:lstStyle>
            <a:lvl1pPr marL="0" indent="0">
              <a:buNone/>
              <a:defRPr sz="1400" b="1" i="0">
                <a:solidFill>
                  <a:schemeClr val="accent3"/>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31800" y="3987085"/>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69670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8AD875A8-20B5-4781-87A4-619C4BE59305}"/>
              </a:ext>
            </a:extLst>
          </p:cNvPr>
          <p:cNvSpPr>
            <a:spLocks noGrp="1"/>
          </p:cNvSpPr>
          <p:nvPr>
            <p:ph type="title"/>
          </p:nvPr>
        </p:nvSpPr>
        <p:spPr>
          <a:xfrm>
            <a:off x="342900" y="354012"/>
            <a:ext cx="8205304" cy="387798"/>
          </a:xfrm>
        </p:spPr>
        <p:txBody>
          <a:bodyPr>
            <a:noAutofit/>
          </a:bodyPr>
          <a:lstStyle>
            <a:lvl1pPr>
              <a:lnSpc>
                <a:spcPct val="9000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08459060"/>
      </p:ext>
    </p:extLst>
  </p:cSld>
  <p:clrMapOvr>
    <a:masterClrMapping/>
  </p:clrMapOvr>
  <p:transition>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42900" y="1969202"/>
            <a:ext cx="7825894" cy="930105"/>
          </a:xfrm>
        </p:spPr>
        <p:txBody>
          <a:bodyPr anchor="ctr">
            <a:noAutofit/>
          </a:bodyPr>
          <a:lstStyle>
            <a:lvl1pPr algn="l">
              <a:defRPr sz="4000" b="1" cap="none">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 y="354012"/>
            <a:ext cx="8205304" cy="387798"/>
          </a:xfrm>
        </p:spPr>
        <p:txBody>
          <a:bodyPr>
            <a:noAutofit/>
          </a:bodyPr>
          <a:lstStyle>
            <a:lvl1pPr>
              <a:lnSpc>
                <a:spcPct val="9000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670690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dirty="0"/>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solidFill>
                  <a:schemeClr val="tx1"/>
                </a:solidFill>
              </a:defRPr>
            </a:lvl1pPr>
          </a:lstStyle>
          <a:p>
            <a:r>
              <a:rPr lang="en-US" dirty="0"/>
              <a:t>Click to edit Master title style</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tandard Content Page Layout (no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36789" y="174205"/>
            <a:ext cx="8205304" cy="545741"/>
          </a:xfrm>
        </p:spPr>
        <p:txBody>
          <a:bodyPr lIns="0"/>
          <a:lstStyle>
            <a:lvl1pPr>
              <a:defRPr baseline="0">
                <a:solidFill>
                  <a:schemeClr val="bg2">
                    <a:lumMod val="10000"/>
                  </a:schemeClr>
                </a:solidFill>
                <a:latin typeface="Amazon Ember Light"/>
                <a:cs typeface="Amazon Ember Light"/>
              </a:defRPr>
            </a:lvl1pPr>
          </a:lstStyle>
          <a:p>
            <a:pPr lvl="0"/>
            <a:r>
              <a:rPr lang="en-US" dirty="0"/>
              <a:t>Standard Content Page (optional, includes subtitle)</a:t>
            </a:r>
          </a:p>
        </p:txBody>
      </p:sp>
      <p:sp>
        <p:nvSpPr>
          <p:cNvPr id="6" name="Content Placeholder 3"/>
          <p:cNvSpPr>
            <a:spLocks noGrp="1"/>
          </p:cNvSpPr>
          <p:nvPr>
            <p:ph sz="half" idx="12" hasCustomPrompt="1"/>
          </p:nvPr>
        </p:nvSpPr>
        <p:spPr>
          <a:xfrm>
            <a:off x="342041" y="719946"/>
            <a:ext cx="8226225" cy="3911321"/>
          </a:xfrm>
        </p:spPr>
        <p:txBody>
          <a:bodyPr lIns="0" tIns="0" rIns="0" bIns="0" anchor="t"/>
          <a:lstStyle>
            <a:lvl1pPr>
              <a:defRPr baseline="0">
                <a:solidFill>
                  <a:schemeClr val="bg2">
                    <a:lumMod val="10000"/>
                  </a:schemeClr>
                </a:solidFill>
                <a:latin typeface="Amazon Ember Light"/>
                <a:cs typeface="Amazon Ember Light"/>
              </a:defRPr>
            </a:lvl1pPr>
          </a:lstStyle>
          <a:p>
            <a:r>
              <a:rPr lang="en-US" dirty="0"/>
              <a:t>Body copy here</a:t>
            </a:r>
          </a:p>
        </p:txBody>
      </p:sp>
    </p:spTree>
    <p:extLst>
      <p:ext uri="{BB962C8B-B14F-4D97-AF65-F5344CB8AC3E}">
        <p14:creationId xmlns:p14="http://schemas.microsoft.com/office/powerpoint/2010/main" val="6033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lIns="182880" tIns="146304" rIns="182880" bIns="146304"/>
          <a:lstStyle/>
          <a:p>
            <a:r>
              <a:rPr lang="en-US"/>
              <a:t>Click to edit Master title style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01931" y="891885"/>
            <a:ext cx="8740141" cy="1957459"/>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85112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54012"/>
            <a:ext cx="8458200" cy="618173"/>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342900" y="1481138"/>
            <a:ext cx="8458200" cy="314572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355519" y="4808534"/>
            <a:ext cx="3027774" cy="107722"/>
          </a:xfrm>
          <a:prstGeom prst="rect">
            <a:avLst/>
          </a:prstGeom>
          <a:noFill/>
        </p:spPr>
        <p:txBody>
          <a:bodyPr wrap="square" lIns="0" tIns="0" rIns="0" bIns="0" rtlCol="0">
            <a:spAutoFit/>
          </a:bodyPr>
          <a:lstStyle/>
          <a:p>
            <a:pPr marL="0" algn="l" defTabSz="457200" rtl="0" eaLnBrk="1" latinLnBrk="0" hangingPunct="1"/>
            <a:r>
              <a:rPr lang="en-US" sz="700" b="0" i="0" kern="1200" dirty="0">
                <a:solidFill>
                  <a:schemeClr val="accent6">
                    <a:lumMod val="60000"/>
                    <a:lumOff val="40000"/>
                  </a:schemeClr>
                </a:solidFill>
                <a:latin typeface="Amazon Ember Regular" charset="0"/>
                <a:ea typeface="+mn-ea"/>
                <a:cs typeface="+mn-cs"/>
              </a:rPr>
              <a:t>© </a:t>
            </a:r>
            <a:r>
              <a:rPr lang="en-US" sz="700" b="0" i="0" kern="1200" dirty="0" smtClean="0">
                <a:solidFill>
                  <a:schemeClr val="accent6">
                    <a:lumMod val="60000"/>
                    <a:lumOff val="40000"/>
                  </a:schemeClr>
                </a:solidFill>
                <a:latin typeface="Amazon Ember Regular" charset="0"/>
                <a:ea typeface="+mn-ea"/>
                <a:cs typeface="+mn-cs"/>
              </a:rPr>
              <a:t>2021, </a:t>
            </a:r>
            <a:r>
              <a:rPr lang="en-US" sz="700" b="0" i="0" kern="1200" dirty="0">
                <a:solidFill>
                  <a:schemeClr val="accent6">
                    <a:lumMod val="60000"/>
                    <a:lumOff val="40000"/>
                  </a:schemeClr>
                </a:solidFill>
                <a:latin typeface="Amazon Ember Regular" charset="0"/>
                <a:ea typeface="+mn-ea"/>
                <a:cs typeface="+mn-cs"/>
              </a:rPr>
              <a:t>Amazon Web Services, Inc. or its Affiliates. All rights reserved.</a:t>
            </a:r>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60445" y="4728599"/>
            <a:ext cx="440655" cy="264393"/>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0" r:id="rId4"/>
    <p:sldLayoutId id="2147483681" r:id="rId5"/>
    <p:sldLayoutId id="2147483695" r:id="rId6"/>
    <p:sldLayoutId id="2147483687" r:id="rId7"/>
    <p:sldLayoutId id="2147483696" r:id="rId8"/>
    <p:sldLayoutId id="2147483697" r:id="rId9"/>
    <p:sldLayoutId id="2147483698" r:id="rId10"/>
    <p:sldLayoutId id="2147483699" r:id="rId11"/>
    <p:sldLayoutId id="2147483700" r:id="rId12"/>
  </p:sldLayoutIdLst>
  <p:transition>
    <p:fade/>
  </p:transition>
  <p:txStyles>
    <p:titleStyle>
      <a:lvl1pPr algn="l" defTabSz="457200" rtl="0" eaLnBrk="1" latinLnBrk="0" hangingPunct="1">
        <a:lnSpc>
          <a:spcPct val="90000"/>
        </a:lnSpc>
        <a:spcBef>
          <a:spcPct val="0"/>
        </a:spcBef>
        <a:buNone/>
        <a:defRPr sz="2800" b="0" i="0" kern="1200">
          <a:gradFill>
            <a:gsLst>
              <a:gs pos="7303">
                <a:srgbClr val="0E2735"/>
              </a:gs>
              <a:gs pos="21348">
                <a:srgbClr val="0E2735"/>
              </a:gs>
            </a:gsLst>
            <a:lin ang="5400000" scaled="1"/>
          </a:gradFill>
          <a:latin typeface="+mj-lt"/>
          <a:ea typeface="+mj-ea"/>
          <a:cs typeface="Amazon Ember Regular" charset="0"/>
        </a:defRPr>
      </a:lvl1pPr>
    </p:titleStyle>
    <p:body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16" userDrawn="1">
          <p15:clr>
            <a:srgbClr val="F26B43"/>
          </p15:clr>
        </p15:guide>
        <p15:guide id="2" pos="5544" userDrawn="1">
          <p15:clr>
            <a:srgbClr val="F26B43"/>
          </p15:clr>
        </p15:guide>
        <p15:guide id="3" pos="956" userDrawn="1">
          <p15:clr>
            <a:srgbClr val="F26B43"/>
          </p15:clr>
        </p15:guide>
        <p15:guide id="4" pos="984" userDrawn="1">
          <p15:clr>
            <a:srgbClr val="F26B43"/>
          </p15:clr>
        </p15:guide>
        <p15:guide id="5" pos="1718" userDrawn="1">
          <p15:clr>
            <a:srgbClr val="F26B43"/>
          </p15:clr>
        </p15:guide>
        <p15:guide id="6" pos="1749" userDrawn="1">
          <p15:clr>
            <a:srgbClr val="F26B43"/>
          </p15:clr>
        </p15:guide>
        <p15:guide id="7" pos="2484" userDrawn="1">
          <p15:clr>
            <a:srgbClr val="F26B43"/>
          </p15:clr>
        </p15:guide>
        <p15:guide id="8" pos="2510" userDrawn="1">
          <p15:clr>
            <a:srgbClr val="F26B43"/>
          </p15:clr>
        </p15:guide>
        <p15:guide id="9" pos="3246" userDrawn="1">
          <p15:clr>
            <a:srgbClr val="F26B43"/>
          </p15:clr>
        </p15:guide>
        <p15:guide id="10" pos="3283" userDrawn="1">
          <p15:clr>
            <a:srgbClr val="F26B43"/>
          </p15:clr>
        </p15:guide>
        <p15:guide id="11" pos="4012" userDrawn="1">
          <p15:clr>
            <a:srgbClr val="F26B43"/>
          </p15:clr>
        </p15:guide>
        <p15:guide id="12" pos="4042" userDrawn="1">
          <p15:clr>
            <a:srgbClr val="F26B43"/>
          </p15:clr>
        </p15:guide>
        <p15:guide id="13" pos="4781" userDrawn="1">
          <p15:clr>
            <a:srgbClr val="F26B43"/>
          </p15:clr>
        </p15:guide>
        <p15:guide id="17" orient="horz" pos="3026" userDrawn="1">
          <p15:clr>
            <a:srgbClr val="F26B43"/>
          </p15:clr>
        </p15:guide>
        <p15:guide id="23" orient="horz" pos="899" userDrawn="1">
          <p15:clr>
            <a:srgbClr val="F26B43"/>
          </p15:clr>
        </p15:guide>
        <p15:guide id="24" orient="horz" pos="933" userDrawn="1">
          <p15:clr>
            <a:srgbClr val="F26B43"/>
          </p15:clr>
        </p15:guide>
        <p15:guide id="25" orient="horz" pos="1605" userDrawn="1">
          <p15:clr>
            <a:srgbClr val="F26B43"/>
          </p15:clr>
        </p15:guide>
        <p15:guide id="26" orient="horz" pos="1636" userDrawn="1">
          <p15:clr>
            <a:srgbClr val="F26B43"/>
          </p15:clr>
        </p15:guide>
        <p15:guide id="27" orient="horz" pos="2308" userDrawn="1">
          <p15:clr>
            <a:srgbClr val="F26B43"/>
          </p15:clr>
        </p15:guide>
        <p15:guide id="29" orient="horz" pos="223" userDrawn="1">
          <p15:clr>
            <a:srgbClr val="F26B43"/>
          </p15:clr>
        </p15:guide>
        <p15:guide id="30" orient="horz" pos="233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3.svg"/><Relationship Id="rId5" Type="http://schemas.openxmlformats.org/officeDocument/2006/relationships/image" Target="../media/image11.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AmazonRDS/latest/UserGuide/USER_PostgreSQL.Replication.ReadReplica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aws.amazon.com/AmazonRDS/latest/UserGuide/USER_ReadRepl.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4.pn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4.png"/><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4.png"/><Relationship Id="rId4" Type="http://schemas.openxmlformats.org/officeDocument/2006/relationships/image" Target="../media/image20.sv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2F83B39-1454-453F-A105-9D73BD14F886}"/>
              </a:ext>
            </a:extLst>
          </p:cNvPr>
          <p:cNvSpPr>
            <a:spLocks noGrp="1"/>
          </p:cNvSpPr>
          <p:nvPr>
            <p:ph type="body" sz="quarter" idx="12"/>
          </p:nvPr>
        </p:nvSpPr>
        <p:spPr>
          <a:xfrm>
            <a:off x="342899" y="1908228"/>
            <a:ext cx="8526733" cy="744537"/>
          </a:xfrm>
        </p:spPr>
        <p:txBody>
          <a:bodyPr/>
          <a:lstStyle/>
          <a:p>
            <a:r>
              <a:rPr lang="en-US" sz="3800" dirty="0"/>
              <a:t>Amazon RDS for PostgreSQL – Scaling and Optimization </a:t>
            </a:r>
          </a:p>
        </p:txBody>
      </p:sp>
      <p:sp>
        <p:nvSpPr>
          <p:cNvPr id="6" name="Text Placeholder 13"/>
          <p:cNvSpPr>
            <a:spLocks noGrp="1"/>
          </p:cNvSpPr>
          <p:nvPr>
            <p:ph type="body" sz="quarter" idx="13"/>
          </p:nvPr>
        </p:nvSpPr>
        <p:spPr>
          <a:xfrm>
            <a:off x="342899" y="3193826"/>
            <a:ext cx="7016227" cy="571695"/>
          </a:xfrm>
        </p:spPr>
        <p:txBody>
          <a:bodyPr/>
          <a:lstStyle/>
          <a:p>
            <a:r>
              <a:rPr lang="en-US" dirty="0"/>
              <a:t>Fully managed relational database service</a:t>
            </a:r>
          </a:p>
        </p:txBody>
      </p:sp>
    </p:spTree>
    <p:extLst>
      <p:ext uri="{BB962C8B-B14F-4D97-AF65-F5344CB8AC3E}">
        <p14:creationId xmlns:p14="http://schemas.microsoft.com/office/powerpoint/2010/main" val="9376722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7DBA-1847-704C-B131-EFEEDB884255}"/>
              </a:ext>
            </a:extLst>
          </p:cNvPr>
          <p:cNvSpPr>
            <a:spLocks noGrp="1"/>
          </p:cNvSpPr>
          <p:nvPr>
            <p:ph type="title"/>
          </p:nvPr>
        </p:nvSpPr>
        <p:spPr/>
        <p:txBody>
          <a:bodyPr/>
          <a:lstStyle/>
          <a:p>
            <a:r>
              <a:rPr lang="en-US" dirty="0"/>
              <a:t>Scale for your workload</a:t>
            </a:r>
          </a:p>
        </p:txBody>
      </p:sp>
      <p:sp>
        <p:nvSpPr>
          <p:cNvPr id="3" name="Text Placeholder 2">
            <a:extLst>
              <a:ext uri="{FF2B5EF4-FFF2-40B4-BE49-F238E27FC236}">
                <a16:creationId xmlns:a16="http://schemas.microsoft.com/office/drawing/2014/main" id="{F5546F1D-9466-A949-8720-D838BCC6AEA9}"/>
              </a:ext>
            </a:extLst>
          </p:cNvPr>
          <p:cNvSpPr>
            <a:spLocks noGrp="1"/>
          </p:cNvSpPr>
          <p:nvPr>
            <p:ph type="body" sz="quarter" idx="10"/>
          </p:nvPr>
        </p:nvSpPr>
        <p:spPr>
          <a:xfrm>
            <a:off x="365806" y="1240371"/>
            <a:ext cx="3940982" cy="2886944"/>
          </a:xfrm>
        </p:spPr>
        <p:txBody>
          <a:bodyPr/>
          <a:lstStyle/>
          <a:p>
            <a:r>
              <a:rPr lang="en-US" sz="2000" b="1" dirty="0">
                <a:solidFill>
                  <a:schemeClr val="accent5"/>
                </a:solidFill>
              </a:rPr>
              <a:t>Burstable instance types</a:t>
            </a:r>
          </a:p>
          <a:p>
            <a:pPr marL="342900" indent="-342900">
              <a:buFont typeface="Arial" panose="020B0604020202020204" pitchFamily="34" charset="0"/>
              <a:buChar char="•"/>
            </a:pPr>
            <a:r>
              <a:rPr lang="en-US" sz="2000" dirty="0"/>
              <a:t>Dev/test</a:t>
            </a:r>
          </a:p>
          <a:p>
            <a:pPr marL="342900" indent="-342900">
              <a:buFont typeface="Arial" panose="020B0604020202020204" pitchFamily="34" charset="0"/>
              <a:buChar char="•"/>
            </a:pPr>
            <a:r>
              <a:rPr lang="en-US" sz="2000" dirty="0"/>
              <a:t>Smaller production databases</a:t>
            </a:r>
          </a:p>
          <a:p>
            <a:pPr marL="342900" indent="-342900">
              <a:buFont typeface="Arial" panose="020B0604020202020204" pitchFamily="34" charset="0"/>
              <a:buChar char="•"/>
            </a:pPr>
            <a:r>
              <a:rPr lang="en-US" sz="2000" dirty="0"/>
              <a:t>Baseline CPU performance</a:t>
            </a:r>
          </a:p>
          <a:p>
            <a:pPr marL="342900" indent="-342900">
              <a:buFont typeface="Arial" panose="020B0604020202020204" pitchFamily="34" charset="0"/>
              <a:buChar char="•"/>
            </a:pPr>
            <a:r>
              <a:rPr lang="en-US" sz="2000" dirty="0"/>
              <a:t>Burst performance with CPU credits</a:t>
            </a:r>
          </a:p>
          <a:p>
            <a:pPr marL="342900" indent="-342900">
              <a:buFont typeface="Arial" panose="020B0604020202020204" pitchFamily="34" charset="0"/>
              <a:buChar char="•"/>
            </a:pPr>
            <a:endParaRPr lang="en-US" sz="2000" dirty="0"/>
          </a:p>
        </p:txBody>
      </p:sp>
      <p:pic>
        <p:nvPicPr>
          <p:cNvPr id="7" name="Picture 2" descr="AWS-FullBuild-CS-1584_T3 Instances_SiteMerchEditorial_380x185">
            <a:extLst>
              <a:ext uri="{FF2B5EF4-FFF2-40B4-BE49-F238E27FC236}">
                <a16:creationId xmlns:a16="http://schemas.microsoft.com/office/drawing/2014/main" id="{61A9F92C-F5EC-E346-8047-25ADB033C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639" y="1931677"/>
            <a:ext cx="4069493"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67932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7DFF-CB4A-9B42-AA47-7E8FBF2A9601}"/>
              </a:ext>
            </a:extLst>
          </p:cNvPr>
          <p:cNvSpPr>
            <a:spLocks noGrp="1"/>
          </p:cNvSpPr>
          <p:nvPr>
            <p:ph type="title"/>
          </p:nvPr>
        </p:nvSpPr>
        <p:spPr/>
        <p:txBody>
          <a:bodyPr/>
          <a:lstStyle/>
          <a:p>
            <a:r>
              <a:rPr lang="en-US" dirty="0"/>
              <a:t>Scale for your workload</a:t>
            </a:r>
          </a:p>
        </p:txBody>
      </p:sp>
      <p:sp>
        <p:nvSpPr>
          <p:cNvPr id="3" name="Text Placeholder 2">
            <a:extLst>
              <a:ext uri="{FF2B5EF4-FFF2-40B4-BE49-F238E27FC236}">
                <a16:creationId xmlns:a16="http://schemas.microsoft.com/office/drawing/2014/main" id="{785C5DAE-AD19-A642-B4F5-A1021E3B4667}"/>
              </a:ext>
            </a:extLst>
          </p:cNvPr>
          <p:cNvSpPr>
            <a:spLocks noGrp="1"/>
          </p:cNvSpPr>
          <p:nvPr>
            <p:ph idx="1"/>
          </p:nvPr>
        </p:nvSpPr>
        <p:spPr>
          <a:xfrm>
            <a:off x="403809" y="1059267"/>
            <a:ext cx="7642873" cy="1940531"/>
          </a:xfrm>
        </p:spPr>
        <p:txBody>
          <a:bodyPr/>
          <a:lstStyle/>
          <a:p>
            <a:pPr marL="0" indent="0">
              <a:buNone/>
            </a:pPr>
            <a:r>
              <a:rPr lang="en-US" sz="2000" b="1" dirty="0">
                <a:solidFill>
                  <a:schemeClr val="accent5"/>
                </a:solidFill>
              </a:rPr>
              <a:t>Scale up and down</a:t>
            </a:r>
          </a:p>
          <a:p>
            <a:pPr marL="342900" indent="-342900"/>
            <a:r>
              <a:rPr lang="en-US" sz="2000" dirty="0"/>
              <a:t>Predictable workloads with periodic peaks</a:t>
            </a:r>
          </a:p>
          <a:p>
            <a:pPr marL="342900" indent="-342900"/>
            <a:r>
              <a:rPr lang="en-US" sz="2000" dirty="0"/>
              <a:t>Fast failover with Multi-AZ</a:t>
            </a:r>
          </a:p>
          <a:p>
            <a:pPr marL="342900" indent="-342900"/>
            <a:r>
              <a:rPr lang="en-US" sz="2000" dirty="0"/>
              <a:t>Optimize for response time</a:t>
            </a:r>
          </a:p>
          <a:p>
            <a:pPr marL="342900" indent="-342900"/>
            <a:r>
              <a:rPr lang="en-US" sz="2000" dirty="0"/>
              <a:t>Choose CPUs / Hyper-Threading</a:t>
            </a:r>
          </a:p>
        </p:txBody>
      </p:sp>
      <p:sp>
        <p:nvSpPr>
          <p:cNvPr id="5" name="Rounded Rectangle 4">
            <a:extLst>
              <a:ext uri="{FF2B5EF4-FFF2-40B4-BE49-F238E27FC236}">
                <a16:creationId xmlns:a16="http://schemas.microsoft.com/office/drawing/2014/main" id="{164B3720-8951-0241-B0D5-E85E31E6A619}"/>
              </a:ext>
            </a:extLst>
          </p:cNvPr>
          <p:cNvSpPr/>
          <p:nvPr/>
        </p:nvSpPr>
        <p:spPr bwMode="auto">
          <a:xfrm>
            <a:off x="1143000" y="3290995"/>
            <a:ext cx="1066718" cy="106671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8 vCPU</a:t>
            </a:r>
          </a:p>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32 </a:t>
            </a:r>
            <a:r>
              <a:rPr lang="en-US" dirty="0" err="1">
                <a:gradFill>
                  <a:gsLst>
                    <a:gs pos="0">
                      <a:srgbClr val="FFFFFF"/>
                    </a:gs>
                    <a:gs pos="100000">
                      <a:srgbClr val="FFFFFF"/>
                    </a:gs>
                  </a:gsLst>
                  <a:lin ang="5400000" scaled="0"/>
                </a:gradFill>
                <a:ea typeface="Segoe UI" pitchFamily="34" charset="0"/>
                <a:cs typeface="Segoe UI" pitchFamily="34" charset="0"/>
              </a:rPr>
              <a:t>GiB</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6803EB33-AA97-2A42-BC44-0F7111C41C22}"/>
              </a:ext>
            </a:extLst>
          </p:cNvPr>
          <p:cNvSpPr txBox="1"/>
          <p:nvPr/>
        </p:nvSpPr>
        <p:spPr>
          <a:xfrm>
            <a:off x="973402" y="4357713"/>
            <a:ext cx="1421543" cy="408573"/>
          </a:xfrm>
          <a:prstGeom prst="rect">
            <a:avLst/>
          </a:prstGeom>
          <a:noFill/>
        </p:spPr>
        <p:txBody>
          <a:bodyPr wrap="none" lIns="137160" tIns="109728" rIns="137160" bIns="109728" rtlCol="0">
            <a:spAutoFit/>
          </a:bodyPr>
          <a:lstStyle/>
          <a:p>
            <a:pPr>
              <a:lnSpc>
                <a:spcPct val="90000"/>
              </a:lnSpc>
              <a:spcAft>
                <a:spcPts val="1350"/>
              </a:spcAft>
            </a:pPr>
            <a:r>
              <a:rPr lang="en-US" sz="1350" dirty="0">
                <a:gradFill>
                  <a:gsLst>
                    <a:gs pos="2917">
                      <a:schemeClr val="tx1"/>
                    </a:gs>
                    <a:gs pos="30000">
                      <a:schemeClr val="tx1"/>
                    </a:gs>
                  </a:gsLst>
                  <a:lin ang="5400000" scaled="0"/>
                </a:gradFill>
              </a:rPr>
              <a:t>db.</a:t>
            </a:r>
            <a:r>
              <a:rPr lang="en-US" sz="1350" b="1" u="sng" dirty="0">
                <a:gradFill>
                  <a:gsLst>
                    <a:gs pos="2917">
                      <a:schemeClr val="tx1"/>
                    </a:gs>
                    <a:gs pos="30000">
                      <a:schemeClr val="tx1"/>
                    </a:gs>
                  </a:gsLst>
                  <a:lin ang="5400000" scaled="0"/>
                </a:gradFill>
              </a:rPr>
              <a:t>m5.2x</a:t>
            </a:r>
            <a:r>
              <a:rPr lang="en-US" sz="1350" dirty="0">
                <a:gradFill>
                  <a:gsLst>
                    <a:gs pos="2917">
                      <a:schemeClr val="tx1"/>
                    </a:gs>
                    <a:gs pos="30000">
                      <a:schemeClr val="tx1"/>
                    </a:gs>
                  </a:gsLst>
                  <a:lin ang="5400000" scaled="0"/>
                </a:gradFill>
              </a:rPr>
              <a:t>large</a:t>
            </a:r>
          </a:p>
        </p:txBody>
      </p:sp>
      <p:sp>
        <p:nvSpPr>
          <p:cNvPr id="7" name="TextBox 6">
            <a:extLst>
              <a:ext uri="{FF2B5EF4-FFF2-40B4-BE49-F238E27FC236}">
                <a16:creationId xmlns:a16="http://schemas.microsoft.com/office/drawing/2014/main" id="{8FBE9D6B-2E32-6A44-8CC6-4D431D29A490}"/>
              </a:ext>
            </a:extLst>
          </p:cNvPr>
          <p:cNvSpPr txBox="1"/>
          <p:nvPr/>
        </p:nvSpPr>
        <p:spPr>
          <a:xfrm>
            <a:off x="2286000" y="3395007"/>
            <a:ext cx="1839927" cy="429348"/>
          </a:xfrm>
          <a:prstGeom prst="rect">
            <a:avLst/>
          </a:prstGeom>
          <a:noFill/>
        </p:spPr>
        <p:txBody>
          <a:bodyPr wrap="none" lIns="137160" tIns="109728" rIns="137160" bIns="109728" rtlCol="0">
            <a:spAutoFit/>
          </a:bodyPr>
          <a:lstStyle/>
          <a:p>
            <a:pPr>
              <a:lnSpc>
                <a:spcPct val="90000"/>
              </a:lnSpc>
              <a:spcAft>
                <a:spcPts val="1350"/>
              </a:spcAft>
            </a:pPr>
            <a:r>
              <a:rPr lang="en-US" sz="1500" dirty="0" err="1">
                <a:solidFill>
                  <a:schemeClr val="accent5"/>
                </a:solidFill>
              </a:rPr>
              <a:t>ModifyDBInstance</a:t>
            </a:r>
            <a:endParaRPr lang="en-US" sz="1500" dirty="0">
              <a:solidFill>
                <a:schemeClr val="accent5"/>
              </a:solidFill>
            </a:endParaRPr>
          </a:p>
        </p:txBody>
      </p:sp>
      <p:cxnSp>
        <p:nvCxnSpPr>
          <p:cNvPr id="8" name="Straight Arrow Connector 7">
            <a:extLst>
              <a:ext uri="{FF2B5EF4-FFF2-40B4-BE49-F238E27FC236}">
                <a16:creationId xmlns:a16="http://schemas.microsoft.com/office/drawing/2014/main" id="{688600B2-1FCA-5C44-A321-18E4AF7DAE1F}"/>
              </a:ext>
            </a:extLst>
          </p:cNvPr>
          <p:cNvCxnSpPr>
            <a:cxnSpLocks/>
          </p:cNvCxnSpPr>
          <p:nvPr/>
        </p:nvCxnSpPr>
        <p:spPr>
          <a:xfrm>
            <a:off x="2358332" y="3844382"/>
            <a:ext cx="1714500" cy="0"/>
          </a:xfrm>
          <a:prstGeom prst="straightConnector1">
            <a:avLst/>
          </a:prstGeom>
          <a:ln w="381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520E48-6DE9-C84B-ABFA-49942DB8E8D6}"/>
              </a:ext>
            </a:extLst>
          </p:cNvPr>
          <p:cNvSpPr txBox="1"/>
          <p:nvPr/>
        </p:nvSpPr>
        <p:spPr>
          <a:xfrm>
            <a:off x="5288163" y="3395007"/>
            <a:ext cx="1839927" cy="429348"/>
          </a:xfrm>
          <a:prstGeom prst="rect">
            <a:avLst/>
          </a:prstGeom>
          <a:noFill/>
        </p:spPr>
        <p:txBody>
          <a:bodyPr wrap="none" lIns="137160" tIns="109728" rIns="137160" bIns="109728" rtlCol="0">
            <a:spAutoFit/>
          </a:bodyPr>
          <a:lstStyle/>
          <a:p>
            <a:pPr>
              <a:lnSpc>
                <a:spcPct val="90000"/>
              </a:lnSpc>
              <a:spcAft>
                <a:spcPts val="1350"/>
              </a:spcAft>
            </a:pPr>
            <a:r>
              <a:rPr lang="en-US" sz="1500" dirty="0" err="1">
                <a:solidFill>
                  <a:schemeClr val="accent5"/>
                </a:solidFill>
              </a:rPr>
              <a:t>ModifyDBInstance</a:t>
            </a:r>
            <a:endParaRPr lang="en-US" sz="1500" dirty="0">
              <a:solidFill>
                <a:schemeClr val="accent5"/>
              </a:solidFill>
            </a:endParaRPr>
          </a:p>
        </p:txBody>
      </p:sp>
      <p:cxnSp>
        <p:nvCxnSpPr>
          <p:cNvPr id="12" name="Straight Arrow Connector 11">
            <a:extLst>
              <a:ext uri="{FF2B5EF4-FFF2-40B4-BE49-F238E27FC236}">
                <a16:creationId xmlns:a16="http://schemas.microsoft.com/office/drawing/2014/main" id="{1F4D5FC6-40EF-A741-9E4A-86B4A7DE14A4}"/>
              </a:ext>
            </a:extLst>
          </p:cNvPr>
          <p:cNvCxnSpPr>
            <a:cxnSpLocks/>
          </p:cNvCxnSpPr>
          <p:nvPr/>
        </p:nvCxnSpPr>
        <p:spPr>
          <a:xfrm>
            <a:off x="5360495" y="3844382"/>
            <a:ext cx="1714500" cy="0"/>
          </a:xfrm>
          <a:prstGeom prst="straightConnector1">
            <a:avLst/>
          </a:prstGeom>
          <a:ln w="381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09C5655A-D97E-1247-8E93-ABBD79E79F51}"/>
              </a:ext>
            </a:extLst>
          </p:cNvPr>
          <p:cNvSpPr/>
          <p:nvPr/>
        </p:nvSpPr>
        <p:spPr bwMode="auto">
          <a:xfrm>
            <a:off x="7219657" y="3290995"/>
            <a:ext cx="1066718" cy="1066718"/>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8 vCPU</a:t>
            </a:r>
          </a:p>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32 </a:t>
            </a:r>
            <a:r>
              <a:rPr lang="en-US" dirty="0" err="1">
                <a:gradFill>
                  <a:gsLst>
                    <a:gs pos="0">
                      <a:srgbClr val="FFFFFF"/>
                    </a:gs>
                    <a:gs pos="100000">
                      <a:srgbClr val="FFFFFF"/>
                    </a:gs>
                  </a:gsLst>
                  <a:lin ang="5400000" scaled="0"/>
                </a:gradFill>
                <a:ea typeface="Segoe UI" pitchFamily="34" charset="0"/>
                <a:cs typeface="Segoe UI" pitchFamily="34" charset="0"/>
              </a:rPr>
              <a:t>GiB</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404E7BCE-7054-4C40-B955-DB177FAE4213}"/>
              </a:ext>
            </a:extLst>
          </p:cNvPr>
          <p:cNvSpPr txBox="1"/>
          <p:nvPr/>
        </p:nvSpPr>
        <p:spPr>
          <a:xfrm>
            <a:off x="7050059" y="4357713"/>
            <a:ext cx="1392689" cy="408573"/>
          </a:xfrm>
          <a:prstGeom prst="rect">
            <a:avLst/>
          </a:prstGeom>
          <a:noFill/>
        </p:spPr>
        <p:txBody>
          <a:bodyPr wrap="none" lIns="137160" tIns="109728" rIns="137160" bIns="109728" rtlCol="0">
            <a:spAutoFit/>
          </a:bodyPr>
          <a:lstStyle/>
          <a:p>
            <a:pPr>
              <a:lnSpc>
                <a:spcPct val="90000"/>
              </a:lnSpc>
              <a:spcAft>
                <a:spcPts val="1350"/>
              </a:spcAft>
            </a:pPr>
            <a:r>
              <a:rPr lang="en-US" sz="1350" dirty="0">
                <a:gradFill>
                  <a:gsLst>
                    <a:gs pos="2917">
                      <a:schemeClr val="tx1"/>
                    </a:gs>
                    <a:gs pos="30000">
                      <a:schemeClr val="tx1"/>
                    </a:gs>
                  </a:gsLst>
                  <a:lin ang="5400000" scaled="0"/>
                </a:gradFill>
              </a:rPr>
              <a:t>db.</a:t>
            </a:r>
            <a:r>
              <a:rPr lang="en-US" sz="1350" b="1" u="sng" dirty="0">
                <a:gradFill>
                  <a:gsLst>
                    <a:gs pos="2917">
                      <a:schemeClr val="tx1"/>
                    </a:gs>
                    <a:gs pos="30000">
                      <a:schemeClr val="tx1"/>
                    </a:gs>
                  </a:gsLst>
                  <a:lin ang="5400000" scaled="0"/>
                </a:gradFill>
              </a:rPr>
              <a:t>m5.2x</a:t>
            </a:r>
            <a:r>
              <a:rPr lang="en-US" sz="1350" dirty="0">
                <a:gradFill>
                  <a:gsLst>
                    <a:gs pos="2917">
                      <a:schemeClr val="tx1"/>
                    </a:gs>
                    <a:gs pos="30000">
                      <a:schemeClr val="tx1"/>
                    </a:gs>
                  </a:gsLst>
                  <a:lin ang="5400000" scaled="0"/>
                </a:gradFill>
              </a:rPr>
              <a:t>large</a:t>
            </a:r>
          </a:p>
        </p:txBody>
      </p:sp>
      <p:sp>
        <p:nvSpPr>
          <p:cNvPr id="17" name="Rounded Rectangle 16">
            <a:extLst>
              <a:ext uri="{FF2B5EF4-FFF2-40B4-BE49-F238E27FC236}">
                <a16:creationId xmlns:a16="http://schemas.microsoft.com/office/drawing/2014/main" id="{85EED80A-F3AB-B741-A783-B516FA8D4E38}"/>
              </a:ext>
            </a:extLst>
          </p:cNvPr>
          <p:cNvSpPr/>
          <p:nvPr/>
        </p:nvSpPr>
        <p:spPr bwMode="auto">
          <a:xfrm>
            <a:off x="4181329" y="3290995"/>
            <a:ext cx="1066718" cy="1066718"/>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16 vCPU</a:t>
            </a:r>
          </a:p>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64 </a:t>
            </a:r>
            <a:r>
              <a:rPr lang="en-US" dirty="0" err="1">
                <a:gradFill>
                  <a:gsLst>
                    <a:gs pos="0">
                      <a:srgbClr val="FFFFFF"/>
                    </a:gs>
                    <a:gs pos="100000">
                      <a:srgbClr val="FFFFFF"/>
                    </a:gs>
                  </a:gsLst>
                  <a:lin ang="5400000" scaled="0"/>
                </a:gradFill>
                <a:ea typeface="Segoe UI" pitchFamily="34" charset="0"/>
                <a:cs typeface="Segoe UI" pitchFamily="34" charset="0"/>
              </a:rPr>
              <a:t>GiB</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CC2B1EFE-BEBA-4B4B-B9A6-91FD546DE49B}"/>
              </a:ext>
            </a:extLst>
          </p:cNvPr>
          <p:cNvSpPr txBox="1"/>
          <p:nvPr/>
        </p:nvSpPr>
        <p:spPr>
          <a:xfrm>
            <a:off x="4011730" y="4357713"/>
            <a:ext cx="1421543" cy="408573"/>
          </a:xfrm>
          <a:prstGeom prst="rect">
            <a:avLst/>
          </a:prstGeom>
          <a:noFill/>
        </p:spPr>
        <p:txBody>
          <a:bodyPr wrap="none" lIns="137160" tIns="109728" rIns="137160" bIns="109728" rtlCol="0">
            <a:spAutoFit/>
          </a:bodyPr>
          <a:lstStyle/>
          <a:p>
            <a:pPr>
              <a:lnSpc>
                <a:spcPct val="90000"/>
              </a:lnSpc>
              <a:spcAft>
                <a:spcPts val="1350"/>
              </a:spcAft>
            </a:pPr>
            <a:r>
              <a:rPr lang="en-US" sz="1350" dirty="0">
                <a:gradFill>
                  <a:gsLst>
                    <a:gs pos="2917">
                      <a:schemeClr val="tx1"/>
                    </a:gs>
                    <a:gs pos="30000">
                      <a:schemeClr val="tx1"/>
                    </a:gs>
                  </a:gsLst>
                  <a:lin ang="5400000" scaled="0"/>
                </a:gradFill>
              </a:rPr>
              <a:t>db.</a:t>
            </a:r>
            <a:r>
              <a:rPr lang="en-US" sz="1350" b="1" u="sng" dirty="0">
                <a:gradFill>
                  <a:gsLst>
                    <a:gs pos="2917">
                      <a:schemeClr val="tx1"/>
                    </a:gs>
                    <a:gs pos="30000">
                      <a:schemeClr val="tx1"/>
                    </a:gs>
                  </a:gsLst>
                  <a:lin ang="5400000" scaled="0"/>
                </a:gradFill>
              </a:rPr>
              <a:t>m5.4x</a:t>
            </a:r>
            <a:r>
              <a:rPr lang="en-US" sz="1350" dirty="0">
                <a:gradFill>
                  <a:gsLst>
                    <a:gs pos="2917">
                      <a:schemeClr val="tx1"/>
                    </a:gs>
                    <a:gs pos="30000">
                      <a:schemeClr val="tx1"/>
                    </a:gs>
                  </a:gsLst>
                  <a:lin ang="5400000" scaled="0"/>
                </a:gradFill>
              </a:rPr>
              <a:t>large</a:t>
            </a:r>
          </a:p>
        </p:txBody>
      </p:sp>
      <p:grpSp>
        <p:nvGrpSpPr>
          <p:cNvPr id="19" name="Group 18">
            <a:extLst>
              <a:ext uri="{FF2B5EF4-FFF2-40B4-BE49-F238E27FC236}">
                <a16:creationId xmlns:a16="http://schemas.microsoft.com/office/drawing/2014/main" id="{A526D77D-B508-C94D-A23E-23E47DC8E6AF}"/>
              </a:ext>
            </a:extLst>
          </p:cNvPr>
          <p:cNvGrpSpPr/>
          <p:nvPr/>
        </p:nvGrpSpPr>
        <p:grpSpPr>
          <a:xfrm>
            <a:off x="6183139" y="2415237"/>
            <a:ext cx="804563" cy="810178"/>
            <a:chOff x="5559625" y="3143250"/>
            <a:chExt cx="1072750" cy="1080238"/>
          </a:xfrm>
        </p:grpSpPr>
        <p:pic>
          <p:nvPicPr>
            <p:cNvPr id="20" name="Graphic 19">
              <a:extLst>
                <a:ext uri="{FF2B5EF4-FFF2-40B4-BE49-F238E27FC236}">
                  <a16:creationId xmlns:a16="http://schemas.microsoft.com/office/drawing/2014/main" id="{E45B3C7C-BE4D-8A48-9D7F-171BE4A5C9E7}"/>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810250" y="3143250"/>
              <a:ext cx="571500" cy="571500"/>
            </a:xfrm>
            <a:prstGeom prst="rect">
              <a:avLst/>
            </a:prstGeom>
          </p:spPr>
        </p:pic>
        <p:sp>
          <p:nvSpPr>
            <p:cNvPr id="21" name="TextBox 20">
              <a:extLst>
                <a:ext uri="{FF2B5EF4-FFF2-40B4-BE49-F238E27FC236}">
                  <a16:creationId xmlns:a16="http://schemas.microsoft.com/office/drawing/2014/main" id="{308929A3-138A-EA42-B300-54D7EEA3F630}"/>
                </a:ext>
              </a:extLst>
            </p:cNvPr>
            <p:cNvSpPr txBox="1"/>
            <p:nvPr/>
          </p:nvSpPr>
          <p:spPr>
            <a:xfrm>
              <a:off x="5559625" y="3761822"/>
              <a:ext cx="1072750" cy="461666"/>
            </a:xfrm>
            <a:prstGeom prst="rect">
              <a:avLst/>
            </a:prstGeom>
            <a:noFill/>
          </p:spPr>
          <p:txBody>
            <a:bodyPr wrap="square" rtlCol="0">
              <a:spAutoFit/>
            </a:bodyPr>
            <a:lstStyle/>
            <a:p>
              <a:pPr algn="ctr"/>
              <a:r>
                <a:rPr lang="en-US" sz="825" dirty="0"/>
                <a:t>Lambda Function</a:t>
              </a:r>
            </a:p>
          </p:txBody>
        </p:sp>
      </p:grpSp>
      <p:grpSp>
        <p:nvGrpSpPr>
          <p:cNvPr id="22" name="Group 21">
            <a:extLst>
              <a:ext uri="{FF2B5EF4-FFF2-40B4-BE49-F238E27FC236}">
                <a16:creationId xmlns:a16="http://schemas.microsoft.com/office/drawing/2014/main" id="{8AF2E569-E5D5-4E48-BEE7-9190DF566E11}"/>
              </a:ext>
            </a:extLst>
          </p:cNvPr>
          <p:cNvGrpSpPr/>
          <p:nvPr/>
        </p:nvGrpSpPr>
        <p:grpSpPr>
          <a:xfrm>
            <a:off x="5404825" y="2415238"/>
            <a:ext cx="804563" cy="807742"/>
            <a:chOff x="1059311" y="1380753"/>
            <a:chExt cx="1072750" cy="1076989"/>
          </a:xfrm>
        </p:grpSpPr>
        <p:pic>
          <p:nvPicPr>
            <p:cNvPr id="23" name="Graphic 22">
              <a:extLst>
                <a:ext uri="{FF2B5EF4-FFF2-40B4-BE49-F238E27FC236}">
                  <a16:creationId xmlns:a16="http://schemas.microsoft.com/office/drawing/2014/main" id="{41CDF831-696A-244F-9DFA-2A8671C7404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309936" y="1380753"/>
              <a:ext cx="571500" cy="571500"/>
            </a:xfrm>
            <a:prstGeom prst="rect">
              <a:avLst/>
            </a:prstGeom>
          </p:spPr>
        </p:pic>
        <p:sp>
          <p:nvSpPr>
            <p:cNvPr id="24" name="TextBox 23">
              <a:extLst>
                <a:ext uri="{FF2B5EF4-FFF2-40B4-BE49-F238E27FC236}">
                  <a16:creationId xmlns:a16="http://schemas.microsoft.com/office/drawing/2014/main" id="{F48E1F1F-C286-CC41-8716-1B326C8EF477}"/>
                </a:ext>
              </a:extLst>
            </p:cNvPr>
            <p:cNvSpPr txBox="1"/>
            <p:nvPr/>
          </p:nvSpPr>
          <p:spPr>
            <a:xfrm>
              <a:off x="1059311" y="1996077"/>
              <a:ext cx="1072750" cy="461665"/>
            </a:xfrm>
            <a:prstGeom prst="rect">
              <a:avLst/>
            </a:prstGeom>
            <a:noFill/>
          </p:spPr>
          <p:txBody>
            <a:bodyPr wrap="square" rtlCol="0">
              <a:spAutoFit/>
            </a:bodyPr>
            <a:lstStyle/>
            <a:p>
              <a:pPr algn="ctr"/>
              <a:r>
                <a:rPr lang="en-US" sz="825" dirty="0"/>
                <a:t>CloudWatch</a:t>
              </a:r>
            </a:p>
            <a:p>
              <a:pPr algn="ctr"/>
              <a:r>
                <a:rPr lang="en-US" sz="825" dirty="0"/>
                <a:t>alarm</a:t>
              </a:r>
            </a:p>
          </p:txBody>
        </p:sp>
      </p:grpSp>
      <p:cxnSp>
        <p:nvCxnSpPr>
          <p:cNvPr id="25" name="Straight Arrow Connector 24">
            <a:extLst>
              <a:ext uri="{FF2B5EF4-FFF2-40B4-BE49-F238E27FC236}">
                <a16:creationId xmlns:a16="http://schemas.microsoft.com/office/drawing/2014/main" id="{B3DFFF73-1712-E64D-B642-7E9BB9FEC91D}"/>
              </a:ext>
            </a:extLst>
          </p:cNvPr>
          <p:cNvCxnSpPr>
            <a:cxnSpLocks/>
            <a:stCxn id="20" idx="1"/>
            <a:endCxn id="11" idx="0"/>
          </p:cNvCxnSpPr>
          <p:nvPr/>
        </p:nvCxnSpPr>
        <p:spPr>
          <a:xfrm flipH="1">
            <a:off x="6217745" y="2629550"/>
            <a:ext cx="153363" cy="76545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B17F2D5-26CE-BD43-A54E-FFA70CDDE11A}"/>
              </a:ext>
            </a:extLst>
          </p:cNvPr>
          <p:cNvCxnSpPr>
            <a:cxnSpLocks/>
            <a:stCxn id="23" idx="3"/>
            <a:endCxn id="20" idx="1"/>
          </p:cNvCxnSpPr>
          <p:nvPr/>
        </p:nvCxnSpPr>
        <p:spPr>
          <a:xfrm>
            <a:off x="6021420" y="2629550"/>
            <a:ext cx="349688"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F2F9C4-4FCF-DD41-B6BC-5D368B207E93}"/>
              </a:ext>
            </a:extLst>
          </p:cNvPr>
          <p:cNvCxnSpPr>
            <a:cxnSpLocks/>
            <a:stCxn id="17" idx="0"/>
            <a:endCxn id="23" idx="1"/>
          </p:cNvCxnSpPr>
          <p:nvPr/>
        </p:nvCxnSpPr>
        <p:spPr>
          <a:xfrm flipV="1">
            <a:off x="4714688" y="2629551"/>
            <a:ext cx="878107" cy="66144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73382DA3-5A44-5948-983C-AB5D01554A05}"/>
              </a:ext>
            </a:extLst>
          </p:cNvPr>
          <p:cNvSpPr/>
          <p:nvPr/>
        </p:nvSpPr>
        <p:spPr bwMode="auto">
          <a:xfrm>
            <a:off x="4189685" y="3290995"/>
            <a:ext cx="1066718" cy="1066718"/>
          </a:xfrm>
          <a:prstGeom prst="round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16 vCPU</a:t>
            </a:r>
          </a:p>
          <a:p>
            <a:pPr algn="ctr" defTabSz="699354"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64 </a:t>
            </a:r>
            <a:r>
              <a:rPr lang="en-US" dirty="0" err="1">
                <a:gradFill>
                  <a:gsLst>
                    <a:gs pos="0">
                      <a:srgbClr val="FFFFFF"/>
                    </a:gs>
                    <a:gs pos="100000">
                      <a:srgbClr val="FFFFFF"/>
                    </a:gs>
                  </a:gsLst>
                  <a:lin ang="5400000" scaled="0"/>
                </a:gradFill>
                <a:ea typeface="Segoe UI" pitchFamily="34" charset="0"/>
                <a:cs typeface="Segoe UI" pitchFamily="34" charset="0"/>
              </a:rPr>
              <a:t>GiB</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188162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p:tgtEl>
                                          <p:spTgt spid="27"/>
                                        </p:tgtEl>
                                        <p:attrNameLst>
                                          <p:attrName>ppt_y</p:attrName>
                                        </p:attrNameLst>
                                      </p:cBhvr>
                                      <p:tavLst>
                                        <p:tav tm="0">
                                          <p:val>
                                            <p:strVal val="#ppt_y+#ppt_h*1.125000"/>
                                          </p:val>
                                        </p:tav>
                                        <p:tav tm="100000">
                                          <p:val>
                                            <p:strVal val="#ppt_y"/>
                                          </p:val>
                                        </p:tav>
                                      </p:tavLst>
                                    </p:anim>
                                    <p:animEffect transition="in" filter="wipe(up)">
                                      <p:cBhvr>
                                        <p:cTn id="47" dur="500"/>
                                        <p:tgtEl>
                                          <p:spTgt spid="27"/>
                                        </p:tgtEl>
                                      </p:cBhvr>
                                    </p:animEffect>
                                  </p:childTnLst>
                                </p:cTn>
                              </p:par>
                              <p:par>
                                <p:cTn id="48" presetID="1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p:tgtEl>
                                          <p:spTgt spid="22"/>
                                        </p:tgtEl>
                                        <p:attrNameLst>
                                          <p:attrName>ppt_y</p:attrName>
                                        </p:attrNameLst>
                                      </p:cBhvr>
                                      <p:tavLst>
                                        <p:tav tm="0">
                                          <p:val>
                                            <p:strVal val="#ppt_y+#ppt_h*1.125000"/>
                                          </p:val>
                                        </p:tav>
                                        <p:tav tm="100000">
                                          <p:val>
                                            <p:strVal val="#ppt_y"/>
                                          </p:val>
                                        </p:tav>
                                      </p:tavLst>
                                    </p:anim>
                                    <p:animEffect transition="in" filter="wipe(up)">
                                      <p:cBhvr>
                                        <p:cTn id="51" dur="500"/>
                                        <p:tgtEl>
                                          <p:spTgt spid="22"/>
                                        </p:tgtEl>
                                      </p:cBhvr>
                                    </p:animEffect>
                                  </p:childTnLst>
                                </p:cTn>
                              </p:par>
                              <p:par>
                                <p:cTn id="52" presetID="12" presetClass="entr" presetSubtype="4"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ppt_y</p:attrName>
                                        </p:attrNameLst>
                                      </p:cBhvr>
                                      <p:tavLst>
                                        <p:tav tm="0">
                                          <p:val>
                                            <p:strVal val="#ppt_y+#ppt_h*1.125000"/>
                                          </p:val>
                                        </p:tav>
                                        <p:tav tm="100000">
                                          <p:val>
                                            <p:strVal val="#ppt_y"/>
                                          </p:val>
                                        </p:tav>
                                      </p:tavLst>
                                    </p:anim>
                                    <p:animEffect transition="in" filter="wipe(up)">
                                      <p:cBhvr>
                                        <p:cTn id="55" dur="500"/>
                                        <p:tgtEl>
                                          <p:spTgt spid="26"/>
                                        </p:tgtEl>
                                      </p:cBhvr>
                                    </p:animEffect>
                                  </p:childTnLst>
                                </p:cTn>
                              </p:par>
                              <p:par>
                                <p:cTn id="56" presetID="12" presetClass="entr" presetSubtype="4"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p:tgtEl>
                                          <p:spTgt spid="19"/>
                                        </p:tgtEl>
                                        <p:attrNameLst>
                                          <p:attrName>ppt_y</p:attrName>
                                        </p:attrNameLst>
                                      </p:cBhvr>
                                      <p:tavLst>
                                        <p:tav tm="0">
                                          <p:val>
                                            <p:strVal val="#ppt_y+#ppt_h*1.125000"/>
                                          </p:val>
                                        </p:tav>
                                        <p:tav tm="100000">
                                          <p:val>
                                            <p:strVal val="#ppt_y"/>
                                          </p:val>
                                        </p:tav>
                                      </p:tavLst>
                                    </p:anim>
                                    <p:animEffect transition="in" filter="wipe(up)">
                                      <p:cBhvr>
                                        <p:cTn id="59" dur="500"/>
                                        <p:tgtEl>
                                          <p:spTgt spid="19"/>
                                        </p:tgtEl>
                                      </p:cBhvr>
                                    </p:animEffect>
                                  </p:childTnLst>
                                </p:cTn>
                              </p:par>
                              <p:par>
                                <p:cTn id="60" presetID="12" presetClass="entr" presetSubtype="4"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p:tgtEl>
                                          <p:spTgt spid="25"/>
                                        </p:tgtEl>
                                        <p:attrNameLst>
                                          <p:attrName>ppt_y</p:attrName>
                                        </p:attrNameLst>
                                      </p:cBhvr>
                                      <p:tavLst>
                                        <p:tav tm="0">
                                          <p:val>
                                            <p:strVal val="#ppt_y+#ppt_h*1.125000"/>
                                          </p:val>
                                        </p:tav>
                                        <p:tav tm="100000">
                                          <p:val>
                                            <p:strVal val="#ppt_y"/>
                                          </p:val>
                                        </p:tav>
                                      </p:tavLst>
                                    </p:anim>
                                    <p:animEffect transition="in" filter="wipe(up)">
                                      <p:cBhvr>
                                        <p:cTn id="6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1" grpId="0"/>
      <p:bldP spid="15" grpId="0" animBg="1"/>
      <p:bldP spid="16" grpId="0"/>
      <p:bldP spid="17" grpId="0" animBg="1"/>
      <p:bldP spid="18" grpId="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56CA-EBDF-1645-98AB-EA966295FC0D}"/>
              </a:ext>
            </a:extLst>
          </p:cNvPr>
          <p:cNvSpPr>
            <a:spLocks noGrp="1"/>
          </p:cNvSpPr>
          <p:nvPr>
            <p:ph type="title"/>
          </p:nvPr>
        </p:nvSpPr>
        <p:spPr/>
        <p:txBody>
          <a:bodyPr/>
          <a:lstStyle/>
          <a:p>
            <a:r>
              <a:rPr lang="en-US" dirty="0"/>
              <a:t>Scale for your workload</a:t>
            </a:r>
          </a:p>
        </p:txBody>
      </p:sp>
      <p:sp>
        <p:nvSpPr>
          <p:cNvPr id="3" name="Text Placeholder 2">
            <a:extLst>
              <a:ext uri="{FF2B5EF4-FFF2-40B4-BE49-F238E27FC236}">
                <a16:creationId xmlns:a16="http://schemas.microsoft.com/office/drawing/2014/main" id="{38F77A56-751F-9E49-83D6-6D898B6286FF}"/>
              </a:ext>
            </a:extLst>
          </p:cNvPr>
          <p:cNvSpPr>
            <a:spLocks noGrp="1"/>
          </p:cNvSpPr>
          <p:nvPr>
            <p:ph idx="1"/>
          </p:nvPr>
        </p:nvSpPr>
        <p:spPr>
          <a:xfrm>
            <a:off x="220931" y="891885"/>
            <a:ext cx="8740141" cy="2183162"/>
          </a:xfrm>
        </p:spPr>
        <p:txBody>
          <a:bodyPr/>
          <a:lstStyle/>
          <a:p>
            <a:r>
              <a:rPr lang="en-US" sz="2000" b="1" dirty="0">
                <a:solidFill>
                  <a:schemeClr val="accent5"/>
                </a:solidFill>
              </a:rPr>
              <a:t>Reserved Instances</a:t>
            </a:r>
          </a:p>
          <a:p>
            <a:pPr marL="342900" indent="-342900">
              <a:buFont typeface="Arial" panose="020B0604020202020204" pitchFamily="34" charset="0"/>
              <a:buChar char="•"/>
            </a:pPr>
            <a:r>
              <a:rPr lang="en-US" sz="2000" dirty="0"/>
              <a:t>Steady state workloads</a:t>
            </a:r>
          </a:p>
          <a:p>
            <a:pPr marL="342900" indent="-342900">
              <a:buFont typeface="Arial" panose="020B0604020202020204" pitchFamily="34" charset="0"/>
              <a:buChar char="•"/>
            </a:pPr>
            <a:r>
              <a:rPr lang="en-US" sz="2000" dirty="0"/>
              <a:t>1- and 3-year terms</a:t>
            </a:r>
          </a:p>
          <a:p>
            <a:pPr marL="342900" indent="-342900">
              <a:buFont typeface="Arial" panose="020B0604020202020204" pitchFamily="34" charset="0"/>
              <a:buChar char="•"/>
            </a:pPr>
            <a:r>
              <a:rPr lang="en-US" sz="2000" dirty="0"/>
              <a:t>No upfront, partial upfront, or all upfront</a:t>
            </a:r>
          </a:p>
          <a:p>
            <a:pPr marL="342900" indent="-342900">
              <a:buFont typeface="Arial" panose="020B0604020202020204" pitchFamily="34" charset="0"/>
              <a:buChar char="•"/>
            </a:pPr>
            <a:r>
              <a:rPr lang="en-US" sz="2000" dirty="0"/>
              <a:t>Savings up to 69%</a:t>
            </a:r>
          </a:p>
        </p:txBody>
      </p:sp>
    </p:spTree>
    <p:extLst>
      <p:ext uri="{BB962C8B-B14F-4D97-AF65-F5344CB8AC3E}">
        <p14:creationId xmlns:p14="http://schemas.microsoft.com/office/powerpoint/2010/main" val="471114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for Read-heavy Workloads</a:t>
            </a:r>
          </a:p>
        </p:txBody>
      </p:sp>
      <p:sp>
        <p:nvSpPr>
          <p:cNvPr id="4" name="Content Placeholder 3"/>
          <p:cNvSpPr>
            <a:spLocks noGrp="1"/>
          </p:cNvSpPr>
          <p:nvPr>
            <p:ph idx="1"/>
          </p:nvPr>
        </p:nvSpPr>
        <p:spPr>
          <a:xfrm>
            <a:off x="342900" y="1565920"/>
            <a:ext cx="4783463" cy="3060943"/>
          </a:xfrm>
          <a:prstGeom prst="rect">
            <a:avLst/>
          </a:prstGeom>
        </p:spPr>
        <p:txBody>
          <a:bodyPr/>
          <a:lstStyle/>
          <a:p>
            <a:pPr marL="285750" indent="-285750">
              <a:buFont typeface="Arial" panose="020B0604020202020204" pitchFamily="34" charset="0"/>
              <a:buChar char="•"/>
            </a:pPr>
            <a:r>
              <a:rPr lang="en-US" sz="2000" dirty="0"/>
              <a:t>Infrastructure resource limits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Impact on other applications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Instance scaling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Logical replication management</a:t>
            </a:r>
          </a:p>
          <a:p>
            <a:pPr marL="342900" indent="-342900">
              <a:buClr>
                <a:schemeClr val="tx1"/>
              </a:buClr>
              <a:buFont typeface="Arial" charset="0"/>
              <a:buChar char="•"/>
            </a:pPr>
            <a:endParaRPr lang="en-US" sz="1600" dirty="0"/>
          </a:p>
        </p:txBody>
      </p:sp>
      <p:pic>
        <p:nvPicPr>
          <p:cNvPr id="41" name="Picture 40">
            <a:extLst>
              <a:ext uri="{FF2B5EF4-FFF2-40B4-BE49-F238E27FC236}">
                <a16:creationId xmlns:a16="http://schemas.microsoft.com/office/drawing/2014/main" id="{CF821AD3-D7A5-A346-B388-10A43B95F0A7}"/>
              </a:ext>
            </a:extLst>
          </p:cNvPr>
          <p:cNvPicPr>
            <a:picLocks noChangeAspect="1"/>
          </p:cNvPicPr>
          <p:nvPr/>
        </p:nvPicPr>
        <p:blipFill>
          <a:blip r:embed="rId3"/>
          <a:stretch>
            <a:fillRect/>
          </a:stretch>
        </p:blipFill>
        <p:spPr>
          <a:xfrm>
            <a:off x="4919566" y="1657359"/>
            <a:ext cx="4041545" cy="2243925"/>
          </a:xfrm>
          <a:prstGeom prst="rect">
            <a:avLst/>
          </a:prstGeom>
        </p:spPr>
      </p:pic>
    </p:spTree>
    <p:extLst>
      <p:ext uri="{BB962C8B-B14F-4D97-AF65-F5344CB8AC3E}">
        <p14:creationId xmlns:p14="http://schemas.microsoft.com/office/powerpoint/2010/main" val="11297415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5678-68A0-43B1-A446-46902D9E199C}"/>
              </a:ext>
            </a:extLst>
          </p:cNvPr>
          <p:cNvSpPr>
            <a:spLocks noGrp="1"/>
          </p:cNvSpPr>
          <p:nvPr>
            <p:ph type="title"/>
          </p:nvPr>
        </p:nvSpPr>
        <p:spPr>
          <a:xfrm>
            <a:off x="342900" y="354012"/>
            <a:ext cx="7703726" cy="387798"/>
          </a:xfrm>
        </p:spPr>
        <p:txBody>
          <a:bodyPr/>
          <a:lstStyle/>
          <a:p>
            <a:r>
              <a:rPr lang="en-US" dirty="0"/>
              <a:t>Read Replicas</a:t>
            </a:r>
            <a:br>
              <a:rPr lang="en-US" dirty="0"/>
            </a:br>
            <a:r>
              <a:rPr lang="en-US" sz="1800" dirty="0">
                <a:solidFill>
                  <a:schemeClr val="accent1"/>
                </a:solidFill>
              </a:rPr>
              <a:t>Read scaling and disaster recovery</a:t>
            </a:r>
          </a:p>
        </p:txBody>
      </p:sp>
      <p:sp>
        <p:nvSpPr>
          <p:cNvPr id="50" name="Content Placeholder 2">
            <a:extLst>
              <a:ext uri="{FF2B5EF4-FFF2-40B4-BE49-F238E27FC236}">
                <a16:creationId xmlns:a16="http://schemas.microsoft.com/office/drawing/2014/main" id="{26A29371-0CEB-4D85-B309-B9B1C0A32238}"/>
              </a:ext>
            </a:extLst>
          </p:cNvPr>
          <p:cNvSpPr txBox="1">
            <a:spLocks/>
          </p:cNvSpPr>
          <p:nvPr/>
        </p:nvSpPr>
        <p:spPr>
          <a:xfrm>
            <a:off x="342899" y="1630016"/>
            <a:ext cx="3882680" cy="1991314"/>
          </a:xfrm>
          <a:prstGeom prst="rect">
            <a:avLst/>
          </a:prstGeom>
        </p:spPr>
        <p:txBody>
          <a:bodyPr wrap="square" lIns="0" tIns="0" rIns="0" bIns="0" anchor="t" anchorCtr="0">
            <a:spAutoFit/>
          </a:bodyPr>
          <a:lstStyle>
            <a:defPPr>
              <a:defRPr lang="en-US"/>
            </a:defPPr>
            <a:lvl1pPr indent="0">
              <a:lnSpc>
                <a:spcPct val="90000"/>
              </a:lnSpc>
              <a:spcBef>
                <a:spcPct val="20000"/>
              </a:spcBef>
              <a:buFontTx/>
              <a:buNone/>
              <a:defRPr b="0" i="0" spc="-20">
                <a:gradFill>
                  <a:gsLst>
                    <a:gs pos="61236">
                      <a:schemeClr val="accent1"/>
                    </a:gs>
                    <a:gs pos="47191">
                      <a:schemeClr val="accent1"/>
                    </a:gs>
                  </a:gsLst>
                  <a:lin ang="5400000" scaled="1"/>
                </a:gra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742950" indent="-285750">
              <a:spcBef>
                <a:spcPct val="20000"/>
              </a:spcBef>
              <a:buFont typeface="Arial"/>
              <a:buChar char="•"/>
              <a:defRPr sz="2000" b="0" i="0">
                <a:solidFill>
                  <a:srgbClr val="414042"/>
                </a:solidFill>
                <a:latin typeface="Amazon Ember Regular" charset="0"/>
                <a:cs typeface="Amazon Ember Regular" charset="0"/>
              </a:defRPr>
            </a:lvl2pPr>
            <a:lvl3pPr marL="1143000" indent="-228600">
              <a:spcBef>
                <a:spcPct val="20000"/>
              </a:spcBef>
              <a:buFont typeface="Arial"/>
              <a:buChar char="•"/>
              <a:defRPr b="0" i="0">
                <a:solidFill>
                  <a:srgbClr val="414042"/>
                </a:solidFill>
                <a:latin typeface="Amazon Ember Regular" charset="0"/>
                <a:cs typeface="Amazon Ember Regular" charset="0"/>
              </a:defRPr>
            </a:lvl3pPr>
            <a:lvl4pPr marL="1600200" indent="-228600">
              <a:spcBef>
                <a:spcPct val="20000"/>
              </a:spcBef>
              <a:buFont typeface="Arial"/>
              <a:buChar char="–"/>
              <a:defRPr sz="1600" b="0" i="0">
                <a:solidFill>
                  <a:srgbClr val="414042"/>
                </a:solidFill>
                <a:latin typeface="Amazon Ember Regular" charset="0"/>
                <a:cs typeface="Amazon Ember Regular" charset="0"/>
              </a:defRPr>
            </a:lvl4pPr>
            <a:lvl5pPr marL="2057400" indent="-228600">
              <a:spcBef>
                <a:spcPct val="20000"/>
              </a:spcBef>
              <a:buFont typeface="Arial"/>
              <a:buChar char="»"/>
              <a:defRPr sz="1600" b="0" i="0">
                <a:solidFill>
                  <a:srgbClr val="414042"/>
                </a:solidFill>
                <a:latin typeface="Amazon Ember Regular" charset="0"/>
                <a:cs typeface="Amazon Ember Regular" charset="0"/>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spcBef>
                <a:spcPts val="900"/>
              </a:spcBef>
            </a:pPr>
            <a:r>
              <a:rPr lang="en-US" sz="2000" dirty="0">
                <a:solidFill>
                  <a:schemeClr val="tx1"/>
                </a:solidFill>
              </a:rPr>
              <a:t>RDS for PostgreSQL</a:t>
            </a:r>
          </a:p>
          <a:p>
            <a:pPr marL="215900" indent="-215900">
              <a:spcBef>
                <a:spcPts val="600"/>
              </a:spcBef>
              <a:spcAft>
                <a:spcPts val="600"/>
              </a:spcAft>
              <a:buFont typeface="Arial" panose="020B0604020202020204" pitchFamily="34" charset="0"/>
              <a:buChar char="•"/>
              <a:defRPr/>
            </a:pPr>
            <a:r>
              <a:rPr lang="en-US" sz="1600" dirty="0">
                <a:solidFill>
                  <a:srgbClr val="474746"/>
                </a:solidFill>
                <a:latin typeface="Amazon Ember" charset="0"/>
                <a:ea typeface="Amazon Ember" charset="0"/>
                <a:cs typeface="Amazon Ember" charset="0"/>
              </a:rPr>
              <a:t>Relieve pressure on your primary node with additional read capacity</a:t>
            </a:r>
          </a:p>
          <a:p>
            <a:pPr marL="215900" indent="-215900">
              <a:spcBef>
                <a:spcPts val="600"/>
              </a:spcBef>
              <a:spcAft>
                <a:spcPts val="600"/>
              </a:spcAft>
              <a:buFont typeface="Arial" panose="020B0604020202020204" pitchFamily="34" charset="0"/>
              <a:buChar char="•"/>
              <a:defRPr/>
            </a:pPr>
            <a:r>
              <a:rPr lang="en-US" sz="1600" dirty="0">
                <a:solidFill>
                  <a:srgbClr val="474746"/>
                </a:solidFill>
                <a:latin typeface="Amazon Ember" charset="0"/>
                <a:ea typeface="Amazon Ember" charset="0"/>
                <a:cs typeface="Amazon Ember" charset="0"/>
              </a:rPr>
              <a:t>Bring data close to your applications</a:t>
            </a:r>
            <a:br>
              <a:rPr lang="en-US" sz="1600" dirty="0">
                <a:solidFill>
                  <a:srgbClr val="474746"/>
                </a:solidFill>
                <a:latin typeface="Amazon Ember" charset="0"/>
                <a:ea typeface="Amazon Ember" charset="0"/>
                <a:cs typeface="Amazon Ember" charset="0"/>
              </a:rPr>
            </a:br>
            <a:r>
              <a:rPr lang="en-US" sz="1600" dirty="0">
                <a:solidFill>
                  <a:srgbClr val="474746"/>
                </a:solidFill>
                <a:latin typeface="Amazon Ember" charset="0"/>
                <a:ea typeface="Amazon Ember" charset="0"/>
                <a:cs typeface="Amazon Ember" charset="0"/>
              </a:rPr>
              <a:t>in different regions</a:t>
            </a:r>
          </a:p>
          <a:p>
            <a:pPr marL="215900" indent="-215900">
              <a:spcBef>
                <a:spcPts val="600"/>
              </a:spcBef>
              <a:spcAft>
                <a:spcPts val="600"/>
              </a:spcAft>
              <a:buFont typeface="Arial" panose="020B0604020202020204" pitchFamily="34" charset="0"/>
              <a:buChar char="•"/>
              <a:defRPr/>
            </a:pPr>
            <a:r>
              <a:rPr lang="en-US" sz="1600" dirty="0">
                <a:solidFill>
                  <a:srgbClr val="474746"/>
                </a:solidFill>
                <a:latin typeface="Amazon Ember" charset="0"/>
                <a:ea typeface="Amazon Ember" charset="0"/>
                <a:cs typeface="Amazon Ember" charset="0"/>
              </a:rPr>
              <a:t>Promote a read replica to a primary for faster recovery in the event of disaster</a:t>
            </a:r>
          </a:p>
        </p:txBody>
      </p:sp>
      <p:cxnSp>
        <p:nvCxnSpPr>
          <p:cNvPr id="51" name="Straight Connector 50">
            <a:extLst>
              <a:ext uri="{FF2B5EF4-FFF2-40B4-BE49-F238E27FC236}">
                <a16:creationId xmlns:a16="http://schemas.microsoft.com/office/drawing/2014/main" id="{8CACC351-16E2-4FF0-8E9C-F23EE2D731B4}"/>
              </a:ext>
            </a:extLst>
          </p:cNvPr>
          <p:cNvCxnSpPr/>
          <p:nvPr/>
        </p:nvCxnSpPr>
        <p:spPr>
          <a:xfrm>
            <a:off x="4572000" y="1241571"/>
            <a:ext cx="0" cy="3045203"/>
          </a:xfrm>
          <a:prstGeom prst="line">
            <a:avLst/>
          </a:prstGeom>
          <a:noFill/>
          <a:ln w="12700" cap="rnd" cmpd="sng" algn="ctr">
            <a:solidFill>
              <a:schemeClr val="accent6">
                <a:lumMod val="20000"/>
                <a:lumOff val="80000"/>
              </a:schemeClr>
            </a:solidFill>
            <a:prstDash val="solid"/>
          </a:ln>
          <a:effectLst/>
        </p:spPr>
      </p:cxnSp>
      <p:grpSp>
        <p:nvGrpSpPr>
          <p:cNvPr id="6" name="Group 5">
            <a:extLst>
              <a:ext uri="{FF2B5EF4-FFF2-40B4-BE49-F238E27FC236}">
                <a16:creationId xmlns:a16="http://schemas.microsoft.com/office/drawing/2014/main" id="{69EF3B30-63A9-4C22-AE39-ADC1FE5BB374}"/>
              </a:ext>
            </a:extLst>
          </p:cNvPr>
          <p:cNvGrpSpPr/>
          <p:nvPr/>
        </p:nvGrpSpPr>
        <p:grpSpPr>
          <a:xfrm>
            <a:off x="5228570" y="1473907"/>
            <a:ext cx="3126866" cy="2684295"/>
            <a:chOff x="5228570" y="1445332"/>
            <a:chExt cx="3126866" cy="2684295"/>
          </a:xfrm>
        </p:grpSpPr>
        <p:sp>
          <p:nvSpPr>
            <p:cNvPr id="184" name="Content Placeholder 2">
              <a:extLst>
                <a:ext uri="{FF2B5EF4-FFF2-40B4-BE49-F238E27FC236}">
                  <a16:creationId xmlns:a16="http://schemas.microsoft.com/office/drawing/2014/main" id="{7D053592-E580-4706-9606-C449E5672A83}"/>
                </a:ext>
              </a:extLst>
            </p:cNvPr>
            <p:cNvSpPr txBox="1">
              <a:spLocks/>
            </p:cNvSpPr>
            <p:nvPr/>
          </p:nvSpPr>
          <p:spPr>
            <a:xfrm>
              <a:off x="5228570" y="1445332"/>
              <a:ext cx="1499676" cy="193899"/>
            </a:xfrm>
            <a:prstGeom prst="rect">
              <a:avLst/>
            </a:prstGeom>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spcBef>
                  <a:spcPts val="600"/>
                </a:spcBef>
              </a:pPr>
              <a:r>
                <a:rPr lang="en-US" sz="1400" spc="-30" dirty="0">
                  <a:gradFill>
                    <a:gsLst>
                      <a:gs pos="47191">
                        <a:srgbClr val="545B64">
                          <a:lumMod val="50000"/>
                        </a:srgbClr>
                      </a:gs>
                      <a:gs pos="71000">
                        <a:srgbClr val="545B64">
                          <a:lumMod val="50000"/>
                        </a:srgbClr>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Application servers</a:t>
              </a:r>
            </a:p>
          </p:txBody>
        </p:sp>
        <p:sp>
          <p:nvSpPr>
            <p:cNvPr id="185" name="Content Placeholder 2">
              <a:extLst>
                <a:ext uri="{FF2B5EF4-FFF2-40B4-BE49-F238E27FC236}">
                  <a16:creationId xmlns:a16="http://schemas.microsoft.com/office/drawing/2014/main" id="{5090FBDC-BFC7-4393-91A1-2D4F0CD15AD4}"/>
                </a:ext>
              </a:extLst>
            </p:cNvPr>
            <p:cNvSpPr txBox="1">
              <a:spLocks/>
            </p:cNvSpPr>
            <p:nvPr/>
          </p:nvSpPr>
          <p:spPr>
            <a:xfrm>
              <a:off x="6855760" y="1445332"/>
              <a:ext cx="1499676" cy="193899"/>
            </a:xfrm>
            <a:prstGeom prst="rect">
              <a:avLst/>
            </a:prstGeom>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spcBef>
                  <a:spcPts val="600"/>
                </a:spcBef>
              </a:pPr>
              <a:r>
                <a:rPr lang="en-US" sz="1400" spc="-30" dirty="0">
                  <a:gradFill>
                    <a:gsLst>
                      <a:gs pos="47191">
                        <a:srgbClr val="545B64">
                          <a:lumMod val="50000"/>
                        </a:srgbClr>
                      </a:gs>
                      <a:gs pos="71000">
                        <a:srgbClr val="545B64">
                          <a:lumMod val="50000"/>
                        </a:srgbClr>
                      </a:gs>
                    </a:gsLst>
                    <a:lin ang="5400000" scaled="1"/>
                  </a:gradFill>
                  <a:latin typeface="Amazon Ember" panose="020B0603020204020204" pitchFamily="34" charset="0"/>
                  <a:ea typeface="Amazon Ember" panose="020B0603020204020204" pitchFamily="34" charset="0"/>
                  <a:cs typeface="Amazon Ember" panose="020B0603020204020204" pitchFamily="34" charset="0"/>
                </a:rPr>
                <a:t>Database server</a:t>
              </a:r>
            </a:p>
          </p:txBody>
        </p:sp>
        <p:cxnSp>
          <p:nvCxnSpPr>
            <p:cNvPr id="208" name="Connector: Elbow 77">
              <a:extLst>
                <a:ext uri="{FF2B5EF4-FFF2-40B4-BE49-F238E27FC236}">
                  <a16:creationId xmlns:a16="http://schemas.microsoft.com/office/drawing/2014/main" id="{C7C43970-3367-4986-B595-FF2AAF71256D}"/>
                </a:ext>
              </a:extLst>
            </p:cNvPr>
            <p:cNvCxnSpPr>
              <a:cxnSpLocks/>
              <a:endCxn id="208" idx="3"/>
            </p:cNvCxnSpPr>
            <p:nvPr/>
          </p:nvCxnSpPr>
          <p:spPr>
            <a:xfrm>
              <a:off x="6229888" y="2045943"/>
              <a:ext cx="15380" cy="435667"/>
            </a:xfrm>
            <a:prstGeom prst="bentConnector3">
              <a:avLst>
                <a:gd name="adj1" fmla="val 3240000"/>
              </a:avLst>
            </a:prstGeom>
            <a:noFill/>
            <a:ln w="15875" cap="rnd" cmpd="sng" algn="ctr">
              <a:solidFill>
                <a:srgbClr val="FFFFFF">
                  <a:lumMod val="50000"/>
                </a:srgbClr>
              </a:solidFill>
              <a:prstDash val="solid"/>
              <a:tailEnd type="none" w="lg" len="sm"/>
            </a:ln>
            <a:effectLst/>
          </p:spPr>
        </p:cxnSp>
        <p:grpSp>
          <p:nvGrpSpPr>
            <p:cNvPr id="214" name="Group 213">
              <a:extLst>
                <a:ext uri="{FF2B5EF4-FFF2-40B4-BE49-F238E27FC236}">
                  <a16:creationId xmlns:a16="http://schemas.microsoft.com/office/drawing/2014/main" id="{C3A35BAA-88C6-4A63-8A0A-3AE2E969AA33}"/>
                </a:ext>
              </a:extLst>
            </p:cNvPr>
            <p:cNvGrpSpPr>
              <a:grpSpLocks noChangeAspect="1"/>
            </p:cNvGrpSpPr>
            <p:nvPr/>
          </p:nvGrpSpPr>
          <p:grpSpPr>
            <a:xfrm>
              <a:off x="7389150" y="3339626"/>
              <a:ext cx="432897" cy="527475"/>
              <a:chOff x="2967116" y="2452490"/>
              <a:chExt cx="552801" cy="673574"/>
            </a:xfrm>
            <a:solidFill>
              <a:srgbClr val="FFFFFF"/>
            </a:solidFill>
          </p:grpSpPr>
          <p:sp>
            <p:nvSpPr>
              <p:cNvPr id="215" name="Flowchart: Magnetic Disk 98">
                <a:extLst>
                  <a:ext uri="{FF2B5EF4-FFF2-40B4-BE49-F238E27FC236}">
                    <a16:creationId xmlns:a16="http://schemas.microsoft.com/office/drawing/2014/main" id="{9272EA45-4179-4C19-8130-7FDF60E850BE}"/>
                  </a:ext>
                </a:extLst>
              </p:cNvPr>
              <p:cNvSpPr/>
              <p:nvPr/>
            </p:nvSpPr>
            <p:spPr>
              <a:xfrm>
                <a:off x="2967116" y="2818452"/>
                <a:ext cx="552801" cy="307612"/>
              </a:xfrm>
              <a:prstGeom prst="flowChartMagneticDisk">
                <a:avLst/>
              </a:prstGeom>
              <a:grpFill/>
              <a:ln w="19050" cap="rnd"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a:ea typeface=""/>
                  <a:cs typeface=""/>
                </a:endParaRPr>
              </a:p>
            </p:txBody>
          </p:sp>
          <p:sp>
            <p:nvSpPr>
              <p:cNvPr id="216" name="Flowchart: Magnetic Disk 99">
                <a:extLst>
                  <a:ext uri="{FF2B5EF4-FFF2-40B4-BE49-F238E27FC236}">
                    <a16:creationId xmlns:a16="http://schemas.microsoft.com/office/drawing/2014/main" id="{03007ECC-F2E5-4BEE-8CB1-F37BF023A1AF}"/>
                  </a:ext>
                </a:extLst>
              </p:cNvPr>
              <p:cNvSpPr/>
              <p:nvPr/>
            </p:nvSpPr>
            <p:spPr>
              <a:xfrm>
                <a:off x="2967116" y="2618994"/>
                <a:ext cx="552801" cy="307612"/>
              </a:xfrm>
              <a:prstGeom prst="flowChartMagneticDisk">
                <a:avLst/>
              </a:prstGeom>
              <a:grpFill/>
              <a:ln w="19050" cap="rnd"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a:ea typeface=""/>
                  <a:cs typeface=""/>
                </a:endParaRPr>
              </a:p>
            </p:txBody>
          </p:sp>
          <p:sp>
            <p:nvSpPr>
              <p:cNvPr id="217" name="Flowchart: Magnetic Disk 100">
                <a:extLst>
                  <a:ext uri="{FF2B5EF4-FFF2-40B4-BE49-F238E27FC236}">
                    <a16:creationId xmlns:a16="http://schemas.microsoft.com/office/drawing/2014/main" id="{3BA20E82-2799-443E-AAE6-67C98A846F36}"/>
                  </a:ext>
                </a:extLst>
              </p:cNvPr>
              <p:cNvSpPr/>
              <p:nvPr/>
            </p:nvSpPr>
            <p:spPr>
              <a:xfrm>
                <a:off x="2967116" y="2452490"/>
                <a:ext cx="552801" cy="307613"/>
              </a:xfrm>
              <a:prstGeom prst="flowChartMagneticDisk">
                <a:avLst/>
              </a:prstGeom>
              <a:grpFill/>
              <a:ln w="19050" cap="rnd"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a:ea typeface=""/>
                  <a:cs typeface=""/>
                </a:endParaRPr>
              </a:p>
            </p:txBody>
          </p:sp>
        </p:grpSp>
        <p:cxnSp>
          <p:nvCxnSpPr>
            <p:cNvPr id="218" name="Straight Arrow Connector 217">
              <a:extLst>
                <a:ext uri="{FF2B5EF4-FFF2-40B4-BE49-F238E27FC236}">
                  <a16:creationId xmlns:a16="http://schemas.microsoft.com/office/drawing/2014/main" id="{F10A8298-8731-4093-8994-0D202D35F922}"/>
                </a:ext>
              </a:extLst>
            </p:cNvPr>
            <p:cNvCxnSpPr>
              <a:cxnSpLocks/>
            </p:cNvCxnSpPr>
            <p:nvPr/>
          </p:nvCxnSpPr>
          <p:spPr>
            <a:xfrm>
              <a:off x="6728246" y="2263776"/>
              <a:ext cx="660905" cy="0"/>
            </a:xfrm>
            <a:prstGeom prst="straightConnector1">
              <a:avLst/>
            </a:prstGeom>
            <a:noFill/>
            <a:ln w="19050" cap="flat" cmpd="sng" algn="ctr">
              <a:solidFill>
                <a:srgbClr val="FFFFFF">
                  <a:lumMod val="50000"/>
                </a:srgbClr>
              </a:solidFill>
              <a:prstDash val="solid"/>
              <a:tailEnd type="arrow" w="med" len="sm"/>
            </a:ln>
            <a:effectLst/>
          </p:spPr>
        </p:cxnSp>
        <p:cxnSp>
          <p:nvCxnSpPr>
            <p:cNvPr id="219" name="Straight Arrow Connector 218">
              <a:extLst>
                <a:ext uri="{FF2B5EF4-FFF2-40B4-BE49-F238E27FC236}">
                  <a16:creationId xmlns:a16="http://schemas.microsoft.com/office/drawing/2014/main" id="{CE5868DF-EA94-4626-AAE3-605DF03F4B8C}"/>
                </a:ext>
              </a:extLst>
            </p:cNvPr>
            <p:cNvCxnSpPr>
              <a:cxnSpLocks/>
            </p:cNvCxnSpPr>
            <p:nvPr/>
          </p:nvCxnSpPr>
          <p:spPr>
            <a:xfrm>
              <a:off x="6229888" y="3603363"/>
              <a:ext cx="1159262" cy="0"/>
            </a:xfrm>
            <a:prstGeom prst="straightConnector1">
              <a:avLst/>
            </a:prstGeom>
            <a:noFill/>
            <a:ln w="19050" cap="flat" cmpd="sng" algn="ctr">
              <a:solidFill>
                <a:srgbClr val="FFFFFF">
                  <a:lumMod val="50000"/>
                </a:srgbClr>
              </a:solidFill>
              <a:prstDash val="solid"/>
              <a:tailEnd type="arrow" w="med" len="sm"/>
            </a:ln>
            <a:effectLst/>
          </p:spPr>
        </p:cxnSp>
        <p:cxnSp>
          <p:nvCxnSpPr>
            <p:cNvPr id="220" name="Straight Arrow Connector 219">
              <a:extLst>
                <a:ext uri="{FF2B5EF4-FFF2-40B4-BE49-F238E27FC236}">
                  <a16:creationId xmlns:a16="http://schemas.microsoft.com/office/drawing/2014/main" id="{A52F32C7-7014-45D7-A6F2-01F32BD8A887}"/>
                </a:ext>
              </a:extLst>
            </p:cNvPr>
            <p:cNvCxnSpPr>
              <a:cxnSpLocks/>
            </p:cNvCxnSpPr>
            <p:nvPr/>
          </p:nvCxnSpPr>
          <p:spPr>
            <a:xfrm>
              <a:off x="7605598" y="2527514"/>
              <a:ext cx="0" cy="787186"/>
            </a:xfrm>
            <a:prstGeom prst="straightConnector1">
              <a:avLst/>
            </a:prstGeom>
            <a:noFill/>
            <a:ln w="19050" cap="flat" cmpd="sng" algn="ctr">
              <a:solidFill>
                <a:srgbClr val="FE9900"/>
              </a:solidFill>
              <a:prstDash val="solid"/>
              <a:tailEnd type="arrow" w="med" len="sm"/>
            </a:ln>
            <a:effectLst/>
          </p:spPr>
        </p:cxnSp>
        <p:sp>
          <p:nvSpPr>
            <p:cNvPr id="221" name="Content Placeholder 2">
              <a:extLst>
                <a:ext uri="{FF2B5EF4-FFF2-40B4-BE49-F238E27FC236}">
                  <a16:creationId xmlns:a16="http://schemas.microsoft.com/office/drawing/2014/main" id="{496F9366-9538-4159-8F86-A82545DE2E7D}"/>
                </a:ext>
              </a:extLst>
            </p:cNvPr>
            <p:cNvSpPr txBox="1">
              <a:spLocks/>
            </p:cNvSpPr>
            <p:nvPr/>
          </p:nvSpPr>
          <p:spPr>
            <a:xfrm>
              <a:off x="7057705" y="2646541"/>
              <a:ext cx="1095786" cy="290849"/>
            </a:xfrm>
            <a:prstGeom prst="rect">
              <a:avLst/>
            </a:prstGeom>
            <a:solidFill>
              <a:srgbClr val="FFFFFF"/>
            </a:solidFill>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90000"/>
                </a:lnSpc>
                <a:spcBef>
                  <a:spcPts val="600"/>
                </a:spcBef>
                <a:spcAft>
                  <a:spcPts val="0"/>
                </a:spcAft>
                <a:buClrTx/>
                <a:buSzTx/>
                <a:buFontTx/>
                <a:buNone/>
                <a:tabLst/>
                <a:defRPr/>
              </a:pPr>
              <a:r>
                <a:rPr kumimoji="0" lang="en-US" sz="1050" b="0" i="0" u="none" strike="noStrike" kern="1200" cap="none" spc="0" normalizeH="0" baseline="0" noProof="0" dirty="0">
                  <a:ln>
                    <a:noFill/>
                  </a:ln>
                  <a:solidFill>
                    <a:srgbClr val="FE9900"/>
                  </a:solidFill>
                  <a:effectLst/>
                  <a:uLnTx/>
                  <a:uFillTx/>
                  <a:latin typeface="Amazon Ember" panose="020B0603020204020204" pitchFamily="34" charset="0"/>
                  <a:ea typeface="Amazon Ember" panose="020B0603020204020204" pitchFamily="34" charset="0"/>
                  <a:cs typeface="Amazon Ember" panose="020B0603020204020204" pitchFamily="34" charset="0"/>
                </a:rPr>
                <a:t>Asynchronous replication</a:t>
              </a:r>
            </a:p>
          </p:txBody>
        </p:sp>
        <p:sp>
          <p:nvSpPr>
            <p:cNvPr id="222" name="Content Placeholder 2">
              <a:extLst>
                <a:ext uri="{FF2B5EF4-FFF2-40B4-BE49-F238E27FC236}">
                  <a16:creationId xmlns:a16="http://schemas.microsoft.com/office/drawing/2014/main" id="{84F9B7FA-1427-4F8B-9416-C4B7D297A6EC}"/>
                </a:ext>
              </a:extLst>
            </p:cNvPr>
            <p:cNvSpPr txBox="1">
              <a:spLocks/>
            </p:cNvSpPr>
            <p:nvPr/>
          </p:nvSpPr>
          <p:spPr>
            <a:xfrm>
              <a:off x="5489229" y="3838778"/>
              <a:ext cx="1142538" cy="290849"/>
            </a:xfrm>
            <a:prstGeom prst="rect">
              <a:avLst/>
            </a:prstGeom>
            <a:solidFill>
              <a:srgbClr val="FFFFFF"/>
            </a:solidFill>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90000"/>
                </a:lnSpc>
                <a:spcBef>
                  <a:spcPts val="600"/>
                </a:spcBef>
                <a:spcAft>
                  <a:spcPts val="0"/>
                </a:spcAft>
                <a:buClrTx/>
                <a:buSzTx/>
                <a:buFontTx/>
                <a:buNone/>
                <a:tabLst/>
                <a:defRPr/>
              </a:pPr>
              <a:r>
                <a:rPr kumimoji="0" lang="en-US" sz="1050" b="0" i="0" u="none" strike="noStrike" kern="1200" cap="none" spc="0" normalizeH="0" baseline="0" noProof="0" dirty="0">
                  <a:ln>
                    <a:noFill/>
                  </a:ln>
                  <a:solidFill>
                    <a:schemeClr val="accent2"/>
                  </a:solidFill>
                  <a:effectLst/>
                  <a:uLnTx/>
                  <a:uFillTx/>
                  <a:latin typeface="Amazon Ember" panose="020B0603020204020204" pitchFamily="34" charset="0"/>
                  <a:ea typeface="Amazon Ember" panose="020B0603020204020204" pitchFamily="34" charset="0"/>
                  <a:cs typeface="Amazon Ember" panose="020B0603020204020204" pitchFamily="34" charset="0"/>
                </a:rPr>
                <a:t>BI/reporting application server</a:t>
              </a:r>
            </a:p>
          </p:txBody>
        </p:sp>
        <p:sp>
          <p:nvSpPr>
            <p:cNvPr id="224" name="Content Placeholder 2">
              <a:extLst>
                <a:ext uri="{FF2B5EF4-FFF2-40B4-BE49-F238E27FC236}">
                  <a16:creationId xmlns:a16="http://schemas.microsoft.com/office/drawing/2014/main" id="{586AA602-E61F-4D63-BC9F-EEB599C5378F}"/>
                </a:ext>
              </a:extLst>
            </p:cNvPr>
            <p:cNvSpPr txBox="1">
              <a:spLocks/>
            </p:cNvSpPr>
            <p:nvPr/>
          </p:nvSpPr>
          <p:spPr>
            <a:xfrm>
              <a:off x="6442931" y="3404803"/>
              <a:ext cx="674118" cy="145425"/>
            </a:xfrm>
            <a:prstGeom prst="rect">
              <a:avLst/>
            </a:prstGeom>
            <a:noFill/>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spcBef>
                  <a:spcPts val="600"/>
                </a:spcBef>
              </a:pPr>
              <a:r>
                <a:rPr lang="en-US" sz="105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Read only</a:t>
              </a:r>
            </a:p>
          </p:txBody>
        </p:sp>
        <p:sp>
          <p:nvSpPr>
            <p:cNvPr id="225" name="Content Placeholder 2">
              <a:extLst>
                <a:ext uri="{FF2B5EF4-FFF2-40B4-BE49-F238E27FC236}">
                  <a16:creationId xmlns:a16="http://schemas.microsoft.com/office/drawing/2014/main" id="{D0281707-5D83-4473-B316-CAB125EF922B}"/>
                </a:ext>
              </a:extLst>
            </p:cNvPr>
            <p:cNvSpPr txBox="1">
              <a:spLocks/>
            </p:cNvSpPr>
            <p:nvPr/>
          </p:nvSpPr>
          <p:spPr>
            <a:xfrm>
              <a:off x="6295183" y="1829716"/>
              <a:ext cx="762522" cy="145425"/>
            </a:xfrm>
            <a:prstGeom prst="rect">
              <a:avLst/>
            </a:prstGeom>
            <a:noFill/>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spcBef>
                  <a:spcPts val="600"/>
                </a:spcBef>
              </a:pPr>
              <a:r>
                <a:rPr lang="en-US" sz="105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Read/write</a:t>
              </a:r>
            </a:p>
          </p:txBody>
        </p:sp>
        <p:sp>
          <p:nvSpPr>
            <p:cNvPr id="226" name="Content Placeholder 2">
              <a:extLst>
                <a:ext uri="{FF2B5EF4-FFF2-40B4-BE49-F238E27FC236}">
                  <a16:creationId xmlns:a16="http://schemas.microsoft.com/office/drawing/2014/main" id="{6B75E844-97F1-4273-A868-C3DC64C4A871}"/>
                </a:ext>
              </a:extLst>
            </p:cNvPr>
            <p:cNvSpPr txBox="1">
              <a:spLocks/>
            </p:cNvSpPr>
            <p:nvPr/>
          </p:nvSpPr>
          <p:spPr>
            <a:xfrm>
              <a:off x="7224337" y="1789170"/>
              <a:ext cx="762522" cy="145425"/>
            </a:xfrm>
            <a:prstGeom prst="rect">
              <a:avLst/>
            </a:prstGeom>
            <a:noFill/>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spcBef>
                  <a:spcPts val="600"/>
                </a:spcBef>
              </a:pPr>
              <a:r>
                <a:rPr lang="en-US" sz="1050" dirty="0">
                  <a:solidFill>
                    <a:srgbClr val="FE9900"/>
                  </a:solidFill>
                  <a:latin typeface="Amazon Ember" panose="020B0603020204020204" pitchFamily="34" charset="0"/>
                  <a:ea typeface="Amazon Ember" panose="020B0603020204020204" pitchFamily="34" charset="0"/>
                  <a:cs typeface="Amazon Ember" panose="020B0603020204020204" pitchFamily="34" charset="0"/>
                </a:rPr>
                <a:t>Primary</a:t>
              </a:r>
            </a:p>
          </p:txBody>
        </p:sp>
        <p:sp>
          <p:nvSpPr>
            <p:cNvPr id="227" name="Content Placeholder 2">
              <a:extLst>
                <a:ext uri="{FF2B5EF4-FFF2-40B4-BE49-F238E27FC236}">
                  <a16:creationId xmlns:a16="http://schemas.microsoft.com/office/drawing/2014/main" id="{7F1D65C7-4ADF-47BF-8AD4-102DC3478FBC}"/>
                </a:ext>
              </a:extLst>
            </p:cNvPr>
            <p:cNvSpPr txBox="1">
              <a:spLocks/>
            </p:cNvSpPr>
            <p:nvPr/>
          </p:nvSpPr>
          <p:spPr>
            <a:xfrm>
              <a:off x="7162021" y="3978186"/>
              <a:ext cx="887155" cy="145425"/>
            </a:xfrm>
            <a:prstGeom prst="rect">
              <a:avLst/>
            </a:prstGeom>
            <a:noFill/>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90000"/>
                </a:lnSpc>
                <a:spcBef>
                  <a:spcPts val="600"/>
                </a:spcBef>
              </a:pPr>
              <a:r>
                <a:rPr lang="en-US" sz="1050" dirty="0">
                  <a:solidFill>
                    <a:srgbClr val="FE9900"/>
                  </a:solidFill>
                  <a:latin typeface="Amazon Ember" panose="020B0603020204020204" pitchFamily="34" charset="0"/>
                  <a:ea typeface="Amazon Ember" panose="020B0603020204020204" pitchFamily="34" charset="0"/>
                  <a:cs typeface="Amazon Ember" panose="020B0603020204020204" pitchFamily="34" charset="0"/>
                </a:rPr>
                <a:t>Read replica</a:t>
              </a:r>
            </a:p>
          </p:txBody>
        </p:sp>
        <p:grpSp>
          <p:nvGrpSpPr>
            <p:cNvPr id="186" name="Group 185">
              <a:extLst>
                <a:ext uri="{FF2B5EF4-FFF2-40B4-BE49-F238E27FC236}">
                  <a16:creationId xmlns:a16="http://schemas.microsoft.com/office/drawing/2014/main" id="{92376611-F6F5-4096-9828-CD4831A87FF9}"/>
                </a:ext>
              </a:extLst>
            </p:cNvPr>
            <p:cNvGrpSpPr>
              <a:grpSpLocks noChangeAspect="1"/>
            </p:cNvGrpSpPr>
            <p:nvPr/>
          </p:nvGrpSpPr>
          <p:grpSpPr>
            <a:xfrm>
              <a:off x="5533971" y="1933957"/>
              <a:ext cx="695917" cy="223972"/>
              <a:chOff x="405823" y="3724046"/>
              <a:chExt cx="1018038" cy="327646"/>
            </a:xfrm>
          </p:grpSpPr>
          <p:sp>
            <p:nvSpPr>
              <p:cNvPr id="187" name="Rectangle: Rounded Corners 42">
                <a:extLst>
                  <a:ext uri="{FF2B5EF4-FFF2-40B4-BE49-F238E27FC236}">
                    <a16:creationId xmlns:a16="http://schemas.microsoft.com/office/drawing/2014/main" id="{049B1B9C-56FD-4C32-8962-FC071EDD88E4}"/>
                  </a:ext>
                </a:extLst>
              </p:cNvPr>
              <p:cNvSpPr/>
              <p:nvPr/>
            </p:nvSpPr>
            <p:spPr>
              <a:xfrm>
                <a:off x="405823" y="3724046"/>
                <a:ext cx="1018038" cy="327646"/>
              </a:xfrm>
              <a:prstGeom prst="roundRect">
                <a:avLst/>
              </a:prstGeom>
              <a:noFill/>
              <a:ln w="19050" cap="flat" cmpd="sng" algn="ctr">
                <a:solidFill>
                  <a:srgbClr val="545B64">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188" name="Oval 187">
                <a:extLst>
                  <a:ext uri="{FF2B5EF4-FFF2-40B4-BE49-F238E27FC236}">
                    <a16:creationId xmlns:a16="http://schemas.microsoft.com/office/drawing/2014/main" id="{079B55E0-DFBA-4F99-A5AE-7B47D79F2FE0}"/>
                  </a:ext>
                </a:extLst>
              </p:cNvPr>
              <p:cNvSpPr/>
              <p:nvPr/>
            </p:nvSpPr>
            <p:spPr>
              <a:xfrm>
                <a:off x="516881" y="3851912"/>
                <a:ext cx="71912" cy="71912"/>
              </a:xfrm>
              <a:prstGeom prst="ellipse">
                <a:avLst/>
              </a:prstGeom>
              <a:solidFill>
                <a:srgbClr val="FFFFFF"/>
              </a:solid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189" name="Oval 188">
                <a:extLst>
                  <a:ext uri="{FF2B5EF4-FFF2-40B4-BE49-F238E27FC236}">
                    <a16:creationId xmlns:a16="http://schemas.microsoft.com/office/drawing/2014/main" id="{8C205F64-9E8C-49AC-A520-7BB6A0A67F57}"/>
                  </a:ext>
                </a:extLst>
              </p:cNvPr>
              <p:cNvSpPr/>
              <p:nvPr/>
            </p:nvSpPr>
            <p:spPr>
              <a:xfrm>
                <a:off x="669002" y="3851912"/>
                <a:ext cx="71912" cy="71912"/>
              </a:xfrm>
              <a:prstGeom prst="ellipse">
                <a:avLst/>
              </a:prstGeom>
              <a:solidFill>
                <a:srgbClr val="FFFFFF"/>
              </a:solid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190" name="Oval 189">
                <a:extLst>
                  <a:ext uri="{FF2B5EF4-FFF2-40B4-BE49-F238E27FC236}">
                    <a16:creationId xmlns:a16="http://schemas.microsoft.com/office/drawing/2014/main" id="{D96AA126-0949-4296-97C8-E449B6F1018C}"/>
                  </a:ext>
                </a:extLst>
              </p:cNvPr>
              <p:cNvSpPr/>
              <p:nvPr/>
            </p:nvSpPr>
            <p:spPr>
              <a:xfrm>
                <a:off x="821122" y="3851912"/>
                <a:ext cx="71912" cy="71912"/>
              </a:xfrm>
              <a:prstGeom prst="ellipse">
                <a:avLst/>
              </a:prstGeom>
              <a:solidFill>
                <a:srgbClr val="FFFFFF"/>
              </a:solid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grpSp>
        <p:grpSp>
          <p:nvGrpSpPr>
            <p:cNvPr id="191" name="Group 190">
              <a:extLst>
                <a:ext uri="{FF2B5EF4-FFF2-40B4-BE49-F238E27FC236}">
                  <a16:creationId xmlns:a16="http://schemas.microsoft.com/office/drawing/2014/main" id="{E9AE7F22-DABB-4CFC-825E-8807AF3D909B}"/>
                </a:ext>
              </a:extLst>
            </p:cNvPr>
            <p:cNvGrpSpPr>
              <a:grpSpLocks noChangeAspect="1"/>
            </p:cNvGrpSpPr>
            <p:nvPr/>
          </p:nvGrpSpPr>
          <p:grpSpPr>
            <a:xfrm>
              <a:off x="5533971" y="2369624"/>
              <a:ext cx="695917" cy="223972"/>
              <a:chOff x="405823" y="3724046"/>
              <a:chExt cx="1018038" cy="327646"/>
            </a:xfrm>
          </p:grpSpPr>
          <p:sp>
            <p:nvSpPr>
              <p:cNvPr id="192" name="Rectangle: Rounded Corners 47">
                <a:extLst>
                  <a:ext uri="{FF2B5EF4-FFF2-40B4-BE49-F238E27FC236}">
                    <a16:creationId xmlns:a16="http://schemas.microsoft.com/office/drawing/2014/main" id="{D8013F68-1075-4488-B37E-7E8F2DA69797}"/>
                  </a:ext>
                </a:extLst>
              </p:cNvPr>
              <p:cNvSpPr/>
              <p:nvPr/>
            </p:nvSpPr>
            <p:spPr>
              <a:xfrm>
                <a:off x="405823" y="3724046"/>
                <a:ext cx="1018038" cy="327646"/>
              </a:xfrm>
              <a:prstGeom prst="roundRect">
                <a:avLst/>
              </a:prstGeom>
              <a:noFill/>
              <a:ln w="19050" cap="flat" cmpd="sng" algn="ctr">
                <a:solidFill>
                  <a:srgbClr val="545B64">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193" name="Oval 192">
                <a:extLst>
                  <a:ext uri="{FF2B5EF4-FFF2-40B4-BE49-F238E27FC236}">
                    <a16:creationId xmlns:a16="http://schemas.microsoft.com/office/drawing/2014/main" id="{941C7DE7-D7FA-4961-A38B-73F8B4DCA3E0}"/>
                  </a:ext>
                </a:extLst>
              </p:cNvPr>
              <p:cNvSpPr/>
              <p:nvPr/>
            </p:nvSpPr>
            <p:spPr>
              <a:xfrm>
                <a:off x="516881" y="3851912"/>
                <a:ext cx="71912" cy="71912"/>
              </a:xfrm>
              <a:prstGeom prst="ellipse">
                <a:avLst/>
              </a:prstGeom>
              <a:solidFill>
                <a:srgbClr val="FFFFFF"/>
              </a:solid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194" name="Oval 193">
                <a:extLst>
                  <a:ext uri="{FF2B5EF4-FFF2-40B4-BE49-F238E27FC236}">
                    <a16:creationId xmlns:a16="http://schemas.microsoft.com/office/drawing/2014/main" id="{57E54706-280A-4555-BBD7-AADC91165052}"/>
                  </a:ext>
                </a:extLst>
              </p:cNvPr>
              <p:cNvSpPr/>
              <p:nvPr/>
            </p:nvSpPr>
            <p:spPr>
              <a:xfrm>
                <a:off x="669002" y="3851912"/>
                <a:ext cx="71912" cy="71912"/>
              </a:xfrm>
              <a:prstGeom prst="ellipse">
                <a:avLst/>
              </a:prstGeom>
              <a:solidFill>
                <a:srgbClr val="FFFFFF"/>
              </a:solid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195" name="Oval 194">
                <a:extLst>
                  <a:ext uri="{FF2B5EF4-FFF2-40B4-BE49-F238E27FC236}">
                    <a16:creationId xmlns:a16="http://schemas.microsoft.com/office/drawing/2014/main" id="{C8D59470-DBF9-43E8-9DBB-08542B3F01B4}"/>
                  </a:ext>
                </a:extLst>
              </p:cNvPr>
              <p:cNvSpPr/>
              <p:nvPr/>
            </p:nvSpPr>
            <p:spPr>
              <a:xfrm>
                <a:off x="821122" y="3851912"/>
                <a:ext cx="71912" cy="71912"/>
              </a:xfrm>
              <a:prstGeom prst="ellipse">
                <a:avLst/>
              </a:prstGeom>
              <a:solidFill>
                <a:srgbClr val="FFFFFF"/>
              </a:solid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grpSp>
        <p:grpSp>
          <p:nvGrpSpPr>
            <p:cNvPr id="209" name="Group 208">
              <a:extLst>
                <a:ext uri="{FF2B5EF4-FFF2-40B4-BE49-F238E27FC236}">
                  <a16:creationId xmlns:a16="http://schemas.microsoft.com/office/drawing/2014/main" id="{184C66AC-2053-43D8-BE35-4F650DE36039}"/>
                </a:ext>
              </a:extLst>
            </p:cNvPr>
            <p:cNvGrpSpPr>
              <a:grpSpLocks noChangeAspect="1"/>
            </p:cNvGrpSpPr>
            <p:nvPr/>
          </p:nvGrpSpPr>
          <p:grpSpPr>
            <a:xfrm>
              <a:off x="5533971" y="3491377"/>
              <a:ext cx="695917" cy="223972"/>
              <a:chOff x="405823" y="3724046"/>
              <a:chExt cx="1018038" cy="327646"/>
            </a:xfrm>
            <a:solidFill>
              <a:srgbClr val="FFFFFF"/>
            </a:solidFill>
            <a:effectLst>
              <a:outerShdw blurRad="50800" algn="ctr" rotWithShape="0">
                <a:srgbClr val="00A1C9">
                  <a:lumMod val="75000"/>
                  <a:alpha val="85000"/>
                </a:srgbClr>
              </a:outerShdw>
            </a:effectLst>
          </p:grpSpPr>
          <p:sp>
            <p:nvSpPr>
              <p:cNvPr id="210" name="Rectangle: Rounded Corners 93">
                <a:extLst>
                  <a:ext uri="{FF2B5EF4-FFF2-40B4-BE49-F238E27FC236}">
                    <a16:creationId xmlns:a16="http://schemas.microsoft.com/office/drawing/2014/main" id="{68C420CF-B2CD-4CE4-A7B2-775C5E0003B4}"/>
                  </a:ext>
                </a:extLst>
              </p:cNvPr>
              <p:cNvSpPr/>
              <p:nvPr/>
            </p:nvSpPr>
            <p:spPr>
              <a:xfrm>
                <a:off x="405823" y="3724046"/>
                <a:ext cx="1018038" cy="327646"/>
              </a:xfrm>
              <a:prstGeom prst="roundRect">
                <a:avLst/>
              </a:prstGeom>
              <a:grpFill/>
              <a:ln w="19050" cap="flat" cmpd="sng" algn="ctr">
                <a:solidFill>
                  <a:srgbClr val="545B64">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211" name="Oval 210">
                <a:extLst>
                  <a:ext uri="{FF2B5EF4-FFF2-40B4-BE49-F238E27FC236}">
                    <a16:creationId xmlns:a16="http://schemas.microsoft.com/office/drawing/2014/main" id="{6AED0578-C120-4072-A33D-8A8D4FB77528}"/>
                  </a:ext>
                </a:extLst>
              </p:cNvPr>
              <p:cNvSpPr/>
              <p:nvPr/>
            </p:nvSpPr>
            <p:spPr>
              <a:xfrm>
                <a:off x="516881" y="3851912"/>
                <a:ext cx="71912" cy="71912"/>
              </a:xfrm>
              <a:prstGeom prst="ellipse">
                <a:avLst/>
              </a:prstGeom>
              <a:grp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212" name="Oval 211">
                <a:extLst>
                  <a:ext uri="{FF2B5EF4-FFF2-40B4-BE49-F238E27FC236}">
                    <a16:creationId xmlns:a16="http://schemas.microsoft.com/office/drawing/2014/main" id="{7949AF5C-E030-471C-86F2-00794504F74A}"/>
                  </a:ext>
                </a:extLst>
              </p:cNvPr>
              <p:cNvSpPr/>
              <p:nvPr/>
            </p:nvSpPr>
            <p:spPr>
              <a:xfrm>
                <a:off x="669002" y="3851912"/>
                <a:ext cx="71912" cy="71912"/>
              </a:xfrm>
              <a:prstGeom prst="ellipse">
                <a:avLst/>
              </a:prstGeom>
              <a:grp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sp>
            <p:nvSpPr>
              <p:cNvPr id="213" name="Oval 212">
                <a:extLst>
                  <a:ext uri="{FF2B5EF4-FFF2-40B4-BE49-F238E27FC236}">
                    <a16:creationId xmlns:a16="http://schemas.microsoft.com/office/drawing/2014/main" id="{2B6B3C33-96D8-4D32-87DD-72B1A90AFD77}"/>
                  </a:ext>
                </a:extLst>
              </p:cNvPr>
              <p:cNvSpPr/>
              <p:nvPr/>
            </p:nvSpPr>
            <p:spPr>
              <a:xfrm>
                <a:off x="821122" y="3851912"/>
                <a:ext cx="71912" cy="71912"/>
              </a:xfrm>
              <a:prstGeom prst="ellipse">
                <a:avLst/>
              </a:prstGeom>
              <a:grpFill/>
              <a:ln w="19050" cap="flat" cmpd="sng" algn="ctr">
                <a:solidFill>
                  <a:srgbClr val="545B64">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HelveticaNeueLT Std"/>
                  <a:ea typeface=""/>
                  <a:cs typeface=""/>
                </a:endParaRPr>
              </a:p>
            </p:txBody>
          </p:sp>
        </p:grpSp>
        <p:grpSp>
          <p:nvGrpSpPr>
            <p:cNvPr id="196" name="Group 195">
              <a:extLst>
                <a:ext uri="{FF2B5EF4-FFF2-40B4-BE49-F238E27FC236}">
                  <a16:creationId xmlns:a16="http://schemas.microsoft.com/office/drawing/2014/main" id="{F7173942-0DC2-4CD3-8A78-D34A60D59872}"/>
                </a:ext>
              </a:extLst>
            </p:cNvPr>
            <p:cNvGrpSpPr>
              <a:grpSpLocks noChangeAspect="1"/>
            </p:cNvGrpSpPr>
            <p:nvPr/>
          </p:nvGrpSpPr>
          <p:grpSpPr>
            <a:xfrm>
              <a:off x="7389150" y="2000039"/>
              <a:ext cx="432897" cy="527475"/>
              <a:chOff x="2967116" y="2452490"/>
              <a:chExt cx="552801" cy="673574"/>
            </a:xfrm>
            <a:solidFill>
              <a:srgbClr val="FFFFFF"/>
            </a:solidFill>
          </p:grpSpPr>
          <p:sp>
            <p:nvSpPr>
              <p:cNvPr id="197" name="Flowchart: Magnetic Disk 14">
                <a:extLst>
                  <a:ext uri="{FF2B5EF4-FFF2-40B4-BE49-F238E27FC236}">
                    <a16:creationId xmlns:a16="http://schemas.microsoft.com/office/drawing/2014/main" id="{7D1AD563-9D5B-47AE-96AB-C49D7479DC67}"/>
                  </a:ext>
                </a:extLst>
              </p:cNvPr>
              <p:cNvSpPr/>
              <p:nvPr/>
            </p:nvSpPr>
            <p:spPr>
              <a:xfrm>
                <a:off x="2967116" y="2818452"/>
                <a:ext cx="552801" cy="307612"/>
              </a:xfrm>
              <a:prstGeom prst="flowChartMagneticDisk">
                <a:avLst/>
              </a:prstGeom>
              <a:grpFill/>
              <a:ln w="19050" cap="rnd"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a:ea typeface=""/>
                  <a:cs typeface=""/>
                </a:endParaRPr>
              </a:p>
            </p:txBody>
          </p:sp>
          <p:sp>
            <p:nvSpPr>
              <p:cNvPr id="198" name="Flowchart: Magnetic Disk 15">
                <a:extLst>
                  <a:ext uri="{FF2B5EF4-FFF2-40B4-BE49-F238E27FC236}">
                    <a16:creationId xmlns:a16="http://schemas.microsoft.com/office/drawing/2014/main" id="{76E2CDEA-8EE6-4713-B47E-4839CBFA361C}"/>
                  </a:ext>
                </a:extLst>
              </p:cNvPr>
              <p:cNvSpPr/>
              <p:nvPr/>
            </p:nvSpPr>
            <p:spPr>
              <a:xfrm>
                <a:off x="2967116" y="2618994"/>
                <a:ext cx="552801" cy="307612"/>
              </a:xfrm>
              <a:prstGeom prst="flowChartMagneticDisk">
                <a:avLst/>
              </a:prstGeom>
              <a:grpFill/>
              <a:ln w="19050" cap="rnd"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a:ea typeface=""/>
                  <a:cs typeface=""/>
                </a:endParaRPr>
              </a:p>
            </p:txBody>
          </p:sp>
          <p:sp>
            <p:nvSpPr>
              <p:cNvPr id="199" name="Flowchart: Magnetic Disk 16">
                <a:extLst>
                  <a:ext uri="{FF2B5EF4-FFF2-40B4-BE49-F238E27FC236}">
                    <a16:creationId xmlns:a16="http://schemas.microsoft.com/office/drawing/2014/main" id="{0CAF2707-3938-4B58-8C64-E8CEC1E0D7A8}"/>
                  </a:ext>
                </a:extLst>
              </p:cNvPr>
              <p:cNvSpPr/>
              <p:nvPr/>
            </p:nvSpPr>
            <p:spPr>
              <a:xfrm>
                <a:off x="2967116" y="2452490"/>
                <a:ext cx="552801" cy="307613"/>
              </a:xfrm>
              <a:prstGeom prst="flowChartMagneticDisk">
                <a:avLst/>
              </a:prstGeom>
              <a:grpFill/>
              <a:ln w="19050" cap="rnd"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Arial"/>
                  <a:ea typeface=""/>
                  <a:cs typeface=""/>
                </a:endParaRPr>
              </a:p>
            </p:txBody>
          </p:sp>
        </p:grpSp>
      </p:grpSp>
    </p:spTree>
    <p:extLst>
      <p:ext uri="{BB962C8B-B14F-4D97-AF65-F5344CB8AC3E}">
        <p14:creationId xmlns:p14="http://schemas.microsoft.com/office/powerpoint/2010/main" val="26273525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D938-CD78-064E-A435-BB7FA8BB2988}"/>
              </a:ext>
            </a:extLst>
          </p:cNvPr>
          <p:cNvSpPr>
            <a:spLocks noGrp="1"/>
          </p:cNvSpPr>
          <p:nvPr>
            <p:ph type="title"/>
          </p:nvPr>
        </p:nvSpPr>
        <p:spPr/>
        <p:txBody>
          <a:bodyPr/>
          <a:lstStyle/>
          <a:p>
            <a:r>
              <a:rPr lang="en-US" dirty="0">
                <a:solidFill>
                  <a:srgbClr val="000000"/>
                </a:solidFill>
              </a:rPr>
              <a:t>Amazon RDS for </a:t>
            </a:r>
            <a:r>
              <a:rPr lang="en-US" dirty="0" err="1">
                <a:solidFill>
                  <a:srgbClr val="000000"/>
                </a:solidFill>
              </a:rPr>
              <a:t>Postgres</a:t>
            </a:r>
            <a:r>
              <a:rPr lang="en-US" dirty="0">
                <a:solidFill>
                  <a:srgbClr val="000000"/>
                </a:solidFill>
              </a:rPr>
              <a:t> read replicas</a:t>
            </a:r>
          </a:p>
        </p:txBody>
      </p:sp>
      <p:sp>
        <p:nvSpPr>
          <p:cNvPr id="3" name="Content Placeholder 2">
            <a:extLst>
              <a:ext uri="{FF2B5EF4-FFF2-40B4-BE49-F238E27FC236}">
                <a16:creationId xmlns:a16="http://schemas.microsoft.com/office/drawing/2014/main" id="{FCECF1F7-79FB-6C4D-8F70-E0BE4A4C71F0}"/>
              </a:ext>
            </a:extLst>
          </p:cNvPr>
          <p:cNvSpPr>
            <a:spLocks noGrp="1"/>
          </p:cNvSpPr>
          <p:nvPr>
            <p:ph idx="1"/>
          </p:nvPr>
        </p:nvSpPr>
        <p:spPr>
          <a:xfrm>
            <a:off x="342900" y="980487"/>
            <a:ext cx="8458200" cy="3145726"/>
          </a:xfrm>
        </p:spPr>
        <p:txBody>
          <a:bodyPr/>
          <a:lstStyle/>
          <a:p>
            <a:pPr marL="342900" indent="-342900">
              <a:buFont typeface="Arial" panose="020B0604020202020204" pitchFamily="34" charset="0"/>
              <a:buChar char="•"/>
            </a:pPr>
            <a:r>
              <a:rPr lang="en-US" dirty="0">
                <a:solidFill>
                  <a:srgbClr val="000000"/>
                </a:solidFill>
              </a:rPr>
              <a:t>Up to 5 replicas per source instance;  doesn’t require a outage on primary to  start replica</a:t>
            </a:r>
          </a:p>
          <a:p>
            <a:pPr marL="342900" indent="-342900">
              <a:buFont typeface="Arial" panose="020B0604020202020204" pitchFamily="34" charset="0"/>
              <a:buChar char="•"/>
            </a:pPr>
            <a:r>
              <a:rPr lang="en-US" dirty="0">
                <a:solidFill>
                  <a:srgbClr val="000000"/>
                </a:solidFill>
              </a:rPr>
              <a:t>Replicas can be Multi-AZ &amp; across regions </a:t>
            </a:r>
          </a:p>
          <a:p>
            <a:pPr marL="342900" indent="-342900">
              <a:buFont typeface="Arial" panose="020B0604020202020204" pitchFamily="34" charset="0"/>
              <a:buChar char="•"/>
            </a:pPr>
            <a:r>
              <a:rPr lang="en-US" dirty="0">
                <a:solidFill>
                  <a:srgbClr val="000000"/>
                </a:solidFill>
              </a:rPr>
              <a:t>Replicas can be promoted as new standalone databases</a:t>
            </a:r>
          </a:p>
          <a:p>
            <a:pPr marL="342900" indent="-342900">
              <a:buFont typeface="Arial" panose="020B0604020202020204" pitchFamily="34" charset="0"/>
              <a:buChar char="•"/>
            </a:pPr>
            <a:r>
              <a:rPr lang="en-US" dirty="0">
                <a:solidFill>
                  <a:srgbClr val="000000"/>
                </a:solidFill>
              </a:rPr>
              <a:t>Monitor replication via </a:t>
            </a:r>
            <a:r>
              <a:rPr lang="en-US" dirty="0" err="1">
                <a:solidFill>
                  <a:srgbClr val="000000"/>
                </a:solidFill>
              </a:rPr>
              <a:t>Cloudwatch</a:t>
            </a:r>
            <a:r>
              <a:rPr lang="en-US" dirty="0">
                <a:solidFill>
                  <a:srgbClr val="000000"/>
                </a:solidFill>
              </a:rPr>
              <a:t> </a:t>
            </a:r>
          </a:p>
          <a:p>
            <a:pPr marL="342900" indent="-342900">
              <a:buFont typeface="Arial" panose="020B0604020202020204" pitchFamily="34" charset="0"/>
              <a:buChar char="•"/>
            </a:pPr>
            <a:endParaRPr lang="en-US" dirty="0">
              <a:solidFill>
                <a:srgbClr val="000000"/>
              </a:solidFill>
            </a:endParaRPr>
          </a:p>
          <a:p>
            <a:r>
              <a:rPr lang="en-US" sz="1200" dirty="0">
                <a:solidFill>
                  <a:srgbClr val="000000"/>
                </a:solidFill>
                <a:hlinkClick r:id="rId3"/>
              </a:rPr>
              <a:t>https://docs.aws.amazon.com/AmazonRDS/latest/UserGuide/USER_PostgreSQL.Replication.ReadReplicas.html</a:t>
            </a:r>
            <a:r>
              <a:rPr lang="en-US" sz="1200" dirty="0">
                <a:solidFill>
                  <a:srgbClr val="000000"/>
                </a:solidFill>
              </a:rPr>
              <a:t> </a:t>
            </a:r>
          </a:p>
          <a:p>
            <a:endParaRPr lang="en-US" sz="1200" dirty="0">
              <a:solidFill>
                <a:srgbClr val="000000"/>
              </a:solidFill>
            </a:endParaRPr>
          </a:p>
          <a:p>
            <a:r>
              <a:rPr lang="en-US" sz="1200" dirty="0">
                <a:solidFill>
                  <a:srgbClr val="000000"/>
                </a:solidFill>
                <a:hlinkClick r:id="rId4"/>
              </a:rPr>
              <a:t>https://docs.aws.amazon.com/AmazonRDS/latest/UserGuide/USER_ReadRepl.html</a:t>
            </a:r>
            <a:r>
              <a:rPr lang="en-US" sz="1200" dirty="0">
                <a:solidFill>
                  <a:srgbClr val="000000"/>
                </a:solidFill>
              </a:rPr>
              <a:t> </a:t>
            </a:r>
          </a:p>
          <a:p>
            <a:endParaRPr lang="en-US" dirty="0">
              <a:solidFill>
                <a:srgbClr val="000000"/>
              </a:solidFill>
            </a:endParaRPr>
          </a:p>
        </p:txBody>
      </p:sp>
    </p:spTree>
    <p:extLst>
      <p:ext uri="{BB962C8B-B14F-4D97-AF65-F5344CB8AC3E}">
        <p14:creationId xmlns:p14="http://schemas.microsoft.com/office/powerpoint/2010/main" val="836118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F0B0-5244-F941-B0C2-A4D0F2E87775}"/>
              </a:ext>
            </a:extLst>
          </p:cNvPr>
          <p:cNvSpPr>
            <a:spLocks noGrp="1"/>
          </p:cNvSpPr>
          <p:nvPr>
            <p:ph type="title"/>
          </p:nvPr>
        </p:nvSpPr>
        <p:spPr/>
        <p:txBody>
          <a:bodyPr/>
          <a:lstStyle/>
          <a:p>
            <a:r>
              <a:rPr lang="en-US" dirty="0"/>
              <a:t>RDS PostgreSQL read replicas</a:t>
            </a:r>
          </a:p>
        </p:txBody>
      </p:sp>
      <p:sp>
        <p:nvSpPr>
          <p:cNvPr id="7" name="Rectangle 6">
            <a:extLst>
              <a:ext uri="{FF2B5EF4-FFF2-40B4-BE49-F238E27FC236}">
                <a16:creationId xmlns:a16="http://schemas.microsoft.com/office/drawing/2014/main" id="{A5B5B56E-7A40-7948-8CFE-7490AB35E86B}"/>
              </a:ext>
            </a:extLst>
          </p:cNvPr>
          <p:cNvSpPr/>
          <p:nvPr/>
        </p:nvSpPr>
        <p:spPr>
          <a:xfrm>
            <a:off x="182928" y="1200165"/>
            <a:ext cx="5059124" cy="3559907"/>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1</a:t>
            </a:r>
          </a:p>
        </p:txBody>
      </p:sp>
      <p:pic>
        <p:nvPicPr>
          <p:cNvPr id="8" name="Graphic 7">
            <a:extLst>
              <a:ext uri="{FF2B5EF4-FFF2-40B4-BE49-F238E27FC236}">
                <a16:creationId xmlns:a16="http://schemas.microsoft.com/office/drawing/2014/main" id="{900121D8-011B-C04C-8CED-A6A155F1340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82928" y="1200166"/>
            <a:ext cx="206375" cy="206375"/>
          </a:xfrm>
          <a:prstGeom prst="rect">
            <a:avLst/>
          </a:prstGeom>
        </p:spPr>
      </p:pic>
      <p:sp>
        <p:nvSpPr>
          <p:cNvPr id="10" name="Rectangle 9">
            <a:extLst>
              <a:ext uri="{FF2B5EF4-FFF2-40B4-BE49-F238E27FC236}">
                <a16:creationId xmlns:a16="http://schemas.microsoft.com/office/drawing/2014/main" id="{98B3E591-431E-0E42-BE6D-1DE0334FDDDE}"/>
              </a:ext>
            </a:extLst>
          </p:cNvPr>
          <p:cNvSpPr/>
          <p:nvPr/>
        </p:nvSpPr>
        <p:spPr>
          <a:xfrm>
            <a:off x="389303" y="1515406"/>
            <a:ext cx="2138952" cy="3002878"/>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57150" tIns="57150" rIns="57150" bIns="28575" numCol="1" spcCol="0" rtlCol="0" fromWordArt="0" anchor="t" anchorCtr="0" forceAA="0" compatLnSpc="1">
            <a:prstTxWarp prst="textNoShape">
              <a:avLst/>
            </a:prstTxWarp>
            <a:noAutofit/>
          </a:bodyPr>
          <a:lstStyle/>
          <a:p>
            <a:pPr algn="ctr" defTabSz="571500">
              <a:defRPr/>
            </a:pPr>
            <a:r>
              <a:rPr lang="en-US" sz="750" kern="0" dirty="0">
                <a:solidFill>
                  <a:srgbClr val="00A0C8"/>
                </a:solidFill>
                <a:latin typeface="Arial" panose="020B0604020202020204"/>
              </a:rPr>
              <a:t>Availability Zone A</a:t>
            </a:r>
          </a:p>
        </p:txBody>
      </p:sp>
      <p:sp>
        <p:nvSpPr>
          <p:cNvPr id="11" name="Rectangle 10">
            <a:extLst>
              <a:ext uri="{FF2B5EF4-FFF2-40B4-BE49-F238E27FC236}">
                <a16:creationId xmlns:a16="http://schemas.microsoft.com/office/drawing/2014/main" id="{F7288890-4435-2147-970B-6FDBC350F632}"/>
              </a:ext>
            </a:extLst>
          </p:cNvPr>
          <p:cNvSpPr/>
          <p:nvPr/>
        </p:nvSpPr>
        <p:spPr>
          <a:xfrm>
            <a:off x="2862674" y="1515406"/>
            <a:ext cx="2138952" cy="3002878"/>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57150" tIns="57150" rIns="57150" bIns="28575" numCol="1" spcCol="0" rtlCol="0" fromWordArt="0" anchor="t" anchorCtr="0" forceAA="0" compatLnSpc="1">
            <a:prstTxWarp prst="textNoShape">
              <a:avLst/>
            </a:prstTxWarp>
            <a:noAutofit/>
          </a:bodyPr>
          <a:lstStyle/>
          <a:p>
            <a:pPr algn="ctr" defTabSz="571500">
              <a:defRPr/>
            </a:pPr>
            <a:r>
              <a:rPr lang="en-US" sz="750" kern="0" dirty="0">
                <a:solidFill>
                  <a:srgbClr val="00A0C8"/>
                </a:solidFill>
                <a:latin typeface="Arial" panose="020B0604020202020204"/>
              </a:rPr>
              <a:t>Availability Zone B</a:t>
            </a:r>
          </a:p>
        </p:txBody>
      </p:sp>
      <p:sp>
        <p:nvSpPr>
          <p:cNvPr id="15" name="TextBox 14">
            <a:extLst>
              <a:ext uri="{FF2B5EF4-FFF2-40B4-BE49-F238E27FC236}">
                <a16:creationId xmlns:a16="http://schemas.microsoft.com/office/drawing/2014/main" id="{DD766F68-FEFD-1C4B-8C1B-49784A435230}"/>
              </a:ext>
            </a:extLst>
          </p:cNvPr>
          <p:cNvSpPr txBox="1"/>
          <p:nvPr/>
        </p:nvSpPr>
        <p:spPr>
          <a:xfrm>
            <a:off x="790941" y="2497472"/>
            <a:ext cx="1396781" cy="553998"/>
          </a:xfrm>
          <a:prstGeom prst="rect">
            <a:avLst/>
          </a:prstGeom>
          <a:noFill/>
        </p:spPr>
        <p:txBody>
          <a:bodyPr wrap="square" rtlCol="0">
            <a:spAutoFit/>
          </a:bodyPr>
          <a:lstStyle/>
          <a:p>
            <a:pPr algn="ctr" defTabSz="571500"/>
            <a:r>
              <a:rPr lang="en-US" sz="1000" dirty="0">
                <a:solidFill>
                  <a:srgbClr val="FAFAFA"/>
                </a:solidFill>
                <a:latin typeface="Arial" panose="020B0604020202020204"/>
              </a:rPr>
              <a:t>instance1</a:t>
            </a:r>
            <a:br>
              <a:rPr lang="en-US" sz="1000" dirty="0">
                <a:solidFill>
                  <a:srgbClr val="FAFAFA"/>
                </a:solidFill>
                <a:latin typeface="Arial" panose="020B0604020202020204"/>
              </a:rPr>
            </a:br>
            <a:r>
              <a:rPr lang="en-US" sz="1000" dirty="0">
                <a:solidFill>
                  <a:srgbClr val="FAFAFA"/>
                </a:solidFill>
                <a:latin typeface="Arial" panose="020B0604020202020204"/>
              </a:rPr>
              <a:t>(Multi-AZ primary)</a:t>
            </a:r>
          </a:p>
          <a:p>
            <a:pPr algn="ctr" defTabSz="571500"/>
            <a:endParaRPr lang="en-US" sz="1000" dirty="0">
              <a:solidFill>
                <a:srgbClr val="FAFAFA"/>
              </a:solidFill>
              <a:latin typeface="Arial" panose="020B0604020202020204"/>
            </a:endParaRPr>
          </a:p>
        </p:txBody>
      </p:sp>
      <p:sp>
        <p:nvSpPr>
          <p:cNvPr id="25" name="TextBox 24">
            <a:extLst>
              <a:ext uri="{FF2B5EF4-FFF2-40B4-BE49-F238E27FC236}">
                <a16:creationId xmlns:a16="http://schemas.microsoft.com/office/drawing/2014/main" id="{47D6F2CA-19BA-D444-9EF1-2ABA95F44F80}"/>
              </a:ext>
            </a:extLst>
          </p:cNvPr>
          <p:cNvSpPr txBox="1"/>
          <p:nvPr/>
        </p:nvSpPr>
        <p:spPr>
          <a:xfrm>
            <a:off x="3240990" y="2497439"/>
            <a:ext cx="1382320" cy="400110"/>
          </a:xfrm>
          <a:prstGeom prst="rect">
            <a:avLst/>
          </a:prstGeom>
          <a:noFill/>
        </p:spPr>
        <p:txBody>
          <a:bodyPr wrap="square" rtlCol="0">
            <a:spAutoFit/>
          </a:bodyPr>
          <a:lstStyle/>
          <a:p>
            <a:pPr algn="ctr" defTabSz="571500"/>
            <a:r>
              <a:rPr lang="en-US" sz="1000" dirty="0">
                <a:solidFill>
                  <a:srgbClr val="000000"/>
                </a:solidFill>
                <a:latin typeface="Arial" panose="020B0604020202020204"/>
              </a:rPr>
              <a:t>Standby for HA</a:t>
            </a:r>
            <a:br>
              <a:rPr lang="en-US" sz="1000" dirty="0">
                <a:solidFill>
                  <a:srgbClr val="000000"/>
                </a:solidFill>
                <a:latin typeface="Arial" panose="020B0604020202020204"/>
              </a:rPr>
            </a:br>
            <a:r>
              <a:rPr lang="en-US" sz="1000" dirty="0">
                <a:solidFill>
                  <a:srgbClr val="000000"/>
                </a:solidFill>
                <a:latin typeface="Arial" panose="020B0604020202020204"/>
              </a:rPr>
              <a:t>(Multi-AZ secondary)</a:t>
            </a:r>
          </a:p>
        </p:txBody>
      </p:sp>
      <p:cxnSp>
        <p:nvCxnSpPr>
          <p:cNvPr id="27" name="Straight Arrow Connector 26">
            <a:extLst>
              <a:ext uri="{FF2B5EF4-FFF2-40B4-BE49-F238E27FC236}">
                <a16:creationId xmlns:a16="http://schemas.microsoft.com/office/drawing/2014/main" id="{4C948C15-33DD-7F4B-89E2-C69F23E15CE2}"/>
              </a:ext>
            </a:extLst>
          </p:cNvPr>
          <p:cNvCxnSpPr>
            <a:cxnSpLocks/>
          </p:cNvCxnSpPr>
          <p:nvPr/>
        </p:nvCxnSpPr>
        <p:spPr>
          <a:xfrm>
            <a:off x="1709597" y="2277206"/>
            <a:ext cx="2002288" cy="0"/>
          </a:xfrm>
          <a:prstGeom prst="straightConnector1">
            <a:avLst/>
          </a:prstGeom>
          <a:noFill/>
          <a:ln w="12700" cap="flat" cmpd="sng" algn="ctr">
            <a:solidFill>
              <a:srgbClr val="8FA7C4"/>
            </a:solidFill>
            <a:prstDash val="solid"/>
            <a:miter lim="800000"/>
            <a:headEnd type="none" w="med" len="sm"/>
            <a:tailEnd type="arrow" w="med" len="sm"/>
          </a:ln>
          <a:effectLst/>
        </p:spPr>
      </p:cxnSp>
      <p:sp>
        <p:nvSpPr>
          <p:cNvPr id="34" name="TextBox 33">
            <a:extLst>
              <a:ext uri="{FF2B5EF4-FFF2-40B4-BE49-F238E27FC236}">
                <a16:creationId xmlns:a16="http://schemas.microsoft.com/office/drawing/2014/main" id="{15EF4CC6-F585-C94A-AD1D-A83CFF2A43AF}"/>
              </a:ext>
            </a:extLst>
          </p:cNvPr>
          <p:cNvSpPr txBox="1"/>
          <p:nvPr/>
        </p:nvSpPr>
        <p:spPr>
          <a:xfrm>
            <a:off x="3219532" y="3587105"/>
            <a:ext cx="1382117" cy="400110"/>
          </a:xfrm>
          <a:prstGeom prst="rect">
            <a:avLst/>
          </a:prstGeom>
          <a:noFill/>
        </p:spPr>
        <p:txBody>
          <a:bodyPr wrap="square" rtlCol="0">
            <a:spAutoFit/>
          </a:bodyPr>
          <a:lstStyle/>
          <a:p>
            <a:pPr algn="ctr" defTabSz="571500"/>
            <a:r>
              <a:rPr lang="en-US" sz="1000" dirty="0">
                <a:solidFill>
                  <a:srgbClr val="000000"/>
                </a:solidFill>
                <a:latin typeface="Arial" panose="020B0604020202020204"/>
              </a:rPr>
              <a:t>instance1-read-replica2</a:t>
            </a:r>
          </a:p>
        </p:txBody>
      </p:sp>
      <p:cxnSp>
        <p:nvCxnSpPr>
          <p:cNvPr id="39" name="Straight Arrow Connector 38">
            <a:extLst>
              <a:ext uri="{FF2B5EF4-FFF2-40B4-BE49-F238E27FC236}">
                <a16:creationId xmlns:a16="http://schemas.microsoft.com/office/drawing/2014/main" id="{FE0F94CA-7BC5-9B4B-8E5C-AED30CC98274}"/>
              </a:ext>
            </a:extLst>
          </p:cNvPr>
          <p:cNvCxnSpPr>
            <a:cxnSpLocks/>
          </p:cNvCxnSpPr>
          <p:nvPr/>
        </p:nvCxnSpPr>
        <p:spPr>
          <a:xfrm>
            <a:off x="1709597" y="2277207"/>
            <a:ext cx="2002288" cy="1102096"/>
          </a:xfrm>
          <a:prstGeom prst="straightConnector1">
            <a:avLst/>
          </a:prstGeom>
          <a:noFill/>
          <a:ln w="12700" cap="flat" cmpd="sng" algn="ctr">
            <a:solidFill>
              <a:srgbClr val="8FA7C4"/>
            </a:solidFill>
            <a:prstDash val="solid"/>
            <a:miter lim="800000"/>
            <a:headEnd type="none" w="med" len="sm"/>
            <a:tailEnd type="arrow" w="med" len="sm"/>
          </a:ln>
          <a:effectLst/>
        </p:spPr>
      </p:cxnSp>
      <p:sp>
        <p:nvSpPr>
          <p:cNvPr id="42" name="TextBox 41">
            <a:extLst>
              <a:ext uri="{FF2B5EF4-FFF2-40B4-BE49-F238E27FC236}">
                <a16:creationId xmlns:a16="http://schemas.microsoft.com/office/drawing/2014/main" id="{6CCCD863-DBDF-3F49-BC35-F04D59742E6D}"/>
              </a:ext>
            </a:extLst>
          </p:cNvPr>
          <p:cNvSpPr txBox="1"/>
          <p:nvPr/>
        </p:nvSpPr>
        <p:spPr>
          <a:xfrm>
            <a:off x="1751243" y="2031902"/>
            <a:ext cx="1559722"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2"/>
                </a:solidFill>
              </a:rPr>
              <a:t>HA – SYNC RDS service</a:t>
            </a:r>
          </a:p>
        </p:txBody>
      </p:sp>
      <p:sp>
        <p:nvSpPr>
          <p:cNvPr id="44" name="TextBox 43">
            <a:extLst>
              <a:ext uri="{FF2B5EF4-FFF2-40B4-BE49-F238E27FC236}">
                <a16:creationId xmlns:a16="http://schemas.microsoft.com/office/drawing/2014/main" id="{E59EF8F8-70ED-3142-B5EE-E6C36790921F}"/>
              </a:ext>
            </a:extLst>
          </p:cNvPr>
          <p:cNvSpPr txBox="1"/>
          <p:nvPr/>
        </p:nvSpPr>
        <p:spPr>
          <a:xfrm rot="1742410">
            <a:off x="1984652" y="2695327"/>
            <a:ext cx="1856277" cy="602729"/>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5"/>
                </a:solidFill>
              </a:rPr>
              <a:t>RR – PostgreSQL </a:t>
            </a:r>
          </a:p>
          <a:p>
            <a:pPr>
              <a:lnSpc>
                <a:spcPct val="90000"/>
              </a:lnSpc>
              <a:spcAft>
                <a:spcPts val="1125"/>
              </a:spcAft>
            </a:pPr>
            <a:r>
              <a:rPr lang="en-US" sz="1000" dirty="0">
                <a:solidFill>
                  <a:schemeClr val="accent5"/>
                </a:solidFill>
              </a:rPr>
              <a:t>native streaming replication</a:t>
            </a:r>
          </a:p>
        </p:txBody>
      </p:sp>
      <p:sp>
        <p:nvSpPr>
          <p:cNvPr id="45" name="TextBox 44">
            <a:extLst>
              <a:ext uri="{FF2B5EF4-FFF2-40B4-BE49-F238E27FC236}">
                <a16:creationId xmlns:a16="http://schemas.microsoft.com/office/drawing/2014/main" id="{063E535D-90E2-BE4D-AEF7-91AD7511B45A}"/>
              </a:ext>
            </a:extLst>
          </p:cNvPr>
          <p:cNvSpPr txBox="1"/>
          <p:nvPr/>
        </p:nvSpPr>
        <p:spPr>
          <a:xfrm>
            <a:off x="1097318" y="2479401"/>
            <a:ext cx="974626"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rPr>
              <a:t>db.r5.8xlarge</a:t>
            </a:r>
          </a:p>
        </p:txBody>
      </p:sp>
      <p:sp>
        <p:nvSpPr>
          <p:cNvPr id="46" name="TextBox 45">
            <a:extLst>
              <a:ext uri="{FF2B5EF4-FFF2-40B4-BE49-F238E27FC236}">
                <a16:creationId xmlns:a16="http://schemas.microsoft.com/office/drawing/2014/main" id="{A26D8DF1-24F9-C246-958B-41670C5523F3}"/>
              </a:ext>
            </a:extLst>
          </p:cNvPr>
          <p:cNvSpPr txBox="1"/>
          <p:nvPr/>
        </p:nvSpPr>
        <p:spPr>
          <a:xfrm>
            <a:off x="3431537" y="1750438"/>
            <a:ext cx="974626"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rPr>
              <a:t>db.r5.8xlarge</a:t>
            </a:r>
          </a:p>
        </p:txBody>
      </p:sp>
      <p:sp>
        <p:nvSpPr>
          <p:cNvPr id="47" name="TextBox 46">
            <a:extLst>
              <a:ext uri="{FF2B5EF4-FFF2-40B4-BE49-F238E27FC236}">
                <a16:creationId xmlns:a16="http://schemas.microsoft.com/office/drawing/2014/main" id="{3AD17243-76D1-BA49-9447-7AA78B123C16}"/>
              </a:ext>
            </a:extLst>
          </p:cNvPr>
          <p:cNvSpPr txBox="1"/>
          <p:nvPr/>
        </p:nvSpPr>
        <p:spPr>
          <a:xfrm>
            <a:off x="3431537" y="4060452"/>
            <a:ext cx="1045158"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4"/>
                </a:solidFill>
              </a:rPr>
              <a:t>db.r5.16xlarge</a:t>
            </a:r>
          </a:p>
        </p:txBody>
      </p:sp>
      <p:sp>
        <p:nvSpPr>
          <p:cNvPr id="49" name="TextBox 48">
            <a:extLst>
              <a:ext uri="{FF2B5EF4-FFF2-40B4-BE49-F238E27FC236}">
                <a16:creationId xmlns:a16="http://schemas.microsoft.com/office/drawing/2014/main" id="{EFD07CA5-AAB4-524E-A042-ED3FD5C317F6}"/>
              </a:ext>
            </a:extLst>
          </p:cNvPr>
          <p:cNvSpPr txBox="1"/>
          <p:nvPr/>
        </p:nvSpPr>
        <p:spPr>
          <a:xfrm>
            <a:off x="809947" y="1787175"/>
            <a:ext cx="1396781" cy="400110"/>
          </a:xfrm>
          <a:prstGeom prst="rect">
            <a:avLst/>
          </a:prstGeom>
          <a:noFill/>
        </p:spPr>
        <p:txBody>
          <a:bodyPr wrap="square" rtlCol="0">
            <a:spAutoFit/>
          </a:bodyPr>
          <a:lstStyle/>
          <a:p>
            <a:pPr algn="ctr" defTabSz="571500"/>
            <a:r>
              <a:rPr lang="en-US" sz="1000" dirty="0">
                <a:solidFill>
                  <a:srgbClr val="000000"/>
                </a:solidFill>
                <a:latin typeface="Arial" panose="020B0604020202020204"/>
              </a:rPr>
              <a:t>Primary </a:t>
            </a:r>
          </a:p>
          <a:p>
            <a:pPr algn="ctr" defTabSz="571500"/>
            <a:endParaRPr lang="en-US" sz="1000" dirty="0">
              <a:solidFill>
                <a:srgbClr val="000000"/>
              </a:solidFill>
              <a:latin typeface="Arial" panose="020B0604020202020204"/>
            </a:endParaRPr>
          </a:p>
        </p:txBody>
      </p:sp>
      <p:sp>
        <p:nvSpPr>
          <p:cNvPr id="50" name="TextBox 49">
            <a:extLst>
              <a:ext uri="{FF2B5EF4-FFF2-40B4-BE49-F238E27FC236}">
                <a16:creationId xmlns:a16="http://schemas.microsoft.com/office/drawing/2014/main" id="{B95839F4-F866-2B45-9B93-3F242D327333}"/>
              </a:ext>
            </a:extLst>
          </p:cNvPr>
          <p:cNvSpPr txBox="1"/>
          <p:nvPr/>
        </p:nvSpPr>
        <p:spPr>
          <a:xfrm>
            <a:off x="746184" y="3673304"/>
            <a:ext cx="1486291" cy="553998"/>
          </a:xfrm>
          <a:prstGeom prst="rect">
            <a:avLst/>
          </a:prstGeom>
          <a:noFill/>
        </p:spPr>
        <p:txBody>
          <a:bodyPr wrap="square" rtlCol="0">
            <a:spAutoFit/>
          </a:bodyPr>
          <a:lstStyle/>
          <a:p>
            <a:pPr algn="ctr" defTabSz="571500"/>
            <a:r>
              <a:rPr lang="en-US" sz="1000" dirty="0">
                <a:solidFill>
                  <a:srgbClr val="000000"/>
                </a:solidFill>
                <a:latin typeface="Arial" panose="020B0604020202020204"/>
              </a:rPr>
              <a:t>instance1-read-replica1</a:t>
            </a:r>
            <a:br>
              <a:rPr lang="en-US" sz="1000" dirty="0">
                <a:solidFill>
                  <a:srgbClr val="000000"/>
                </a:solidFill>
                <a:latin typeface="Arial" panose="020B0604020202020204"/>
              </a:rPr>
            </a:br>
            <a:endParaRPr lang="en-US" sz="1000" dirty="0">
              <a:solidFill>
                <a:srgbClr val="000000"/>
              </a:solidFill>
              <a:latin typeface="Arial" panose="020B0604020202020204"/>
            </a:endParaRPr>
          </a:p>
        </p:txBody>
      </p:sp>
      <p:sp>
        <p:nvSpPr>
          <p:cNvPr id="60" name="TextBox 59">
            <a:extLst>
              <a:ext uri="{FF2B5EF4-FFF2-40B4-BE49-F238E27FC236}">
                <a16:creationId xmlns:a16="http://schemas.microsoft.com/office/drawing/2014/main" id="{C4E34749-956E-7E47-B3A4-DE7486EE0AC2}"/>
              </a:ext>
            </a:extLst>
          </p:cNvPr>
          <p:cNvSpPr txBox="1"/>
          <p:nvPr/>
        </p:nvSpPr>
        <p:spPr>
          <a:xfrm>
            <a:off x="1002017" y="4067897"/>
            <a:ext cx="974626"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3"/>
                </a:solidFill>
              </a:rPr>
              <a:t>db.r5.4xlarge</a:t>
            </a:r>
          </a:p>
        </p:txBody>
      </p:sp>
      <p:pic>
        <p:nvPicPr>
          <p:cNvPr id="32"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258831" y="2009501"/>
            <a:ext cx="469900" cy="469900"/>
          </a:xfrm>
          <a:prstGeom prst="rect">
            <a:avLst/>
          </a:prstGeom>
        </p:spPr>
      </p:pic>
      <p:pic>
        <p:nvPicPr>
          <p:cNvPr id="33"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277581" y="3206101"/>
            <a:ext cx="469900" cy="469900"/>
          </a:xfrm>
          <a:prstGeom prst="rect">
            <a:avLst/>
          </a:prstGeom>
        </p:spPr>
      </p:pic>
      <p:pic>
        <p:nvPicPr>
          <p:cNvPr id="41"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705486" y="2001001"/>
            <a:ext cx="469900" cy="469900"/>
          </a:xfrm>
          <a:prstGeom prst="rect">
            <a:avLst/>
          </a:prstGeom>
        </p:spPr>
      </p:pic>
      <p:pic>
        <p:nvPicPr>
          <p:cNvPr id="52"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717115" y="3136298"/>
            <a:ext cx="469900" cy="469900"/>
          </a:xfrm>
          <a:prstGeom prst="rect">
            <a:avLst/>
          </a:prstGeom>
        </p:spPr>
      </p:pic>
      <p:sp>
        <p:nvSpPr>
          <p:cNvPr id="55" name="TextBox 54">
            <a:extLst>
              <a:ext uri="{FF2B5EF4-FFF2-40B4-BE49-F238E27FC236}">
                <a16:creationId xmlns:a16="http://schemas.microsoft.com/office/drawing/2014/main" id="{E59EF8F8-70ED-3142-B5EE-E6C36790921F}"/>
              </a:ext>
            </a:extLst>
          </p:cNvPr>
          <p:cNvSpPr txBox="1"/>
          <p:nvPr/>
        </p:nvSpPr>
        <p:spPr>
          <a:xfrm rot="5400000">
            <a:off x="668957" y="2902607"/>
            <a:ext cx="856721" cy="484748"/>
          </a:xfrm>
          <a:prstGeom prst="rect">
            <a:avLst/>
          </a:prstGeom>
          <a:noFill/>
        </p:spPr>
        <p:txBody>
          <a:bodyPr wrap="square" lIns="114300" tIns="0" rIns="114300" bIns="0" rtlCol="0">
            <a:spAutoFit/>
          </a:bodyPr>
          <a:lstStyle/>
          <a:p>
            <a:pPr>
              <a:lnSpc>
                <a:spcPct val="90000"/>
              </a:lnSpc>
              <a:spcAft>
                <a:spcPts val="1125"/>
              </a:spcAft>
            </a:pPr>
            <a:r>
              <a:rPr lang="en-US" sz="700" dirty="0">
                <a:solidFill>
                  <a:schemeClr val="accent5"/>
                </a:solidFill>
              </a:rPr>
              <a:t>RR – PostgreSQL native streaming replication</a:t>
            </a:r>
          </a:p>
        </p:txBody>
      </p:sp>
      <p:cxnSp>
        <p:nvCxnSpPr>
          <p:cNvPr id="5" name="Elbow Connector 4"/>
          <p:cNvCxnSpPr>
            <a:stCxn id="32" idx="2"/>
          </p:cNvCxnSpPr>
          <p:nvPr/>
        </p:nvCxnSpPr>
        <p:spPr>
          <a:xfrm rot="5400000">
            <a:off x="1085068" y="2797388"/>
            <a:ext cx="726700" cy="90726"/>
          </a:xfrm>
          <a:prstGeom prst="bentConnector3">
            <a:avLst>
              <a:gd name="adj1" fmla="val 50000"/>
            </a:avLst>
          </a:prstGeom>
          <a:ln w="12700">
            <a:solidFill>
              <a:srgbClr val="8FA7C4"/>
            </a:solidFill>
            <a:tail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A5B5B56E-7A40-7948-8CFE-7490AB35E86B}"/>
              </a:ext>
            </a:extLst>
          </p:cNvPr>
          <p:cNvSpPr/>
          <p:nvPr/>
        </p:nvSpPr>
        <p:spPr>
          <a:xfrm>
            <a:off x="5822167" y="1206379"/>
            <a:ext cx="2726037" cy="3559907"/>
          </a:xfrm>
          <a:prstGeom prst="rect">
            <a:avLst/>
          </a:prstGeom>
          <a:noFill/>
          <a:ln w="12700" cap="flat" cmpd="sng" algn="ctr">
            <a:solidFill>
              <a:srgbClr val="00A0C8"/>
            </a:solidFill>
            <a:prstDash val="sysDash"/>
            <a:miter lim="800000"/>
          </a:ln>
          <a:effectLst/>
        </p:spPr>
        <p:txBody>
          <a:bodyPr rot="0" spcFirstLastPara="0" vertOverflow="overflow" horzOverflow="overflow" vert="horz" wrap="square" lIns="285750" tIns="57150" rIns="57150" bIns="28575" numCol="1" spcCol="0" rtlCol="0" fromWordArt="0" anchor="t" anchorCtr="0" forceAA="0" compatLnSpc="1">
            <a:prstTxWarp prst="textNoShape">
              <a:avLst/>
            </a:prstTxWarp>
            <a:noAutofit/>
          </a:bodyPr>
          <a:lstStyle/>
          <a:p>
            <a:pPr defTabSz="571500">
              <a:defRPr/>
            </a:pPr>
            <a:r>
              <a:rPr lang="en-US" sz="750" kern="0" dirty="0">
                <a:solidFill>
                  <a:srgbClr val="00A0C8"/>
                </a:solidFill>
                <a:latin typeface="Arial" panose="020B0604020202020204"/>
              </a:rPr>
              <a:t>Region 2</a:t>
            </a:r>
          </a:p>
        </p:txBody>
      </p:sp>
      <p:pic>
        <p:nvPicPr>
          <p:cNvPr id="57" name="Graphic 7">
            <a:extLst>
              <a:ext uri="{FF2B5EF4-FFF2-40B4-BE49-F238E27FC236}">
                <a16:creationId xmlns:a16="http://schemas.microsoft.com/office/drawing/2014/main" id="{900121D8-011B-C04C-8CED-A6A155F1340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822167" y="1206380"/>
            <a:ext cx="206375" cy="206375"/>
          </a:xfrm>
          <a:prstGeom prst="rect">
            <a:avLst/>
          </a:prstGeom>
        </p:spPr>
      </p:pic>
      <p:sp>
        <p:nvSpPr>
          <p:cNvPr id="58" name="Rectangle 57">
            <a:extLst>
              <a:ext uri="{FF2B5EF4-FFF2-40B4-BE49-F238E27FC236}">
                <a16:creationId xmlns:a16="http://schemas.microsoft.com/office/drawing/2014/main" id="{98B3E591-431E-0E42-BE6D-1DE0334FDDDE}"/>
              </a:ext>
            </a:extLst>
          </p:cNvPr>
          <p:cNvSpPr/>
          <p:nvPr/>
        </p:nvSpPr>
        <p:spPr>
          <a:xfrm>
            <a:off x="6028542" y="1521620"/>
            <a:ext cx="2138952" cy="3002878"/>
          </a:xfrm>
          <a:prstGeom prst="rect">
            <a:avLst/>
          </a:prstGeom>
          <a:noFill/>
          <a:ln w="12700" cap="flat" cmpd="sng" algn="ctr">
            <a:solidFill>
              <a:srgbClr val="00A0C8"/>
            </a:solidFill>
            <a:prstDash val="dash"/>
            <a:miter lim="800000"/>
          </a:ln>
          <a:effectLst/>
        </p:spPr>
        <p:txBody>
          <a:bodyPr rot="0" spcFirstLastPara="0" vertOverflow="overflow" horzOverflow="overflow" vert="horz" wrap="square" lIns="57150" tIns="57150" rIns="57150" bIns="28575" numCol="1" spcCol="0" rtlCol="0" fromWordArt="0" anchor="t" anchorCtr="0" forceAA="0" compatLnSpc="1">
            <a:prstTxWarp prst="textNoShape">
              <a:avLst/>
            </a:prstTxWarp>
            <a:noAutofit/>
          </a:bodyPr>
          <a:lstStyle/>
          <a:p>
            <a:pPr algn="ctr" defTabSz="571500">
              <a:defRPr/>
            </a:pPr>
            <a:r>
              <a:rPr lang="en-US" sz="750" kern="0" dirty="0">
                <a:solidFill>
                  <a:srgbClr val="00A0C8"/>
                </a:solidFill>
                <a:latin typeface="Arial" panose="020B0604020202020204"/>
              </a:rPr>
              <a:t>Availability Zone A</a:t>
            </a:r>
          </a:p>
        </p:txBody>
      </p:sp>
      <p:sp>
        <p:nvSpPr>
          <p:cNvPr id="61" name="TextBox 60">
            <a:extLst>
              <a:ext uri="{FF2B5EF4-FFF2-40B4-BE49-F238E27FC236}">
                <a16:creationId xmlns:a16="http://schemas.microsoft.com/office/drawing/2014/main" id="{DD766F68-FEFD-1C4B-8C1B-49784A435230}"/>
              </a:ext>
            </a:extLst>
          </p:cNvPr>
          <p:cNvSpPr txBox="1"/>
          <p:nvPr/>
        </p:nvSpPr>
        <p:spPr>
          <a:xfrm>
            <a:off x="6430180" y="2503686"/>
            <a:ext cx="1396781" cy="553998"/>
          </a:xfrm>
          <a:prstGeom prst="rect">
            <a:avLst/>
          </a:prstGeom>
          <a:noFill/>
        </p:spPr>
        <p:txBody>
          <a:bodyPr wrap="square" rtlCol="0">
            <a:spAutoFit/>
          </a:bodyPr>
          <a:lstStyle/>
          <a:p>
            <a:pPr algn="ctr" defTabSz="571500"/>
            <a:r>
              <a:rPr lang="en-US" sz="1000" dirty="0">
                <a:solidFill>
                  <a:srgbClr val="FAFAFA"/>
                </a:solidFill>
                <a:latin typeface="Arial" panose="020B0604020202020204"/>
              </a:rPr>
              <a:t>instance1</a:t>
            </a:r>
            <a:br>
              <a:rPr lang="en-US" sz="1000" dirty="0">
                <a:solidFill>
                  <a:srgbClr val="FAFAFA"/>
                </a:solidFill>
                <a:latin typeface="Arial" panose="020B0604020202020204"/>
              </a:rPr>
            </a:br>
            <a:r>
              <a:rPr lang="en-US" sz="1000" dirty="0">
                <a:solidFill>
                  <a:srgbClr val="FAFAFA"/>
                </a:solidFill>
                <a:latin typeface="Arial" panose="020B0604020202020204"/>
              </a:rPr>
              <a:t>(Multi-AZ primary)</a:t>
            </a:r>
          </a:p>
          <a:p>
            <a:pPr algn="ctr" defTabSz="571500"/>
            <a:endParaRPr lang="en-US" sz="1000" dirty="0">
              <a:solidFill>
                <a:srgbClr val="FAFAFA"/>
              </a:solidFill>
              <a:latin typeface="Arial" panose="020B0604020202020204"/>
            </a:endParaRPr>
          </a:p>
        </p:txBody>
      </p:sp>
      <p:sp>
        <p:nvSpPr>
          <p:cNvPr id="68" name="TextBox 67">
            <a:extLst>
              <a:ext uri="{FF2B5EF4-FFF2-40B4-BE49-F238E27FC236}">
                <a16:creationId xmlns:a16="http://schemas.microsoft.com/office/drawing/2014/main" id="{063E535D-90E2-BE4D-AEF7-91AD7511B45A}"/>
              </a:ext>
            </a:extLst>
          </p:cNvPr>
          <p:cNvSpPr txBox="1"/>
          <p:nvPr/>
        </p:nvSpPr>
        <p:spPr>
          <a:xfrm>
            <a:off x="6619661" y="1754194"/>
            <a:ext cx="974626"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6"/>
                </a:solidFill>
              </a:rPr>
              <a:t>db.r5.8xlarge</a:t>
            </a:r>
          </a:p>
        </p:txBody>
      </p:sp>
      <p:pic>
        <p:nvPicPr>
          <p:cNvPr id="74"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898070" y="2015715"/>
            <a:ext cx="469900" cy="469900"/>
          </a:xfrm>
          <a:prstGeom prst="rect">
            <a:avLst/>
          </a:prstGeom>
        </p:spPr>
      </p:pic>
      <p:sp>
        <p:nvSpPr>
          <p:cNvPr id="78" name="TextBox 77">
            <a:extLst>
              <a:ext uri="{FF2B5EF4-FFF2-40B4-BE49-F238E27FC236}">
                <a16:creationId xmlns:a16="http://schemas.microsoft.com/office/drawing/2014/main" id="{E59EF8F8-70ED-3142-B5EE-E6C36790921F}"/>
              </a:ext>
            </a:extLst>
          </p:cNvPr>
          <p:cNvSpPr txBox="1"/>
          <p:nvPr/>
        </p:nvSpPr>
        <p:spPr>
          <a:xfrm>
            <a:off x="5429675" y="2324964"/>
            <a:ext cx="1373676" cy="221599"/>
          </a:xfrm>
          <a:prstGeom prst="rect">
            <a:avLst/>
          </a:prstGeom>
          <a:noFill/>
        </p:spPr>
        <p:txBody>
          <a:bodyPr wrap="square" lIns="114300" tIns="0" rIns="114300" bIns="0" rtlCol="0">
            <a:spAutoFit/>
          </a:bodyPr>
          <a:lstStyle/>
          <a:p>
            <a:pPr>
              <a:lnSpc>
                <a:spcPct val="90000"/>
              </a:lnSpc>
              <a:spcAft>
                <a:spcPts val="1125"/>
              </a:spcAft>
            </a:pPr>
            <a:r>
              <a:rPr lang="en-US" sz="800" dirty="0">
                <a:solidFill>
                  <a:schemeClr val="accent5"/>
                </a:solidFill>
              </a:rPr>
              <a:t>RR – PostgreSQL native streaming replication</a:t>
            </a:r>
          </a:p>
        </p:txBody>
      </p:sp>
      <p:cxnSp>
        <p:nvCxnSpPr>
          <p:cNvPr id="80" name="Elbow Connector 79"/>
          <p:cNvCxnSpPr>
            <a:stCxn id="32" idx="1"/>
            <a:endCxn id="74" idx="1"/>
          </p:cNvCxnSpPr>
          <p:nvPr/>
        </p:nvCxnSpPr>
        <p:spPr>
          <a:xfrm rot="10800000" flipH="1" flipV="1">
            <a:off x="1258830" y="2244451"/>
            <a:ext cx="5639239" cy="6214"/>
          </a:xfrm>
          <a:prstGeom prst="bentConnector5">
            <a:avLst>
              <a:gd name="adj1" fmla="val -4054"/>
              <a:gd name="adj2" fmla="val -19231896"/>
              <a:gd name="adj3" fmla="val 76326"/>
            </a:avLst>
          </a:prstGeom>
          <a:ln w="12700">
            <a:solidFill>
              <a:srgbClr val="8FA7C4"/>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15EF4CC6-F585-C94A-AD1D-A83CFF2A43AF}"/>
              </a:ext>
            </a:extLst>
          </p:cNvPr>
          <p:cNvSpPr txBox="1"/>
          <p:nvPr/>
        </p:nvSpPr>
        <p:spPr>
          <a:xfrm>
            <a:off x="6513930" y="2541120"/>
            <a:ext cx="1382117" cy="400110"/>
          </a:xfrm>
          <a:prstGeom prst="rect">
            <a:avLst/>
          </a:prstGeom>
          <a:noFill/>
        </p:spPr>
        <p:txBody>
          <a:bodyPr wrap="square" rtlCol="0">
            <a:spAutoFit/>
          </a:bodyPr>
          <a:lstStyle/>
          <a:p>
            <a:pPr algn="ctr" defTabSz="571500"/>
            <a:r>
              <a:rPr lang="en-US" sz="1000" dirty="0">
                <a:solidFill>
                  <a:srgbClr val="000000"/>
                </a:solidFill>
                <a:latin typeface="Arial" panose="020B0604020202020204"/>
              </a:rPr>
              <a:t>instance1-read-replica2 x region</a:t>
            </a:r>
          </a:p>
        </p:txBody>
      </p:sp>
    </p:spTree>
    <p:extLst>
      <p:ext uri="{BB962C8B-B14F-4D97-AF65-F5344CB8AC3E}">
        <p14:creationId xmlns:p14="http://schemas.microsoft.com/office/powerpoint/2010/main" val="2421561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34" grpId="0"/>
      <p:bldP spid="42" grpId="0"/>
      <p:bldP spid="44" grpId="0"/>
      <p:bldP spid="45" grpId="0"/>
      <p:bldP spid="46" grpId="0"/>
      <p:bldP spid="47" grpId="0"/>
      <p:bldP spid="49" grpId="0"/>
      <p:bldP spid="50" grpId="0"/>
      <p:bldP spid="60" grpId="0"/>
      <p:bldP spid="55" grpId="0"/>
      <p:bldP spid="61" grpId="0"/>
      <p:bldP spid="68" grpId="0"/>
      <p:bldP spid="78" grpId="0"/>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A8C11D-11EC-4841-9CB4-90674F6755FC}"/>
              </a:ext>
            </a:extLst>
          </p:cNvPr>
          <p:cNvSpPr>
            <a:spLocks noGrp="1"/>
          </p:cNvSpPr>
          <p:nvPr>
            <p:ph type="title"/>
          </p:nvPr>
        </p:nvSpPr>
        <p:spPr>
          <a:xfrm>
            <a:off x="336788" y="114936"/>
            <a:ext cx="8807211" cy="545192"/>
          </a:xfrm>
        </p:spPr>
        <p:txBody>
          <a:bodyPr/>
          <a:lstStyle/>
          <a:p>
            <a:r>
              <a:rPr lang="en-US" dirty="0"/>
              <a:t>Logical replication – Initial Copy</a:t>
            </a:r>
          </a:p>
        </p:txBody>
      </p:sp>
      <p:sp>
        <p:nvSpPr>
          <p:cNvPr id="5" name="TextBox 4">
            <a:extLst>
              <a:ext uri="{FF2B5EF4-FFF2-40B4-BE49-F238E27FC236}">
                <a16:creationId xmlns:a16="http://schemas.microsoft.com/office/drawing/2014/main" id="{15D93796-4F96-4A4D-8222-B38EB0A171E7}"/>
              </a:ext>
            </a:extLst>
          </p:cNvPr>
          <p:cNvSpPr txBox="1"/>
          <p:nvPr/>
        </p:nvSpPr>
        <p:spPr>
          <a:xfrm>
            <a:off x="1599290" y="1385347"/>
            <a:ext cx="1513305" cy="461665"/>
          </a:xfrm>
          <a:prstGeom prst="rect">
            <a:avLst/>
          </a:prstGeom>
          <a:noFill/>
        </p:spPr>
        <p:txBody>
          <a:bodyPr wrap="square" rtlCol="0">
            <a:spAutoFit/>
          </a:bodyPr>
          <a:lstStyle/>
          <a:p>
            <a:pPr algn="ctr" defTabSz="914400"/>
            <a:r>
              <a:rPr lang="en-US" sz="1200" dirty="0">
                <a:solidFill>
                  <a:srgbClr val="000000"/>
                </a:solidFill>
                <a:latin typeface="Amazon Ember"/>
              </a:rPr>
              <a:t>Read/write  </a:t>
            </a:r>
            <a:br>
              <a:rPr lang="en-US" sz="1200" dirty="0">
                <a:solidFill>
                  <a:srgbClr val="000000"/>
                </a:solidFill>
                <a:latin typeface="Amazon Ember"/>
              </a:rPr>
            </a:br>
            <a:r>
              <a:rPr lang="en-US" sz="1200" dirty="0">
                <a:solidFill>
                  <a:srgbClr val="000000"/>
                </a:solidFill>
                <a:latin typeface="Amazon Ember"/>
              </a:rPr>
              <a:t>workloads</a:t>
            </a:r>
          </a:p>
        </p:txBody>
      </p:sp>
      <p:pic>
        <p:nvPicPr>
          <p:cNvPr id="6" name="Graphic 5">
            <a:extLst>
              <a:ext uri="{FF2B5EF4-FFF2-40B4-BE49-F238E27FC236}">
                <a16:creationId xmlns:a16="http://schemas.microsoft.com/office/drawing/2014/main" id="{445E8D27-841B-1C40-A979-269773F544B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040758" y="915447"/>
            <a:ext cx="469900" cy="469900"/>
          </a:xfrm>
          <a:prstGeom prst="rect">
            <a:avLst/>
          </a:prstGeom>
        </p:spPr>
      </p:pic>
      <p:sp>
        <p:nvSpPr>
          <p:cNvPr id="7" name="TextBox 6">
            <a:extLst>
              <a:ext uri="{FF2B5EF4-FFF2-40B4-BE49-F238E27FC236}">
                <a16:creationId xmlns:a16="http://schemas.microsoft.com/office/drawing/2014/main" id="{DFBD2389-C825-994B-8735-3ACF882BF84B}"/>
              </a:ext>
            </a:extLst>
          </p:cNvPr>
          <p:cNvSpPr txBox="1"/>
          <p:nvPr/>
        </p:nvSpPr>
        <p:spPr>
          <a:xfrm>
            <a:off x="1677461" y="3187461"/>
            <a:ext cx="1356964" cy="646331"/>
          </a:xfrm>
          <a:prstGeom prst="rect">
            <a:avLst/>
          </a:prstGeom>
          <a:noFill/>
        </p:spPr>
        <p:txBody>
          <a:bodyPr wrap="square" rtlCol="0">
            <a:spAutoFit/>
          </a:bodyPr>
          <a:lstStyle/>
          <a:p>
            <a:pPr algn="ctr" defTabSz="914400"/>
            <a:r>
              <a:rPr lang="en-US" sz="1200" dirty="0">
                <a:solidFill>
                  <a:srgbClr val="000000"/>
                </a:solidFill>
                <a:latin typeface="Amazon Ember"/>
              </a:rPr>
              <a:t>RDS PostgreSQL source instance</a:t>
            </a:r>
          </a:p>
          <a:p>
            <a:pPr algn="ctr" defTabSz="914400"/>
            <a:endParaRPr lang="en-US" sz="1200" dirty="0">
              <a:solidFill>
                <a:srgbClr val="000000"/>
              </a:solidFill>
              <a:latin typeface="Amazon Ember"/>
            </a:endParaRPr>
          </a:p>
        </p:txBody>
      </p:sp>
      <p:cxnSp>
        <p:nvCxnSpPr>
          <p:cNvPr id="9" name="Straight Arrow Connector 8">
            <a:extLst>
              <a:ext uri="{FF2B5EF4-FFF2-40B4-BE49-F238E27FC236}">
                <a16:creationId xmlns:a16="http://schemas.microsoft.com/office/drawing/2014/main" id="{44138AFE-7C38-0A40-8690-31E346476AB3}"/>
              </a:ext>
            </a:extLst>
          </p:cNvPr>
          <p:cNvCxnSpPr>
            <a:cxnSpLocks/>
            <a:stCxn id="8" idx="0"/>
            <a:endCxn id="5" idx="2"/>
          </p:cNvCxnSpPr>
          <p:nvPr/>
        </p:nvCxnSpPr>
        <p:spPr>
          <a:xfrm flipV="1">
            <a:off x="2355943" y="1847012"/>
            <a:ext cx="0" cy="870549"/>
          </a:xfrm>
          <a:prstGeom prst="straightConnector1">
            <a:avLst/>
          </a:prstGeom>
          <a:noFill/>
          <a:ln w="12700" cap="flat" cmpd="sng" algn="ctr">
            <a:solidFill>
              <a:srgbClr val="8FA7C4"/>
            </a:solidFill>
            <a:prstDash val="solid"/>
            <a:miter lim="800000"/>
            <a:headEnd type="arrow" w="med" len="sm"/>
            <a:tailEnd type="arrow" w="med" len="sm"/>
          </a:ln>
          <a:effectLst/>
        </p:spPr>
      </p:cxnSp>
      <p:sp>
        <p:nvSpPr>
          <p:cNvPr id="13" name="TextBox 12">
            <a:extLst>
              <a:ext uri="{FF2B5EF4-FFF2-40B4-BE49-F238E27FC236}">
                <a16:creationId xmlns:a16="http://schemas.microsoft.com/office/drawing/2014/main" id="{A6B03BB6-529A-5C49-A741-BF8323A90923}"/>
              </a:ext>
            </a:extLst>
          </p:cNvPr>
          <p:cNvSpPr txBox="1"/>
          <p:nvPr/>
        </p:nvSpPr>
        <p:spPr>
          <a:xfrm>
            <a:off x="5651443" y="1393582"/>
            <a:ext cx="1513305" cy="276999"/>
          </a:xfrm>
          <a:prstGeom prst="rect">
            <a:avLst/>
          </a:prstGeom>
          <a:noFill/>
        </p:spPr>
        <p:txBody>
          <a:bodyPr wrap="square" rtlCol="0">
            <a:spAutoFit/>
          </a:bodyPr>
          <a:lstStyle/>
          <a:p>
            <a:pPr algn="ctr" defTabSz="914400"/>
            <a:r>
              <a:rPr lang="en-US" sz="1200" dirty="0">
                <a:latin typeface="Amazon Ember"/>
              </a:rPr>
              <a:t>Read workloads</a:t>
            </a:r>
          </a:p>
        </p:txBody>
      </p:sp>
      <p:pic>
        <p:nvPicPr>
          <p:cNvPr id="14" name="Graphic 13">
            <a:extLst>
              <a:ext uri="{FF2B5EF4-FFF2-40B4-BE49-F238E27FC236}">
                <a16:creationId xmlns:a16="http://schemas.microsoft.com/office/drawing/2014/main" id="{48C0B062-CB7F-8747-A55D-D626A08AB67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173146" y="915447"/>
            <a:ext cx="469900" cy="469900"/>
          </a:xfrm>
          <a:prstGeom prst="rect">
            <a:avLst/>
          </a:prstGeom>
        </p:spPr>
      </p:pic>
      <p:sp>
        <p:nvSpPr>
          <p:cNvPr id="15" name="TextBox 14">
            <a:extLst>
              <a:ext uri="{FF2B5EF4-FFF2-40B4-BE49-F238E27FC236}">
                <a16:creationId xmlns:a16="http://schemas.microsoft.com/office/drawing/2014/main" id="{684BA34A-CEB8-D943-AA98-98CDC4ECD6B7}"/>
              </a:ext>
            </a:extLst>
          </p:cNvPr>
          <p:cNvSpPr txBox="1"/>
          <p:nvPr/>
        </p:nvSpPr>
        <p:spPr>
          <a:xfrm>
            <a:off x="5729614" y="3187461"/>
            <a:ext cx="1356964" cy="646331"/>
          </a:xfrm>
          <a:prstGeom prst="rect">
            <a:avLst/>
          </a:prstGeom>
          <a:noFill/>
        </p:spPr>
        <p:txBody>
          <a:bodyPr wrap="square" rtlCol="0">
            <a:spAutoFit/>
          </a:bodyPr>
          <a:lstStyle/>
          <a:p>
            <a:pPr algn="ctr" defTabSz="914400"/>
            <a:r>
              <a:rPr lang="en-US" sz="1200" dirty="0">
                <a:solidFill>
                  <a:srgbClr val="000000"/>
                </a:solidFill>
                <a:latin typeface="Amazon Ember"/>
              </a:rPr>
              <a:t>RDS PostgreSQL target instance</a:t>
            </a:r>
          </a:p>
          <a:p>
            <a:pPr algn="ctr" defTabSz="914400"/>
            <a:endParaRPr lang="en-US" sz="1200" dirty="0">
              <a:solidFill>
                <a:srgbClr val="000000"/>
              </a:solidFill>
              <a:latin typeface="Amazon Ember"/>
            </a:endParaRPr>
          </a:p>
        </p:txBody>
      </p:sp>
      <p:cxnSp>
        <p:nvCxnSpPr>
          <p:cNvPr id="17" name="Straight Arrow Connector 16">
            <a:extLst>
              <a:ext uri="{FF2B5EF4-FFF2-40B4-BE49-F238E27FC236}">
                <a16:creationId xmlns:a16="http://schemas.microsoft.com/office/drawing/2014/main" id="{8634C0DF-28E3-484A-AB97-4044749F7B3E}"/>
              </a:ext>
            </a:extLst>
          </p:cNvPr>
          <p:cNvCxnSpPr>
            <a:cxnSpLocks/>
            <a:stCxn id="16" idx="0"/>
            <a:endCxn id="13" idx="2"/>
          </p:cNvCxnSpPr>
          <p:nvPr/>
        </p:nvCxnSpPr>
        <p:spPr>
          <a:xfrm flipV="1">
            <a:off x="6408096" y="1670581"/>
            <a:ext cx="0" cy="1046980"/>
          </a:xfrm>
          <a:prstGeom prst="straightConnector1">
            <a:avLst/>
          </a:prstGeom>
          <a:noFill/>
          <a:ln w="12700" cap="flat" cmpd="sng" algn="ctr">
            <a:solidFill>
              <a:srgbClr val="8FA7C4"/>
            </a:solidFill>
            <a:prstDash val="solid"/>
            <a:miter lim="800000"/>
            <a:headEnd type="arrow" w="med" len="sm"/>
            <a:tailEnd type="arrow" w="med" len="sm"/>
          </a:ln>
          <a:effectLst/>
        </p:spPr>
      </p:cxnSp>
      <p:cxnSp>
        <p:nvCxnSpPr>
          <p:cNvPr id="20" name="Straight Arrow Connector 19">
            <a:extLst>
              <a:ext uri="{FF2B5EF4-FFF2-40B4-BE49-F238E27FC236}">
                <a16:creationId xmlns:a16="http://schemas.microsoft.com/office/drawing/2014/main" id="{A78FE7C2-707E-E540-BA9A-F6B87B1CC63F}"/>
              </a:ext>
            </a:extLst>
          </p:cNvPr>
          <p:cNvCxnSpPr>
            <a:cxnSpLocks/>
            <a:endCxn id="32" idx="1"/>
          </p:cNvCxnSpPr>
          <p:nvPr/>
        </p:nvCxnSpPr>
        <p:spPr>
          <a:xfrm>
            <a:off x="2590893" y="2952511"/>
            <a:ext cx="3648389" cy="22173"/>
          </a:xfrm>
          <a:prstGeom prst="straightConnector1">
            <a:avLst/>
          </a:prstGeom>
          <a:noFill/>
          <a:ln w="12700" cap="flat" cmpd="sng" algn="ctr">
            <a:solidFill>
              <a:srgbClr val="8FA7C4"/>
            </a:solidFill>
            <a:prstDash val="solid"/>
            <a:headEnd type="none" w="med" len="sm"/>
            <a:tailEnd type="arrow" w="med" len="sm"/>
          </a:ln>
          <a:effectLst/>
        </p:spPr>
      </p:cxnSp>
      <p:sp>
        <p:nvSpPr>
          <p:cNvPr id="25" name="Oval 24">
            <a:extLst>
              <a:ext uri="{FF2B5EF4-FFF2-40B4-BE49-F238E27FC236}">
                <a16:creationId xmlns:a16="http://schemas.microsoft.com/office/drawing/2014/main" id="{55BE679D-EB19-A042-8D66-B5A9529460C1}"/>
              </a:ext>
            </a:extLst>
          </p:cNvPr>
          <p:cNvSpPr>
            <a:spLocks noChangeAspect="1"/>
          </p:cNvSpPr>
          <p:nvPr/>
        </p:nvSpPr>
        <p:spPr bwMode="auto">
          <a:xfrm>
            <a:off x="2590892" y="3847993"/>
            <a:ext cx="219291" cy="219291"/>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accent4"/>
                </a:solidFill>
                <a:ea typeface="Segoe UI" pitchFamily="34" charset="0"/>
                <a:cs typeface="Segoe UI" pitchFamily="34" charset="0"/>
              </a:rPr>
              <a:t>1</a:t>
            </a:r>
          </a:p>
        </p:txBody>
      </p:sp>
      <p:sp>
        <p:nvSpPr>
          <p:cNvPr id="26" name="TextBox 25">
            <a:extLst>
              <a:ext uri="{FF2B5EF4-FFF2-40B4-BE49-F238E27FC236}">
                <a16:creationId xmlns:a16="http://schemas.microsoft.com/office/drawing/2014/main" id="{4085726C-C302-D447-BE3E-037B48AAFE09}"/>
              </a:ext>
            </a:extLst>
          </p:cNvPr>
          <p:cNvSpPr txBox="1"/>
          <p:nvPr/>
        </p:nvSpPr>
        <p:spPr>
          <a:xfrm>
            <a:off x="2810183" y="3826078"/>
            <a:ext cx="2135521" cy="261610"/>
          </a:xfrm>
          <a:prstGeom prst="rect">
            <a:avLst/>
          </a:prstGeom>
          <a:noFill/>
        </p:spPr>
        <p:txBody>
          <a:bodyPr wrap="none" rtlCol="0">
            <a:spAutoFit/>
          </a:bodyPr>
          <a:lstStyle/>
          <a:p>
            <a:r>
              <a:rPr lang="en-US" sz="1100" dirty="0">
                <a:solidFill>
                  <a:srgbClr val="000000"/>
                </a:solidFill>
              </a:rPr>
              <a:t>Capture Data Capture changes</a:t>
            </a:r>
          </a:p>
        </p:txBody>
      </p:sp>
      <p:sp>
        <p:nvSpPr>
          <p:cNvPr id="30" name="Right Arrow 29">
            <a:extLst>
              <a:ext uri="{FF2B5EF4-FFF2-40B4-BE49-F238E27FC236}">
                <a16:creationId xmlns:a16="http://schemas.microsoft.com/office/drawing/2014/main" id="{4AC6CC95-36E4-324F-BF2E-117FFBFA5472}"/>
              </a:ext>
            </a:extLst>
          </p:cNvPr>
          <p:cNvSpPr/>
          <p:nvPr/>
        </p:nvSpPr>
        <p:spPr>
          <a:xfrm rot="10800000">
            <a:off x="2590892" y="3637420"/>
            <a:ext cx="996299" cy="13972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F9A994FF-F48F-9947-BD19-2AA7E4DC0519}"/>
              </a:ext>
            </a:extLst>
          </p:cNvPr>
          <p:cNvSpPr>
            <a:spLocks noChangeAspect="1"/>
          </p:cNvSpPr>
          <p:nvPr/>
        </p:nvSpPr>
        <p:spPr bwMode="auto">
          <a:xfrm>
            <a:off x="4195797" y="2628383"/>
            <a:ext cx="219291" cy="219291"/>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accent4"/>
                </a:solidFill>
                <a:ea typeface="Segoe UI" pitchFamily="34" charset="0"/>
                <a:cs typeface="Segoe UI" pitchFamily="34" charset="0"/>
              </a:rPr>
              <a:t>2</a:t>
            </a:r>
          </a:p>
        </p:txBody>
      </p:sp>
      <p:sp>
        <p:nvSpPr>
          <p:cNvPr id="34" name="TextBox 33">
            <a:extLst>
              <a:ext uri="{FF2B5EF4-FFF2-40B4-BE49-F238E27FC236}">
                <a16:creationId xmlns:a16="http://schemas.microsoft.com/office/drawing/2014/main" id="{C7892934-3599-284C-A9C7-B0C22E1EF55F}"/>
              </a:ext>
            </a:extLst>
          </p:cNvPr>
          <p:cNvSpPr txBox="1"/>
          <p:nvPr/>
        </p:nvSpPr>
        <p:spPr>
          <a:xfrm>
            <a:off x="4415088" y="2606468"/>
            <a:ext cx="1555234" cy="261610"/>
          </a:xfrm>
          <a:prstGeom prst="rect">
            <a:avLst/>
          </a:prstGeom>
          <a:noFill/>
        </p:spPr>
        <p:txBody>
          <a:bodyPr wrap="none" rtlCol="0">
            <a:spAutoFit/>
          </a:bodyPr>
          <a:lstStyle/>
          <a:p>
            <a:r>
              <a:rPr lang="en-US" sz="1100" dirty="0">
                <a:solidFill>
                  <a:srgbClr val="000000"/>
                </a:solidFill>
              </a:rPr>
              <a:t>Apply records as SQL</a:t>
            </a:r>
          </a:p>
        </p:txBody>
      </p:sp>
      <p:sp>
        <p:nvSpPr>
          <p:cNvPr id="35" name="Right Arrow 34">
            <a:extLst>
              <a:ext uri="{FF2B5EF4-FFF2-40B4-BE49-F238E27FC236}">
                <a16:creationId xmlns:a16="http://schemas.microsoft.com/office/drawing/2014/main" id="{4AD4745E-9F6A-F243-ABD5-03C9FB62A885}"/>
              </a:ext>
            </a:extLst>
          </p:cNvPr>
          <p:cNvSpPr/>
          <p:nvPr/>
        </p:nvSpPr>
        <p:spPr>
          <a:xfrm>
            <a:off x="4195796" y="2500364"/>
            <a:ext cx="1685267" cy="9425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114118" y="2744718"/>
            <a:ext cx="469900" cy="469900"/>
          </a:xfrm>
          <a:prstGeom prst="rect">
            <a:avLst/>
          </a:prstGeom>
        </p:spPr>
      </p:pic>
      <p:pic>
        <p:nvPicPr>
          <p:cNvPr id="32"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239282" y="2739734"/>
            <a:ext cx="469900" cy="469900"/>
          </a:xfrm>
          <a:prstGeom prst="rect">
            <a:avLst/>
          </a:prstGeom>
        </p:spPr>
      </p:pic>
      <p:sp>
        <p:nvSpPr>
          <p:cNvPr id="36" name="TextBox 35">
            <a:extLst>
              <a:ext uri="{FF2B5EF4-FFF2-40B4-BE49-F238E27FC236}">
                <a16:creationId xmlns:a16="http://schemas.microsoft.com/office/drawing/2014/main" id="{92EA2626-9AD0-C34A-9DFA-00B8753657B1}"/>
              </a:ext>
            </a:extLst>
          </p:cNvPr>
          <p:cNvSpPr txBox="1"/>
          <p:nvPr/>
        </p:nvSpPr>
        <p:spPr>
          <a:xfrm>
            <a:off x="3303385" y="3059117"/>
            <a:ext cx="1794443" cy="461665"/>
          </a:xfrm>
          <a:prstGeom prst="rect">
            <a:avLst/>
          </a:prstGeom>
          <a:noFill/>
        </p:spPr>
        <p:txBody>
          <a:bodyPr wrap="square" rtlCol="0">
            <a:spAutoFit/>
          </a:bodyPr>
          <a:lstStyle/>
          <a:p>
            <a:pPr algn="ctr"/>
            <a:r>
              <a:rPr lang="en-US" sz="1200" dirty="0"/>
              <a:t>PostgreSQL Native logical replication</a:t>
            </a:r>
          </a:p>
        </p:txBody>
      </p:sp>
    </p:spTree>
    <p:extLst>
      <p:ext uri="{BB962C8B-B14F-4D97-AF65-F5344CB8AC3E}">
        <p14:creationId xmlns:p14="http://schemas.microsoft.com/office/powerpoint/2010/main" val="3632262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30" grpId="0" animBg="1"/>
      <p:bldP spid="33" grpId="0" animBg="1"/>
      <p:bldP spid="34" grpId="0"/>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A8C11D-11EC-4841-9CB4-90674F6755FC}"/>
              </a:ext>
            </a:extLst>
          </p:cNvPr>
          <p:cNvSpPr>
            <a:spLocks noGrp="1"/>
          </p:cNvSpPr>
          <p:nvPr>
            <p:ph type="title"/>
          </p:nvPr>
        </p:nvSpPr>
        <p:spPr>
          <a:xfrm>
            <a:off x="336788" y="114936"/>
            <a:ext cx="8807211" cy="545192"/>
          </a:xfrm>
        </p:spPr>
        <p:txBody>
          <a:bodyPr/>
          <a:lstStyle/>
          <a:p>
            <a:r>
              <a:rPr lang="en-US" dirty="0"/>
              <a:t>Replication with DMS </a:t>
            </a:r>
            <a:r>
              <a:rPr lang="en-US" sz="2400" dirty="0"/>
              <a:t>(Database Migration Service)</a:t>
            </a:r>
            <a:endParaRPr lang="en-US" dirty="0"/>
          </a:p>
        </p:txBody>
      </p:sp>
      <p:sp>
        <p:nvSpPr>
          <p:cNvPr id="5" name="TextBox 4">
            <a:extLst>
              <a:ext uri="{FF2B5EF4-FFF2-40B4-BE49-F238E27FC236}">
                <a16:creationId xmlns:a16="http://schemas.microsoft.com/office/drawing/2014/main" id="{15D93796-4F96-4A4D-8222-B38EB0A171E7}"/>
              </a:ext>
            </a:extLst>
          </p:cNvPr>
          <p:cNvSpPr txBox="1"/>
          <p:nvPr/>
        </p:nvSpPr>
        <p:spPr>
          <a:xfrm>
            <a:off x="1599290" y="1385347"/>
            <a:ext cx="1513305" cy="461665"/>
          </a:xfrm>
          <a:prstGeom prst="rect">
            <a:avLst/>
          </a:prstGeom>
          <a:noFill/>
        </p:spPr>
        <p:txBody>
          <a:bodyPr wrap="square" rtlCol="0">
            <a:spAutoFit/>
          </a:bodyPr>
          <a:lstStyle/>
          <a:p>
            <a:pPr algn="ctr" defTabSz="914400"/>
            <a:r>
              <a:rPr lang="en-US" sz="1200" dirty="0">
                <a:solidFill>
                  <a:srgbClr val="000000"/>
                </a:solidFill>
                <a:latin typeface="Amazon Ember"/>
              </a:rPr>
              <a:t>Read/write  </a:t>
            </a:r>
            <a:br>
              <a:rPr lang="en-US" sz="1200" dirty="0">
                <a:solidFill>
                  <a:srgbClr val="000000"/>
                </a:solidFill>
                <a:latin typeface="Amazon Ember"/>
              </a:rPr>
            </a:br>
            <a:r>
              <a:rPr lang="en-US" sz="1200" dirty="0">
                <a:solidFill>
                  <a:srgbClr val="000000"/>
                </a:solidFill>
                <a:latin typeface="Amazon Ember"/>
              </a:rPr>
              <a:t>workloads</a:t>
            </a:r>
          </a:p>
        </p:txBody>
      </p:sp>
      <p:pic>
        <p:nvPicPr>
          <p:cNvPr id="6" name="Graphic 5">
            <a:extLst>
              <a:ext uri="{FF2B5EF4-FFF2-40B4-BE49-F238E27FC236}">
                <a16:creationId xmlns:a16="http://schemas.microsoft.com/office/drawing/2014/main" id="{445E8D27-841B-1C40-A979-269773F544B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040758" y="915447"/>
            <a:ext cx="469900" cy="469900"/>
          </a:xfrm>
          <a:prstGeom prst="rect">
            <a:avLst/>
          </a:prstGeom>
        </p:spPr>
      </p:pic>
      <p:sp>
        <p:nvSpPr>
          <p:cNvPr id="7" name="TextBox 6">
            <a:extLst>
              <a:ext uri="{FF2B5EF4-FFF2-40B4-BE49-F238E27FC236}">
                <a16:creationId xmlns:a16="http://schemas.microsoft.com/office/drawing/2014/main" id="{DFBD2389-C825-994B-8735-3ACF882BF84B}"/>
              </a:ext>
            </a:extLst>
          </p:cNvPr>
          <p:cNvSpPr txBox="1"/>
          <p:nvPr/>
        </p:nvSpPr>
        <p:spPr>
          <a:xfrm>
            <a:off x="1677461" y="3187461"/>
            <a:ext cx="1356964" cy="646331"/>
          </a:xfrm>
          <a:prstGeom prst="rect">
            <a:avLst/>
          </a:prstGeom>
          <a:noFill/>
        </p:spPr>
        <p:txBody>
          <a:bodyPr wrap="square" rtlCol="0">
            <a:spAutoFit/>
          </a:bodyPr>
          <a:lstStyle/>
          <a:p>
            <a:pPr algn="ctr" defTabSz="914400"/>
            <a:r>
              <a:rPr lang="en-US" sz="1200" dirty="0">
                <a:solidFill>
                  <a:srgbClr val="000000"/>
                </a:solidFill>
                <a:latin typeface="Amazon Ember"/>
              </a:rPr>
              <a:t>RDS PostgreSQL source instance</a:t>
            </a:r>
          </a:p>
          <a:p>
            <a:pPr algn="ctr" defTabSz="914400"/>
            <a:endParaRPr lang="en-US" sz="1200" dirty="0">
              <a:solidFill>
                <a:srgbClr val="000000"/>
              </a:solidFill>
              <a:latin typeface="Amazon Ember"/>
            </a:endParaRPr>
          </a:p>
        </p:txBody>
      </p:sp>
      <p:cxnSp>
        <p:nvCxnSpPr>
          <p:cNvPr id="9" name="Straight Arrow Connector 8">
            <a:extLst>
              <a:ext uri="{FF2B5EF4-FFF2-40B4-BE49-F238E27FC236}">
                <a16:creationId xmlns:a16="http://schemas.microsoft.com/office/drawing/2014/main" id="{44138AFE-7C38-0A40-8690-31E346476AB3}"/>
              </a:ext>
            </a:extLst>
          </p:cNvPr>
          <p:cNvCxnSpPr>
            <a:cxnSpLocks/>
            <a:stCxn id="8" idx="0"/>
            <a:endCxn id="5" idx="2"/>
          </p:cNvCxnSpPr>
          <p:nvPr/>
        </p:nvCxnSpPr>
        <p:spPr>
          <a:xfrm flipV="1">
            <a:off x="2355943" y="1847012"/>
            <a:ext cx="0" cy="870549"/>
          </a:xfrm>
          <a:prstGeom prst="straightConnector1">
            <a:avLst/>
          </a:prstGeom>
          <a:noFill/>
          <a:ln w="12700" cap="flat" cmpd="sng" algn="ctr">
            <a:solidFill>
              <a:srgbClr val="8FA7C4"/>
            </a:solidFill>
            <a:prstDash val="solid"/>
            <a:miter lim="800000"/>
            <a:headEnd type="arrow" w="med" len="sm"/>
            <a:tailEnd type="arrow" w="med" len="sm"/>
          </a:ln>
          <a:effectLst/>
        </p:spPr>
      </p:cxnSp>
      <p:cxnSp>
        <p:nvCxnSpPr>
          <p:cNvPr id="10" name="Straight Arrow Connector 9">
            <a:extLst>
              <a:ext uri="{FF2B5EF4-FFF2-40B4-BE49-F238E27FC236}">
                <a16:creationId xmlns:a16="http://schemas.microsoft.com/office/drawing/2014/main" id="{8FAFD3BA-E268-484E-AA6A-C8808BB30688}"/>
              </a:ext>
            </a:extLst>
          </p:cNvPr>
          <p:cNvCxnSpPr>
            <a:cxnSpLocks/>
            <a:stCxn id="19" idx="3"/>
            <a:endCxn id="16" idx="1"/>
          </p:cNvCxnSpPr>
          <p:nvPr/>
        </p:nvCxnSpPr>
        <p:spPr>
          <a:xfrm>
            <a:off x="4057092" y="2952511"/>
            <a:ext cx="2116054" cy="0"/>
          </a:xfrm>
          <a:prstGeom prst="straightConnector1">
            <a:avLst/>
          </a:prstGeom>
          <a:noFill/>
          <a:ln w="12700" cap="flat" cmpd="sng" algn="ctr">
            <a:solidFill>
              <a:srgbClr val="8FA7C4"/>
            </a:solidFill>
            <a:prstDash val="solid"/>
            <a:headEnd type="none" w="med" len="sm"/>
            <a:tailEnd type="arrow" w="med" len="sm"/>
          </a:ln>
          <a:effectLst/>
        </p:spPr>
      </p:cxnSp>
      <p:sp>
        <p:nvSpPr>
          <p:cNvPr id="13" name="TextBox 12">
            <a:extLst>
              <a:ext uri="{FF2B5EF4-FFF2-40B4-BE49-F238E27FC236}">
                <a16:creationId xmlns:a16="http://schemas.microsoft.com/office/drawing/2014/main" id="{A6B03BB6-529A-5C49-A741-BF8323A90923}"/>
              </a:ext>
            </a:extLst>
          </p:cNvPr>
          <p:cNvSpPr txBox="1"/>
          <p:nvPr/>
        </p:nvSpPr>
        <p:spPr>
          <a:xfrm>
            <a:off x="5651443" y="1393582"/>
            <a:ext cx="1513305" cy="276999"/>
          </a:xfrm>
          <a:prstGeom prst="rect">
            <a:avLst/>
          </a:prstGeom>
          <a:noFill/>
        </p:spPr>
        <p:txBody>
          <a:bodyPr wrap="square" rtlCol="0">
            <a:spAutoFit/>
          </a:bodyPr>
          <a:lstStyle/>
          <a:p>
            <a:pPr algn="ctr" defTabSz="914400"/>
            <a:r>
              <a:rPr lang="en-US" sz="1200" dirty="0">
                <a:latin typeface="Amazon Ember"/>
              </a:rPr>
              <a:t>Read workloads</a:t>
            </a:r>
          </a:p>
        </p:txBody>
      </p:sp>
      <p:pic>
        <p:nvPicPr>
          <p:cNvPr id="14" name="Graphic 13">
            <a:extLst>
              <a:ext uri="{FF2B5EF4-FFF2-40B4-BE49-F238E27FC236}">
                <a16:creationId xmlns:a16="http://schemas.microsoft.com/office/drawing/2014/main" id="{48C0B062-CB7F-8747-A55D-D626A08AB67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173146" y="915447"/>
            <a:ext cx="469900" cy="469900"/>
          </a:xfrm>
          <a:prstGeom prst="rect">
            <a:avLst/>
          </a:prstGeom>
        </p:spPr>
      </p:pic>
      <p:sp>
        <p:nvSpPr>
          <p:cNvPr id="15" name="TextBox 14">
            <a:extLst>
              <a:ext uri="{FF2B5EF4-FFF2-40B4-BE49-F238E27FC236}">
                <a16:creationId xmlns:a16="http://schemas.microsoft.com/office/drawing/2014/main" id="{684BA34A-CEB8-D943-AA98-98CDC4ECD6B7}"/>
              </a:ext>
            </a:extLst>
          </p:cNvPr>
          <p:cNvSpPr txBox="1"/>
          <p:nvPr/>
        </p:nvSpPr>
        <p:spPr>
          <a:xfrm>
            <a:off x="5729614" y="3187461"/>
            <a:ext cx="1356964" cy="646331"/>
          </a:xfrm>
          <a:prstGeom prst="rect">
            <a:avLst/>
          </a:prstGeom>
          <a:noFill/>
        </p:spPr>
        <p:txBody>
          <a:bodyPr wrap="square" rtlCol="0">
            <a:spAutoFit/>
          </a:bodyPr>
          <a:lstStyle/>
          <a:p>
            <a:pPr algn="ctr" defTabSz="914400"/>
            <a:r>
              <a:rPr lang="en-US" sz="1200" dirty="0">
                <a:solidFill>
                  <a:srgbClr val="000000"/>
                </a:solidFill>
                <a:latin typeface="Amazon Ember"/>
              </a:rPr>
              <a:t>RDS PostgreSQL target instance</a:t>
            </a:r>
          </a:p>
          <a:p>
            <a:pPr algn="ctr" defTabSz="914400"/>
            <a:endParaRPr lang="en-US" sz="1200" dirty="0">
              <a:solidFill>
                <a:srgbClr val="000000"/>
              </a:solidFill>
              <a:latin typeface="Amazon Ember"/>
            </a:endParaRPr>
          </a:p>
        </p:txBody>
      </p:sp>
      <p:cxnSp>
        <p:nvCxnSpPr>
          <p:cNvPr id="17" name="Straight Arrow Connector 16">
            <a:extLst>
              <a:ext uri="{FF2B5EF4-FFF2-40B4-BE49-F238E27FC236}">
                <a16:creationId xmlns:a16="http://schemas.microsoft.com/office/drawing/2014/main" id="{8634C0DF-28E3-484A-AB97-4044749F7B3E}"/>
              </a:ext>
            </a:extLst>
          </p:cNvPr>
          <p:cNvCxnSpPr>
            <a:cxnSpLocks/>
            <a:stCxn id="16" idx="0"/>
            <a:endCxn id="13" idx="2"/>
          </p:cNvCxnSpPr>
          <p:nvPr/>
        </p:nvCxnSpPr>
        <p:spPr>
          <a:xfrm flipV="1">
            <a:off x="6408096" y="1670581"/>
            <a:ext cx="0" cy="1046980"/>
          </a:xfrm>
          <a:prstGeom prst="straightConnector1">
            <a:avLst/>
          </a:prstGeom>
          <a:noFill/>
          <a:ln w="12700" cap="flat" cmpd="sng" algn="ctr">
            <a:solidFill>
              <a:srgbClr val="8FA7C4"/>
            </a:solidFill>
            <a:prstDash val="solid"/>
            <a:miter lim="800000"/>
            <a:headEnd type="arrow" w="med" len="sm"/>
            <a:tailEnd type="arrow" w="med" len="sm"/>
          </a:ln>
          <a:effectLst/>
        </p:spPr>
      </p:cxnSp>
      <p:cxnSp>
        <p:nvCxnSpPr>
          <p:cNvPr id="20" name="Straight Arrow Connector 19">
            <a:extLst>
              <a:ext uri="{FF2B5EF4-FFF2-40B4-BE49-F238E27FC236}">
                <a16:creationId xmlns:a16="http://schemas.microsoft.com/office/drawing/2014/main" id="{A78FE7C2-707E-E540-BA9A-F6B87B1CC63F}"/>
              </a:ext>
            </a:extLst>
          </p:cNvPr>
          <p:cNvCxnSpPr>
            <a:cxnSpLocks/>
            <a:stCxn id="8" idx="3"/>
            <a:endCxn id="19" idx="1"/>
          </p:cNvCxnSpPr>
          <p:nvPr/>
        </p:nvCxnSpPr>
        <p:spPr>
          <a:xfrm>
            <a:off x="2590893" y="2952511"/>
            <a:ext cx="996299" cy="0"/>
          </a:xfrm>
          <a:prstGeom prst="straightConnector1">
            <a:avLst/>
          </a:prstGeom>
          <a:noFill/>
          <a:ln w="12700" cap="flat" cmpd="sng" algn="ctr">
            <a:solidFill>
              <a:srgbClr val="8FA7C4"/>
            </a:solidFill>
            <a:prstDash val="solid"/>
            <a:headEnd type="none" w="med" len="sm"/>
            <a:tailEnd type="arrow" w="med" len="sm"/>
          </a:ln>
          <a:effectLst/>
        </p:spPr>
      </p:cxnSp>
      <p:sp>
        <p:nvSpPr>
          <p:cNvPr id="25" name="Oval 24">
            <a:extLst>
              <a:ext uri="{FF2B5EF4-FFF2-40B4-BE49-F238E27FC236}">
                <a16:creationId xmlns:a16="http://schemas.microsoft.com/office/drawing/2014/main" id="{55BE679D-EB19-A042-8D66-B5A9529460C1}"/>
              </a:ext>
            </a:extLst>
          </p:cNvPr>
          <p:cNvSpPr>
            <a:spLocks noChangeAspect="1"/>
          </p:cNvSpPr>
          <p:nvPr/>
        </p:nvSpPr>
        <p:spPr bwMode="auto">
          <a:xfrm>
            <a:off x="2590892" y="3847993"/>
            <a:ext cx="219291" cy="219291"/>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accent4"/>
                </a:solidFill>
                <a:ea typeface="Segoe UI" pitchFamily="34" charset="0"/>
                <a:cs typeface="Segoe UI" pitchFamily="34" charset="0"/>
              </a:rPr>
              <a:t>1</a:t>
            </a:r>
          </a:p>
        </p:txBody>
      </p:sp>
      <p:sp>
        <p:nvSpPr>
          <p:cNvPr id="26" name="TextBox 25">
            <a:extLst>
              <a:ext uri="{FF2B5EF4-FFF2-40B4-BE49-F238E27FC236}">
                <a16:creationId xmlns:a16="http://schemas.microsoft.com/office/drawing/2014/main" id="{4085726C-C302-D447-BE3E-037B48AAFE09}"/>
              </a:ext>
            </a:extLst>
          </p:cNvPr>
          <p:cNvSpPr txBox="1"/>
          <p:nvPr/>
        </p:nvSpPr>
        <p:spPr>
          <a:xfrm>
            <a:off x="2810183" y="3826078"/>
            <a:ext cx="2135521" cy="261610"/>
          </a:xfrm>
          <a:prstGeom prst="rect">
            <a:avLst/>
          </a:prstGeom>
          <a:noFill/>
        </p:spPr>
        <p:txBody>
          <a:bodyPr wrap="none" rtlCol="0">
            <a:spAutoFit/>
          </a:bodyPr>
          <a:lstStyle/>
          <a:p>
            <a:r>
              <a:rPr lang="en-US" sz="1100" dirty="0">
                <a:solidFill>
                  <a:srgbClr val="000000"/>
                </a:solidFill>
              </a:rPr>
              <a:t>Capture Data Capture changes</a:t>
            </a:r>
          </a:p>
        </p:txBody>
      </p:sp>
      <p:sp>
        <p:nvSpPr>
          <p:cNvPr id="28" name="Oval 27">
            <a:extLst>
              <a:ext uri="{FF2B5EF4-FFF2-40B4-BE49-F238E27FC236}">
                <a16:creationId xmlns:a16="http://schemas.microsoft.com/office/drawing/2014/main" id="{0C82EE7F-A40A-D645-8B2D-3B5170C82FDA}"/>
              </a:ext>
            </a:extLst>
          </p:cNvPr>
          <p:cNvSpPr>
            <a:spLocks noChangeAspect="1"/>
          </p:cNvSpPr>
          <p:nvPr/>
        </p:nvSpPr>
        <p:spPr bwMode="auto">
          <a:xfrm>
            <a:off x="2590892" y="4358006"/>
            <a:ext cx="219291" cy="219291"/>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accent4"/>
                </a:solidFill>
                <a:ea typeface="Segoe UI" pitchFamily="34" charset="0"/>
                <a:cs typeface="Segoe UI" pitchFamily="34" charset="0"/>
              </a:rPr>
              <a:t>2</a:t>
            </a:r>
          </a:p>
        </p:txBody>
      </p:sp>
      <p:sp>
        <p:nvSpPr>
          <p:cNvPr id="29" name="TextBox 28">
            <a:extLst>
              <a:ext uri="{FF2B5EF4-FFF2-40B4-BE49-F238E27FC236}">
                <a16:creationId xmlns:a16="http://schemas.microsoft.com/office/drawing/2014/main" id="{59ED43FC-6F7E-BB40-A820-C40282721C80}"/>
              </a:ext>
            </a:extLst>
          </p:cNvPr>
          <p:cNvSpPr txBox="1"/>
          <p:nvPr/>
        </p:nvSpPr>
        <p:spPr>
          <a:xfrm>
            <a:off x="2810183" y="4336091"/>
            <a:ext cx="2488182" cy="261610"/>
          </a:xfrm>
          <a:prstGeom prst="rect">
            <a:avLst/>
          </a:prstGeom>
          <a:noFill/>
        </p:spPr>
        <p:txBody>
          <a:bodyPr wrap="none" rtlCol="0">
            <a:spAutoFit/>
          </a:bodyPr>
          <a:lstStyle/>
          <a:p>
            <a:r>
              <a:rPr lang="en-US" sz="1100" dirty="0">
                <a:solidFill>
                  <a:srgbClr val="000000"/>
                </a:solidFill>
              </a:rPr>
              <a:t>Write changes to replication instance</a:t>
            </a:r>
          </a:p>
        </p:txBody>
      </p:sp>
      <p:sp>
        <p:nvSpPr>
          <p:cNvPr id="30" name="Right Arrow 29">
            <a:extLst>
              <a:ext uri="{FF2B5EF4-FFF2-40B4-BE49-F238E27FC236}">
                <a16:creationId xmlns:a16="http://schemas.microsoft.com/office/drawing/2014/main" id="{4AC6CC95-36E4-324F-BF2E-117FFBFA5472}"/>
              </a:ext>
            </a:extLst>
          </p:cNvPr>
          <p:cNvSpPr/>
          <p:nvPr/>
        </p:nvSpPr>
        <p:spPr>
          <a:xfrm rot="10800000">
            <a:off x="2590892" y="3637420"/>
            <a:ext cx="996299" cy="13972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ight Arrow 30">
            <a:extLst>
              <a:ext uri="{FF2B5EF4-FFF2-40B4-BE49-F238E27FC236}">
                <a16:creationId xmlns:a16="http://schemas.microsoft.com/office/drawing/2014/main" id="{121609D4-8940-BC4A-B0F8-29A92EB6839D}"/>
              </a:ext>
            </a:extLst>
          </p:cNvPr>
          <p:cNvSpPr/>
          <p:nvPr/>
        </p:nvSpPr>
        <p:spPr>
          <a:xfrm>
            <a:off x="2590892" y="4184523"/>
            <a:ext cx="996299" cy="13972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F9A994FF-F48F-9947-BD19-2AA7E4DC0519}"/>
              </a:ext>
            </a:extLst>
          </p:cNvPr>
          <p:cNvSpPr>
            <a:spLocks noChangeAspect="1"/>
          </p:cNvSpPr>
          <p:nvPr/>
        </p:nvSpPr>
        <p:spPr bwMode="auto">
          <a:xfrm>
            <a:off x="4195797" y="2628383"/>
            <a:ext cx="219291" cy="219291"/>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solidFill>
                  <a:schemeClr val="accent4"/>
                </a:solidFill>
                <a:ea typeface="Segoe UI" pitchFamily="34" charset="0"/>
                <a:cs typeface="Segoe UI" pitchFamily="34" charset="0"/>
              </a:rPr>
              <a:t>3</a:t>
            </a:r>
          </a:p>
        </p:txBody>
      </p:sp>
      <p:sp>
        <p:nvSpPr>
          <p:cNvPr id="34" name="TextBox 33">
            <a:extLst>
              <a:ext uri="{FF2B5EF4-FFF2-40B4-BE49-F238E27FC236}">
                <a16:creationId xmlns:a16="http://schemas.microsoft.com/office/drawing/2014/main" id="{C7892934-3599-284C-A9C7-B0C22E1EF55F}"/>
              </a:ext>
            </a:extLst>
          </p:cNvPr>
          <p:cNvSpPr txBox="1"/>
          <p:nvPr/>
        </p:nvSpPr>
        <p:spPr>
          <a:xfrm>
            <a:off x="4415088" y="2606468"/>
            <a:ext cx="1555234" cy="261610"/>
          </a:xfrm>
          <a:prstGeom prst="rect">
            <a:avLst/>
          </a:prstGeom>
          <a:noFill/>
        </p:spPr>
        <p:txBody>
          <a:bodyPr wrap="none" rtlCol="0">
            <a:spAutoFit/>
          </a:bodyPr>
          <a:lstStyle/>
          <a:p>
            <a:r>
              <a:rPr lang="en-US" sz="1100" dirty="0">
                <a:solidFill>
                  <a:srgbClr val="000000"/>
                </a:solidFill>
              </a:rPr>
              <a:t>Apply records as SQL</a:t>
            </a:r>
          </a:p>
        </p:txBody>
      </p:sp>
      <p:sp>
        <p:nvSpPr>
          <p:cNvPr id="35" name="Right Arrow 34">
            <a:extLst>
              <a:ext uri="{FF2B5EF4-FFF2-40B4-BE49-F238E27FC236}">
                <a16:creationId xmlns:a16="http://schemas.microsoft.com/office/drawing/2014/main" id="{4AD4745E-9F6A-F243-ABD5-03C9FB62A885}"/>
              </a:ext>
            </a:extLst>
          </p:cNvPr>
          <p:cNvSpPr/>
          <p:nvPr/>
        </p:nvSpPr>
        <p:spPr>
          <a:xfrm>
            <a:off x="4195796" y="2500364"/>
            <a:ext cx="1685267" cy="94253"/>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114118" y="2744718"/>
            <a:ext cx="469900" cy="469900"/>
          </a:xfrm>
          <a:prstGeom prst="rect">
            <a:avLst/>
          </a:prstGeom>
        </p:spPr>
      </p:pic>
      <p:pic>
        <p:nvPicPr>
          <p:cNvPr id="32" name="Graphic 100">
            <a:extLst>
              <a:ext uri="{FF2B5EF4-FFF2-40B4-BE49-F238E27FC236}">
                <a16:creationId xmlns:a16="http://schemas.microsoft.com/office/drawing/2014/main" id="{DC7B4D75-8EA6-5640-B88F-C7AEFF620D1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239282" y="2739734"/>
            <a:ext cx="469900" cy="469900"/>
          </a:xfrm>
          <a:prstGeom prst="rect">
            <a:avLst/>
          </a:prstGeom>
        </p:spPr>
      </p:pic>
      <p:sp>
        <p:nvSpPr>
          <p:cNvPr id="36" name="TextBox 35">
            <a:extLst>
              <a:ext uri="{FF2B5EF4-FFF2-40B4-BE49-F238E27FC236}">
                <a16:creationId xmlns:a16="http://schemas.microsoft.com/office/drawing/2014/main" id="{92EA2626-9AD0-C34A-9DFA-00B8753657B1}"/>
              </a:ext>
            </a:extLst>
          </p:cNvPr>
          <p:cNvSpPr txBox="1"/>
          <p:nvPr/>
        </p:nvSpPr>
        <p:spPr>
          <a:xfrm>
            <a:off x="2941443" y="3150831"/>
            <a:ext cx="1794443" cy="461665"/>
          </a:xfrm>
          <a:prstGeom prst="rect">
            <a:avLst/>
          </a:prstGeom>
          <a:noFill/>
        </p:spPr>
        <p:txBody>
          <a:bodyPr wrap="square" rtlCol="0">
            <a:spAutoFit/>
          </a:bodyPr>
          <a:lstStyle/>
          <a:p>
            <a:pPr algn="ctr"/>
            <a:r>
              <a:rPr lang="en-US" sz="1200" dirty="0"/>
              <a:t>AWS Database Migration Service</a:t>
            </a:r>
          </a:p>
        </p:txBody>
      </p:sp>
      <p:pic>
        <p:nvPicPr>
          <p:cNvPr id="37" name="Graphic 37">
            <a:extLst>
              <a:ext uri="{FF2B5EF4-FFF2-40B4-BE49-F238E27FC236}">
                <a16:creationId xmlns:a16="http://schemas.microsoft.com/office/drawing/2014/main" id="{5AA2520C-7A08-BC47-B67D-C12165CC175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561458" y="2665420"/>
            <a:ext cx="554414" cy="554414"/>
          </a:xfrm>
          <a:prstGeom prst="rect">
            <a:avLst/>
          </a:prstGeom>
        </p:spPr>
      </p:pic>
    </p:spTree>
    <p:extLst>
      <p:ext uri="{BB962C8B-B14F-4D97-AF65-F5344CB8AC3E}">
        <p14:creationId xmlns:p14="http://schemas.microsoft.com/office/powerpoint/2010/main" val="1064375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P spid="30" grpId="0" animBg="1"/>
      <p:bldP spid="31" grpId="0" animBg="1"/>
      <p:bldP spid="33" grpId="0" animBg="1"/>
      <p:bldP spid="34" grpId="0"/>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Performance Planning</a:t>
            </a:r>
          </a:p>
        </p:txBody>
      </p:sp>
      <p:sp>
        <p:nvSpPr>
          <p:cNvPr id="4" name="Content Placeholder 3"/>
          <p:cNvSpPr>
            <a:spLocks noGrp="1"/>
          </p:cNvSpPr>
          <p:nvPr>
            <p:ph idx="1"/>
          </p:nvPr>
        </p:nvSpPr>
        <p:spPr>
          <a:xfrm>
            <a:off x="342899" y="1108726"/>
            <a:ext cx="7155149" cy="3657560"/>
          </a:xfrm>
          <a:prstGeom prst="rect">
            <a:avLst/>
          </a:prstGeom>
        </p:spPr>
        <p:txBody>
          <a:bodyPr/>
          <a:lstStyle/>
          <a:p>
            <a:pPr marL="342900" indent="-342900">
              <a:buClr>
                <a:schemeClr val="tx1"/>
              </a:buClr>
              <a:buFont typeface="Arial" charset="0"/>
              <a:buChar char="•"/>
            </a:pPr>
            <a:r>
              <a:rPr lang="en-US" sz="2000" dirty="0"/>
              <a:t>All databases including PostgreSQL workloads typically benefit from large amounts of memory (caching)</a:t>
            </a:r>
          </a:p>
          <a:p>
            <a:pPr marL="1085850" lvl="1" indent="-342900">
              <a:buClr>
                <a:schemeClr val="tx1"/>
              </a:buClr>
              <a:buFont typeface="Arial" charset="0"/>
              <a:buChar char="•"/>
            </a:pPr>
            <a:r>
              <a:rPr lang="en-US" sz="1600" dirty="0"/>
              <a:t>Consider db.R5 - Memory Optimized instances for production</a:t>
            </a:r>
          </a:p>
          <a:p>
            <a:pPr marL="342900" indent="-342900">
              <a:buClr>
                <a:schemeClr val="tx1"/>
              </a:buClr>
              <a:buFont typeface="Arial" charset="0"/>
              <a:buChar char="•"/>
            </a:pPr>
            <a:r>
              <a:rPr lang="en-US" sz="2000" dirty="0"/>
              <a:t>DB instances can be modified to change the DB instance class</a:t>
            </a:r>
          </a:p>
          <a:p>
            <a:pPr marL="1085850" lvl="1" indent="-342900">
              <a:buClr>
                <a:schemeClr val="tx1"/>
              </a:buClr>
              <a:buFont typeface="Arial" charset="0"/>
              <a:buChar char="•"/>
            </a:pPr>
            <a:r>
              <a:rPr lang="en-US" sz="1600" dirty="0"/>
              <a:t>Requires a reboot (or failover in Multi-AZ)</a:t>
            </a:r>
          </a:p>
          <a:p>
            <a:pPr marL="1085850" lvl="1" indent="-342900">
              <a:buClr>
                <a:schemeClr val="tx1"/>
              </a:buClr>
              <a:buFont typeface="Arial" charset="0"/>
              <a:buChar char="•"/>
            </a:pPr>
            <a:r>
              <a:rPr lang="en-US" sz="1600" dirty="0"/>
              <a:t>Can scale compute capacity with the workload, if practical</a:t>
            </a:r>
            <a:endParaRPr lang="en-US" sz="2000" dirty="0"/>
          </a:p>
          <a:p>
            <a:pPr marL="342892" indent="-342892">
              <a:buFont typeface="Arial" charset="0"/>
              <a:buChar char="•"/>
            </a:pPr>
            <a:r>
              <a:rPr lang="en-US" sz="2000" dirty="0"/>
              <a:t>Use DB Parameter Groups to adjust DB instance configuration</a:t>
            </a:r>
          </a:p>
          <a:p>
            <a:pPr marL="1085823" lvl="1" indent="-342892">
              <a:buFont typeface="Arial" charset="0"/>
              <a:buChar char="•"/>
            </a:pPr>
            <a:r>
              <a:rPr lang="en-US" sz="1600" dirty="0"/>
              <a:t>Default parameter groups follow AWS &amp; PostgreSQL  recommendations</a:t>
            </a:r>
          </a:p>
          <a:p>
            <a:pPr marL="342900" indent="-342900">
              <a:buClr>
                <a:schemeClr val="tx1"/>
              </a:buClr>
              <a:buFont typeface="Arial" charset="0"/>
              <a:buChar char="•"/>
            </a:pPr>
            <a:r>
              <a:rPr lang="en-US" sz="2000" dirty="0"/>
              <a:t>Amazon RDS </a:t>
            </a:r>
            <a:r>
              <a:rPr lang="en-US" sz="2000" b="1" dirty="0"/>
              <a:t>storage throughput </a:t>
            </a:r>
            <a:r>
              <a:rPr lang="en-US" sz="2000" dirty="0"/>
              <a:t>depends on DB instance class</a:t>
            </a:r>
          </a:p>
          <a:p>
            <a:pPr marL="342900" indent="-342900">
              <a:buClr>
                <a:schemeClr val="tx1"/>
              </a:buClr>
              <a:buFont typeface="Arial" charset="0"/>
              <a:buChar char="•"/>
            </a:pPr>
            <a:endParaRPr lang="en-US" sz="2000" dirty="0"/>
          </a:p>
        </p:txBody>
      </p:sp>
      <p:pic>
        <p:nvPicPr>
          <p:cNvPr id="7" name="Picture Placeholder 13" descr="Deck_Gauge3.png"/>
          <p:cNvPicPr>
            <a:picLocks noChangeAspect="1"/>
          </p:cNvPicPr>
          <p:nvPr/>
        </p:nvPicPr>
        <p:blipFill>
          <a:blip r:embed="rId3" cstate="print">
            <a:extLst>
              <a:ext uri="{28A0092B-C50C-407E-A947-70E740481C1C}">
                <a14:useLocalDpi xmlns:a14="http://schemas.microsoft.com/office/drawing/2010/main"/>
              </a:ext>
            </a:extLst>
          </a:blip>
          <a:srcRect t="12588" b="12588"/>
          <a:stretch>
            <a:fillRect/>
          </a:stretch>
        </p:blipFill>
        <p:spPr>
          <a:xfrm>
            <a:off x="6766536" y="1840238"/>
            <a:ext cx="2556158" cy="1912602"/>
          </a:xfrm>
          <a:prstGeom prst="rect">
            <a:avLst/>
          </a:prstGeom>
        </p:spPr>
      </p:pic>
    </p:spTree>
    <p:extLst>
      <p:ext uri="{BB962C8B-B14F-4D97-AF65-F5344CB8AC3E}">
        <p14:creationId xmlns:p14="http://schemas.microsoft.com/office/powerpoint/2010/main" val="24357154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25848"/>
            <a:ext cx="8458200" cy="3145726"/>
          </a:xfrm>
        </p:spPr>
        <p:txBody>
          <a:bodyPr/>
          <a:lstStyle/>
          <a:p>
            <a:pPr marL="342900" indent="-342900">
              <a:buFont typeface="Arial" panose="020B0604020202020204" pitchFamily="34" charset="0"/>
              <a:buChar char="•"/>
            </a:pPr>
            <a:r>
              <a:rPr lang="en-US" dirty="0"/>
              <a:t>RDS Scaling &amp; Flexibility</a:t>
            </a:r>
          </a:p>
          <a:p>
            <a:pPr marL="342900" indent="-342900">
              <a:buFont typeface="Arial" panose="020B0604020202020204" pitchFamily="34" charset="0"/>
              <a:buChar char="•"/>
            </a:pPr>
            <a:r>
              <a:rPr lang="en-US" dirty="0"/>
              <a:t>RDS Storage scaling </a:t>
            </a:r>
          </a:p>
          <a:p>
            <a:pPr marL="342900" indent="-342900">
              <a:buFont typeface="Arial" panose="020B0604020202020204" pitchFamily="34" charset="0"/>
              <a:buChar char="•"/>
            </a:pPr>
            <a:r>
              <a:rPr lang="en-US" dirty="0"/>
              <a:t>RDS Instance Vertical scaling</a:t>
            </a:r>
          </a:p>
          <a:p>
            <a:pPr marL="342900" indent="-342900">
              <a:buFont typeface="Arial" panose="020B0604020202020204" pitchFamily="34" charset="0"/>
              <a:buChar char="•"/>
            </a:pPr>
            <a:r>
              <a:rPr lang="en-US" dirty="0"/>
              <a:t>RDS Horizontal scaling - adding read replica(s)</a:t>
            </a:r>
          </a:p>
          <a:p>
            <a:r>
              <a:rPr lang="en-US" dirty="0"/>
              <a:t>	</a:t>
            </a:r>
          </a:p>
          <a:p>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33146023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BC15AB-02C4-47DF-9568-4A098FEBB38D}"/>
              </a:ext>
            </a:extLst>
          </p:cNvPr>
          <p:cNvSpPr>
            <a:spLocks noGrp="1"/>
          </p:cNvSpPr>
          <p:nvPr>
            <p:ph type="title"/>
          </p:nvPr>
        </p:nvSpPr>
        <p:spPr>
          <a:xfrm>
            <a:off x="914440" y="2663189"/>
            <a:ext cx="7181496" cy="387798"/>
          </a:xfrm>
        </p:spPr>
        <p:txBody>
          <a:bodyPr/>
          <a:lstStyle/>
          <a:p>
            <a:r>
              <a:rPr lang="en-US" sz="3200" b="1" dirty="0">
                <a:solidFill>
                  <a:srgbClr val="FF0000"/>
                </a:solidFill>
              </a:rPr>
              <a:t>LAB</a:t>
            </a:r>
          </a:p>
        </p:txBody>
      </p:sp>
    </p:spTree>
    <p:extLst>
      <p:ext uri="{BB962C8B-B14F-4D97-AF65-F5344CB8AC3E}">
        <p14:creationId xmlns:p14="http://schemas.microsoft.com/office/powerpoint/2010/main" val="17765956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RDS Performance Factors</a:t>
            </a:r>
          </a:p>
        </p:txBody>
      </p:sp>
      <p:sp>
        <p:nvSpPr>
          <p:cNvPr id="46" name="Text Placeholder 3"/>
          <p:cNvSpPr txBox="1">
            <a:spLocks/>
          </p:cNvSpPr>
          <p:nvPr/>
        </p:nvSpPr>
        <p:spPr>
          <a:xfrm>
            <a:off x="337743" y="3019746"/>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Compute</a:t>
            </a:r>
            <a:br>
              <a:rPr lang="en-US" sz="1600" dirty="0"/>
            </a:br>
            <a:r>
              <a:rPr lang="en-US" sz="1600" dirty="0"/>
              <a:t>Capabilities</a:t>
            </a:r>
          </a:p>
          <a:p>
            <a:pPr algn="ctr"/>
            <a:r>
              <a:rPr lang="en-US" sz="1600" b="1" dirty="0" err="1">
                <a:solidFill>
                  <a:schemeClr val="tx2"/>
                </a:solidFill>
              </a:rPr>
              <a:t>vCPUs</a:t>
            </a:r>
            <a:endParaRPr lang="en-US" sz="1600" b="1" dirty="0">
              <a:solidFill>
                <a:schemeClr val="tx2"/>
              </a:solidFill>
            </a:endParaRPr>
          </a:p>
        </p:txBody>
      </p:sp>
      <p:sp>
        <p:nvSpPr>
          <p:cNvPr id="47" name="Text Placeholder 4"/>
          <p:cNvSpPr txBox="1">
            <a:spLocks/>
          </p:cNvSpPr>
          <p:nvPr/>
        </p:nvSpPr>
        <p:spPr>
          <a:xfrm>
            <a:off x="2496748" y="3019746"/>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Memory</a:t>
            </a:r>
            <a:br>
              <a:rPr lang="en-US" sz="1600" dirty="0"/>
            </a:br>
            <a:r>
              <a:rPr lang="en-US" sz="1600" dirty="0"/>
              <a:t>Capabilities</a:t>
            </a:r>
          </a:p>
          <a:p>
            <a:pPr algn="ctr"/>
            <a:r>
              <a:rPr lang="en-US" sz="1600" b="1" dirty="0">
                <a:solidFill>
                  <a:srgbClr val="6D6E6D"/>
                </a:solidFill>
              </a:rPr>
              <a:t>GB of RAM</a:t>
            </a:r>
          </a:p>
        </p:txBody>
      </p:sp>
      <p:sp>
        <p:nvSpPr>
          <p:cNvPr id="48" name="Text Placeholder 5"/>
          <p:cNvSpPr txBox="1">
            <a:spLocks/>
          </p:cNvSpPr>
          <p:nvPr/>
        </p:nvSpPr>
        <p:spPr>
          <a:xfrm>
            <a:off x="4634586" y="3019746"/>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Network</a:t>
            </a:r>
            <a:br>
              <a:rPr lang="en-US" sz="1600" dirty="0"/>
            </a:br>
            <a:r>
              <a:rPr lang="en-US" sz="1600" dirty="0"/>
              <a:t>Performance</a:t>
            </a:r>
          </a:p>
          <a:p>
            <a:pPr algn="ctr"/>
            <a:r>
              <a:rPr lang="en-US" sz="1600" b="1" dirty="0">
                <a:solidFill>
                  <a:srgbClr val="6D6E6D"/>
                </a:solidFill>
              </a:rPr>
              <a:t>MB/s (Throughput)</a:t>
            </a:r>
          </a:p>
        </p:txBody>
      </p:sp>
      <p:sp>
        <p:nvSpPr>
          <p:cNvPr id="49" name="Text Placeholder 6"/>
          <p:cNvSpPr txBox="1">
            <a:spLocks/>
          </p:cNvSpPr>
          <p:nvPr/>
        </p:nvSpPr>
        <p:spPr>
          <a:xfrm>
            <a:off x="6990346" y="3019746"/>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a:t>Storage</a:t>
            </a:r>
            <a:br>
              <a:rPr lang="en-US" sz="1600" dirty="0"/>
            </a:br>
            <a:r>
              <a:rPr lang="en-US" sz="1600" dirty="0"/>
              <a:t>Performance</a:t>
            </a:r>
          </a:p>
          <a:p>
            <a:pPr algn="ctr"/>
            <a:r>
              <a:rPr lang="en-US" sz="1600" b="1" dirty="0">
                <a:solidFill>
                  <a:srgbClr val="6D6E6D"/>
                </a:solidFill>
              </a:rPr>
              <a:t>I/O Throughput</a:t>
            </a:r>
          </a:p>
        </p:txBody>
      </p:sp>
      <p:grpSp>
        <p:nvGrpSpPr>
          <p:cNvPr id="50" name="Group 9"/>
          <p:cNvGrpSpPr>
            <a:grpSpLocks/>
          </p:cNvGrpSpPr>
          <p:nvPr/>
        </p:nvGrpSpPr>
        <p:grpSpPr bwMode="auto">
          <a:xfrm>
            <a:off x="2756947" y="1906690"/>
            <a:ext cx="1284368" cy="771627"/>
            <a:chOff x="0" y="0"/>
            <a:chExt cx="1622700" cy="974164"/>
          </a:xfrm>
        </p:grpSpPr>
        <p:pic>
          <p:nvPicPr>
            <p:cNvPr id="51" name="Picture 10" descr="RAM Chalk.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579105"/>
              <a:ext cx="1622700" cy="39505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52" name="Picture 11" descr="RAM Chalk.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622700" cy="3950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53" name="Left Bracket 52"/>
          <p:cNvSpPr/>
          <p:nvPr/>
        </p:nvSpPr>
        <p:spPr>
          <a:xfrm rot="5400000">
            <a:off x="3450434" y="-1592701"/>
            <a:ext cx="45719" cy="5916688"/>
          </a:xfrm>
          <a:prstGeom prst="leftBracket">
            <a:avLst/>
          </a:prstGeom>
          <a:ln w="28575">
            <a:solidFill>
              <a:schemeClr val="accent4"/>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4" name="TextBox 53"/>
          <p:cNvSpPr txBox="1"/>
          <p:nvPr/>
        </p:nvSpPr>
        <p:spPr>
          <a:xfrm>
            <a:off x="2134793" y="1007257"/>
            <a:ext cx="2359941" cy="338554"/>
          </a:xfrm>
          <a:prstGeom prst="rect">
            <a:avLst/>
          </a:prstGeom>
          <a:noFill/>
        </p:spPr>
        <p:txBody>
          <a:bodyPr wrap="none" rtlCol="0">
            <a:spAutoFit/>
          </a:bodyPr>
          <a:lstStyle/>
          <a:p>
            <a:pPr algn="ctr"/>
            <a:r>
              <a:rPr lang="en-US" sz="1600" dirty="0">
                <a:solidFill>
                  <a:schemeClr val="accent4"/>
                </a:solidFill>
              </a:rPr>
              <a:t>RDS DB Instance Class</a:t>
            </a:r>
          </a:p>
        </p:txBody>
      </p:sp>
      <p:sp>
        <p:nvSpPr>
          <p:cNvPr id="55" name="Left Bracket 54"/>
          <p:cNvSpPr/>
          <p:nvPr/>
        </p:nvSpPr>
        <p:spPr>
          <a:xfrm rot="5400000" flipH="1" flipV="1">
            <a:off x="7841646" y="3335280"/>
            <a:ext cx="88604" cy="1591662"/>
          </a:xfrm>
          <a:prstGeom prst="leftBracket">
            <a:avLst/>
          </a:prstGeom>
          <a:ln w="28575">
            <a:solidFill>
              <a:schemeClr val="accent4"/>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6" name="TextBox 55"/>
          <p:cNvSpPr txBox="1"/>
          <p:nvPr/>
        </p:nvSpPr>
        <p:spPr>
          <a:xfrm>
            <a:off x="6932686" y="4159339"/>
            <a:ext cx="1889620" cy="338554"/>
          </a:xfrm>
          <a:prstGeom prst="rect">
            <a:avLst/>
          </a:prstGeom>
          <a:noFill/>
        </p:spPr>
        <p:txBody>
          <a:bodyPr wrap="none" rtlCol="0">
            <a:spAutoFit/>
          </a:bodyPr>
          <a:lstStyle/>
          <a:p>
            <a:pPr algn="ctr"/>
            <a:r>
              <a:rPr lang="en-US" sz="1600" dirty="0">
                <a:solidFill>
                  <a:schemeClr val="accent4"/>
                </a:solidFill>
              </a:rPr>
              <a:t>RDS Storage Type</a:t>
            </a:r>
          </a:p>
        </p:txBody>
      </p:sp>
      <p:pic>
        <p:nvPicPr>
          <p:cNvPr id="57" name="Picture Placeholder 7" descr="Deck_ComputeChip.png"/>
          <p:cNvPicPr>
            <a:picLocks noChangeAspect="1"/>
          </p:cNvPicPr>
          <p:nvPr/>
        </p:nvPicPr>
        <p:blipFill>
          <a:blip r:embed="rId4">
            <a:extLst>
              <a:ext uri="{28A0092B-C50C-407E-A947-70E740481C1C}">
                <a14:useLocalDpi xmlns:a14="http://schemas.microsoft.com/office/drawing/2010/main" val="0"/>
              </a:ext>
            </a:extLst>
          </a:blip>
          <a:srcRect l="-16824" r="-16824"/>
          <a:stretch>
            <a:fillRect/>
          </a:stretch>
        </p:blipFill>
        <p:spPr>
          <a:xfrm>
            <a:off x="337743" y="1641672"/>
            <a:ext cx="1797050" cy="1344612"/>
          </a:xfrm>
          <a:prstGeom prst="rect">
            <a:avLst/>
          </a:prstGeom>
        </p:spPr>
      </p:pic>
      <p:pic>
        <p:nvPicPr>
          <p:cNvPr id="58" name="Picture Placeholder 12" descr="Deck_Server-Storage.png"/>
          <p:cNvPicPr>
            <a:picLocks noChangeAspect="1"/>
          </p:cNvPicPr>
          <p:nvPr/>
        </p:nvPicPr>
        <p:blipFill>
          <a:blip r:embed="rId5">
            <a:extLst>
              <a:ext uri="{28A0092B-C50C-407E-A947-70E740481C1C}">
                <a14:useLocalDpi xmlns:a14="http://schemas.microsoft.com/office/drawing/2010/main" val="0"/>
              </a:ext>
            </a:extLst>
          </a:blip>
          <a:srcRect l="-16824" r="-16824"/>
          <a:stretch>
            <a:fillRect/>
          </a:stretch>
        </p:blipFill>
        <p:spPr>
          <a:xfrm>
            <a:off x="4634586" y="1641672"/>
            <a:ext cx="1797050" cy="1344612"/>
          </a:xfrm>
          <a:prstGeom prst="rect">
            <a:avLst/>
          </a:prstGeom>
        </p:spPr>
      </p:pic>
      <p:pic>
        <p:nvPicPr>
          <p:cNvPr id="59" name="Picture Placeholder 19" descr="Deck_HardDisk.png"/>
          <p:cNvPicPr>
            <a:picLocks noChangeAspect="1"/>
          </p:cNvPicPr>
          <p:nvPr/>
        </p:nvPicPr>
        <p:blipFill>
          <a:blip r:embed="rId6">
            <a:extLst>
              <a:ext uri="{28A0092B-C50C-407E-A947-70E740481C1C}">
                <a14:useLocalDpi xmlns:a14="http://schemas.microsoft.com/office/drawing/2010/main" val="0"/>
              </a:ext>
            </a:extLst>
          </a:blip>
          <a:srcRect l="-16824" r="-16824"/>
          <a:stretch>
            <a:fillRect/>
          </a:stretch>
        </p:blipFill>
        <p:spPr>
          <a:xfrm>
            <a:off x="6990346" y="1641672"/>
            <a:ext cx="1797050" cy="1344612"/>
          </a:xfrm>
          <a:prstGeom prst="rect">
            <a:avLst/>
          </a:prstGeom>
        </p:spPr>
      </p:pic>
      <p:cxnSp>
        <p:nvCxnSpPr>
          <p:cNvPr id="60" name="Straight Arrow Connector 59"/>
          <p:cNvCxnSpPr/>
          <p:nvPr/>
        </p:nvCxnSpPr>
        <p:spPr>
          <a:xfrm flipH="1">
            <a:off x="6139765" y="2272737"/>
            <a:ext cx="1050348" cy="0"/>
          </a:xfrm>
          <a:prstGeom prst="straightConnector1">
            <a:avLst/>
          </a:prstGeom>
          <a:ln w="28575">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201784" y="2249314"/>
            <a:ext cx="1039447" cy="338554"/>
          </a:xfrm>
          <a:prstGeom prst="rect">
            <a:avLst/>
          </a:prstGeom>
          <a:noFill/>
        </p:spPr>
        <p:txBody>
          <a:bodyPr wrap="square" rtlCol="0">
            <a:spAutoFit/>
          </a:bodyPr>
          <a:lstStyle/>
          <a:p>
            <a:pPr algn="ctr"/>
            <a:r>
              <a:rPr lang="en-US" sz="800" dirty="0"/>
              <a:t>Network attached storage</a:t>
            </a:r>
          </a:p>
        </p:txBody>
      </p:sp>
    </p:spTree>
    <p:extLst>
      <p:ext uri="{BB962C8B-B14F-4D97-AF65-F5344CB8AC3E}">
        <p14:creationId xmlns:p14="http://schemas.microsoft.com/office/powerpoint/2010/main" val="26408405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2" y="354012"/>
            <a:ext cx="8892489" cy="387798"/>
          </a:xfrm>
        </p:spPr>
        <p:txBody>
          <a:bodyPr/>
          <a:lstStyle/>
          <a:p>
            <a:r>
              <a:rPr lang="en-US" dirty="0"/>
              <a:t>Scale Compute and Storage with Ease &amp; independence </a:t>
            </a:r>
          </a:p>
        </p:txBody>
      </p:sp>
      <p:sp>
        <p:nvSpPr>
          <p:cNvPr id="3" name="Rounded Rectangle 2">
            <a:extLst>
              <a:ext uri="{FF2B5EF4-FFF2-40B4-BE49-F238E27FC236}">
                <a16:creationId xmlns:a16="http://schemas.microsoft.com/office/drawing/2014/main" id="{EAAD9ADB-43D9-FE42-87EF-F7FB51C79136}"/>
              </a:ext>
            </a:extLst>
          </p:cNvPr>
          <p:cNvSpPr/>
          <p:nvPr/>
        </p:nvSpPr>
        <p:spPr>
          <a:xfrm>
            <a:off x="3469925" y="1291604"/>
            <a:ext cx="2661346" cy="3474682"/>
          </a:xfrm>
          <a:prstGeom prst="roundRect">
            <a:avLst>
              <a:gd name="adj" fmla="val 3067"/>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E23580CD-E5A5-174F-A418-407FF716DD48}"/>
              </a:ext>
            </a:extLst>
          </p:cNvPr>
          <p:cNvSpPr/>
          <p:nvPr/>
        </p:nvSpPr>
        <p:spPr>
          <a:xfrm>
            <a:off x="6391165" y="1291604"/>
            <a:ext cx="2661346" cy="3474682"/>
          </a:xfrm>
          <a:prstGeom prst="roundRect">
            <a:avLst>
              <a:gd name="adj" fmla="val 3067"/>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68F1C35A-D04F-B04B-B25E-6B84695C862C}"/>
              </a:ext>
            </a:extLst>
          </p:cNvPr>
          <p:cNvSpPr/>
          <p:nvPr/>
        </p:nvSpPr>
        <p:spPr>
          <a:xfrm>
            <a:off x="548684" y="1291604"/>
            <a:ext cx="2661346" cy="3474682"/>
          </a:xfrm>
          <a:prstGeom prst="roundRect">
            <a:avLst>
              <a:gd name="adj" fmla="val 3067"/>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4A34BDD-664F-D24F-B457-8A99F05252FE}"/>
              </a:ext>
            </a:extLst>
          </p:cNvPr>
          <p:cNvGrpSpPr/>
          <p:nvPr/>
        </p:nvGrpSpPr>
        <p:grpSpPr>
          <a:xfrm>
            <a:off x="4009052" y="1710003"/>
            <a:ext cx="1447939" cy="1017482"/>
            <a:chOff x="4440504" y="1785560"/>
            <a:chExt cx="770705" cy="482907"/>
          </a:xfrm>
        </p:grpSpPr>
        <p:cxnSp>
          <p:nvCxnSpPr>
            <p:cNvPr id="16" name="Straight Connector 15">
              <a:extLst>
                <a:ext uri="{FF2B5EF4-FFF2-40B4-BE49-F238E27FC236}">
                  <a16:creationId xmlns:a16="http://schemas.microsoft.com/office/drawing/2014/main" id="{3505A0BC-78AE-FD43-BFD6-99CC10474279}"/>
                </a:ext>
              </a:extLst>
            </p:cNvPr>
            <p:cNvCxnSpPr>
              <a:cxnSpLocks/>
            </p:cNvCxnSpPr>
            <p:nvPr/>
          </p:nvCxnSpPr>
          <p:spPr>
            <a:xfrm flipV="1">
              <a:off x="4599535" y="2007467"/>
              <a:ext cx="157531" cy="147522"/>
            </a:xfrm>
            <a:prstGeom prst="line">
              <a:avLst/>
            </a:prstGeom>
            <a:solidFill>
              <a:srgbClr val="737472"/>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cxnSp>
        <p:cxnSp>
          <p:nvCxnSpPr>
            <p:cNvPr id="17" name="Straight Connector 16">
              <a:extLst>
                <a:ext uri="{FF2B5EF4-FFF2-40B4-BE49-F238E27FC236}">
                  <a16:creationId xmlns:a16="http://schemas.microsoft.com/office/drawing/2014/main" id="{B5DE8464-BA0F-5442-A47A-41C53E92A9CD}"/>
                </a:ext>
              </a:extLst>
            </p:cNvPr>
            <p:cNvCxnSpPr>
              <a:cxnSpLocks/>
            </p:cNvCxnSpPr>
            <p:nvPr/>
          </p:nvCxnSpPr>
          <p:spPr>
            <a:xfrm flipV="1">
              <a:off x="4774097" y="1966615"/>
              <a:ext cx="181658" cy="38583"/>
            </a:xfrm>
            <a:prstGeom prst="line">
              <a:avLst/>
            </a:prstGeom>
            <a:solidFill>
              <a:srgbClr val="737472"/>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cxnSp>
        <p:cxnSp>
          <p:nvCxnSpPr>
            <p:cNvPr id="18" name="Straight Connector 17">
              <a:extLst>
                <a:ext uri="{FF2B5EF4-FFF2-40B4-BE49-F238E27FC236}">
                  <a16:creationId xmlns:a16="http://schemas.microsoft.com/office/drawing/2014/main" id="{F544770F-627F-AE4B-8676-1548EE88E458}"/>
                </a:ext>
              </a:extLst>
            </p:cNvPr>
            <p:cNvCxnSpPr>
              <a:cxnSpLocks/>
            </p:cNvCxnSpPr>
            <p:nvPr/>
          </p:nvCxnSpPr>
          <p:spPr>
            <a:xfrm flipV="1">
              <a:off x="4967108" y="1825902"/>
              <a:ext cx="124890" cy="128230"/>
            </a:xfrm>
            <a:prstGeom prst="line">
              <a:avLst/>
            </a:prstGeom>
            <a:solidFill>
              <a:srgbClr val="737472"/>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cxnSp>
        <p:sp>
          <p:nvSpPr>
            <p:cNvPr id="19" name="Rectangle 18">
              <a:extLst>
                <a:ext uri="{FF2B5EF4-FFF2-40B4-BE49-F238E27FC236}">
                  <a16:creationId xmlns:a16="http://schemas.microsoft.com/office/drawing/2014/main" id="{5DCA152C-108E-D141-9EF9-872EAD5F73C0}"/>
                </a:ext>
              </a:extLst>
            </p:cNvPr>
            <p:cNvSpPr/>
            <p:nvPr/>
          </p:nvSpPr>
          <p:spPr>
            <a:xfrm>
              <a:off x="4705708" y="2116644"/>
              <a:ext cx="101969" cy="73448"/>
            </a:xfrm>
            <a:prstGeom prst="rect">
              <a:avLst/>
            </a:prstGeom>
            <a:noFill/>
            <a:ln w="22225" cap="rnd">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3F99074-50CF-334D-92E4-EE705A26390E}"/>
                </a:ext>
              </a:extLst>
            </p:cNvPr>
            <p:cNvSpPr/>
            <p:nvPr/>
          </p:nvSpPr>
          <p:spPr>
            <a:xfrm>
              <a:off x="4871045" y="2052859"/>
              <a:ext cx="101969" cy="137233"/>
            </a:xfrm>
            <a:prstGeom prst="rect">
              <a:avLst/>
            </a:prstGeom>
            <a:noFill/>
            <a:ln w="22225" cap="rnd">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CAF652D-E02A-8D4A-94E8-2CA2CEDF9E9A}"/>
                </a:ext>
              </a:extLst>
            </p:cNvPr>
            <p:cNvSpPr/>
            <p:nvPr/>
          </p:nvSpPr>
          <p:spPr>
            <a:xfrm>
              <a:off x="5036381" y="1968885"/>
              <a:ext cx="101969" cy="221208"/>
            </a:xfrm>
            <a:prstGeom prst="rect">
              <a:avLst/>
            </a:prstGeom>
            <a:noFill/>
            <a:ln w="22225" cap="rnd">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C1EF7CE9-5420-5C43-A17A-F63684C74EE3}"/>
                </a:ext>
              </a:extLst>
            </p:cNvPr>
            <p:cNvCxnSpPr/>
            <p:nvPr/>
          </p:nvCxnSpPr>
          <p:spPr>
            <a:xfrm>
              <a:off x="4508306" y="1785560"/>
              <a:ext cx="0" cy="482907"/>
            </a:xfrm>
            <a:prstGeom prst="line">
              <a:avLst/>
            </a:prstGeom>
            <a:solidFill>
              <a:srgbClr val="737472"/>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cxnSp>
        <p:cxnSp>
          <p:nvCxnSpPr>
            <p:cNvPr id="23" name="Straight Connector 22">
              <a:extLst>
                <a:ext uri="{FF2B5EF4-FFF2-40B4-BE49-F238E27FC236}">
                  <a16:creationId xmlns:a16="http://schemas.microsoft.com/office/drawing/2014/main" id="{233A3DF9-EFF3-8343-9D29-DEF89320D109}"/>
                </a:ext>
              </a:extLst>
            </p:cNvPr>
            <p:cNvCxnSpPr>
              <a:cxnSpLocks/>
            </p:cNvCxnSpPr>
            <p:nvPr/>
          </p:nvCxnSpPr>
          <p:spPr>
            <a:xfrm flipH="1">
              <a:off x="4440504" y="2216522"/>
              <a:ext cx="770705" cy="0"/>
            </a:xfrm>
            <a:prstGeom prst="line">
              <a:avLst/>
            </a:prstGeom>
            <a:solidFill>
              <a:srgbClr val="737472"/>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cxnSp>
        <p:sp>
          <p:nvSpPr>
            <p:cNvPr id="24" name="Oval 23">
              <a:extLst>
                <a:ext uri="{FF2B5EF4-FFF2-40B4-BE49-F238E27FC236}">
                  <a16:creationId xmlns:a16="http://schemas.microsoft.com/office/drawing/2014/main" id="{D6372BF2-C6CD-464B-9B3D-F46859EF00D4}"/>
                </a:ext>
              </a:extLst>
            </p:cNvPr>
            <p:cNvSpPr/>
            <p:nvPr/>
          </p:nvSpPr>
          <p:spPr>
            <a:xfrm>
              <a:off x="4556065" y="2117712"/>
              <a:ext cx="66314" cy="69936"/>
            </a:xfrm>
            <a:prstGeom prst="ellipse">
              <a:avLst/>
            </a:prstGeom>
            <a:solidFill>
              <a:schemeClr val="bg1"/>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482ECBD-8561-D849-A80B-6EECE3397D61}"/>
                </a:ext>
              </a:extLst>
            </p:cNvPr>
            <p:cNvSpPr/>
            <p:nvPr/>
          </p:nvSpPr>
          <p:spPr>
            <a:xfrm>
              <a:off x="4719274" y="1974730"/>
              <a:ext cx="66314" cy="69936"/>
            </a:xfrm>
            <a:prstGeom prst="ellipse">
              <a:avLst/>
            </a:prstGeom>
            <a:solidFill>
              <a:schemeClr val="bg1"/>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4F82E76F-2FF4-5843-8007-5933D04A022F}"/>
                </a:ext>
              </a:extLst>
            </p:cNvPr>
            <p:cNvSpPr/>
            <p:nvPr/>
          </p:nvSpPr>
          <p:spPr>
            <a:xfrm>
              <a:off x="4917022" y="1929338"/>
              <a:ext cx="66314" cy="69936"/>
            </a:xfrm>
            <a:prstGeom prst="ellipse">
              <a:avLst/>
            </a:prstGeom>
            <a:solidFill>
              <a:schemeClr val="bg1"/>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B2F2D2A1-6E60-C94A-BECF-5BD3F6700311}"/>
                </a:ext>
              </a:extLst>
            </p:cNvPr>
            <p:cNvSpPr/>
            <p:nvPr/>
          </p:nvSpPr>
          <p:spPr>
            <a:xfrm>
              <a:off x="5045690" y="1793165"/>
              <a:ext cx="66314" cy="69936"/>
            </a:xfrm>
            <a:prstGeom prst="ellipse">
              <a:avLst/>
            </a:prstGeom>
            <a:solidFill>
              <a:schemeClr val="bg1"/>
            </a:solidFill>
            <a:ln w="22225" cap="rnd">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D54984F0-0D3E-5D4C-92F3-B4EBA7EC4698}"/>
              </a:ext>
            </a:extLst>
          </p:cNvPr>
          <p:cNvGrpSpPr/>
          <p:nvPr/>
        </p:nvGrpSpPr>
        <p:grpSpPr>
          <a:xfrm>
            <a:off x="7123375" y="1600984"/>
            <a:ext cx="977217" cy="1086702"/>
            <a:chOff x="6726960" y="2207128"/>
            <a:chExt cx="779697" cy="836613"/>
          </a:xfrm>
        </p:grpSpPr>
        <p:sp>
          <p:nvSpPr>
            <p:cNvPr id="29" name="Freeform 9">
              <a:extLst>
                <a:ext uri="{FF2B5EF4-FFF2-40B4-BE49-F238E27FC236}">
                  <a16:creationId xmlns:a16="http://schemas.microsoft.com/office/drawing/2014/main" id="{8A8FAB5D-E3DD-1248-B573-DD8819C07FFB}"/>
                </a:ext>
              </a:extLst>
            </p:cNvPr>
            <p:cNvSpPr>
              <a:spLocks/>
            </p:cNvSpPr>
            <p:nvPr/>
          </p:nvSpPr>
          <p:spPr bwMode="auto">
            <a:xfrm>
              <a:off x="6726960" y="2207128"/>
              <a:ext cx="644525" cy="836613"/>
            </a:xfrm>
            <a:custGeom>
              <a:avLst/>
              <a:gdLst>
                <a:gd name="T0" fmla="*/ 143 w 193"/>
                <a:gd name="T1" fmla="*/ 20 h 250"/>
                <a:gd name="T2" fmla="*/ 143 w 193"/>
                <a:gd name="T3" fmla="*/ 56 h 250"/>
                <a:gd name="T4" fmla="*/ 61 w 193"/>
                <a:gd name="T5" fmla="*/ 87 h 250"/>
                <a:gd name="T6" fmla="*/ 156 w 193"/>
                <a:gd name="T7" fmla="*/ 116 h 250"/>
                <a:gd name="T8" fmla="*/ 178 w 193"/>
                <a:gd name="T9" fmla="*/ 189 h 250"/>
                <a:gd name="T10" fmla="*/ 146 w 193"/>
                <a:gd name="T11" fmla="*/ 216 h 250"/>
                <a:gd name="T12" fmla="*/ 153 w 193"/>
                <a:gd name="T13" fmla="*/ 240 h 250"/>
                <a:gd name="T14" fmla="*/ 117 w 193"/>
                <a:gd name="T15" fmla="*/ 250 h 250"/>
                <a:gd name="T16" fmla="*/ 109 w 193"/>
                <a:gd name="T17" fmla="*/ 225 h 250"/>
                <a:gd name="T18" fmla="*/ 56 w 193"/>
                <a:gd name="T19" fmla="*/ 223 h 250"/>
                <a:gd name="T20" fmla="*/ 63 w 193"/>
                <a:gd name="T21" fmla="*/ 187 h 250"/>
                <a:gd name="T22" fmla="*/ 149 w 193"/>
                <a:gd name="T23" fmla="*/ 162 h 250"/>
                <a:gd name="T24" fmla="*/ 34 w 193"/>
                <a:gd name="T25" fmla="*/ 113 h 250"/>
                <a:gd name="T26" fmla="*/ 63 w 193"/>
                <a:gd name="T27" fmla="*/ 34 h 250"/>
                <a:gd name="T28" fmla="*/ 56 w 193"/>
                <a:gd name="T29" fmla="*/ 10 h 250"/>
                <a:gd name="T30" fmla="*/ 92 w 193"/>
                <a:gd name="T31" fmla="*/ 0 h 250"/>
                <a:gd name="T32" fmla="*/ 100 w 193"/>
                <a:gd name="T33" fmla="*/ 24 h 250"/>
                <a:gd name="T34" fmla="*/ 143 w 193"/>
                <a:gd name="T35" fmla="*/ 2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250">
                  <a:moveTo>
                    <a:pt x="143" y="20"/>
                  </a:moveTo>
                  <a:cubicBezTo>
                    <a:pt x="143" y="56"/>
                    <a:pt x="143" y="56"/>
                    <a:pt x="143" y="56"/>
                  </a:cubicBezTo>
                  <a:cubicBezTo>
                    <a:pt x="143" y="56"/>
                    <a:pt x="62" y="56"/>
                    <a:pt x="61" y="87"/>
                  </a:cubicBezTo>
                  <a:cubicBezTo>
                    <a:pt x="59" y="119"/>
                    <a:pt x="118" y="94"/>
                    <a:pt x="156" y="116"/>
                  </a:cubicBezTo>
                  <a:cubicBezTo>
                    <a:pt x="193" y="139"/>
                    <a:pt x="192" y="170"/>
                    <a:pt x="178" y="189"/>
                  </a:cubicBezTo>
                  <a:cubicBezTo>
                    <a:pt x="163" y="209"/>
                    <a:pt x="146" y="216"/>
                    <a:pt x="146" y="216"/>
                  </a:cubicBezTo>
                  <a:cubicBezTo>
                    <a:pt x="153" y="240"/>
                    <a:pt x="153" y="240"/>
                    <a:pt x="153" y="240"/>
                  </a:cubicBezTo>
                  <a:cubicBezTo>
                    <a:pt x="117" y="250"/>
                    <a:pt x="117" y="250"/>
                    <a:pt x="117" y="250"/>
                  </a:cubicBezTo>
                  <a:cubicBezTo>
                    <a:pt x="109" y="225"/>
                    <a:pt x="109" y="225"/>
                    <a:pt x="109" y="225"/>
                  </a:cubicBezTo>
                  <a:cubicBezTo>
                    <a:pt x="109" y="225"/>
                    <a:pt x="76" y="229"/>
                    <a:pt x="56" y="223"/>
                  </a:cubicBezTo>
                  <a:cubicBezTo>
                    <a:pt x="63" y="187"/>
                    <a:pt x="63" y="187"/>
                    <a:pt x="63" y="187"/>
                  </a:cubicBezTo>
                  <a:cubicBezTo>
                    <a:pt x="63" y="187"/>
                    <a:pt x="146" y="201"/>
                    <a:pt x="149" y="162"/>
                  </a:cubicBezTo>
                  <a:cubicBezTo>
                    <a:pt x="145" y="125"/>
                    <a:pt x="66" y="160"/>
                    <a:pt x="34" y="113"/>
                  </a:cubicBezTo>
                  <a:cubicBezTo>
                    <a:pt x="34" y="113"/>
                    <a:pt x="0" y="72"/>
                    <a:pt x="63" y="34"/>
                  </a:cubicBezTo>
                  <a:cubicBezTo>
                    <a:pt x="56" y="10"/>
                    <a:pt x="56" y="10"/>
                    <a:pt x="56" y="10"/>
                  </a:cubicBezTo>
                  <a:cubicBezTo>
                    <a:pt x="92" y="0"/>
                    <a:pt x="92" y="0"/>
                    <a:pt x="92" y="0"/>
                  </a:cubicBezTo>
                  <a:cubicBezTo>
                    <a:pt x="100" y="24"/>
                    <a:pt x="100" y="24"/>
                    <a:pt x="100" y="24"/>
                  </a:cubicBezTo>
                  <a:cubicBezTo>
                    <a:pt x="100" y="24"/>
                    <a:pt x="119" y="19"/>
                    <a:pt x="143" y="20"/>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0" name="Group 29">
              <a:extLst>
                <a:ext uri="{FF2B5EF4-FFF2-40B4-BE49-F238E27FC236}">
                  <a16:creationId xmlns:a16="http://schemas.microsoft.com/office/drawing/2014/main" id="{99C52EED-3FCB-0647-BF9C-6B7A31EF7C46}"/>
                </a:ext>
              </a:extLst>
            </p:cNvPr>
            <p:cNvGrpSpPr/>
            <p:nvPr/>
          </p:nvGrpSpPr>
          <p:grpSpPr>
            <a:xfrm flipV="1">
              <a:off x="7258446" y="2354579"/>
              <a:ext cx="248211" cy="448482"/>
              <a:chOff x="1492687" y="4343604"/>
              <a:chExt cx="1009742" cy="1824458"/>
            </a:xfrm>
          </p:grpSpPr>
          <p:sp>
            <p:nvSpPr>
              <p:cNvPr id="31" name="Freeform 750">
                <a:extLst>
                  <a:ext uri="{FF2B5EF4-FFF2-40B4-BE49-F238E27FC236}">
                    <a16:creationId xmlns:a16="http://schemas.microsoft.com/office/drawing/2014/main" id="{8B52EB9D-E763-B448-87A5-00201B73817A}"/>
                  </a:ext>
                </a:extLst>
              </p:cNvPr>
              <p:cNvSpPr>
                <a:spLocks/>
              </p:cNvSpPr>
              <p:nvPr/>
            </p:nvSpPr>
            <p:spPr bwMode="auto">
              <a:xfrm rot="10800000">
                <a:off x="1492687" y="4343604"/>
                <a:ext cx="1009742" cy="1364334"/>
              </a:xfrm>
              <a:custGeom>
                <a:avLst/>
                <a:gdLst>
                  <a:gd name="T0" fmla="*/ 814 w 2392"/>
                  <a:gd name="T1" fmla="*/ 1914 h 3232"/>
                  <a:gd name="T2" fmla="*/ 0 w 2392"/>
                  <a:gd name="T3" fmla="*/ 1914 h 3232"/>
                  <a:gd name="T4" fmla="*/ 1186 w 2392"/>
                  <a:gd name="T5" fmla="*/ 3232 h 3232"/>
                  <a:gd name="T6" fmla="*/ 2392 w 2392"/>
                  <a:gd name="T7" fmla="*/ 1914 h 3232"/>
                  <a:gd name="T8" fmla="*/ 1543 w 2392"/>
                  <a:gd name="T9" fmla="*/ 1914 h 3232"/>
                  <a:gd name="T10" fmla="*/ 1543 w 2392"/>
                  <a:gd name="T11" fmla="*/ 0 h 3232"/>
                  <a:gd name="T12" fmla="*/ 814 w 2392"/>
                  <a:gd name="T13" fmla="*/ 0 h 3232"/>
                  <a:gd name="T14" fmla="*/ 814 w 2392"/>
                  <a:gd name="T15" fmla="*/ 1914 h 3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2" h="3232">
                    <a:moveTo>
                      <a:pt x="814" y="1914"/>
                    </a:moveTo>
                    <a:lnTo>
                      <a:pt x="0" y="1914"/>
                    </a:lnTo>
                    <a:lnTo>
                      <a:pt x="1186" y="3232"/>
                    </a:lnTo>
                    <a:lnTo>
                      <a:pt x="2392" y="1914"/>
                    </a:lnTo>
                    <a:lnTo>
                      <a:pt x="1543" y="1914"/>
                    </a:lnTo>
                    <a:lnTo>
                      <a:pt x="1543" y="0"/>
                    </a:lnTo>
                    <a:lnTo>
                      <a:pt x="814" y="0"/>
                    </a:lnTo>
                    <a:lnTo>
                      <a:pt x="814" y="1914"/>
                    </a:lnTo>
                    <a:close/>
                  </a:path>
                </a:pathLst>
              </a:cu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Rounded Corners 59">
                <a:extLst>
                  <a:ext uri="{FF2B5EF4-FFF2-40B4-BE49-F238E27FC236}">
                    <a16:creationId xmlns:a16="http://schemas.microsoft.com/office/drawing/2014/main" id="{D6546475-692A-3E4C-8703-1BAD2327AA95}"/>
                  </a:ext>
                </a:extLst>
              </p:cNvPr>
              <p:cNvSpPr/>
              <p:nvPr/>
            </p:nvSpPr>
            <p:spPr>
              <a:xfrm>
                <a:off x="1851099" y="5795908"/>
                <a:ext cx="308157" cy="160922"/>
              </a:xfrm>
              <a:prstGeom prst="roundRect">
                <a:avLst/>
              </a:pr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Rectangle: Rounded Corners 60">
                <a:extLst>
                  <a:ext uri="{FF2B5EF4-FFF2-40B4-BE49-F238E27FC236}">
                    <a16:creationId xmlns:a16="http://schemas.microsoft.com/office/drawing/2014/main" id="{A2E397F7-AD60-B542-B8A7-606D341076FF}"/>
                  </a:ext>
                </a:extLst>
              </p:cNvPr>
              <p:cNvSpPr/>
              <p:nvPr/>
            </p:nvSpPr>
            <p:spPr>
              <a:xfrm>
                <a:off x="1843479" y="6044799"/>
                <a:ext cx="308157" cy="123263"/>
              </a:xfrm>
              <a:prstGeom prst="roundRect">
                <a:avLst/>
              </a:pr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4" name="Group 33">
            <a:extLst>
              <a:ext uri="{FF2B5EF4-FFF2-40B4-BE49-F238E27FC236}">
                <a16:creationId xmlns:a16="http://schemas.microsoft.com/office/drawing/2014/main" id="{B6B45560-F58A-5444-B571-6BF90D13FC71}"/>
              </a:ext>
            </a:extLst>
          </p:cNvPr>
          <p:cNvGrpSpPr/>
          <p:nvPr/>
        </p:nvGrpSpPr>
        <p:grpSpPr>
          <a:xfrm>
            <a:off x="1245457" y="1768079"/>
            <a:ext cx="1180409" cy="992948"/>
            <a:chOff x="5263858" y="1683945"/>
            <a:chExt cx="596121" cy="584522"/>
          </a:xfrm>
        </p:grpSpPr>
        <p:grpSp>
          <p:nvGrpSpPr>
            <p:cNvPr id="35" name="Group 34">
              <a:extLst>
                <a:ext uri="{FF2B5EF4-FFF2-40B4-BE49-F238E27FC236}">
                  <a16:creationId xmlns:a16="http://schemas.microsoft.com/office/drawing/2014/main" id="{B932E69F-5620-7147-B2D0-00996445C176}"/>
                </a:ext>
              </a:extLst>
            </p:cNvPr>
            <p:cNvGrpSpPr/>
            <p:nvPr/>
          </p:nvGrpSpPr>
          <p:grpSpPr>
            <a:xfrm flipV="1">
              <a:off x="5263858" y="1683945"/>
              <a:ext cx="323503" cy="584522"/>
              <a:chOff x="1492687" y="4343604"/>
              <a:chExt cx="1009742" cy="1824458"/>
            </a:xfrm>
          </p:grpSpPr>
          <p:sp>
            <p:nvSpPr>
              <p:cNvPr id="40" name="Freeform 750">
                <a:extLst>
                  <a:ext uri="{FF2B5EF4-FFF2-40B4-BE49-F238E27FC236}">
                    <a16:creationId xmlns:a16="http://schemas.microsoft.com/office/drawing/2014/main" id="{741440C4-3E41-274F-9E74-A2B24D4C72F4}"/>
                  </a:ext>
                </a:extLst>
              </p:cNvPr>
              <p:cNvSpPr>
                <a:spLocks/>
              </p:cNvSpPr>
              <p:nvPr/>
            </p:nvSpPr>
            <p:spPr bwMode="auto">
              <a:xfrm rot="10800000">
                <a:off x="1492687" y="4343604"/>
                <a:ext cx="1009742" cy="1364334"/>
              </a:xfrm>
              <a:custGeom>
                <a:avLst/>
                <a:gdLst>
                  <a:gd name="T0" fmla="*/ 814 w 2392"/>
                  <a:gd name="T1" fmla="*/ 1914 h 3232"/>
                  <a:gd name="T2" fmla="*/ 0 w 2392"/>
                  <a:gd name="T3" fmla="*/ 1914 h 3232"/>
                  <a:gd name="T4" fmla="*/ 1186 w 2392"/>
                  <a:gd name="T5" fmla="*/ 3232 h 3232"/>
                  <a:gd name="T6" fmla="*/ 2392 w 2392"/>
                  <a:gd name="T7" fmla="*/ 1914 h 3232"/>
                  <a:gd name="T8" fmla="*/ 1543 w 2392"/>
                  <a:gd name="T9" fmla="*/ 1914 h 3232"/>
                  <a:gd name="T10" fmla="*/ 1543 w 2392"/>
                  <a:gd name="T11" fmla="*/ 0 h 3232"/>
                  <a:gd name="T12" fmla="*/ 814 w 2392"/>
                  <a:gd name="T13" fmla="*/ 0 h 3232"/>
                  <a:gd name="T14" fmla="*/ 814 w 2392"/>
                  <a:gd name="T15" fmla="*/ 1914 h 3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2" h="3232">
                    <a:moveTo>
                      <a:pt x="814" y="1914"/>
                    </a:moveTo>
                    <a:lnTo>
                      <a:pt x="0" y="1914"/>
                    </a:lnTo>
                    <a:lnTo>
                      <a:pt x="1186" y="3232"/>
                    </a:lnTo>
                    <a:lnTo>
                      <a:pt x="2392" y="1914"/>
                    </a:lnTo>
                    <a:lnTo>
                      <a:pt x="1543" y="1914"/>
                    </a:lnTo>
                    <a:lnTo>
                      <a:pt x="1543" y="0"/>
                    </a:lnTo>
                    <a:lnTo>
                      <a:pt x="814" y="0"/>
                    </a:lnTo>
                    <a:lnTo>
                      <a:pt x="814" y="1914"/>
                    </a:lnTo>
                    <a:close/>
                  </a:path>
                </a:pathLst>
              </a:cu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Rounded Corners 65">
                <a:extLst>
                  <a:ext uri="{FF2B5EF4-FFF2-40B4-BE49-F238E27FC236}">
                    <a16:creationId xmlns:a16="http://schemas.microsoft.com/office/drawing/2014/main" id="{2BC35DB6-0120-3642-BAE2-CE7E93F01986}"/>
                  </a:ext>
                </a:extLst>
              </p:cNvPr>
              <p:cNvSpPr/>
              <p:nvPr/>
            </p:nvSpPr>
            <p:spPr>
              <a:xfrm>
                <a:off x="1851099" y="5795908"/>
                <a:ext cx="308157" cy="160922"/>
              </a:xfrm>
              <a:prstGeom prst="roundRect">
                <a:avLst/>
              </a:pr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Rectangle: Rounded Corners 66">
                <a:extLst>
                  <a:ext uri="{FF2B5EF4-FFF2-40B4-BE49-F238E27FC236}">
                    <a16:creationId xmlns:a16="http://schemas.microsoft.com/office/drawing/2014/main" id="{EFF79325-E18F-2449-B873-7171072FABB4}"/>
                  </a:ext>
                </a:extLst>
              </p:cNvPr>
              <p:cNvSpPr/>
              <p:nvPr/>
            </p:nvSpPr>
            <p:spPr>
              <a:xfrm>
                <a:off x="1843479" y="6044799"/>
                <a:ext cx="308157" cy="123263"/>
              </a:xfrm>
              <a:prstGeom prst="roundRect">
                <a:avLst/>
              </a:pr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a:extLst>
                <a:ext uri="{FF2B5EF4-FFF2-40B4-BE49-F238E27FC236}">
                  <a16:creationId xmlns:a16="http://schemas.microsoft.com/office/drawing/2014/main" id="{BB0D98FD-D937-3D40-BEC7-AB966F2E4EB8}"/>
                </a:ext>
              </a:extLst>
            </p:cNvPr>
            <p:cNvGrpSpPr/>
            <p:nvPr/>
          </p:nvGrpSpPr>
          <p:grpSpPr>
            <a:xfrm rot="10800000" flipV="1">
              <a:off x="5536476" y="1683945"/>
              <a:ext cx="323503" cy="584522"/>
              <a:chOff x="1492687" y="4343604"/>
              <a:chExt cx="1009742" cy="1824458"/>
            </a:xfrm>
          </p:grpSpPr>
          <p:sp>
            <p:nvSpPr>
              <p:cNvPr id="37" name="Freeform 750">
                <a:extLst>
                  <a:ext uri="{FF2B5EF4-FFF2-40B4-BE49-F238E27FC236}">
                    <a16:creationId xmlns:a16="http://schemas.microsoft.com/office/drawing/2014/main" id="{8DD4F1DA-D005-D444-8C74-1753BAC9800C}"/>
                  </a:ext>
                </a:extLst>
              </p:cNvPr>
              <p:cNvSpPr>
                <a:spLocks/>
              </p:cNvSpPr>
              <p:nvPr/>
            </p:nvSpPr>
            <p:spPr bwMode="auto">
              <a:xfrm rot="10800000">
                <a:off x="1492687" y="4343604"/>
                <a:ext cx="1009742" cy="1364334"/>
              </a:xfrm>
              <a:custGeom>
                <a:avLst/>
                <a:gdLst>
                  <a:gd name="T0" fmla="*/ 814 w 2392"/>
                  <a:gd name="T1" fmla="*/ 1914 h 3232"/>
                  <a:gd name="T2" fmla="*/ 0 w 2392"/>
                  <a:gd name="T3" fmla="*/ 1914 h 3232"/>
                  <a:gd name="T4" fmla="*/ 1186 w 2392"/>
                  <a:gd name="T5" fmla="*/ 3232 h 3232"/>
                  <a:gd name="T6" fmla="*/ 2392 w 2392"/>
                  <a:gd name="T7" fmla="*/ 1914 h 3232"/>
                  <a:gd name="T8" fmla="*/ 1543 w 2392"/>
                  <a:gd name="T9" fmla="*/ 1914 h 3232"/>
                  <a:gd name="T10" fmla="*/ 1543 w 2392"/>
                  <a:gd name="T11" fmla="*/ 0 h 3232"/>
                  <a:gd name="T12" fmla="*/ 814 w 2392"/>
                  <a:gd name="T13" fmla="*/ 0 h 3232"/>
                  <a:gd name="T14" fmla="*/ 814 w 2392"/>
                  <a:gd name="T15" fmla="*/ 1914 h 3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2" h="3232">
                    <a:moveTo>
                      <a:pt x="814" y="1914"/>
                    </a:moveTo>
                    <a:lnTo>
                      <a:pt x="0" y="1914"/>
                    </a:lnTo>
                    <a:lnTo>
                      <a:pt x="1186" y="3232"/>
                    </a:lnTo>
                    <a:lnTo>
                      <a:pt x="2392" y="1914"/>
                    </a:lnTo>
                    <a:lnTo>
                      <a:pt x="1543" y="1914"/>
                    </a:lnTo>
                    <a:lnTo>
                      <a:pt x="1543" y="0"/>
                    </a:lnTo>
                    <a:lnTo>
                      <a:pt x="814" y="0"/>
                    </a:lnTo>
                    <a:lnTo>
                      <a:pt x="814" y="1914"/>
                    </a:lnTo>
                    <a:close/>
                  </a:path>
                </a:pathLst>
              </a:cu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Rounded Corners 69">
                <a:extLst>
                  <a:ext uri="{FF2B5EF4-FFF2-40B4-BE49-F238E27FC236}">
                    <a16:creationId xmlns:a16="http://schemas.microsoft.com/office/drawing/2014/main" id="{14D0D150-0CD4-4D4C-BECC-7896B14FB3A0}"/>
                  </a:ext>
                </a:extLst>
              </p:cNvPr>
              <p:cNvSpPr/>
              <p:nvPr/>
            </p:nvSpPr>
            <p:spPr>
              <a:xfrm>
                <a:off x="1851099" y="5795908"/>
                <a:ext cx="308157" cy="160922"/>
              </a:xfrm>
              <a:prstGeom prst="roundRect">
                <a:avLst/>
              </a:pr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Rectangle: Rounded Corners 70">
                <a:extLst>
                  <a:ext uri="{FF2B5EF4-FFF2-40B4-BE49-F238E27FC236}">
                    <a16:creationId xmlns:a16="http://schemas.microsoft.com/office/drawing/2014/main" id="{44B7C175-49BB-444B-A4AA-B435B5328EC0}"/>
                  </a:ext>
                </a:extLst>
              </p:cNvPr>
              <p:cNvSpPr/>
              <p:nvPr/>
            </p:nvSpPr>
            <p:spPr>
              <a:xfrm>
                <a:off x="1843479" y="6044799"/>
                <a:ext cx="308157" cy="123263"/>
              </a:xfrm>
              <a:prstGeom prst="roundRect">
                <a:avLst/>
              </a:prstGeom>
              <a:solidFill>
                <a:srgbClr val="FFFFFF"/>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43" name="Text Placeholder 3">
            <a:extLst>
              <a:ext uri="{FF2B5EF4-FFF2-40B4-BE49-F238E27FC236}">
                <a16:creationId xmlns:a16="http://schemas.microsoft.com/office/drawing/2014/main" id="{E95BE0D6-C9C1-F44D-A48A-34FFBDFA530D}"/>
              </a:ext>
            </a:extLst>
          </p:cNvPr>
          <p:cNvSpPr txBox="1">
            <a:spLocks/>
          </p:cNvSpPr>
          <p:nvPr/>
        </p:nvSpPr>
        <p:spPr>
          <a:xfrm>
            <a:off x="548684" y="2968385"/>
            <a:ext cx="2661345" cy="410277"/>
          </a:xfrm>
          <a:prstGeom prst="rect">
            <a:avLst/>
          </a:prstGeom>
        </p:spPr>
        <p:txBody>
          <a:bodyPr/>
          <a:lstStyle>
            <a:lvl1pPr marL="0" indent="0" algn="l" defTabSz="914400" rtl="0" eaLnBrk="1" latinLnBrk="0" hangingPunct="1">
              <a:spcBef>
                <a:spcPct val="20000"/>
              </a:spcBef>
              <a:buFont typeface="Arial"/>
              <a:buNone/>
              <a:defRPr sz="2400" kern="1200">
                <a:solidFill>
                  <a:srgbClr val="58585A"/>
                </a:solidFill>
                <a:latin typeface="+mn-lt"/>
                <a:ea typeface="+mn-ea"/>
                <a:cs typeface="Segoe UI"/>
              </a:defRPr>
            </a:lvl1pPr>
            <a:lvl2pPr marL="342900" indent="-342900" algn="l" defTabSz="914400" rtl="0" eaLnBrk="1" latinLnBrk="0" hangingPunct="1">
              <a:spcBef>
                <a:spcPct val="20000"/>
              </a:spcBef>
              <a:buClr>
                <a:schemeClr val="accent4"/>
              </a:buClr>
              <a:buFont typeface="Arial"/>
              <a:buChar char="•"/>
              <a:defRPr lang="en-US" sz="2000" kern="1200" dirty="0" smtClean="0">
                <a:solidFill>
                  <a:srgbClr val="58585A"/>
                </a:solidFill>
                <a:latin typeface="+mn-lt"/>
                <a:ea typeface="+mn-ea"/>
                <a:cs typeface="Segoe UI"/>
              </a:defRPr>
            </a:lvl2pPr>
            <a:lvl3pPr marL="638175"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3pPr>
            <a:lvl4pPr marL="922338"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4pPr>
            <a:lvl5pPr marL="1189038" indent="-342900" algn="l" defTabSz="914400" rtl="0" eaLnBrk="1" latinLnBrk="0" hangingPunct="1">
              <a:spcBef>
                <a:spcPct val="20000"/>
              </a:spcBef>
              <a:buClr>
                <a:schemeClr val="accent4"/>
              </a:buClr>
              <a:buFont typeface="Arial"/>
              <a:buChar char="•"/>
              <a:defRPr lang="en-US" sz="1800" kern="1200" dirty="0">
                <a:solidFill>
                  <a:srgbClr val="58585A"/>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b="1" dirty="0"/>
              <a:t>Scale Compute to </a:t>
            </a:r>
          </a:p>
          <a:p>
            <a:pPr algn="ctr"/>
            <a:r>
              <a:rPr lang="en-US" sz="1600" b="1" dirty="0"/>
              <a:t>Handle Increased Load</a:t>
            </a:r>
          </a:p>
          <a:p>
            <a:pPr algn="ctr"/>
            <a:endParaRPr lang="en-US" sz="1400" dirty="0"/>
          </a:p>
          <a:p>
            <a:pPr algn="ctr"/>
            <a:r>
              <a:rPr lang="en-US" sz="1400" dirty="0"/>
              <a:t>Up to 96 vCPUs and </a:t>
            </a:r>
          </a:p>
          <a:p>
            <a:pPr algn="ctr"/>
            <a:r>
              <a:rPr lang="en-US" sz="1400" dirty="0"/>
              <a:t>Up to 768 </a:t>
            </a:r>
            <a:r>
              <a:rPr lang="en-US" sz="1400" dirty="0" err="1"/>
              <a:t>GiB</a:t>
            </a:r>
            <a:r>
              <a:rPr lang="en-US" sz="1400" dirty="0"/>
              <a:t> of RAM</a:t>
            </a:r>
          </a:p>
        </p:txBody>
      </p:sp>
      <p:sp>
        <p:nvSpPr>
          <p:cNvPr id="44" name="Text Placeholder 4">
            <a:extLst>
              <a:ext uri="{FF2B5EF4-FFF2-40B4-BE49-F238E27FC236}">
                <a16:creationId xmlns:a16="http://schemas.microsoft.com/office/drawing/2014/main" id="{3A154E89-004E-5D40-B58F-83B2F95547AD}"/>
              </a:ext>
            </a:extLst>
          </p:cNvPr>
          <p:cNvSpPr txBox="1">
            <a:spLocks/>
          </p:cNvSpPr>
          <p:nvPr/>
        </p:nvSpPr>
        <p:spPr>
          <a:xfrm>
            <a:off x="3469924" y="2968385"/>
            <a:ext cx="2661346" cy="410277"/>
          </a:xfrm>
          <a:prstGeom prst="rect">
            <a:avLst/>
          </a:prstGeom>
        </p:spPr>
        <p:txBody>
          <a:bodyPr/>
          <a:lstStyle>
            <a:lvl1pPr marL="0" indent="0" algn="l" defTabSz="914400" rtl="0" eaLnBrk="1" latinLnBrk="0" hangingPunct="1">
              <a:spcBef>
                <a:spcPct val="20000"/>
              </a:spcBef>
              <a:buFont typeface="Arial"/>
              <a:buNone/>
              <a:defRPr sz="2400" kern="1200">
                <a:solidFill>
                  <a:srgbClr val="58585A"/>
                </a:solidFill>
                <a:latin typeface="+mn-lt"/>
                <a:ea typeface="+mn-ea"/>
                <a:cs typeface="Segoe UI"/>
              </a:defRPr>
            </a:lvl1pPr>
            <a:lvl2pPr marL="342900" indent="-342900" algn="l" defTabSz="914400" rtl="0" eaLnBrk="1" latinLnBrk="0" hangingPunct="1">
              <a:spcBef>
                <a:spcPct val="20000"/>
              </a:spcBef>
              <a:buClr>
                <a:schemeClr val="accent4"/>
              </a:buClr>
              <a:buFont typeface="Arial"/>
              <a:buChar char="•"/>
              <a:defRPr lang="en-US" sz="2000" kern="1200" dirty="0" smtClean="0">
                <a:solidFill>
                  <a:srgbClr val="58585A"/>
                </a:solidFill>
                <a:latin typeface="+mn-lt"/>
                <a:ea typeface="+mn-ea"/>
                <a:cs typeface="Segoe UI"/>
              </a:defRPr>
            </a:lvl2pPr>
            <a:lvl3pPr marL="638175"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3pPr>
            <a:lvl4pPr marL="922338"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4pPr>
            <a:lvl5pPr marL="1189038" indent="-342900" algn="l" defTabSz="914400" rtl="0" eaLnBrk="1" latinLnBrk="0" hangingPunct="1">
              <a:spcBef>
                <a:spcPct val="20000"/>
              </a:spcBef>
              <a:buClr>
                <a:schemeClr val="accent4"/>
              </a:buClr>
              <a:buFont typeface="Arial"/>
              <a:buChar char="•"/>
              <a:defRPr lang="en-US" sz="1800" kern="1200" dirty="0">
                <a:solidFill>
                  <a:srgbClr val="58585A"/>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b="1" dirty="0"/>
              <a:t>Scale Storage for </a:t>
            </a:r>
          </a:p>
          <a:p>
            <a:pPr algn="ctr"/>
            <a:r>
              <a:rPr lang="en-US" sz="1600" b="1" dirty="0"/>
              <a:t>Larger Data Sets </a:t>
            </a:r>
          </a:p>
          <a:p>
            <a:pPr algn="ctr"/>
            <a:endParaRPr lang="en-US" sz="1600" dirty="0"/>
          </a:p>
          <a:p>
            <a:pPr algn="ctr"/>
            <a:r>
              <a:rPr lang="en-US" sz="1600" dirty="0"/>
              <a:t>Scalable EBS storage up to 64 </a:t>
            </a:r>
            <a:r>
              <a:rPr lang="en-US" sz="1600" dirty="0" err="1"/>
              <a:t>TiB</a:t>
            </a:r>
            <a:endParaRPr lang="en-US" sz="1600" dirty="0"/>
          </a:p>
        </p:txBody>
      </p:sp>
      <p:sp>
        <p:nvSpPr>
          <p:cNvPr id="45" name="Text Placeholder 7">
            <a:extLst>
              <a:ext uri="{FF2B5EF4-FFF2-40B4-BE49-F238E27FC236}">
                <a16:creationId xmlns:a16="http://schemas.microsoft.com/office/drawing/2014/main" id="{0E78B420-86E4-B248-8363-CDEB129D0922}"/>
              </a:ext>
            </a:extLst>
          </p:cNvPr>
          <p:cNvSpPr txBox="1">
            <a:spLocks/>
          </p:cNvSpPr>
          <p:nvPr/>
        </p:nvSpPr>
        <p:spPr>
          <a:xfrm>
            <a:off x="6391164" y="2968385"/>
            <a:ext cx="2661346" cy="410277"/>
          </a:xfrm>
          <a:prstGeom prst="rect">
            <a:avLst/>
          </a:prstGeom>
        </p:spPr>
        <p:txBody>
          <a:bodyPr/>
          <a:lstStyle>
            <a:lvl1pPr marL="0" indent="0" algn="l" defTabSz="914400" rtl="0" eaLnBrk="1" latinLnBrk="0" hangingPunct="1">
              <a:spcBef>
                <a:spcPct val="20000"/>
              </a:spcBef>
              <a:buFont typeface="Arial"/>
              <a:buNone/>
              <a:defRPr sz="2400" kern="1200">
                <a:solidFill>
                  <a:srgbClr val="58585A"/>
                </a:solidFill>
                <a:latin typeface="+mn-lt"/>
                <a:ea typeface="+mn-ea"/>
                <a:cs typeface="Segoe UI"/>
              </a:defRPr>
            </a:lvl1pPr>
            <a:lvl2pPr marL="342900" indent="-342900" algn="l" defTabSz="914400" rtl="0" eaLnBrk="1" latinLnBrk="0" hangingPunct="1">
              <a:spcBef>
                <a:spcPct val="20000"/>
              </a:spcBef>
              <a:buClr>
                <a:schemeClr val="accent4"/>
              </a:buClr>
              <a:buFont typeface="Arial"/>
              <a:buChar char="•"/>
              <a:defRPr lang="en-US" sz="2000" kern="1200" dirty="0" smtClean="0">
                <a:solidFill>
                  <a:srgbClr val="58585A"/>
                </a:solidFill>
                <a:latin typeface="+mn-lt"/>
                <a:ea typeface="+mn-ea"/>
                <a:cs typeface="Segoe UI"/>
              </a:defRPr>
            </a:lvl2pPr>
            <a:lvl3pPr marL="638175"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3pPr>
            <a:lvl4pPr marL="922338" indent="-342900" algn="l" defTabSz="914400" rtl="0" eaLnBrk="1" latinLnBrk="0" hangingPunct="1">
              <a:spcBef>
                <a:spcPct val="20000"/>
              </a:spcBef>
              <a:buClr>
                <a:schemeClr val="accent4"/>
              </a:buClr>
              <a:buFont typeface="Arial"/>
              <a:buChar char="•"/>
              <a:defRPr lang="en-US" sz="1800" kern="1200" dirty="0" smtClean="0">
                <a:solidFill>
                  <a:srgbClr val="58585A"/>
                </a:solidFill>
                <a:latin typeface="+mn-lt"/>
                <a:ea typeface="+mn-ea"/>
                <a:cs typeface="Segoe UI"/>
              </a:defRPr>
            </a:lvl4pPr>
            <a:lvl5pPr marL="1189038" indent="-342900" algn="l" defTabSz="914400" rtl="0" eaLnBrk="1" latinLnBrk="0" hangingPunct="1">
              <a:spcBef>
                <a:spcPct val="20000"/>
              </a:spcBef>
              <a:buClr>
                <a:schemeClr val="accent4"/>
              </a:buClr>
              <a:buFont typeface="Arial"/>
              <a:buChar char="•"/>
              <a:defRPr lang="en-US" sz="1800" kern="1200" dirty="0">
                <a:solidFill>
                  <a:srgbClr val="58585A"/>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b="1" dirty="0"/>
              <a:t>Scale Down to </a:t>
            </a:r>
          </a:p>
          <a:p>
            <a:pPr algn="ctr"/>
            <a:r>
              <a:rPr lang="en-US" sz="1600" b="1" dirty="0"/>
              <a:t>Control Costs</a:t>
            </a:r>
          </a:p>
          <a:p>
            <a:pPr algn="ctr"/>
            <a:r>
              <a:rPr lang="en-US" sz="1600" dirty="0"/>
              <a:t>As little as 1 vCPU and </a:t>
            </a:r>
          </a:p>
          <a:p>
            <a:pPr algn="ctr"/>
            <a:r>
              <a:rPr lang="en-US" sz="1600" dirty="0"/>
              <a:t>1 </a:t>
            </a:r>
            <a:r>
              <a:rPr lang="en-US" sz="1600" dirty="0" err="1"/>
              <a:t>GiB</a:t>
            </a:r>
            <a:r>
              <a:rPr lang="en-US" sz="1600" dirty="0"/>
              <a:t> of RAM</a:t>
            </a:r>
          </a:p>
        </p:txBody>
      </p:sp>
    </p:spTree>
    <p:extLst>
      <p:ext uri="{BB962C8B-B14F-4D97-AF65-F5344CB8AC3E}">
        <p14:creationId xmlns:p14="http://schemas.microsoft.com/office/powerpoint/2010/main" val="20187488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Elastic Block Storage</a:t>
            </a:r>
          </a:p>
        </p:txBody>
      </p:sp>
      <p:sp>
        <p:nvSpPr>
          <p:cNvPr id="3" name="Content Placeholder 2"/>
          <p:cNvSpPr>
            <a:spLocks noGrp="1"/>
          </p:cNvSpPr>
          <p:nvPr>
            <p:ph idx="1"/>
          </p:nvPr>
        </p:nvSpPr>
        <p:spPr>
          <a:xfrm>
            <a:off x="340592" y="1200164"/>
            <a:ext cx="5694432" cy="3363093"/>
          </a:xfrm>
        </p:spPr>
        <p:txBody>
          <a:bodyPr/>
          <a:lstStyle/>
          <a:p>
            <a:pPr marL="342900" indent="-342900">
              <a:buFont typeface="Arial" charset="0"/>
              <a:buChar char="•"/>
            </a:pPr>
            <a:r>
              <a:rPr lang="en-US" sz="2000" dirty="0"/>
              <a:t>Network-attached block storage</a:t>
            </a:r>
          </a:p>
          <a:p>
            <a:pPr marL="342900" indent="-342900">
              <a:lnSpc>
                <a:spcPct val="150000"/>
              </a:lnSpc>
              <a:spcBef>
                <a:spcPts val="0"/>
              </a:spcBef>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Native redundancy and write cache</a:t>
            </a:r>
          </a:p>
          <a:p>
            <a:pPr marL="342900" indent="-342900">
              <a:lnSpc>
                <a:spcPct val="150000"/>
              </a:lnSpc>
              <a:spcBef>
                <a:spcPts val="0"/>
              </a:spcBef>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Consistent and low-latency performance</a:t>
            </a:r>
          </a:p>
          <a:p>
            <a:pPr marL="342900" indent="-342900">
              <a:lnSpc>
                <a:spcPct val="150000"/>
              </a:lnSpc>
              <a:spcBef>
                <a:spcPts val="0"/>
              </a:spcBef>
              <a:buFont typeface="Arial" panose="020B0604020202020204" pitchFamily="34" charset="0"/>
              <a:buChar char="•"/>
            </a:pP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Optimized for random I/O</a:t>
            </a:r>
            <a:endParaRPr lang="en-US" sz="2000" dirty="0"/>
          </a:p>
          <a:p>
            <a:pPr marL="342900" indent="-342900">
              <a:buFont typeface="Arial" charset="0"/>
              <a:buChar char="•"/>
            </a:pPr>
            <a:r>
              <a:rPr lang="en-US" sz="2000" dirty="0"/>
              <a:t>Many instance types support EBS optimization </a:t>
            </a:r>
          </a:p>
          <a:p>
            <a:pPr marL="1085850" lvl="1" indent="-342900">
              <a:buFont typeface="Arial" charset="0"/>
              <a:buChar char="•"/>
            </a:pPr>
            <a:r>
              <a:rPr lang="en-US" sz="1600" dirty="0"/>
              <a:t>Dedicated channel for network storage I/O</a:t>
            </a:r>
          </a:p>
          <a:p>
            <a:pPr marL="1085850" lvl="1" indent="-342900">
              <a:buFont typeface="Arial" charset="0"/>
              <a:buChar char="•"/>
            </a:pPr>
            <a:r>
              <a:rPr lang="en-US" sz="1600" dirty="0"/>
              <a:t>Eliminating contention with regular I/O</a:t>
            </a:r>
          </a:p>
          <a:p>
            <a:pPr marL="1085850" lvl="1" indent="-342900">
              <a:buFont typeface="Arial" charset="0"/>
              <a:buChar char="•"/>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100" y="1866900"/>
            <a:ext cx="1600200" cy="1600200"/>
          </a:xfrm>
          <a:prstGeom prst="rect">
            <a:avLst/>
          </a:prstGeom>
        </p:spPr>
      </p:pic>
    </p:spTree>
    <p:extLst>
      <p:ext uri="{BB962C8B-B14F-4D97-AF65-F5344CB8AC3E}">
        <p14:creationId xmlns:p14="http://schemas.microsoft.com/office/powerpoint/2010/main" val="24902114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Right Storage</a:t>
            </a:r>
          </a:p>
        </p:txBody>
      </p:sp>
      <p:graphicFrame>
        <p:nvGraphicFramePr>
          <p:cNvPr id="3" name="Table 2"/>
          <p:cNvGraphicFramePr>
            <a:graphicFrameLocks noGrp="1"/>
          </p:cNvGraphicFramePr>
          <p:nvPr>
            <p:extLst>
              <p:ext uri="{D42A27DB-BD31-4B8C-83A1-F6EECF244321}">
                <p14:modId xmlns:p14="http://schemas.microsoft.com/office/powerpoint/2010/main" val="1405156988"/>
              </p:ext>
            </p:extLst>
          </p:nvPr>
        </p:nvGraphicFramePr>
        <p:xfrm>
          <a:off x="342900" y="925848"/>
          <a:ext cx="7138313" cy="2255520"/>
        </p:xfrm>
        <a:graphic>
          <a:graphicData uri="http://schemas.openxmlformats.org/drawingml/2006/table">
            <a:tbl>
              <a:tblPr firstRow="1" bandRow="1">
                <a:tableStyleId>{F5AB1C69-6EDB-4FF4-983F-18BD219EF322}</a:tableStyleId>
              </a:tblPr>
              <a:tblGrid>
                <a:gridCol w="1486529">
                  <a:extLst>
                    <a:ext uri="{9D8B030D-6E8A-4147-A177-3AD203B41FA5}">
                      <a16:colId xmlns:a16="http://schemas.microsoft.com/office/drawing/2014/main" val="1275862236"/>
                    </a:ext>
                  </a:extLst>
                </a:gridCol>
                <a:gridCol w="1486529">
                  <a:extLst>
                    <a:ext uri="{9D8B030D-6E8A-4147-A177-3AD203B41FA5}">
                      <a16:colId xmlns:a16="http://schemas.microsoft.com/office/drawing/2014/main" val="139149849"/>
                    </a:ext>
                  </a:extLst>
                </a:gridCol>
                <a:gridCol w="1388418">
                  <a:extLst>
                    <a:ext uri="{9D8B030D-6E8A-4147-A177-3AD203B41FA5}">
                      <a16:colId xmlns:a16="http://schemas.microsoft.com/office/drawing/2014/main" val="1243632724"/>
                    </a:ext>
                  </a:extLst>
                </a:gridCol>
                <a:gridCol w="1388418">
                  <a:extLst>
                    <a:ext uri="{9D8B030D-6E8A-4147-A177-3AD203B41FA5}">
                      <a16:colId xmlns:a16="http://schemas.microsoft.com/office/drawing/2014/main" val="3713206204"/>
                    </a:ext>
                  </a:extLst>
                </a:gridCol>
                <a:gridCol w="1388419">
                  <a:extLst>
                    <a:ext uri="{9D8B030D-6E8A-4147-A177-3AD203B41FA5}">
                      <a16:colId xmlns:a16="http://schemas.microsoft.com/office/drawing/2014/main" val="1847010676"/>
                    </a:ext>
                  </a:extLst>
                </a:gridCol>
              </a:tblGrid>
              <a:tr h="330699">
                <a:tc>
                  <a:txBody>
                    <a:bodyPr/>
                    <a:lstStyle/>
                    <a:p>
                      <a:endParaRPr lang="en-US" dirty="0"/>
                    </a:p>
                  </a:txBody>
                  <a:tcPr anchor="ctr">
                    <a:solidFill>
                      <a:schemeClr val="accent3"/>
                    </a:solidFill>
                  </a:tcPr>
                </a:tc>
                <a:tc>
                  <a:txBody>
                    <a:bodyPr/>
                    <a:lstStyle/>
                    <a:p>
                      <a:endParaRPr lang="en-US" dirty="0"/>
                    </a:p>
                  </a:txBody>
                  <a:tcPr anchor="ctr">
                    <a:solidFill>
                      <a:schemeClr val="accent3"/>
                    </a:solidFill>
                  </a:tcPr>
                </a:tc>
                <a:tc gridSpan="2">
                  <a:txBody>
                    <a:bodyPr/>
                    <a:lstStyle/>
                    <a:p>
                      <a:pPr algn="ctr"/>
                      <a:r>
                        <a:rPr lang="en-US" sz="1600" dirty="0">
                          <a:solidFill>
                            <a:schemeClr val="bg1"/>
                          </a:solidFill>
                        </a:rPr>
                        <a:t>Performance</a:t>
                      </a:r>
                    </a:p>
                  </a:txBody>
                  <a:tcPr>
                    <a:solidFill>
                      <a:schemeClr val="accent3"/>
                    </a:solidFill>
                  </a:tcPr>
                </a:tc>
                <a:tc hMerge="1">
                  <a:txBody>
                    <a:bodyPr/>
                    <a:lstStyle/>
                    <a:p>
                      <a:endParaRPr lang="en-US" dirty="0"/>
                    </a:p>
                  </a:txBody>
                  <a:tcPr>
                    <a:solidFill>
                      <a:schemeClr val="accent3"/>
                    </a:solidFill>
                  </a:tcPr>
                </a:tc>
                <a:tc>
                  <a:txBody>
                    <a:bodyPr/>
                    <a:lstStyle/>
                    <a:p>
                      <a:pPr algn="ctr"/>
                      <a:endParaRPr lang="en-US" sz="120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solidFill>
                      <a:schemeClr val="accent3"/>
                    </a:solidFill>
                  </a:tcPr>
                </a:tc>
                <a:extLst>
                  <a:ext uri="{0D108BD9-81ED-4DB2-BD59-A6C34878D82A}">
                    <a16:rowId xmlns:a16="http://schemas.microsoft.com/office/drawing/2014/main" val="1030612803"/>
                  </a:ext>
                </a:extLst>
              </a:tr>
              <a:tr h="330699">
                <a:tc>
                  <a:txBody>
                    <a:bodyPr/>
                    <a:lstStyle/>
                    <a:p>
                      <a:pPr algn="ctr"/>
                      <a:r>
                        <a:rPr lang="en-US" sz="1600" b="1" dirty="0">
                          <a:solidFill>
                            <a:schemeClr val="bg1"/>
                          </a:solidFill>
                        </a:rPr>
                        <a:t>Type</a:t>
                      </a:r>
                    </a:p>
                  </a:txBody>
                  <a:tcPr anchor="ctr">
                    <a:solidFill>
                      <a:schemeClr val="accent3"/>
                    </a:solidFill>
                  </a:tcPr>
                </a:tc>
                <a:tc>
                  <a:txBody>
                    <a:bodyPr/>
                    <a:lstStyle/>
                    <a:p>
                      <a:pPr algn="ctr"/>
                      <a:r>
                        <a:rPr lang="en-US" sz="1600" b="1" dirty="0">
                          <a:solidFill>
                            <a:schemeClr val="bg1"/>
                          </a:solidFill>
                        </a:rPr>
                        <a:t>Size</a:t>
                      </a:r>
                    </a:p>
                  </a:txBody>
                  <a:tcPr anchor="ctr">
                    <a:solidFill>
                      <a:schemeClr val="accent3"/>
                    </a:solidFill>
                  </a:tcPr>
                </a:tc>
                <a:tc>
                  <a:txBody>
                    <a:bodyPr/>
                    <a:lstStyle/>
                    <a:p>
                      <a:pPr algn="ctr"/>
                      <a:r>
                        <a:rPr lang="en-US" sz="1600" b="1" dirty="0">
                          <a:solidFill>
                            <a:schemeClr val="bg1"/>
                          </a:solidFill>
                        </a:rPr>
                        <a:t>IOPs</a:t>
                      </a:r>
                    </a:p>
                  </a:txBody>
                  <a:tcPr>
                    <a:solidFill>
                      <a:schemeClr val="accent3"/>
                    </a:solidFill>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Burst</a:t>
                      </a:r>
                    </a:p>
                  </a:txBody>
                  <a:tcPr>
                    <a:solidFill>
                      <a:schemeClr val="accent3"/>
                    </a:solidFill>
                  </a:tcPr>
                </a:tc>
                <a:tc>
                  <a:txBody>
                    <a:bodyPr/>
                    <a:lstStyle/>
                    <a:p>
                      <a:pPr algn="ctr"/>
                      <a:r>
                        <a:rPr lang="en-US" sz="1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Pricing</a:t>
                      </a:r>
                      <a:endParaRPr lang="en-US" sz="12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nchor="ctr">
                    <a:solidFill>
                      <a:schemeClr val="accent3"/>
                    </a:solidFill>
                  </a:tcPr>
                </a:tc>
                <a:extLst>
                  <a:ext uri="{0D108BD9-81ED-4DB2-BD59-A6C34878D82A}">
                    <a16:rowId xmlns:a16="http://schemas.microsoft.com/office/drawing/2014/main" val="2729475606"/>
                  </a:ext>
                </a:extLst>
              </a:tr>
              <a:tr h="721525">
                <a:tc>
                  <a:txBody>
                    <a:bodyPr/>
                    <a:lstStyle/>
                    <a:p>
                      <a:r>
                        <a:rPr lang="en-US" sz="1400" dirty="0"/>
                        <a:t>GP2 (General Purpose SSD)</a:t>
                      </a:r>
                    </a:p>
                  </a:txBody>
                  <a:tcPr/>
                </a:tc>
                <a:tc>
                  <a:txBody>
                    <a:bodyPr/>
                    <a:lstStyle/>
                    <a:p>
                      <a:r>
                        <a:rPr lang="en-US" sz="1400" dirty="0"/>
                        <a:t>20</a:t>
                      </a:r>
                      <a:r>
                        <a:rPr lang="en-US" sz="1400" baseline="0" dirty="0"/>
                        <a:t> </a:t>
                      </a:r>
                      <a:r>
                        <a:rPr lang="en-US" sz="1400" baseline="0" dirty="0" err="1"/>
                        <a:t>GiB</a:t>
                      </a:r>
                      <a:r>
                        <a:rPr lang="en-US" sz="1400" baseline="0" dirty="0"/>
                        <a:t> - </a:t>
                      </a:r>
                      <a:r>
                        <a:rPr lang="en-US" sz="1400" dirty="0"/>
                        <a:t>64 </a:t>
                      </a:r>
                      <a:r>
                        <a:rPr lang="en-US" sz="1400" dirty="0" err="1"/>
                        <a:t>TiB</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t>3 IOPs/</a:t>
                      </a:r>
                      <a:r>
                        <a:rPr lang="en-US" sz="1400" dirty="0" err="1"/>
                        <a:t>GiB</a:t>
                      </a:r>
                      <a:r>
                        <a:rPr lang="en-US" sz="1400" dirty="0"/>
                        <a:t>,</a:t>
                      </a:r>
                      <a:r>
                        <a:rPr lang="en-US" sz="1400" baseline="0" dirty="0"/>
                        <a:t> up to 16,000 IOPs</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a:t> </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Yes, up to 3000 IOPS per volume, subject to credits (&lt; 1 TiB in size)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Allocated storage</a:t>
                      </a:r>
                    </a:p>
                  </a:txBody>
                  <a:tcPr/>
                </a:tc>
                <a:extLst>
                  <a:ext uri="{0D108BD9-81ED-4DB2-BD59-A6C34878D82A}">
                    <a16:rowId xmlns:a16="http://schemas.microsoft.com/office/drawing/2014/main" val="815223336"/>
                  </a:ext>
                </a:extLst>
              </a:tr>
              <a:tr h="634976">
                <a:tc>
                  <a:txBody>
                    <a:bodyPr/>
                    <a:lstStyle/>
                    <a:p>
                      <a:r>
                        <a:rPr lang="en-US" sz="1400" dirty="0"/>
                        <a:t>IO1</a:t>
                      </a:r>
                      <a:r>
                        <a:rPr lang="en-US" sz="1400" baseline="0" dirty="0"/>
                        <a:t> (</a:t>
                      </a:r>
                      <a:r>
                        <a:rPr lang="en-US" sz="1400" dirty="0"/>
                        <a:t>Provisioned IOPS SSD)</a:t>
                      </a:r>
                    </a:p>
                  </a:txBody>
                  <a:tcPr/>
                </a:tc>
                <a:tc>
                  <a:txBody>
                    <a:bodyPr/>
                    <a:lstStyle/>
                    <a:p>
                      <a:r>
                        <a:rPr lang="en-US" sz="1400" dirty="0"/>
                        <a:t>Up to 64 </a:t>
                      </a:r>
                      <a:r>
                        <a:rPr lang="en-US" sz="1400" dirty="0" err="1"/>
                        <a:t>TiB</a:t>
                      </a:r>
                      <a:endParaRPr lang="en-US" sz="1400" dirty="0"/>
                    </a:p>
                  </a:txBody>
                  <a:tcPr/>
                </a:tc>
                <a:tc>
                  <a:txBody>
                    <a:bodyPr/>
                    <a:lstStyle/>
                    <a:p>
                      <a:r>
                        <a:rPr lang="en-US" sz="1400" baseline="0" dirty="0"/>
                        <a:t>1,000 - 80,000 IOPs*</a:t>
                      </a:r>
                      <a:endParaRPr lang="en-US" sz="1400" dirty="0"/>
                    </a:p>
                  </a:txBody>
                  <a:tcPr/>
                </a:tc>
                <a:tc>
                  <a:txBody>
                    <a:bodyPr/>
                    <a:lstStyle/>
                    <a:p>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No, fixed allocation</a:t>
                      </a:r>
                    </a:p>
                  </a:txBody>
                  <a:tcPr/>
                </a:tc>
                <a:tc>
                  <a:txBody>
                    <a:bodyPr/>
                    <a:lstStyle/>
                    <a:p>
                      <a:r>
                        <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Allocated storage; Provisioned</a:t>
                      </a:r>
                      <a:r>
                        <a:rPr lang="en-US" sz="1200" baseline="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IOPS</a:t>
                      </a:r>
                      <a:endParaRPr lang="en-US" sz="1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txBody>
                  <a:tcPr/>
                </a:tc>
                <a:extLst>
                  <a:ext uri="{0D108BD9-81ED-4DB2-BD59-A6C34878D82A}">
                    <a16:rowId xmlns:a16="http://schemas.microsoft.com/office/drawing/2014/main" val="4000883206"/>
                  </a:ext>
                </a:extLst>
              </a:tr>
            </a:tbl>
          </a:graphicData>
        </a:graphic>
      </p:graphicFrame>
      <p:sp>
        <p:nvSpPr>
          <p:cNvPr id="4" name="Rectangle 3"/>
          <p:cNvSpPr/>
          <p:nvPr/>
        </p:nvSpPr>
        <p:spPr>
          <a:xfrm>
            <a:off x="303417" y="3536074"/>
            <a:ext cx="6858000" cy="1138773"/>
          </a:xfrm>
          <a:prstGeom prst="rect">
            <a:avLst/>
          </a:prstGeom>
        </p:spPr>
        <p:txBody>
          <a:bodyPr wrap="square">
            <a:spAutoFit/>
          </a:bodyPr>
          <a:lstStyle/>
          <a:p>
            <a:pPr marL="342900" indent="-342900">
              <a:buClr>
                <a:schemeClr val="tx1"/>
              </a:buClr>
              <a:buFont typeface="Arial" charset="0"/>
              <a:buChar char="•"/>
            </a:pPr>
            <a:r>
              <a:rPr lang="en-US" sz="2000" dirty="0"/>
              <a:t>DB instance can be modified to change storage</a:t>
            </a:r>
          </a:p>
          <a:p>
            <a:pPr marL="800100" lvl="1" indent="-342900">
              <a:buClr>
                <a:schemeClr val="tx1"/>
              </a:buClr>
              <a:buFont typeface="Arial" charset="0"/>
              <a:buChar char="•"/>
            </a:pPr>
            <a:r>
              <a:rPr lang="en-US" sz="1600" dirty="0"/>
              <a:t>Can modify size (increase size), type, and PIOPs</a:t>
            </a:r>
          </a:p>
          <a:p>
            <a:pPr marL="800100" lvl="1" indent="-342900">
              <a:buClr>
                <a:schemeClr val="tx1"/>
              </a:buClr>
              <a:buFont typeface="Arial" charset="0"/>
              <a:buChar char="•"/>
            </a:pPr>
            <a:r>
              <a:rPr lang="en-US" sz="1600" dirty="0"/>
              <a:t>Size modifications available within minutes</a:t>
            </a:r>
          </a:p>
          <a:p>
            <a:pPr marL="800100" lvl="1" indent="-342900">
              <a:buClr>
                <a:schemeClr val="tx1"/>
              </a:buClr>
              <a:buFont typeface="Arial" charset="0"/>
              <a:buChar char="•"/>
            </a:pPr>
            <a:r>
              <a:rPr lang="en-US" sz="1600" dirty="0"/>
              <a:t>No downtime, performance may degrade during change</a:t>
            </a:r>
          </a:p>
        </p:txBody>
      </p:sp>
      <p:sp>
        <p:nvSpPr>
          <p:cNvPr id="5" name="TextBox 4">
            <a:extLst>
              <a:ext uri="{FF2B5EF4-FFF2-40B4-BE49-F238E27FC236}">
                <a16:creationId xmlns:a16="http://schemas.microsoft.com/office/drawing/2014/main" id="{FE7A54AF-EBF1-E34D-A34E-F5663F029E8D}"/>
              </a:ext>
            </a:extLst>
          </p:cNvPr>
          <p:cNvSpPr txBox="1"/>
          <p:nvPr/>
        </p:nvSpPr>
        <p:spPr>
          <a:xfrm>
            <a:off x="4824936" y="3120384"/>
            <a:ext cx="4044697" cy="276999"/>
          </a:xfrm>
          <a:prstGeom prst="rect">
            <a:avLst/>
          </a:prstGeom>
          <a:noFill/>
        </p:spPr>
        <p:txBody>
          <a:bodyPr wrap="none" rtlCol="0">
            <a:spAutoFit/>
          </a:bodyPr>
          <a:lstStyle/>
          <a:p>
            <a:pPr algn="r"/>
            <a:r>
              <a:rPr lang="en-US" sz="1200"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 Nitro-based instance types, ½ for other instance types. </a:t>
            </a:r>
          </a:p>
        </p:txBody>
      </p:sp>
    </p:spTree>
    <p:extLst>
      <p:ext uri="{BB962C8B-B14F-4D97-AF65-F5344CB8AC3E}">
        <p14:creationId xmlns:p14="http://schemas.microsoft.com/office/powerpoint/2010/main" val="96986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92A5477-674E-7744-9308-E41FF2E8C330}"/>
              </a:ext>
            </a:extLst>
          </p:cNvPr>
          <p:cNvSpPr txBox="1"/>
          <p:nvPr/>
        </p:nvSpPr>
        <p:spPr>
          <a:xfrm>
            <a:off x="3476808" y="694122"/>
            <a:ext cx="2164054"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5"/>
                </a:solidFill>
              </a:rPr>
              <a:t>At least 6 hours between API calls</a:t>
            </a:r>
          </a:p>
        </p:txBody>
      </p:sp>
      <p:sp>
        <p:nvSpPr>
          <p:cNvPr id="2" name="Title 1">
            <a:extLst>
              <a:ext uri="{FF2B5EF4-FFF2-40B4-BE49-F238E27FC236}">
                <a16:creationId xmlns:a16="http://schemas.microsoft.com/office/drawing/2014/main" id="{4C811D65-452C-194B-A36A-18092DE64173}"/>
              </a:ext>
            </a:extLst>
          </p:cNvPr>
          <p:cNvSpPr>
            <a:spLocks noGrp="1"/>
          </p:cNvSpPr>
          <p:nvPr>
            <p:ph type="title"/>
          </p:nvPr>
        </p:nvSpPr>
        <p:spPr>
          <a:xfrm>
            <a:off x="202407" y="217134"/>
            <a:ext cx="8739267" cy="548906"/>
          </a:xfrm>
        </p:spPr>
        <p:txBody>
          <a:bodyPr/>
          <a:lstStyle/>
          <a:p>
            <a:r>
              <a:rPr lang="en-US" dirty="0"/>
              <a:t>Amazon RDS storage scaling</a:t>
            </a:r>
          </a:p>
        </p:txBody>
      </p:sp>
      <p:sp>
        <p:nvSpPr>
          <p:cNvPr id="4" name="Can 3">
            <a:extLst>
              <a:ext uri="{FF2B5EF4-FFF2-40B4-BE49-F238E27FC236}">
                <a16:creationId xmlns:a16="http://schemas.microsoft.com/office/drawing/2014/main" id="{CA3B43DA-E7BF-C24C-A156-BC35F41EB1A0}"/>
              </a:ext>
            </a:extLst>
          </p:cNvPr>
          <p:cNvSpPr/>
          <p:nvPr/>
        </p:nvSpPr>
        <p:spPr bwMode="auto">
          <a:xfrm>
            <a:off x="755202" y="1218909"/>
            <a:ext cx="944368" cy="503403"/>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9" name="Can 8">
            <a:extLst>
              <a:ext uri="{FF2B5EF4-FFF2-40B4-BE49-F238E27FC236}">
                <a16:creationId xmlns:a16="http://schemas.microsoft.com/office/drawing/2014/main" id="{DCD4A2D9-D585-A742-A170-5FC629A1BE13}"/>
              </a:ext>
            </a:extLst>
          </p:cNvPr>
          <p:cNvSpPr/>
          <p:nvPr/>
        </p:nvSpPr>
        <p:spPr bwMode="auto">
          <a:xfrm>
            <a:off x="3954908" y="1064420"/>
            <a:ext cx="1234184" cy="657891"/>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D000ECC9-193A-1C49-9286-1589FBAED57E}"/>
              </a:ext>
            </a:extLst>
          </p:cNvPr>
          <p:cNvSpPr txBox="1"/>
          <p:nvPr/>
        </p:nvSpPr>
        <p:spPr>
          <a:xfrm>
            <a:off x="1957993" y="1470611"/>
            <a:ext cx="1461939"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latin typeface="Lucida Console" panose="020B0609040504020204" pitchFamily="49" charset="0"/>
              </a:rPr>
              <a:t>ModifyDBInstance</a:t>
            </a:r>
          </a:p>
        </p:txBody>
      </p:sp>
      <p:sp>
        <p:nvSpPr>
          <p:cNvPr id="12" name="Can 11">
            <a:extLst>
              <a:ext uri="{FF2B5EF4-FFF2-40B4-BE49-F238E27FC236}">
                <a16:creationId xmlns:a16="http://schemas.microsoft.com/office/drawing/2014/main" id="{B36BD161-0094-8849-B511-6B56AEBB4577}"/>
              </a:ext>
            </a:extLst>
          </p:cNvPr>
          <p:cNvSpPr/>
          <p:nvPr/>
        </p:nvSpPr>
        <p:spPr bwMode="auto">
          <a:xfrm>
            <a:off x="7277690" y="864959"/>
            <a:ext cx="1608368" cy="857353"/>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3" name="Straight Arrow Connector 12">
            <a:extLst>
              <a:ext uri="{FF2B5EF4-FFF2-40B4-BE49-F238E27FC236}">
                <a16:creationId xmlns:a16="http://schemas.microsoft.com/office/drawing/2014/main" id="{3F713124-52C2-1F45-A0A6-D877E9F12ED4}"/>
              </a:ext>
            </a:extLst>
          </p:cNvPr>
          <p:cNvCxnSpPr>
            <a:cxnSpLocks/>
          </p:cNvCxnSpPr>
          <p:nvPr/>
        </p:nvCxnSpPr>
        <p:spPr>
          <a:xfrm>
            <a:off x="1998967" y="1470610"/>
            <a:ext cx="14677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FC3252-0A10-6043-AFF6-D2A1EB67B38C}"/>
              </a:ext>
            </a:extLst>
          </p:cNvPr>
          <p:cNvCxnSpPr>
            <a:cxnSpLocks/>
          </p:cNvCxnSpPr>
          <p:nvPr/>
        </p:nvCxnSpPr>
        <p:spPr>
          <a:xfrm>
            <a:off x="5621982" y="1473467"/>
            <a:ext cx="14677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F0B4C3-D0F8-BE4C-9CBA-8A512E6BECEF}"/>
              </a:ext>
            </a:extLst>
          </p:cNvPr>
          <p:cNvSpPr txBox="1"/>
          <p:nvPr/>
        </p:nvSpPr>
        <p:spPr>
          <a:xfrm>
            <a:off x="5601397" y="1473467"/>
            <a:ext cx="1461939"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latin typeface="Lucida Console" panose="020B0609040504020204" pitchFamily="49" charset="0"/>
              </a:rPr>
              <a:t>ModifyDBInstance</a:t>
            </a:r>
          </a:p>
        </p:txBody>
      </p:sp>
      <p:sp>
        <p:nvSpPr>
          <p:cNvPr id="19" name="TextBox 18">
            <a:extLst>
              <a:ext uri="{FF2B5EF4-FFF2-40B4-BE49-F238E27FC236}">
                <a16:creationId xmlns:a16="http://schemas.microsoft.com/office/drawing/2014/main" id="{B3DBC064-22F3-B941-A0EB-3B33B81BAE99}"/>
              </a:ext>
            </a:extLst>
          </p:cNvPr>
          <p:cNvSpPr txBox="1"/>
          <p:nvPr/>
        </p:nvSpPr>
        <p:spPr>
          <a:xfrm>
            <a:off x="1156248" y="1904157"/>
            <a:ext cx="528991"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rPr>
              <a:t>1 TiB</a:t>
            </a:r>
          </a:p>
        </p:txBody>
      </p:sp>
      <p:sp>
        <p:nvSpPr>
          <p:cNvPr id="20" name="TextBox 19">
            <a:extLst>
              <a:ext uri="{FF2B5EF4-FFF2-40B4-BE49-F238E27FC236}">
                <a16:creationId xmlns:a16="http://schemas.microsoft.com/office/drawing/2014/main" id="{7D50DEC0-EFE4-3C4D-A5D7-15C76B3A4180}"/>
              </a:ext>
            </a:extLst>
          </p:cNvPr>
          <p:cNvSpPr txBox="1"/>
          <p:nvPr/>
        </p:nvSpPr>
        <p:spPr>
          <a:xfrm>
            <a:off x="4250692" y="1722312"/>
            <a:ext cx="528991"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rPr>
              <a:t>2 TiB</a:t>
            </a:r>
          </a:p>
        </p:txBody>
      </p:sp>
      <p:sp>
        <p:nvSpPr>
          <p:cNvPr id="21" name="TextBox 20">
            <a:extLst>
              <a:ext uri="{FF2B5EF4-FFF2-40B4-BE49-F238E27FC236}">
                <a16:creationId xmlns:a16="http://schemas.microsoft.com/office/drawing/2014/main" id="{67C7DFED-B954-954D-A0D8-FB63ACAF2FE2}"/>
              </a:ext>
            </a:extLst>
          </p:cNvPr>
          <p:cNvSpPr txBox="1"/>
          <p:nvPr/>
        </p:nvSpPr>
        <p:spPr>
          <a:xfrm>
            <a:off x="7609751" y="1722312"/>
            <a:ext cx="939361" cy="323165"/>
          </a:xfrm>
          <a:prstGeom prst="rect">
            <a:avLst/>
          </a:prstGeom>
          <a:noFill/>
        </p:spPr>
        <p:txBody>
          <a:bodyPr wrap="none" lIns="114300" tIns="91440" rIns="114300" bIns="91440" rtlCol="0">
            <a:spAutoFit/>
          </a:bodyPr>
          <a:lstStyle/>
          <a:p>
            <a:pPr algn="ctr">
              <a:lnSpc>
                <a:spcPct val="90000"/>
              </a:lnSpc>
              <a:spcAft>
                <a:spcPts val="1125"/>
              </a:spcAft>
            </a:pPr>
            <a:r>
              <a:rPr lang="en-US" sz="1000" dirty="0">
                <a:gradFill>
                  <a:gsLst>
                    <a:gs pos="2917">
                      <a:schemeClr val="tx1"/>
                    </a:gs>
                    <a:gs pos="30000">
                      <a:schemeClr val="tx1"/>
                    </a:gs>
                  </a:gsLst>
                  <a:lin ang="5400000" scaled="0"/>
                </a:gradFill>
              </a:rPr>
              <a:t>Up to 64 TiB</a:t>
            </a:r>
          </a:p>
        </p:txBody>
      </p:sp>
      <p:cxnSp>
        <p:nvCxnSpPr>
          <p:cNvPr id="27" name="Straight Arrow Connector 26">
            <a:extLst>
              <a:ext uri="{FF2B5EF4-FFF2-40B4-BE49-F238E27FC236}">
                <a16:creationId xmlns:a16="http://schemas.microsoft.com/office/drawing/2014/main" id="{D8218D5B-39A4-6E42-9110-CD8D8397CC3B}"/>
              </a:ext>
            </a:extLst>
          </p:cNvPr>
          <p:cNvCxnSpPr>
            <a:cxnSpLocks/>
          </p:cNvCxnSpPr>
          <p:nvPr/>
        </p:nvCxnSpPr>
        <p:spPr>
          <a:xfrm>
            <a:off x="3602517" y="980806"/>
            <a:ext cx="1893208" cy="7779"/>
          </a:xfrm>
          <a:prstGeom prst="straightConnector1">
            <a:avLst/>
          </a:prstGeom>
          <a:noFill/>
          <a:ln w="38100" cap="flat" cmpd="sng" algn="ctr">
            <a:solidFill>
              <a:schemeClr val="accent5"/>
            </a:solidFill>
            <a:prstDash val="solid"/>
            <a:miter lim="800000"/>
            <a:headEnd type="triangle" w="med" len="sm"/>
            <a:tailEnd type="triangle" w="med" len="sm"/>
          </a:ln>
          <a:effectLst/>
        </p:spPr>
      </p:cxnSp>
      <p:cxnSp>
        <p:nvCxnSpPr>
          <p:cNvPr id="30" name="Straight Arrow Connector 29">
            <a:extLst>
              <a:ext uri="{FF2B5EF4-FFF2-40B4-BE49-F238E27FC236}">
                <a16:creationId xmlns:a16="http://schemas.microsoft.com/office/drawing/2014/main" id="{E9FA34E9-142A-EE44-85A9-1E426210E0A9}"/>
              </a:ext>
            </a:extLst>
          </p:cNvPr>
          <p:cNvCxnSpPr>
            <a:cxnSpLocks/>
          </p:cNvCxnSpPr>
          <p:nvPr/>
        </p:nvCxnSpPr>
        <p:spPr>
          <a:xfrm flipH="1">
            <a:off x="3602457" y="882831"/>
            <a:ext cx="9432" cy="3518184"/>
          </a:xfrm>
          <a:prstGeom prst="straightConnector1">
            <a:avLst/>
          </a:prstGeom>
          <a:ln w="12700">
            <a:solidFill>
              <a:schemeClr val="accent5"/>
            </a:solidFill>
            <a:prstDash val="dash"/>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6FEEA1-2EA4-AE42-A8CC-37D9674E8C1A}"/>
              </a:ext>
            </a:extLst>
          </p:cNvPr>
          <p:cNvCxnSpPr>
            <a:cxnSpLocks/>
          </p:cNvCxnSpPr>
          <p:nvPr/>
        </p:nvCxnSpPr>
        <p:spPr>
          <a:xfrm flipH="1">
            <a:off x="5489339" y="882831"/>
            <a:ext cx="9432" cy="3518184"/>
          </a:xfrm>
          <a:prstGeom prst="straightConnector1">
            <a:avLst/>
          </a:prstGeom>
          <a:ln w="12700">
            <a:solidFill>
              <a:schemeClr val="accent5"/>
            </a:solidFill>
            <a:prstDash val="dash"/>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4E09226C-8BF2-9444-B2BA-DEACE7DE7C3E}"/>
              </a:ext>
            </a:extLst>
          </p:cNvPr>
          <p:cNvSpPr/>
          <p:nvPr/>
        </p:nvSpPr>
        <p:spPr bwMode="auto">
          <a:xfrm>
            <a:off x="4089480" y="2390484"/>
            <a:ext cx="944368" cy="503403"/>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008A7051-7503-6C4F-858D-754C91F0E3CE}"/>
              </a:ext>
            </a:extLst>
          </p:cNvPr>
          <p:cNvSpPr txBox="1"/>
          <p:nvPr/>
        </p:nvSpPr>
        <p:spPr>
          <a:xfrm>
            <a:off x="3976506" y="2893887"/>
            <a:ext cx="1163780"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rPr>
              <a:t>io1 20,000 IOPS</a:t>
            </a:r>
          </a:p>
        </p:txBody>
      </p:sp>
      <p:sp>
        <p:nvSpPr>
          <p:cNvPr id="40" name="Can 39">
            <a:extLst>
              <a:ext uri="{FF2B5EF4-FFF2-40B4-BE49-F238E27FC236}">
                <a16:creationId xmlns:a16="http://schemas.microsoft.com/office/drawing/2014/main" id="{F8A0D38C-D2E2-D840-8912-BD3A2ED8A214}"/>
              </a:ext>
            </a:extLst>
          </p:cNvPr>
          <p:cNvSpPr/>
          <p:nvPr/>
        </p:nvSpPr>
        <p:spPr bwMode="auto">
          <a:xfrm>
            <a:off x="755202" y="2390484"/>
            <a:ext cx="944368" cy="503403"/>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a:extLst>
              <a:ext uri="{FF2B5EF4-FFF2-40B4-BE49-F238E27FC236}">
                <a16:creationId xmlns:a16="http://schemas.microsoft.com/office/drawing/2014/main" id="{4BFA46BD-174B-2F4D-9346-90907D1ABED0}"/>
              </a:ext>
            </a:extLst>
          </p:cNvPr>
          <p:cNvSpPr txBox="1"/>
          <p:nvPr/>
        </p:nvSpPr>
        <p:spPr>
          <a:xfrm>
            <a:off x="636641" y="2893887"/>
            <a:ext cx="1163780"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rPr>
              <a:t>io1 10,000 IOPS</a:t>
            </a:r>
          </a:p>
        </p:txBody>
      </p:sp>
      <p:sp>
        <p:nvSpPr>
          <p:cNvPr id="42" name="TextBox 41">
            <a:extLst>
              <a:ext uri="{FF2B5EF4-FFF2-40B4-BE49-F238E27FC236}">
                <a16:creationId xmlns:a16="http://schemas.microsoft.com/office/drawing/2014/main" id="{EF87A4DC-2D78-B74C-B067-84CA8516C6C5}"/>
              </a:ext>
            </a:extLst>
          </p:cNvPr>
          <p:cNvSpPr txBox="1"/>
          <p:nvPr/>
        </p:nvSpPr>
        <p:spPr>
          <a:xfrm>
            <a:off x="1958101" y="2641924"/>
            <a:ext cx="1461939"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latin typeface="Lucida Console" panose="020B0609040504020204" pitchFamily="49" charset="0"/>
              </a:rPr>
              <a:t>ModifyDBInstance</a:t>
            </a:r>
          </a:p>
        </p:txBody>
      </p:sp>
      <p:cxnSp>
        <p:nvCxnSpPr>
          <p:cNvPr id="43" name="Straight Arrow Connector 42">
            <a:extLst>
              <a:ext uri="{FF2B5EF4-FFF2-40B4-BE49-F238E27FC236}">
                <a16:creationId xmlns:a16="http://schemas.microsoft.com/office/drawing/2014/main" id="{9A991200-CF5B-4E42-AEB7-C6BB973118FD}"/>
              </a:ext>
            </a:extLst>
          </p:cNvPr>
          <p:cNvCxnSpPr>
            <a:cxnSpLocks/>
          </p:cNvCxnSpPr>
          <p:nvPr/>
        </p:nvCxnSpPr>
        <p:spPr>
          <a:xfrm>
            <a:off x="1999075" y="2641923"/>
            <a:ext cx="14677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9B40B3A-F32D-C24B-95EE-AA0170FAC136}"/>
              </a:ext>
            </a:extLst>
          </p:cNvPr>
          <p:cNvSpPr txBox="1"/>
          <p:nvPr/>
        </p:nvSpPr>
        <p:spPr>
          <a:xfrm>
            <a:off x="5621895" y="2641923"/>
            <a:ext cx="1461939"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latin typeface="Lucida Console" panose="020B0609040504020204" pitchFamily="49" charset="0"/>
              </a:rPr>
              <a:t>ModifyDBInstance</a:t>
            </a:r>
          </a:p>
        </p:txBody>
      </p:sp>
      <p:cxnSp>
        <p:nvCxnSpPr>
          <p:cNvPr id="45" name="Straight Arrow Connector 44">
            <a:extLst>
              <a:ext uri="{FF2B5EF4-FFF2-40B4-BE49-F238E27FC236}">
                <a16:creationId xmlns:a16="http://schemas.microsoft.com/office/drawing/2014/main" id="{D0ECE0FF-8CB2-B749-BBF9-A417E73A6F21}"/>
              </a:ext>
            </a:extLst>
          </p:cNvPr>
          <p:cNvCxnSpPr>
            <a:cxnSpLocks/>
          </p:cNvCxnSpPr>
          <p:nvPr/>
        </p:nvCxnSpPr>
        <p:spPr>
          <a:xfrm>
            <a:off x="5621982" y="2641923"/>
            <a:ext cx="14677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6" name="Can 45">
            <a:extLst>
              <a:ext uri="{FF2B5EF4-FFF2-40B4-BE49-F238E27FC236}">
                <a16:creationId xmlns:a16="http://schemas.microsoft.com/office/drawing/2014/main" id="{3F2BE7F7-8314-8442-BF05-720D8827728B}"/>
              </a:ext>
            </a:extLst>
          </p:cNvPr>
          <p:cNvSpPr/>
          <p:nvPr/>
        </p:nvSpPr>
        <p:spPr bwMode="auto">
          <a:xfrm>
            <a:off x="7560472" y="2390484"/>
            <a:ext cx="944368" cy="503403"/>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a:extLst>
              <a:ext uri="{FF2B5EF4-FFF2-40B4-BE49-F238E27FC236}">
                <a16:creationId xmlns:a16="http://schemas.microsoft.com/office/drawing/2014/main" id="{4098D4B9-E63D-3640-A880-05AE2A863EFA}"/>
              </a:ext>
            </a:extLst>
          </p:cNvPr>
          <p:cNvSpPr txBox="1"/>
          <p:nvPr/>
        </p:nvSpPr>
        <p:spPr>
          <a:xfrm>
            <a:off x="7430215" y="2900081"/>
            <a:ext cx="1298432" cy="323165"/>
          </a:xfrm>
          <a:prstGeom prst="rect">
            <a:avLst/>
          </a:prstGeom>
          <a:noFill/>
        </p:spPr>
        <p:txBody>
          <a:bodyPr wrap="none" lIns="114300" tIns="91440" rIns="114300" bIns="91440" rtlCol="0">
            <a:spAutoFit/>
          </a:bodyPr>
          <a:lstStyle/>
          <a:p>
            <a:pPr algn="ctr">
              <a:lnSpc>
                <a:spcPct val="90000"/>
              </a:lnSpc>
              <a:spcAft>
                <a:spcPts val="1125"/>
              </a:spcAft>
            </a:pPr>
            <a:r>
              <a:rPr lang="en-US" sz="1000" dirty="0">
                <a:gradFill>
                  <a:gsLst>
                    <a:gs pos="2917">
                      <a:schemeClr val="tx1"/>
                    </a:gs>
                    <a:gs pos="30000">
                      <a:schemeClr val="tx1"/>
                    </a:gs>
                  </a:gsLst>
                  <a:lin ang="5400000" scaled="0"/>
                </a:gradFill>
              </a:rPr>
              <a:t>Up to 80,000 IOPS</a:t>
            </a:r>
          </a:p>
        </p:txBody>
      </p:sp>
      <p:sp>
        <p:nvSpPr>
          <p:cNvPr id="48" name="Can 47">
            <a:extLst>
              <a:ext uri="{FF2B5EF4-FFF2-40B4-BE49-F238E27FC236}">
                <a16:creationId xmlns:a16="http://schemas.microsoft.com/office/drawing/2014/main" id="{68C6325B-3C38-6E4C-BCC9-4670AF02C974}"/>
              </a:ext>
            </a:extLst>
          </p:cNvPr>
          <p:cNvSpPr/>
          <p:nvPr/>
        </p:nvSpPr>
        <p:spPr bwMode="auto">
          <a:xfrm>
            <a:off x="761777" y="3623567"/>
            <a:ext cx="944368" cy="503403"/>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D5095EFB-3E75-064B-BDFE-10EF807E29BD}"/>
              </a:ext>
            </a:extLst>
          </p:cNvPr>
          <p:cNvSpPr txBox="1"/>
          <p:nvPr/>
        </p:nvSpPr>
        <p:spPr>
          <a:xfrm>
            <a:off x="2270695" y="3875269"/>
            <a:ext cx="924933"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2"/>
                </a:solidFill>
              </a:rPr>
              <a:t>Auto scaling</a:t>
            </a:r>
          </a:p>
        </p:txBody>
      </p:sp>
      <p:cxnSp>
        <p:nvCxnSpPr>
          <p:cNvPr id="52" name="Straight Arrow Connector 51">
            <a:extLst>
              <a:ext uri="{FF2B5EF4-FFF2-40B4-BE49-F238E27FC236}">
                <a16:creationId xmlns:a16="http://schemas.microsoft.com/office/drawing/2014/main" id="{F4C1FC8E-5B2B-D441-ABF6-2E1D38309187}"/>
              </a:ext>
            </a:extLst>
          </p:cNvPr>
          <p:cNvCxnSpPr>
            <a:cxnSpLocks/>
          </p:cNvCxnSpPr>
          <p:nvPr/>
        </p:nvCxnSpPr>
        <p:spPr>
          <a:xfrm>
            <a:off x="2005542" y="3875268"/>
            <a:ext cx="14677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EB005C7-61A9-2E49-AB6D-FFF23D162785}"/>
              </a:ext>
            </a:extLst>
          </p:cNvPr>
          <p:cNvCxnSpPr>
            <a:cxnSpLocks/>
          </p:cNvCxnSpPr>
          <p:nvPr/>
        </p:nvCxnSpPr>
        <p:spPr>
          <a:xfrm>
            <a:off x="5638579" y="3875268"/>
            <a:ext cx="1467703"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B4C5DB4-2745-BD4F-8694-C2604F2C698A}"/>
              </a:ext>
            </a:extLst>
          </p:cNvPr>
          <p:cNvSpPr txBox="1"/>
          <p:nvPr/>
        </p:nvSpPr>
        <p:spPr>
          <a:xfrm>
            <a:off x="824994" y="4126970"/>
            <a:ext cx="796693"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rPr>
              <a:t>1,000 GiB</a:t>
            </a:r>
          </a:p>
        </p:txBody>
      </p:sp>
      <p:sp>
        <p:nvSpPr>
          <p:cNvPr id="56" name="TextBox 55">
            <a:extLst>
              <a:ext uri="{FF2B5EF4-FFF2-40B4-BE49-F238E27FC236}">
                <a16:creationId xmlns:a16="http://schemas.microsoft.com/office/drawing/2014/main" id="{C0B5FA0D-C7A6-6249-B0AC-9E7FFBF09E56}"/>
              </a:ext>
            </a:extLst>
          </p:cNvPr>
          <p:cNvSpPr txBox="1"/>
          <p:nvPr/>
        </p:nvSpPr>
        <p:spPr>
          <a:xfrm>
            <a:off x="4170611" y="4126970"/>
            <a:ext cx="796693"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rPr>
              <a:t>1,120 GiB</a:t>
            </a:r>
          </a:p>
        </p:txBody>
      </p:sp>
      <p:sp>
        <p:nvSpPr>
          <p:cNvPr id="57" name="TextBox 56">
            <a:extLst>
              <a:ext uri="{FF2B5EF4-FFF2-40B4-BE49-F238E27FC236}">
                <a16:creationId xmlns:a16="http://schemas.microsoft.com/office/drawing/2014/main" id="{BACF1ABC-9EDC-6E45-A271-817A7603EE2A}"/>
              </a:ext>
            </a:extLst>
          </p:cNvPr>
          <p:cNvSpPr txBox="1"/>
          <p:nvPr/>
        </p:nvSpPr>
        <p:spPr>
          <a:xfrm>
            <a:off x="7680484" y="4126970"/>
            <a:ext cx="796693" cy="323165"/>
          </a:xfrm>
          <a:prstGeom prst="rect">
            <a:avLst/>
          </a:prstGeom>
          <a:noFill/>
        </p:spPr>
        <p:txBody>
          <a:bodyPr wrap="none" lIns="114300" tIns="91440" rIns="114300" bIns="91440" rtlCol="0">
            <a:spAutoFit/>
          </a:bodyPr>
          <a:lstStyle/>
          <a:p>
            <a:pPr>
              <a:lnSpc>
                <a:spcPct val="90000"/>
              </a:lnSpc>
              <a:spcAft>
                <a:spcPts val="1125"/>
              </a:spcAft>
            </a:pPr>
            <a:r>
              <a:rPr lang="en-US" sz="1000" dirty="0">
                <a:gradFill>
                  <a:gsLst>
                    <a:gs pos="2917">
                      <a:schemeClr val="tx1"/>
                    </a:gs>
                    <a:gs pos="30000">
                      <a:schemeClr val="tx1"/>
                    </a:gs>
                  </a:gsLst>
                  <a:lin ang="5400000" scaled="0"/>
                </a:gradFill>
              </a:rPr>
              <a:t>1,254 GiB</a:t>
            </a:r>
          </a:p>
        </p:txBody>
      </p:sp>
      <p:sp>
        <p:nvSpPr>
          <p:cNvPr id="58" name="Can 57">
            <a:extLst>
              <a:ext uri="{FF2B5EF4-FFF2-40B4-BE49-F238E27FC236}">
                <a16:creationId xmlns:a16="http://schemas.microsoft.com/office/drawing/2014/main" id="{0A3CBD94-AACA-7144-B8EE-55BCC7783CD6}"/>
              </a:ext>
            </a:extLst>
          </p:cNvPr>
          <p:cNvSpPr/>
          <p:nvPr/>
        </p:nvSpPr>
        <p:spPr bwMode="auto">
          <a:xfrm>
            <a:off x="4042531" y="3564452"/>
            <a:ext cx="1055267" cy="562518"/>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Can 58">
            <a:extLst>
              <a:ext uri="{FF2B5EF4-FFF2-40B4-BE49-F238E27FC236}">
                <a16:creationId xmlns:a16="http://schemas.microsoft.com/office/drawing/2014/main" id="{E91B52B8-FA68-734C-A574-C52421557774}"/>
              </a:ext>
            </a:extLst>
          </p:cNvPr>
          <p:cNvSpPr/>
          <p:nvPr/>
        </p:nvSpPr>
        <p:spPr bwMode="auto">
          <a:xfrm>
            <a:off x="7395002" y="3397289"/>
            <a:ext cx="1368859" cy="729681"/>
          </a:xfrm>
          <a:prstGeom prst="can">
            <a:avLst>
              <a:gd name="adj" fmla="val 10248"/>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4300" tIns="91440" rIns="114300" bIns="91440" numCol="1" spcCol="0" rtlCol="0" fromWordArt="0" anchor="t" anchorCtr="0" forceAA="0" compatLnSpc="1">
            <a:prstTxWarp prst="textNoShape">
              <a:avLst/>
            </a:prstTxWarp>
            <a:noAutofit/>
          </a:bodyPr>
          <a:lstStyle/>
          <a:p>
            <a:pPr algn="ctr" defTabSz="582795" fontAlgn="base">
              <a:lnSpc>
                <a:spcPct val="90000"/>
              </a:lnSpc>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a:extLst>
              <a:ext uri="{FF2B5EF4-FFF2-40B4-BE49-F238E27FC236}">
                <a16:creationId xmlns:a16="http://schemas.microsoft.com/office/drawing/2014/main" id="{9099AEC9-3E70-D947-8EDF-F144A2DC2A77}"/>
              </a:ext>
            </a:extLst>
          </p:cNvPr>
          <p:cNvSpPr txBox="1"/>
          <p:nvPr/>
        </p:nvSpPr>
        <p:spPr>
          <a:xfrm>
            <a:off x="5882383" y="3869784"/>
            <a:ext cx="924933" cy="323165"/>
          </a:xfrm>
          <a:prstGeom prst="rect">
            <a:avLst/>
          </a:prstGeom>
          <a:noFill/>
        </p:spPr>
        <p:txBody>
          <a:bodyPr wrap="none" lIns="114300" tIns="91440" rIns="114300" bIns="91440" rtlCol="0">
            <a:spAutoFit/>
          </a:bodyPr>
          <a:lstStyle/>
          <a:p>
            <a:pPr>
              <a:lnSpc>
                <a:spcPct val="90000"/>
              </a:lnSpc>
              <a:spcAft>
                <a:spcPts val="1125"/>
              </a:spcAft>
            </a:pPr>
            <a:r>
              <a:rPr lang="en-US" sz="1000" dirty="0">
                <a:solidFill>
                  <a:schemeClr val="accent2"/>
                </a:solidFill>
              </a:rPr>
              <a:t>Auto scaling</a:t>
            </a:r>
          </a:p>
        </p:txBody>
      </p:sp>
      <p:sp>
        <p:nvSpPr>
          <p:cNvPr id="63" name="TextBox 62">
            <a:extLst>
              <a:ext uri="{FF2B5EF4-FFF2-40B4-BE49-F238E27FC236}">
                <a16:creationId xmlns:a16="http://schemas.microsoft.com/office/drawing/2014/main" id="{104D197F-AB7A-2749-B075-0962AC7BAD44}"/>
              </a:ext>
            </a:extLst>
          </p:cNvPr>
          <p:cNvSpPr txBox="1"/>
          <p:nvPr/>
        </p:nvSpPr>
        <p:spPr>
          <a:xfrm>
            <a:off x="949227" y="3696373"/>
            <a:ext cx="553037" cy="357790"/>
          </a:xfrm>
          <a:prstGeom prst="rect">
            <a:avLst/>
          </a:prstGeom>
          <a:noFill/>
        </p:spPr>
        <p:txBody>
          <a:bodyPr wrap="none" lIns="114300" tIns="91440" rIns="114300" bIns="91440" rtlCol="0">
            <a:spAutoFit/>
          </a:bodyPr>
          <a:lstStyle/>
          <a:p>
            <a:pPr>
              <a:lnSpc>
                <a:spcPct val="90000"/>
              </a:lnSpc>
              <a:spcAft>
                <a:spcPts val="1125"/>
              </a:spcAft>
            </a:pPr>
            <a:r>
              <a:rPr lang="en-US" sz="1250" dirty="0">
                <a:gradFill>
                  <a:gsLst>
                    <a:gs pos="2917">
                      <a:schemeClr val="tx1"/>
                    </a:gs>
                    <a:gs pos="30000">
                      <a:schemeClr val="tx1"/>
                    </a:gs>
                  </a:gsLst>
                  <a:lin ang="5400000" scaled="0"/>
                </a:gradFill>
              </a:rPr>
              <a:t>90%</a:t>
            </a:r>
          </a:p>
        </p:txBody>
      </p:sp>
      <p:sp>
        <p:nvSpPr>
          <p:cNvPr id="65" name="TextBox 64">
            <a:extLst>
              <a:ext uri="{FF2B5EF4-FFF2-40B4-BE49-F238E27FC236}">
                <a16:creationId xmlns:a16="http://schemas.microsoft.com/office/drawing/2014/main" id="{ACF25E79-4A46-4947-8E48-EB960773B14D}"/>
              </a:ext>
            </a:extLst>
          </p:cNvPr>
          <p:cNvSpPr txBox="1"/>
          <p:nvPr/>
        </p:nvSpPr>
        <p:spPr>
          <a:xfrm>
            <a:off x="4289831" y="3696373"/>
            <a:ext cx="553037" cy="357790"/>
          </a:xfrm>
          <a:prstGeom prst="rect">
            <a:avLst/>
          </a:prstGeom>
          <a:noFill/>
        </p:spPr>
        <p:txBody>
          <a:bodyPr wrap="none" lIns="114300" tIns="91440" rIns="114300" bIns="91440" rtlCol="0">
            <a:spAutoFit/>
          </a:bodyPr>
          <a:lstStyle/>
          <a:p>
            <a:pPr>
              <a:lnSpc>
                <a:spcPct val="90000"/>
              </a:lnSpc>
              <a:spcAft>
                <a:spcPts val="1125"/>
              </a:spcAft>
            </a:pPr>
            <a:r>
              <a:rPr lang="en-US" sz="1250" dirty="0">
                <a:gradFill>
                  <a:gsLst>
                    <a:gs pos="2917">
                      <a:schemeClr val="tx1"/>
                    </a:gs>
                    <a:gs pos="30000">
                      <a:schemeClr val="tx1"/>
                    </a:gs>
                  </a:gsLst>
                  <a:lin ang="5400000" scaled="0"/>
                </a:gradFill>
              </a:rPr>
              <a:t>90%</a:t>
            </a:r>
          </a:p>
        </p:txBody>
      </p:sp>
      <p:sp>
        <p:nvSpPr>
          <p:cNvPr id="66" name="TextBox 65">
            <a:extLst>
              <a:ext uri="{FF2B5EF4-FFF2-40B4-BE49-F238E27FC236}">
                <a16:creationId xmlns:a16="http://schemas.microsoft.com/office/drawing/2014/main" id="{3B3E8D26-0429-B443-AD7D-520DFA46F078}"/>
              </a:ext>
            </a:extLst>
          </p:cNvPr>
          <p:cNvSpPr txBox="1"/>
          <p:nvPr/>
        </p:nvSpPr>
        <p:spPr>
          <a:xfrm>
            <a:off x="534524" y="4499935"/>
            <a:ext cx="8040663" cy="357790"/>
          </a:xfrm>
          <a:prstGeom prst="rect">
            <a:avLst/>
          </a:prstGeom>
          <a:noFill/>
        </p:spPr>
        <p:txBody>
          <a:bodyPr wrap="none" lIns="114300" tIns="91440" rIns="114300" bIns="91440" rtlCol="0">
            <a:spAutoFit/>
          </a:bodyPr>
          <a:lstStyle/>
          <a:p>
            <a:pPr>
              <a:lnSpc>
                <a:spcPct val="90000"/>
              </a:lnSpc>
              <a:spcAft>
                <a:spcPts val="1125"/>
              </a:spcAft>
            </a:pPr>
            <a:r>
              <a:rPr lang="en-US" sz="1250" dirty="0">
                <a:solidFill>
                  <a:schemeClr val="accent2"/>
                </a:solidFill>
              </a:rPr>
              <a:t>Amazon RDS storage auto scaling – greater of 5 GiB or 12% when less than 10% free storage for 5 minutes</a:t>
            </a:r>
          </a:p>
        </p:txBody>
      </p:sp>
    </p:spTree>
    <p:extLst>
      <p:ext uri="{BB962C8B-B14F-4D97-AF65-F5344CB8AC3E}">
        <p14:creationId xmlns:p14="http://schemas.microsoft.com/office/powerpoint/2010/main" val="2809494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animBg="1"/>
      <p:bldP spid="11" grpId="0"/>
      <p:bldP spid="12" grpId="0" animBg="1"/>
      <p:bldP spid="16" grpId="0"/>
      <p:bldP spid="20" grpId="0"/>
      <p:bldP spid="21" grpId="0"/>
      <p:bldP spid="38" grpId="0" animBg="1"/>
      <p:bldP spid="39" grpId="0"/>
      <p:bldP spid="42" grpId="0"/>
      <p:bldP spid="44" grpId="0"/>
      <p:bldP spid="46" grpId="0" animBg="1"/>
      <p:bldP spid="47" grpId="0"/>
      <p:bldP spid="50" grpId="0"/>
      <p:bldP spid="56" grpId="0"/>
      <p:bldP spid="57" grpId="0"/>
      <p:bldP spid="58" grpId="0" animBg="1"/>
      <p:bldP spid="59" grpId="0" animBg="1"/>
      <p:bldP spid="60" grpId="0"/>
      <p:bldP spid="63" grpId="0"/>
      <p:bldP spid="6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9D86-656F-1E45-ABE8-EFB73C189758}"/>
              </a:ext>
            </a:extLst>
          </p:cNvPr>
          <p:cNvSpPr>
            <a:spLocks noGrp="1"/>
          </p:cNvSpPr>
          <p:nvPr>
            <p:ph type="title"/>
          </p:nvPr>
        </p:nvSpPr>
        <p:spPr/>
        <p:txBody>
          <a:bodyPr/>
          <a:lstStyle/>
          <a:p>
            <a:r>
              <a:rPr lang="en-US" dirty="0"/>
              <a:t>Database server instance types</a:t>
            </a:r>
          </a:p>
        </p:txBody>
      </p:sp>
      <p:sp>
        <p:nvSpPr>
          <p:cNvPr id="14" name="Content Placeholder 3">
            <a:extLst>
              <a:ext uri="{FF2B5EF4-FFF2-40B4-BE49-F238E27FC236}">
                <a16:creationId xmlns:a16="http://schemas.microsoft.com/office/drawing/2014/main" id="{99EDEFB3-89EC-2545-8942-86823A764AE6}"/>
              </a:ext>
            </a:extLst>
          </p:cNvPr>
          <p:cNvSpPr txBox="1">
            <a:spLocks/>
          </p:cNvSpPr>
          <p:nvPr/>
        </p:nvSpPr>
        <p:spPr>
          <a:xfrm>
            <a:off x="640123" y="1282058"/>
            <a:ext cx="2404875" cy="3102030"/>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General purpose (T3)</a:t>
            </a:r>
          </a:p>
          <a:p>
            <a:pPr algn="ct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200" dirty="0"/>
              <a:t>1 vCPU / 1 GB RAM &gt; 8 vCPU 32 GB RAM</a:t>
            </a:r>
          </a:p>
          <a:p>
            <a:pPr marL="171450" indent="-171450">
              <a:buFont typeface="Arial" panose="020B0604020202020204" pitchFamily="34" charset="0"/>
              <a:buChar char="•"/>
            </a:pPr>
            <a:r>
              <a:rPr lang="en-US" sz="1200" dirty="0"/>
              <a:t>Moderate networking performance</a:t>
            </a:r>
          </a:p>
          <a:p>
            <a:pPr marL="171450" indent="-171450">
              <a:buFont typeface="Arial" panose="020B0604020202020204" pitchFamily="34" charset="0"/>
              <a:buChar char="•"/>
            </a:pPr>
            <a:r>
              <a:rPr lang="en-US" sz="1200" dirty="0"/>
              <a:t>Built on the AWS Nitro System</a:t>
            </a:r>
          </a:p>
          <a:p>
            <a:pPr marL="171450" indent="-171450">
              <a:buFont typeface="Arial" panose="020B0604020202020204" pitchFamily="34" charset="0"/>
              <a:buChar char="•"/>
            </a:pPr>
            <a:r>
              <a:rPr lang="en-US" sz="1200" dirty="0"/>
              <a:t>Unlimited and Standard mode</a:t>
            </a:r>
          </a:p>
          <a:p>
            <a:pPr marL="171450" indent="-171450">
              <a:buFont typeface="Arial" panose="020B0604020202020204" pitchFamily="34" charset="0"/>
              <a:buChar char="•"/>
            </a:pPr>
            <a:r>
              <a:rPr lang="en-US" sz="1200" dirty="0"/>
              <a:t>Good for smaller or variable workloads</a:t>
            </a:r>
          </a:p>
          <a:p>
            <a:endParaRPr lang="en-US" sz="1400" dirty="0"/>
          </a:p>
        </p:txBody>
      </p:sp>
      <p:sp>
        <p:nvSpPr>
          <p:cNvPr id="15" name="Content Placeholder 4">
            <a:extLst>
              <a:ext uri="{FF2B5EF4-FFF2-40B4-BE49-F238E27FC236}">
                <a16:creationId xmlns:a16="http://schemas.microsoft.com/office/drawing/2014/main" id="{C1D51312-A743-2A49-8BCB-1A3DAF7CC0DC}"/>
              </a:ext>
            </a:extLst>
          </p:cNvPr>
          <p:cNvSpPr txBox="1">
            <a:spLocks/>
          </p:cNvSpPr>
          <p:nvPr/>
        </p:nvSpPr>
        <p:spPr>
          <a:xfrm>
            <a:off x="3474732" y="1282179"/>
            <a:ext cx="2103097" cy="3102030"/>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General Purpose (M5)</a:t>
            </a:r>
          </a:p>
          <a:p>
            <a:pPr algn="ct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buFont typeface="Arial" panose="020B0604020202020204" pitchFamily="34" charset="0"/>
              <a:buChar char="•"/>
            </a:pPr>
            <a:r>
              <a:rPr lang="en-US" sz="1200" dirty="0"/>
              <a:t>2 vCPU / 8 GiB RAM &gt; 96 vCPU 384 GiB RAM</a:t>
            </a:r>
          </a:p>
          <a:p>
            <a:pPr marL="171450" indent="-171450">
              <a:buFont typeface="Arial" panose="020B0604020202020204" pitchFamily="34" charset="0"/>
              <a:buChar char="•"/>
            </a:pPr>
            <a:r>
              <a:rPr lang="en-US" sz="1200" dirty="0"/>
              <a:t>High performance networking</a:t>
            </a:r>
          </a:p>
          <a:p>
            <a:pPr marL="171450" indent="-171450">
              <a:buFont typeface="Arial" panose="020B0604020202020204" pitchFamily="34" charset="0"/>
              <a:buChar char="•"/>
            </a:pPr>
            <a:r>
              <a:rPr lang="en-US" sz="1200" dirty="0"/>
              <a:t>Built on the AWS Nitro System</a:t>
            </a:r>
          </a:p>
          <a:p>
            <a:pPr marL="171450" indent="-171450">
              <a:buFont typeface="Arial" panose="020B0604020202020204" pitchFamily="34" charset="0"/>
              <a:buChar char="•"/>
            </a:pPr>
            <a:r>
              <a:rPr lang="en-US" sz="1200" dirty="0"/>
              <a:t>Good for running CPU intensive workloads (e.g. WordPress)</a:t>
            </a:r>
          </a:p>
          <a:p>
            <a:endParaRPr lang="en-US" sz="1400" dirty="0"/>
          </a:p>
          <a:p>
            <a:endParaRPr lang="en-US" sz="1400" dirty="0"/>
          </a:p>
        </p:txBody>
      </p:sp>
      <p:sp>
        <p:nvSpPr>
          <p:cNvPr id="10" name="Content Placeholder 4">
            <a:extLst>
              <a:ext uri="{FF2B5EF4-FFF2-40B4-BE49-F238E27FC236}">
                <a16:creationId xmlns:a16="http://schemas.microsoft.com/office/drawing/2014/main" id="{C1D51312-A743-2A49-8BCB-1A3DAF7CC0DC}"/>
              </a:ext>
            </a:extLst>
          </p:cNvPr>
          <p:cNvSpPr txBox="1">
            <a:spLocks/>
          </p:cNvSpPr>
          <p:nvPr/>
        </p:nvSpPr>
        <p:spPr>
          <a:xfrm>
            <a:off x="6126463" y="1291604"/>
            <a:ext cx="2046204" cy="3102030"/>
          </a:xfrm>
          <a:prstGeom prst="rect">
            <a:avLst/>
          </a:prstGeom>
        </p:spPr>
        <p:txBody>
          <a:bodyPr/>
          <a:lstStyle>
            <a:lvl1pPr marL="0" indent="0" algn="l" defTabSz="457200" rtl="0" eaLnBrk="1" latinLnBrk="0" hangingPunct="1">
              <a:lnSpc>
                <a:spcPct val="90000"/>
              </a:lnSpc>
              <a:spcBef>
                <a:spcPct val="20000"/>
              </a:spcBef>
              <a:buFontTx/>
              <a:buNone/>
              <a:defRPr sz="2400" b="0" i="0" kern="1200">
                <a:gradFill>
                  <a:gsLst>
                    <a:gs pos="43258">
                      <a:srgbClr val="414042"/>
                    </a:gs>
                    <a:gs pos="33000">
                      <a:srgbClr val="414042"/>
                    </a:gs>
                  </a:gsLst>
                  <a:lin ang="5400000" scaled="1"/>
                </a:gradFill>
                <a:latin typeface="+mn-lt"/>
                <a:ea typeface="+mn-ea"/>
                <a:cs typeface="Amazon Ember Regular" charset="0"/>
              </a:defRPr>
            </a:lvl1pPr>
            <a:lvl2pPr marL="742950" indent="-285750" algn="l" defTabSz="457200" rtl="0" eaLnBrk="1" latinLnBrk="0" hangingPunct="1">
              <a:lnSpc>
                <a:spcPct val="90000"/>
              </a:lnSpc>
              <a:spcBef>
                <a:spcPct val="20000"/>
              </a:spcBef>
              <a:buFont typeface="Arial"/>
              <a:buChar char="•"/>
              <a:defRPr sz="2000" b="0" i="0" kern="1200">
                <a:gradFill>
                  <a:gsLst>
                    <a:gs pos="43258">
                      <a:srgbClr val="414042"/>
                    </a:gs>
                    <a:gs pos="33000">
                      <a:srgbClr val="414042"/>
                    </a:gs>
                  </a:gsLst>
                  <a:lin ang="5400000" scaled="1"/>
                </a:gradFill>
                <a:latin typeface="+mn-lt"/>
                <a:ea typeface="+mn-ea"/>
                <a:cs typeface="Amazon Ember Regular" charset="0"/>
              </a:defRPr>
            </a:lvl2pPr>
            <a:lvl3pPr marL="1143000" indent="-228600" algn="l" defTabSz="457200" rtl="0" eaLnBrk="1" latinLnBrk="0" hangingPunct="1">
              <a:lnSpc>
                <a:spcPct val="90000"/>
              </a:lnSpc>
              <a:spcBef>
                <a:spcPct val="20000"/>
              </a:spcBef>
              <a:buFont typeface="Arial"/>
              <a:buChar char="•"/>
              <a:defRPr sz="1800" b="0" i="0" kern="1200">
                <a:gradFill>
                  <a:gsLst>
                    <a:gs pos="43258">
                      <a:srgbClr val="414042"/>
                    </a:gs>
                    <a:gs pos="33000">
                      <a:srgbClr val="414042"/>
                    </a:gs>
                  </a:gsLst>
                  <a:lin ang="5400000" scaled="1"/>
                </a:gradFill>
                <a:latin typeface="+mn-lt"/>
                <a:ea typeface="+mn-ea"/>
                <a:cs typeface="Amazon Ember Regular" charset="0"/>
              </a:defRPr>
            </a:lvl3pPr>
            <a:lvl4pPr marL="16002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4pPr>
            <a:lvl5pPr marL="2057400" indent="-228600" algn="l" defTabSz="457200" rtl="0" eaLnBrk="1" latinLnBrk="0" hangingPunct="1">
              <a:lnSpc>
                <a:spcPct val="90000"/>
              </a:lnSpc>
              <a:spcBef>
                <a:spcPct val="20000"/>
              </a:spcBef>
              <a:buFont typeface="Arial"/>
              <a:buChar char="»"/>
              <a:defRPr sz="1600" b="0" i="0" kern="1200">
                <a:gradFill>
                  <a:gsLst>
                    <a:gs pos="43258">
                      <a:srgbClr val="414042"/>
                    </a:gs>
                    <a:gs pos="33000">
                      <a:srgbClr val="414042"/>
                    </a:gs>
                  </a:gsLst>
                  <a:lin ang="5400000" scaled="1"/>
                </a:gradFill>
                <a:latin typeface="+mn-lt"/>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Memory Optimized (R5)</a:t>
            </a:r>
          </a:p>
          <a:p>
            <a:pPr algn="ct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285750" indent="-285750">
              <a:buFont typeface="Arial" panose="020B0604020202020204" pitchFamily="34" charset="0"/>
              <a:buChar char="•"/>
            </a:pPr>
            <a:r>
              <a:rPr lang="en-US" sz="1200" dirty="0"/>
              <a:t>2 vCPU / 15 GiB RAM &gt; 96 vCPU 768 GiB RAM</a:t>
            </a:r>
          </a:p>
          <a:p>
            <a:pPr marL="285750" indent="-285750">
              <a:buFont typeface="Arial" panose="020B0604020202020204" pitchFamily="34" charset="0"/>
              <a:buChar char="•"/>
            </a:pPr>
            <a:r>
              <a:rPr lang="en-US" sz="1200" dirty="0"/>
              <a:t>High performance networking</a:t>
            </a:r>
          </a:p>
          <a:p>
            <a:pPr marL="285750" indent="-285750">
              <a:buFont typeface="Arial" panose="020B0604020202020204" pitchFamily="34" charset="0"/>
              <a:buChar char="•"/>
            </a:pPr>
            <a:r>
              <a:rPr lang="en-US" sz="1200" dirty="0"/>
              <a:t>Built on the AWS Nitro System</a:t>
            </a:r>
          </a:p>
          <a:p>
            <a:pPr marL="285750" indent="-285750">
              <a:buFont typeface="Arial" panose="020B0604020202020204" pitchFamily="34" charset="0"/>
              <a:buChar char="•"/>
            </a:pPr>
            <a:r>
              <a:rPr lang="en-US" sz="1200" dirty="0"/>
              <a:t>Good for query intensive workloads or high connection counts</a:t>
            </a:r>
          </a:p>
          <a:p>
            <a:endParaRPr lang="en-US" sz="1400" dirty="0"/>
          </a:p>
          <a:p>
            <a:endParaRPr lang="en-US" sz="1400" dirty="0"/>
          </a:p>
        </p:txBody>
      </p:sp>
    </p:spTree>
    <p:extLst>
      <p:ext uri="{BB962C8B-B14F-4D97-AF65-F5344CB8AC3E}">
        <p14:creationId xmlns:p14="http://schemas.microsoft.com/office/powerpoint/2010/main" val="26552402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9232-1DA5-A241-BB78-6F3207E89B3A}"/>
              </a:ext>
            </a:extLst>
          </p:cNvPr>
          <p:cNvSpPr>
            <a:spLocks noGrp="1"/>
          </p:cNvSpPr>
          <p:nvPr>
            <p:ph type="title"/>
          </p:nvPr>
        </p:nvSpPr>
        <p:spPr/>
        <p:txBody>
          <a:bodyPr/>
          <a:lstStyle/>
          <a:p>
            <a:r>
              <a:rPr lang="en-US" dirty="0"/>
              <a:t>Know your workload</a:t>
            </a:r>
          </a:p>
        </p:txBody>
      </p:sp>
      <p:sp>
        <p:nvSpPr>
          <p:cNvPr id="3" name="Content Placeholder 2">
            <a:extLst>
              <a:ext uri="{FF2B5EF4-FFF2-40B4-BE49-F238E27FC236}">
                <a16:creationId xmlns:a16="http://schemas.microsoft.com/office/drawing/2014/main" id="{8135CF83-C168-2641-AF8B-02DA7F39C431}"/>
              </a:ext>
            </a:extLst>
          </p:cNvPr>
          <p:cNvSpPr>
            <a:spLocks noGrp="1"/>
          </p:cNvSpPr>
          <p:nvPr>
            <p:ph idx="1"/>
          </p:nvPr>
        </p:nvSpPr>
        <p:spPr>
          <a:xfrm>
            <a:off x="201930" y="891884"/>
            <a:ext cx="8667703" cy="2320635"/>
          </a:xfrm>
        </p:spPr>
        <p:txBody>
          <a:bodyPr/>
          <a:lstStyle/>
          <a:p>
            <a:endParaRPr lang="en-US" b="1" dirty="0">
              <a:solidFill>
                <a:schemeClr val="accent5"/>
              </a:solidFill>
            </a:endParaRPr>
          </a:p>
          <a:p>
            <a:r>
              <a:rPr lang="en-US" sz="2000" b="1" dirty="0">
                <a:solidFill>
                  <a:schemeClr val="accent5"/>
                </a:solidFill>
              </a:rPr>
              <a:t>Burstable instance types </a:t>
            </a:r>
            <a:r>
              <a:rPr lang="en-US" sz="2000" b="1" dirty="0">
                <a:solidFill>
                  <a:schemeClr val="accent5"/>
                </a:solidFill>
                <a:sym typeface="Wingdings" pitchFamily="2" charset="2"/>
              </a:rPr>
              <a:t></a:t>
            </a:r>
            <a:r>
              <a:rPr lang="en-US" sz="2000" dirty="0">
                <a:sym typeface="Wingdings" pitchFamily="2" charset="2"/>
              </a:rPr>
              <a:t> Typically steady, with periodic short spikes</a:t>
            </a:r>
            <a:endParaRPr lang="en-US" sz="2000" dirty="0"/>
          </a:p>
          <a:p>
            <a:endParaRPr lang="en-US" sz="2000" dirty="0"/>
          </a:p>
          <a:p>
            <a:r>
              <a:rPr lang="en-US" sz="2000" b="1" dirty="0">
                <a:solidFill>
                  <a:schemeClr val="accent5"/>
                </a:solidFill>
              </a:rPr>
              <a:t>Scale up and down </a:t>
            </a:r>
            <a:r>
              <a:rPr lang="en-US" sz="2000" b="1" dirty="0">
                <a:solidFill>
                  <a:schemeClr val="accent5"/>
                </a:solidFill>
                <a:sym typeface="Wingdings" pitchFamily="2" charset="2"/>
              </a:rPr>
              <a:t> </a:t>
            </a:r>
            <a:r>
              <a:rPr lang="en-US" sz="2000" dirty="0">
                <a:sym typeface="Wingdings" pitchFamily="2" charset="2"/>
              </a:rPr>
              <a:t>	Predictable, steadily increasing, periodic peaks</a:t>
            </a:r>
            <a:endParaRPr lang="en-US" sz="2000" dirty="0"/>
          </a:p>
          <a:p>
            <a:endParaRPr lang="en-US" sz="2000" dirty="0"/>
          </a:p>
          <a:p>
            <a:r>
              <a:rPr lang="en-US" sz="2000" b="1" dirty="0">
                <a:solidFill>
                  <a:schemeClr val="accent5"/>
                </a:solidFill>
              </a:rPr>
              <a:t>Reserved Instances </a:t>
            </a:r>
            <a:r>
              <a:rPr lang="en-US" sz="2000" b="1" dirty="0">
                <a:solidFill>
                  <a:schemeClr val="accent5"/>
                </a:solidFill>
                <a:sym typeface="Wingdings" pitchFamily="2" charset="2"/>
              </a:rPr>
              <a:t></a:t>
            </a:r>
            <a:r>
              <a:rPr lang="en-US" sz="2000" dirty="0">
                <a:sym typeface="Wingdings" pitchFamily="2" charset="2"/>
              </a:rPr>
              <a:t>	Steady state, enterprise applications</a:t>
            </a:r>
            <a:endParaRPr lang="en-US" sz="2000" dirty="0"/>
          </a:p>
        </p:txBody>
      </p:sp>
    </p:spTree>
    <p:extLst>
      <p:ext uri="{BB962C8B-B14F-4D97-AF65-F5344CB8AC3E}">
        <p14:creationId xmlns:p14="http://schemas.microsoft.com/office/powerpoint/2010/main" val="3176323657"/>
      </p:ext>
    </p:extLst>
  </p:cSld>
  <p:clrMapOvr>
    <a:masterClrMapping/>
  </p:clrMapOvr>
  <p:transition>
    <p:fade/>
  </p:transition>
</p:sld>
</file>

<file path=ppt/theme/theme1.xml><?xml version="1.0" encoding="utf-8"?>
<a:theme xmlns:a="http://schemas.openxmlformats.org/drawingml/2006/main" name="DeckTemplate-AWS">
  <a:themeElements>
    <a:clrScheme name="Custom 8">
      <a:dk1>
        <a:srgbClr val="232F3E"/>
      </a:dk1>
      <a:lt1>
        <a:srgbClr val="FFFFFF"/>
      </a:lt1>
      <a:dk2>
        <a:srgbClr val="232F3E"/>
      </a:dk2>
      <a:lt2>
        <a:srgbClr val="F8F8F8"/>
      </a:lt2>
      <a:accent1>
        <a:srgbClr val="FF9900"/>
      </a:accent1>
      <a:accent2>
        <a:srgbClr val="00A1C9"/>
      </a:accent2>
      <a:accent3>
        <a:srgbClr val="007DBC"/>
      </a:accent3>
      <a:accent4>
        <a:srgbClr val="69AF34"/>
      </a:accent4>
      <a:accent5>
        <a:srgbClr val="EB5F07"/>
      </a:accent5>
      <a:accent6>
        <a:srgbClr val="545B64"/>
      </a:accent6>
      <a:hlink>
        <a:srgbClr val="00A1C9"/>
      </a:hlink>
      <a:folHlink>
        <a:srgbClr val="00A1C9"/>
      </a:folHlink>
    </a:clrScheme>
    <a:fontScheme name="Amazon Ember">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97C89A-FD0C-431E-81F6-90225B937683}">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05B35A6-8B52-46A5-AE45-B98C6459DC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DeckTemplate_AWS</Template>
  <TotalTime>32871</TotalTime>
  <Words>1767</Words>
  <Application>Microsoft Office PowerPoint</Application>
  <PresentationFormat>On-screen Show (16:9)</PresentationFormat>
  <Paragraphs>301</Paragraphs>
  <Slides>20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Amazon Ember</vt:lpstr>
      <vt:lpstr>Amazon Ember Light</vt:lpstr>
      <vt:lpstr>Amazon Ember Regular</vt:lpstr>
      <vt:lpstr>Arial</vt:lpstr>
      <vt:lpstr>HelveticaNeueLT Std</vt:lpstr>
      <vt:lpstr>Lucida Console</vt:lpstr>
      <vt:lpstr>Segoe UI</vt:lpstr>
      <vt:lpstr>Segoe UI Light</vt:lpstr>
      <vt:lpstr>Wingdings</vt:lpstr>
      <vt:lpstr>DeckTemplate-AWS</vt:lpstr>
      <vt:lpstr>PowerPoint Presentation</vt:lpstr>
      <vt:lpstr>Agenda</vt:lpstr>
      <vt:lpstr>RDS Performance Factors</vt:lpstr>
      <vt:lpstr>Scale Compute and Storage with Ease &amp; independence </vt:lpstr>
      <vt:lpstr>Amazon Elastic Block Storage</vt:lpstr>
      <vt:lpstr>Choosing the Right Storage</vt:lpstr>
      <vt:lpstr>Amazon RDS storage scaling</vt:lpstr>
      <vt:lpstr>Database server instance types</vt:lpstr>
      <vt:lpstr>Know your workload</vt:lpstr>
      <vt:lpstr>Scale for your workload</vt:lpstr>
      <vt:lpstr>Scale for your workload</vt:lpstr>
      <vt:lpstr>Scale for your workload</vt:lpstr>
      <vt:lpstr>Challenges for Read-heavy Workloads</vt:lpstr>
      <vt:lpstr>Read Replicas Read scaling and disaster recovery</vt:lpstr>
      <vt:lpstr>Amazon RDS for Postgres read replicas</vt:lpstr>
      <vt:lpstr>RDS PostgreSQL read replicas</vt:lpstr>
      <vt:lpstr>Logical replication – Initial Copy</vt:lpstr>
      <vt:lpstr>Replication with DMS (Database Migration Service)</vt:lpstr>
      <vt:lpstr>Performance Planning</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Raghavan, Sundar</cp:lastModifiedBy>
  <cp:revision>781</cp:revision>
  <dcterms:created xsi:type="dcterms:W3CDTF">2016-06-17T18:22:10Z</dcterms:created>
  <dcterms:modified xsi:type="dcterms:W3CDTF">2021-02-13T20:25:24Z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