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0"/>
  </p:notesMasterIdLst>
  <p:sldIdLst>
    <p:sldId id="285" r:id="rId5"/>
    <p:sldId id="288" r:id="rId6"/>
    <p:sldId id="291" r:id="rId7"/>
    <p:sldId id="290" r:id="rId8"/>
    <p:sldId id="293" r:id="rId9"/>
    <p:sldId id="294" r:id="rId10"/>
    <p:sldId id="346" r:id="rId11"/>
    <p:sldId id="295" r:id="rId12"/>
    <p:sldId id="296" r:id="rId13"/>
    <p:sldId id="292" r:id="rId14"/>
    <p:sldId id="297" r:id="rId15"/>
    <p:sldId id="345" r:id="rId16"/>
    <p:sldId id="289" r:id="rId17"/>
    <p:sldId id="347" r:id="rId18"/>
    <p:sldId id="30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14042"/>
    <a:srgbClr val="F2F4F4"/>
    <a:srgbClr val="0E2735"/>
    <a:srgbClr val="595A5D"/>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9" autoAdjust="0"/>
    <p:restoredTop sz="60347" autoAdjust="0"/>
  </p:normalViewPr>
  <p:slideViewPr>
    <p:cSldViewPr snapToGrid="0" showGuides="1">
      <p:cViewPr varScale="1">
        <p:scale>
          <a:sx n="92" d="100"/>
          <a:sy n="92" d="100"/>
        </p:scale>
        <p:origin x="3696" y="7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2/13/2021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mmand-center.support.aws.a2z.com/case-console#/case-search"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ostgresql.org/support/version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ws.amazon.com/rds/faq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80635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673466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a:p>
        </p:txBody>
      </p:sp>
    </p:spTree>
    <p:extLst>
      <p:ext uri="{BB962C8B-B14F-4D97-AF65-F5344CB8AC3E}">
        <p14:creationId xmlns:p14="http://schemas.microsoft.com/office/powerpoint/2010/main" val="264621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a:p>
        </p:txBody>
      </p:sp>
    </p:spTree>
    <p:extLst>
      <p:ext uri="{BB962C8B-B14F-4D97-AF65-F5344CB8AC3E}">
        <p14:creationId xmlns:p14="http://schemas.microsoft.com/office/powerpoint/2010/main" val="2228894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a:p>
        </p:txBody>
      </p:sp>
    </p:spTree>
    <p:extLst>
      <p:ext uri="{BB962C8B-B14F-4D97-AF65-F5344CB8AC3E}">
        <p14:creationId xmlns:p14="http://schemas.microsoft.com/office/powerpoint/2010/main" val="2428698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latest cases on upgrade related issues</a:t>
            </a:r>
            <a:r>
              <a:rPr lang="en-US" baseline="0" dirty="0"/>
              <a:t> for RDS PostgreSQL</a:t>
            </a:r>
          </a:p>
          <a:p>
            <a:endParaRPr lang="en-US" baseline="0" dirty="0"/>
          </a:p>
          <a:p>
            <a:r>
              <a:rPr lang="en-US" dirty="0">
                <a:hlinkClick r:id="rId3"/>
              </a:rPr>
              <a:t>https://command-center.support.aws.a2z.com/case-console#/case-search</a:t>
            </a:r>
            <a:endParaRPr lang="en-US" dirty="0"/>
          </a:p>
          <a:p>
            <a:r>
              <a:rPr lang="en-US" dirty="0"/>
              <a:t>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a:p>
        </p:txBody>
      </p:sp>
    </p:spTree>
    <p:extLst>
      <p:ext uri="{BB962C8B-B14F-4D97-AF65-F5344CB8AC3E}">
        <p14:creationId xmlns:p14="http://schemas.microsoft.com/office/powerpoint/2010/main" val="300385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4034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Amazon RDS  will do a force major version upgrade when a version is deprecated and the customer has not manually upgraded. </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If the old manual snapshots are kept long after a version is decorticated,</a:t>
            </a:r>
            <a:r>
              <a:rPr lang="en-US" sz="1200" b="0" i="0" kern="1200" baseline="0" dirty="0">
                <a:solidFill>
                  <a:schemeClr val="tx1"/>
                </a:solidFill>
                <a:effectLst/>
                <a:latin typeface="Amazon Ember Regular" charset="0"/>
                <a:ea typeface="+mn-ea"/>
                <a:cs typeface="+mn-cs"/>
              </a:rPr>
              <a:t> it will be upgraded to the latest version possible at the time of restore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8593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Starting with PostgreSQL 10, an increase in the first digit of its version number indicates a new major version, for example, 10 to 11. The second digit indicates a minor version, for example, 10.4 to 10.9. Before PostgreSQL 10, the second digit could also indicate a major version, such as 9.5 to 9.6, while a third digit denoted a minor version, for example, 9.6.5 to 9.6.10.</a:t>
            </a:r>
            <a:endParaRPr lang="en-US" sz="1200" b="0" i="0" u="none" strike="noStrike" kern="1200" dirty="0">
              <a:solidFill>
                <a:schemeClr val="tx1"/>
              </a:solidFill>
              <a:effectLst/>
              <a:latin typeface="Amazon Ember Regular" charset="0"/>
              <a:ea typeface="+mn-ea"/>
              <a:cs typeface="+mn-cs"/>
            </a:endParaRPr>
          </a:p>
          <a:p>
            <a:endParaRPr lang="en-US" sz="1200" b="0" i="0" u="none" strike="noStrike"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When Amazon RDS supports a new version of a database engine, you can upgrade your DB instances to the new version. There are two kinds of upgrades for PostgreSQL DB instances: major version upgrades and minor version upgrades.</a:t>
            </a:r>
          </a:p>
          <a:p>
            <a:endParaRPr lang="en-US" sz="1200" b="0" i="0" u="none" strike="noStrike" kern="1200" dirty="0">
              <a:solidFill>
                <a:schemeClr val="tx1"/>
              </a:solidFill>
              <a:effectLst/>
              <a:latin typeface="Amazon Ember Regular" charset="0"/>
              <a:ea typeface="+mn-ea"/>
              <a:cs typeface="+mn-cs"/>
            </a:endParaRPr>
          </a:p>
          <a:p>
            <a:r>
              <a:rPr lang="en-US" sz="1200" b="0" i="1" u="none" strike="noStrike" kern="1200" dirty="0">
                <a:solidFill>
                  <a:schemeClr val="tx1"/>
                </a:solidFill>
                <a:effectLst/>
                <a:latin typeface="Amazon Ember Regular" charset="0"/>
                <a:ea typeface="+mn-ea"/>
                <a:cs typeface="+mn-cs"/>
              </a:rPr>
              <a:t>Major version upgrades</a:t>
            </a:r>
            <a:r>
              <a:rPr lang="en-US" sz="1200" b="0" i="0" u="none" strike="noStrike" kern="1200" dirty="0">
                <a:solidFill>
                  <a:schemeClr val="tx1"/>
                </a:solidFill>
                <a:effectLst/>
                <a:latin typeface="Amazon Ember Regular" charset="0"/>
                <a:ea typeface="+mn-ea"/>
                <a:cs typeface="+mn-cs"/>
              </a:rPr>
              <a:t> can contain database changes that are not backward-compatible with existing applications. As a result, you must manually perform major version upgrades of your DB instances. You can initiate a major version upgrade by modifying your DB instance. </a:t>
            </a:r>
          </a:p>
          <a:p>
            <a:endParaRPr lang="en-US" sz="1200" b="0" i="0" u="none" strike="noStrike"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In contrast, </a:t>
            </a:r>
            <a:r>
              <a:rPr lang="en-US" sz="1200" b="0" i="1" u="none" strike="noStrike" kern="1200" dirty="0">
                <a:solidFill>
                  <a:schemeClr val="tx1"/>
                </a:solidFill>
                <a:effectLst/>
                <a:latin typeface="Amazon Ember Regular" charset="0"/>
                <a:ea typeface="+mn-ea"/>
                <a:cs typeface="+mn-cs"/>
              </a:rPr>
              <a:t>minor version upgrades</a:t>
            </a:r>
            <a:r>
              <a:rPr lang="en-US" sz="1200" b="0" i="0" u="none" strike="noStrike" kern="1200" dirty="0">
                <a:solidFill>
                  <a:schemeClr val="tx1"/>
                </a:solidFill>
                <a:effectLst/>
                <a:latin typeface="Amazon Ember Regular" charset="0"/>
                <a:ea typeface="+mn-ea"/>
                <a:cs typeface="+mn-cs"/>
              </a:rPr>
              <a:t> include only changes that are backward-compatible with existing applications. You can initiate a minor version upgrade manually by modifying your DB instance. Or you can enable the </a:t>
            </a:r>
            <a:r>
              <a:rPr lang="en-US" sz="1200" b="1" i="0" u="none" strike="noStrike" kern="1200" dirty="0">
                <a:solidFill>
                  <a:schemeClr val="tx1"/>
                </a:solidFill>
                <a:effectLst/>
                <a:latin typeface="Amazon Ember Regular" charset="0"/>
                <a:ea typeface="+mn-ea"/>
                <a:cs typeface="+mn-cs"/>
              </a:rPr>
              <a:t>Auto minor version upgrade</a:t>
            </a:r>
            <a:r>
              <a:rPr lang="en-US" sz="1200" b="0" i="0" u="none" strike="noStrike" kern="1200" dirty="0">
                <a:solidFill>
                  <a:schemeClr val="tx1"/>
                </a:solidFill>
                <a:effectLst/>
                <a:latin typeface="Amazon Ember Regular" charset="0"/>
                <a:ea typeface="+mn-ea"/>
                <a:cs typeface="+mn-cs"/>
              </a:rPr>
              <a:t> option when creating or modifying a DB instance. Doing so means that your DB instance is automatically upgraded after Amazon RDS tests and approves the new version</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38422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Regular" charset="0"/>
                <a:ea typeface="+mn-ea"/>
                <a:cs typeface="+mn-cs"/>
              </a:rPr>
              <a:t>Minor versions patch security vulnerabilities, fix bugs, and generally do not add new functionality. Minor releases never change the internal storage format and are always compatible with earlier and later minor releases of the same major version number. For example, version 10.4 is compatible with version 10.1 and version 10.6. </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Similarly, 9.5.3 is compatible with 9.5.0, 9.5.1, and 9.5.6. To update between compatible versions, RDS replaces the binaries while the server is down and restarts the server. The data directory remains unchanged. This is the reason minor upgrades are quicker compared to major upgrades.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11641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417673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92072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mazon Ember Regular" charset="0"/>
                <a:ea typeface="+mn-ea"/>
                <a:cs typeface="+mn-cs"/>
                <a:hlinkClick r:id="rId3"/>
              </a:rPr>
              <a:t>https://www.postgresql.org/support/versioning/</a:t>
            </a:r>
            <a:endParaRPr lang="en-US" sz="1200" b="0" i="0" u="none" strike="noStrike" kern="1200" dirty="0">
              <a:solidFill>
                <a:schemeClr val="tx1"/>
              </a:solidFill>
              <a:effectLst/>
              <a:latin typeface="Amazon Ember Regular" charset="0"/>
              <a:ea typeface="+mn-ea"/>
              <a:cs typeface="+mn-cs"/>
            </a:endParaRPr>
          </a:p>
          <a:p>
            <a:endParaRPr lang="en-US" sz="1200" b="0" i="0" u="none" strike="noStrike"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Q: Does Amazon RDS provide guidelines for support of new DB engine versions?</a:t>
            </a:r>
          </a:p>
          <a:p>
            <a:r>
              <a:rPr lang="en-US" sz="1200" b="0" i="0" kern="1200" dirty="0">
                <a:solidFill>
                  <a:schemeClr val="tx1"/>
                </a:solidFill>
                <a:effectLst/>
                <a:latin typeface="Amazon Ember Regular" charset="0"/>
                <a:ea typeface="+mn-ea"/>
                <a:cs typeface="+mn-cs"/>
              </a:rPr>
              <a:t>Over time, Amazon RDS adds support for new major and minor database engine versions. The number of new versions supported will vary based on the frequency and content of releases and patches from the engine’s vendor or development organization, and the outcome of a thorough vetting of these releases and patches by our database engineering team. However, as a general guidance, we aim to support new engine versions within 5 months of their general availability.</a:t>
            </a:r>
          </a:p>
          <a:p>
            <a:endParaRPr lang="en-US" sz="1200" b="0" i="0" kern="1200" dirty="0">
              <a:solidFill>
                <a:schemeClr val="tx1"/>
              </a:solidFill>
              <a:effectLst/>
              <a:latin typeface="Amazon Ember Regular" charset="0"/>
              <a:ea typeface="+mn-ea"/>
              <a:cs typeface="+mn-cs"/>
            </a:endParaRPr>
          </a:p>
          <a:p>
            <a:r>
              <a:rPr lang="en-US" dirty="0">
                <a:hlinkClick r:id="rId4"/>
              </a:rPr>
              <a:t>https://aws.amazon.com/rds/faqs/</a:t>
            </a:r>
            <a:endParaRPr lang="en-US" sz="1200" b="0" i="0" kern="1200" dirty="0">
              <a:solidFill>
                <a:schemeClr val="tx1"/>
              </a:solidFill>
              <a:effectLst/>
              <a:latin typeface="Amazon Ember Regular" charset="0"/>
              <a:ea typeface="+mn-ea"/>
              <a:cs typeface="+mn-cs"/>
            </a:endParaRPr>
          </a:p>
          <a:p>
            <a:endParaRPr lang="en-US" dirty="0"/>
          </a:p>
          <a:p>
            <a:r>
              <a:rPr lang="en-US" sz="1200" b="0" i="0" kern="1200" dirty="0">
                <a:solidFill>
                  <a:schemeClr val="tx1"/>
                </a:solidFill>
                <a:effectLst/>
                <a:latin typeface="Amazon Ember Regular" charset="0"/>
                <a:ea typeface="+mn-ea"/>
                <a:cs typeface="+mn-cs"/>
              </a:rPr>
              <a:t>Q: Does Amazon RDS provide guidelines for deprecating database engine versions that are currently supported?</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We intend to support major version releases (e.g., MySQL 5.6, PostgreSQL 9.6) for at least 3 years after they are initially supported by Amazon RDS.</a:t>
            </a:r>
          </a:p>
          <a:p>
            <a:r>
              <a:rPr lang="en-US" sz="1200" b="0" i="0" kern="1200" dirty="0">
                <a:solidFill>
                  <a:schemeClr val="tx1"/>
                </a:solidFill>
                <a:effectLst/>
                <a:latin typeface="Amazon Ember Regular" charset="0"/>
                <a:ea typeface="+mn-ea"/>
                <a:cs typeface="+mn-cs"/>
              </a:rPr>
              <a:t>We intend to support minor versions (e.g., MySQL 5.6.37, PostgreSQL 9.6.1) for at least 1 year after they are initially supported by Amazon RDS.</a:t>
            </a:r>
          </a:p>
          <a:p>
            <a:r>
              <a:rPr lang="en-US" sz="1200" b="0" i="0" kern="1200" dirty="0">
                <a:solidFill>
                  <a:schemeClr val="tx1"/>
                </a:solidFill>
                <a:effectLst/>
                <a:latin typeface="Amazon Ember Regular" charset="0"/>
                <a:ea typeface="+mn-ea"/>
                <a:cs typeface="+mn-cs"/>
              </a:rPr>
              <a:t>Periodically, we will deprecate major or minor engine versions. For major versions, this is typically when the version has moved to extended support or is no longer receiving software fixes or security updates. For minor versions, this is when a minor version has significant bugs or security issues that have been resolved in a later minor version.</a:t>
            </a:r>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While we strive to meet these guidelines, in some cases we may deprecate specific major or minor versions sooner, such as when there are security issues. In the unlikely event that such cases occur, Amazon RDS will automatically upgrade your database engine to address the issue. Specific circumstances may dictate different timelines depending on the issue being addressed.</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97739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78411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660" y="-51449"/>
            <a:ext cx="9559547" cy="5408428"/>
          </a:xfrm>
          <a:prstGeom prst="rect">
            <a:avLst/>
          </a:prstGeom>
        </p:spPr>
      </p:pic>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4798" y="4510971"/>
            <a:ext cx="971555" cy="582933"/>
          </a:xfrm>
          <a:prstGeom prst="rect">
            <a:avLst/>
          </a:prstGeom>
        </p:spPr>
      </p:pic>
      <p:sp>
        <p:nvSpPr>
          <p:cNvPr id="8" name="TextBox 7">
            <a:extLst>
              <a:ext uri="{FF2B5EF4-FFF2-40B4-BE49-F238E27FC236}">
                <a16:creationId xmlns:a16="http://schemas.microsoft.com/office/drawing/2014/main" id="{21A878A0-3C86-0940-8003-D1F89DD6732D}"/>
              </a:ext>
            </a:extLst>
          </p:cNvPr>
          <p:cNvSpPr txBox="1"/>
          <p:nvPr userDrawn="1"/>
        </p:nvSpPr>
        <p:spPr>
          <a:xfrm>
            <a:off x="489150" y="4802438"/>
            <a:ext cx="4198964"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700" b="0" i="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2021, </a:t>
            </a:r>
            <a:r>
              <a:rPr lang="en-US" sz="70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a:t>
            </a:r>
          </a:p>
        </p:txBody>
      </p:sp>
      <p:sp>
        <p:nvSpPr>
          <p:cNvPr id="9" name="Text Placeholder 11">
            <a:extLst>
              <a:ext uri="{FF2B5EF4-FFF2-40B4-BE49-F238E27FC236}">
                <a16:creationId xmlns:a16="http://schemas.microsoft.com/office/drawing/2014/main" id="{CCDEB63D-15F9-BB4A-8CC3-DF76D7E7B789}"/>
              </a:ext>
            </a:extLst>
          </p:cNvPr>
          <p:cNvSpPr>
            <a:spLocks noGrp="1"/>
          </p:cNvSpPr>
          <p:nvPr>
            <p:ph type="body" sz="quarter" idx="14" hasCustomPrompt="1"/>
          </p:nvPr>
        </p:nvSpPr>
        <p:spPr>
          <a:xfrm>
            <a:off x="487899" y="3593714"/>
            <a:ext cx="3683000" cy="433387"/>
          </a:xfrm>
        </p:spPr>
        <p:txBody>
          <a:bodyPr>
            <a:normAutofit/>
          </a:bodyPr>
          <a:lstStyle>
            <a:lvl1pPr marL="0" indent="0" algn="l">
              <a:buNone/>
              <a:defRPr sz="1600" baseline="0"/>
            </a:lvl1pPr>
          </a:lstStyle>
          <a:p>
            <a:pPr lvl="0"/>
            <a:r>
              <a:rPr lang="en-US" dirty="0"/>
              <a:t>Click to edit Presenter, Team</a:t>
            </a:r>
          </a:p>
        </p:txBody>
      </p:sp>
      <p:sp>
        <p:nvSpPr>
          <p:cNvPr id="11" name="Text Placeholder 11">
            <a:extLst>
              <a:ext uri="{FF2B5EF4-FFF2-40B4-BE49-F238E27FC236}">
                <a16:creationId xmlns:a16="http://schemas.microsoft.com/office/drawing/2014/main" id="{C5E2DBBE-322A-744B-BB6B-C885C1590EAB}"/>
              </a:ext>
            </a:extLst>
          </p:cNvPr>
          <p:cNvSpPr>
            <a:spLocks noGrp="1"/>
          </p:cNvSpPr>
          <p:nvPr>
            <p:ph type="body" sz="quarter" idx="15" hasCustomPrompt="1"/>
          </p:nvPr>
        </p:nvSpPr>
        <p:spPr>
          <a:xfrm>
            <a:off x="487899" y="3974715"/>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Tree>
    <p:extLst>
      <p:ext uri="{BB962C8B-B14F-4D97-AF65-F5344CB8AC3E}">
        <p14:creationId xmlns:p14="http://schemas.microsoft.com/office/powerpoint/2010/main" val="200531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2791" y="4706911"/>
            <a:ext cx="440655" cy="264393"/>
          </a:xfrm>
          <a:prstGeom prst="rect">
            <a:avLst/>
          </a:prstGeom>
        </p:spPr>
      </p:pic>
      <p:sp>
        <p:nvSpPr>
          <p:cNvPr id="8" name="TextBox 7">
            <a:extLst>
              <a:ext uri="{FF2B5EF4-FFF2-40B4-BE49-F238E27FC236}">
                <a16:creationId xmlns:a16="http://schemas.microsoft.com/office/drawing/2014/main" id="{AB7106EF-731F-5243-9D72-99202EFAC9EF}"/>
              </a:ext>
            </a:extLst>
          </p:cNvPr>
          <p:cNvSpPr txBox="1"/>
          <p:nvPr userDrawn="1"/>
        </p:nvSpPr>
        <p:spPr>
          <a:xfrm>
            <a:off x="489150" y="4802438"/>
            <a:ext cx="2196900"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a:t>
            </a:r>
          </a:p>
        </p:txBody>
      </p:sp>
      <p:pic>
        <p:nvPicPr>
          <p:cNvPr id="9" name="Picture 8">
            <a:extLst>
              <a:ext uri="{FF2B5EF4-FFF2-40B4-BE49-F238E27FC236}">
                <a16:creationId xmlns:a16="http://schemas.microsoft.com/office/drawing/2014/main" id="{1ABD98AB-3540-D942-B465-165C709C63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023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02791" y="4706911"/>
            <a:ext cx="440655" cy="264393"/>
          </a:xfrm>
          <a:prstGeom prst="rect">
            <a:avLst/>
          </a:prstGeom>
        </p:spPr>
      </p:pic>
      <p:sp>
        <p:nvSpPr>
          <p:cNvPr id="7" name="TextBox 6">
            <a:extLst>
              <a:ext uri="{FF2B5EF4-FFF2-40B4-BE49-F238E27FC236}">
                <a16:creationId xmlns:a16="http://schemas.microsoft.com/office/drawing/2014/main" id="{0F1C19C3-F0D5-8E4B-9953-3166DFB9605B}"/>
              </a:ext>
            </a:extLst>
          </p:cNvPr>
          <p:cNvSpPr txBox="1"/>
          <p:nvPr userDrawn="1"/>
        </p:nvSpPr>
        <p:spPr>
          <a:xfrm>
            <a:off x="489150" y="4802438"/>
            <a:ext cx="4198964"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700" b="0" i="0" dirty="0" smtClean="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2021, </a:t>
            </a:r>
            <a:r>
              <a:rPr lang="en-US" sz="70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3" r:id="rId3"/>
    <p:sldLayoutId id="2147483694" r:id="rId4"/>
  </p:sldLayoutIdLst>
  <p:txStyles>
    <p:title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blogs/database/amazon-aurora-under-the-hood-quorum-membershi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AmazonRDS/latest/UserGuide/USER_UpgradeDBInstance.MariaDB.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ws.amazon.com/blogs/database/best-practices-for-upgrading-amazon-rds-to-major-and-minor-versions-of-postgre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487898" y="1908228"/>
            <a:ext cx="7416581" cy="1292172"/>
          </a:xfrm>
        </p:spPr>
        <p:txBody>
          <a:bodyPr/>
          <a:lstStyle/>
          <a:p>
            <a:r>
              <a:rPr lang="en-IE" dirty="0">
                <a:solidFill>
                  <a:schemeClr val="bg2">
                    <a:lumMod val="10000"/>
                  </a:schemeClr>
                </a:solidFill>
              </a:rPr>
              <a:t>Database Version Upgrades </a:t>
            </a:r>
            <a:r>
              <a:rPr lang="en-US" dirty="0">
                <a:solidFill>
                  <a:schemeClr val="bg2">
                    <a:lumMod val="10000"/>
                  </a:schemeClr>
                </a:solidFill>
              </a:rPr>
              <a:t>for Amazon RDS PostgreSQL</a:t>
            </a:r>
          </a:p>
          <a:p>
            <a:endParaRPr lang="en-US" dirty="0">
              <a:solidFill>
                <a:schemeClr val="bg2">
                  <a:lumMod val="10000"/>
                </a:schemeClr>
              </a:solidFill>
            </a:endParaRPr>
          </a:p>
          <a:p>
            <a:endParaRPr lang="en-US" dirty="0"/>
          </a:p>
        </p:txBody>
      </p:sp>
      <p:sp>
        <p:nvSpPr>
          <p:cNvPr id="3" name="Text Placeholder 1">
            <a:extLst>
              <a:ext uri="{FF2B5EF4-FFF2-40B4-BE49-F238E27FC236}">
                <a16:creationId xmlns:a16="http://schemas.microsoft.com/office/drawing/2014/main" id="{94673BC9-C196-E642-BF6D-BFB9110DF481}"/>
              </a:ext>
            </a:extLst>
          </p:cNvPr>
          <p:cNvSpPr txBox="1">
            <a:spLocks/>
          </p:cNvSpPr>
          <p:nvPr/>
        </p:nvSpPr>
        <p:spPr>
          <a:xfrm>
            <a:off x="487899" y="3482770"/>
            <a:ext cx="3683000" cy="1126300"/>
          </a:xfrm>
          <a:prstGeom prst="rect">
            <a:avLst/>
          </a:prstGeom>
        </p:spPr>
        <p:txBody>
          <a:bodyPr>
            <a:norm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2">
                    <a:lumMod val="10000"/>
                  </a:schemeClr>
                </a:solidFill>
              </a:rPr>
              <a:t>Name: </a:t>
            </a:r>
          </a:p>
          <a:p>
            <a:r>
              <a:rPr lang="en-US" dirty="0">
                <a:solidFill>
                  <a:schemeClr val="bg2">
                    <a:lumMod val="10000"/>
                  </a:schemeClr>
                </a:solidFill>
              </a:rPr>
              <a:t>Date: </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Upgrade Pre-Checks</a:t>
            </a:r>
          </a:p>
        </p:txBody>
      </p:sp>
      <p:sp>
        <p:nvSpPr>
          <p:cNvPr id="3" name="Content Placeholder 2"/>
          <p:cNvSpPr>
            <a:spLocks noGrp="1"/>
          </p:cNvSpPr>
          <p:nvPr>
            <p:ph idx="1"/>
          </p:nvPr>
        </p:nvSpPr>
        <p:spPr>
          <a:xfrm>
            <a:off x="336789" y="775652"/>
            <a:ext cx="8205304" cy="3553926"/>
          </a:xfrm>
        </p:spPr>
        <p:txBody>
          <a:bodyPr/>
          <a:lstStyle/>
          <a:p>
            <a:pPr marL="342900" indent="-342900">
              <a:buFont typeface="Arial" panose="020B0604020202020204" pitchFamily="34" charset="0"/>
              <a:buChar char="•"/>
            </a:pPr>
            <a:r>
              <a:rPr lang="en-US" sz="1800" dirty="0">
                <a:solidFill>
                  <a:schemeClr val="bg2">
                    <a:lumMod val="10000"/>
                  </a:schemeClr>
                </a:solidFill>
              </a:rPr>
              <a:t>The customer should, for all upgrades</a:t>
            </a:r>
          </a:p>
          <a:p>
            <a:pPr marL="1085850" lvl="1" indent="-342900">
              <a:buFont typeface="Arial" panose="020B0604020202020204" pitchFamily="34" charset="0"/>
              <a:buChar char="•"/>
            </a:pPr>
            <a:r>
              <a:rPr lang="en-US" sz="1400" dirty="0">
                <a:solidFill>
                  <a:schemeClr val="bg2">
                    <a:lumMod val="10000"/>
                  </a:schemeClr>
                </a:solidFill>
              </a:rPr>
              <a:t>Review RDS Documentation</a:t>
            </a:r>
          </a:p>
          <a:p>
            <a:pPr marL="1085850" lvl="1" indent="-342900">
              <a:buFont typeface="Arial" panose="020B0604020202020204" pitchFamily="34" charset="0"/>
              <a:buChar char="•"/>
            </a:pPr>
            <a:r>
              <a:rPr lang="en-US" sz="1400" dirty="0">
                <a:solidFill>
                  <a:schemeClr val="bg2">
                    <a:lumMod val="10000"/>
                  </a:schemeClr>
                </a:solidFill>
              </a:rPr>
              <a:t>Do a dry run (test) of the upgrade process, and </a:t>
            </a:r>
          </a:p>
          <a:p>
            <a:pPr marL="1485900" lvl="2" indent="-342900">
              <a:buFont typeface="Arial" panose="020B0604020202020204" pitchFamily="34" charset="0"/>
              <a:buChar char="•"/>
            </a:pPr>
            <a:r>
              <a:rPr lang="en-US" sz="1200" dirty="0">
                <a:solidFill>
                  <a:schemeClr val="bg2">
                    <a:lumMod val="10000"/>
                  </a:schemeClr>
                </a:solidFill>
              </a:rPr>
              <a:t>Do Functionality Testing for compatibility </a:t>
            </a:r>
            <a:r>
              <a:rPr lang="en-US" sz="1200" u="sng" dirty="0">
                <a:solidFill>
                  <a:schemeClr val="bg2">
                    <a:lumMod val="10000"/>
                  </a:schemeClr>
                </a:solidFill>
              </a:rPr>
              <a:t>with customer’s application code</a:t>
            </a:r>
          </a:p>
          <a:p>
            <a:pPr marL="1485900" lvl="2" indent="-342900">
              <a:buFont typeface="Arial" panose="020B0604020202020204" pitchFamily="34" charset="0"/>
              <a:buChar char="•"/>
            </a:pPr>
            <a:r>
              <a:rPr lang="en-US" sz="1200" dirty="0">
                <a:solidFill>
                  <a:schemeClr val="bg2">
                    <a:lumMod val="10000"/>
                  </a:schemeClr>
                </a:solidFill>
              </a:rPr>
              <a:t>Do Performance Testing for compatibility </a:t>
            </a:r>
            <a:r>
              <a:rPr lang="en-US" sz="1200" u="sng" dirty="0">
                <a:solidFill>
                  <a:schemeClr val="bg2">
                    <a:lumMod val="10000"/>
                  </a:schemeClr>
                </a:solidFill>
              </a:rPr>
              <a:t>with customer’s application code</a:t>
            </a:r>
          </a:p>
          <a:p>
            <a:pPr marL="1314450" lvl="2" indent="-171450">
              <a:buFont typeface="Arial" panose="020B0604020202020204" pitchFamily="34" charset="0"/>
              <a:buChar char="•"/>
            </a:pPr>
            <a:r>
              <a:rPr lang="en-US" sz="1200" dirty="0">
                <a:solidFill>
                  <a:schemeClr val="bg2">
                    <a:lumMod val="10000"/>
                  </a:schemeClr>
                </a:solidFill>
              </a:rPr>
              <a:t>    This can be accomplished by creating an upgrading a Read Replica</a:t>
            </a:r>
          </a:p>
          <a:p>
            <a:pPr marL="1085850" lvl="1" indent="-342900">
              <a:buFont typeface="Arial" panose="020B0604020202020204" pitchFamily="34" charset="0"/>
              <a:buChar char="•"/>
            </a:pPr>
            <a:r>
              <a:rPr lang="en-US" sz="1400" dirty="0">
                <a:solidFill>
                  <a:schemeClr val="bg2">
                    <a:lumMod val="10000"/>
                  </a:schemeClr>
                </a:solidFill>
              </a:rPr>
              <a:t>Ensure sufficient disk space is available</a:t>
            </a:r>
          </a:p>
          <a:p>
            <a:pPr marL="1085850" lvl="1" indent="-342900">
              <a:buFont typeface="Arial" panose="020B0604020202020204" pitchFamily="34" charset="0"/>
              <a:buChar char="•"/>
            </a:pPr>
            <a:r>
              <a:rPr lang="en-US" sz="1400" dirty="0">
                <a:solidFill>
                  <a:schemeClr val="bg2">
                    <a:lumMod val="10000"/>
                  </a:schemeClr>
                </a:solidFill>
              </a:rPr>
              <a:t>Upgrade Read Replicas before Master</a:t>
            </a:r>
          </a:p>
          <a:p>
            <a:pPr marL="1085850" lvl="1" indent="-342900">
              <a:buFont typeface="Arial" panose="020B0604020202020204" pitchFamily="34" charset="0"/>
              <a:buChar char="•"/>
            </a:pPr>
            <a:endParaRPr lang="en-US" sz="1400" dirty="0">
              <a:solidFill>
                <a:schemeClr val="bg2">
                  <a:lumMod val="10000"/>
                </a:schemeClr>
              </a:solidFill>
            </a:endParaRPr>
          </a:p>
          <a:p>
            <a:pPr marL="342900" indent="-342900">
              <a:buFont typeface="Arial" panose="020B0604020202020204" pitchFamily="34" charset="0"/>
              <a:buChar char="•"/>
            </a:pPr>
            <a:r>
              <a:rPr lang="en-US" sz="1800" dirty="0">
                <a:solidFill>
                  <a:schemeClr val="bg2">
                    <a:lumMod val="10000"/>
                  </a:schemeClr>
                </a:solidFill>
              </a:rPr>
              <a:t>Additionally, for Major Version Upgrades</a:t>
            </a:r>
          </a:p>
          <a:p>
            <a:pPr marL="1085850" lvl="1" indent="-342900">
              <a:buFont typeface="Arial" panose="020B0604020202020204" pitchFamily="34" charset="0"/>
              <a:buChar char="•"/>
            </a:pPr>
            <a:r>
              <a:rPr lang="en-US" sz="1400" dirty="0">
                <a:solidFill>
                  <a:schemeClr val="bg2">
                    <a:lumMod val="10000"/>
                  </a:schemeClr>
                </a:solidFill>
              </a:rPr>
              <a:t>Create parameter and options groups</a:t>
            </a:r>
          </a:p>
          <a:p>
            <a:pPr marL="1085850" lvl="1" indent="-342900">
              <a:buFont typeface="Arial" panose="020B0604020202020204" pitchFamily="34" charset="0"/>
              <a:buChar char="•"/>
            </a:pPr>
            <a:r>
              <a:rPr lang="en-US" sz="1400" dirty="0">
                <a:solidFill>
                  <a:schemeClr val="bg2">
                    <a:lumMod val="10000"/>
                  </a:schemeClr>
                </a:solidFill>
              </a:rPr>
              <a:t>Read engine developer’s documentation on the differences between versions</a:t>
            </a:r>
          </a:p>
        </p:txBody>
      </p:sp>
    </p:spTree>
    <p:extLst>
      <p:ext uri="{BB962C8B-B14F-4D97-AF65-F5344CB8AC3E}">
        <p14:creationId xmlns:p14="http://schemas.microsoft.com/office/powerpoint/2010/main" val="325154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Production Upgrade Steps</a:t>
            </a:r>
          </a:p>
        </p:txBody>
      </p:sp>
      <p:sp>
        <p:nvSpPr>
          <p:cNvPr id="3" name="Content Placeholder 2"/>
          <p:cNvSpPr>
            <a:spLocks noGrp="1"/>
          </p:cNvSpPr>
          <p:nvPr>
            <p:ph idx="1"/>
          </p:nvPr>
        </p:nvSpPr>
        <p:spPr>
          <a:xfrm>
            <a:off x="350586" y="1009332"/>
            <a:ext cx="8205304" cy="3553926"/>
          </a:xfrm>
        </p:spPr>
        <p:txBody>
          <a:bodyPr/>
          <a:lstStyle/>
          <a:p>
            <a:pPr marL="342900" indent="-342900">
              <a:buFont typeface="Arial" panose="020B0604020202020204" pitchFamily="34" charset="0"/>
              <a:buChar char="•"/>
            </a:pPr>
            <a:r>
              <a:rPr lang="en-US" sz="1800" dirty="0">
                <a:solidFill>
                  <a:schemeClr val="bg2">
                    <a:lumMod val="10000"/>
                  </a:schemeClr>
                </a:solidFill>
              </a:rPr>
              <a:t>The customer</a:t>
            </a:r>
          </a:p>
          <a:p>
            <a:pPr marL="1085850" lvl="1" indent="-342900">
              <a:buFont typeface="Arial" panose="020B0604020202020204" pitchFamily="34" charset="0"/>
              <a:buChar char="•"/>
            </a:pPr>
            <a:r>
              <a:rPr lang="en-US" sz="1400" dirty="0">
                <a:solidFill>
                  <a:schemeClr val="bg2">
                    <a:lumMod val="10000"/>
                  </a:schemeClr>
                </a:solidFill>
              </a:rPr>
              <a:t>Can take a backup one hour before the upgrade</a:t>
            </a:r>
          </a:p>
          <a:p>
            <a:pPr marL="1485900" lvl="2" indent="-342900">
              <a:buFont typeface="Wingdings" panose="05000000000000000000" pitchFamily="2" charset="2"/>
              <a:buChar char="ü"/>
            </a:pPr>
            <a:r>
              <a:rPr lang="en-US" sz="1200" dirty="0">
                <a:solidFill>
                  <a:schemeClr val="bg2">
                    <a:lumMod val="10000"/>
                  </a:schemeClr>
                </a:solidFill>
              </a:rPr>
              <a:t>This reduces upgrade downtime, while application is down</a:t>
            </a:r>
          </a:p>
          <a:p>
            <a:pPr marL="1485900" lvl="2" indent="-342900">
              <a:buFont typeface="Wingdings" panose="05000000000000000000" pitchFamily="2" charset="2"/>
              <a:buChar char="ü"/>
            </a:pPr>
            <a:r>
              <a:rPr lang="en-US" sz="1200" dirty="0">
                <a:solidFill>
                  <a:schemeClr val="bg2">
                    <a:lumMod val="10000"/>
                  </a:schemeClr>
                </a:solidFill>
              </a:rPr>
              <a:t>This also ensures faster PITR to time close to upgrade</a:t>
            </a:r>
            <a:endParaRPr lang="en-US" sz="1400" dirty="0">
              <a:solidFill>
                <a:schemeClr val="bg2">
                  <a:lumMod val="10000"/>
                </a:schemeClr>
              </a:solidFill>
            </a:endParaRPr>
          </a:p>
          <a:p>
            <a:pPr marL="1085850" lvl="1" indent="-342900">
              <a:buFont typeface="Arial" panose="020B0604020202020204" pitchFamily="34" charset="0"/>
              <a:buChar char="•"/>
            </a:pPr>
            <a:r>
              <a:rPr lang="en-US" sz="1400" dirty="0">
                <a:solidFill>
                  <a:schemeClr val="bg2">
                    <a:lumMod val="10000"/>
                  </a:schemeClr>
                </a:solidFill>
              </a:rPr>
              <a:t>Should ensure there’s no long running transaction open</a:t>
            </a:r>
          </a:p>
          <a:p>
            <a:pPr marL="1085850" lvl="1" indent="-342900">
              <a:buFont typeface="Arial" panose="020B0604020202020204" pitchFamily="34" charset="0"/>
              <a:buChar char="•"/>
            </a:pPr>
            <a:r>
              <a:rPr lang="en-US" sz="1400" dirty="0">
                <a:solidFill>
                  <a:schemeClr val="bg2">
                    <a:lumMod val="10000"/>
                  </a:schemeClr>
                </a:solidFill>
              </a:rPr>
              <a:t>Stops/blocks application writes to database (avoids lost data in case of PITR)</a:t>
            </a:r>
          </a:p>
          <a:p>
            <a:pPr marL="1085850" lvl="1" indent="-342900">
              <a:buFont typeface="Arial" panose="020B0604020202020204" pitchFamily="34" charset="0"/>
              <a:buChar char="•"/>
            </a:pPr>
            <a:r>
              <a:rPr lang="en-US" sz="1400" dirty="0">
                <a:solidFill>
                  <a:schemeClr val="bg2">
                    <a:lumMod val="10000"/>
                  </a:schemeClr>
                </a:solidFill>
              </a:rPr>
              <a:t>Issues upgrade API call to RDS</a:t>
            </a:r>
          </a:p>
          <a:p>
            <a:pPr lvl="1" indent="0">
              <a:buNone/>
            </a:pPr>
            <a:endParaRPr lang="en-US" sz="1400" dirty="0">
              <a:solidFill>
                <a:schemeClr val="bg2">
                  <a:lumMod val="10000"/>
                </a:schemeClr>
              </a:solidFill>
            </a:endParaRPr>
          </a:p>
          <a:p>
            <a:pPr marL="342900" indent="-342900">
              <a:buFont typeface="Arial" panose="020B0604020202020204" pitchFamily="34" charset="0"/>
              <a:buChar char="•"/>
            </a:pPr>
            <a:r>
              <a:rPr lang="en-US" sz="1800" dirty="0">
                <a:solidFill>
                  <a:schemeClr val="bg2">
                    <a:lumMod val="10000"/>
                  </a:schemeClr>
                </a:solidFill>
              </a:rPr>
              <a:t>RDS</a:t>
            </a:r>
          </a:p>
          <a:p>
            <a:pPr marL="1085850" lvl="1" indent="-342900">
              <a:buFont typeface="Arial" panose="020B0604020202020204" pitchFamily="34" charset="0"/>
              <a:buChar char="•"/>
            </a:pPr>
            <a:r>
              <a:rPr lang="en-US" sz="1400" dirty="0">
                <a:solidFill>
                  <a:schemeClr val="bg2">
                    <a:lumMod val="10000"/>
                  </a:schemeClr>
                </a:solidFill>
              </a:rPr>
              <a:t>Takes a backup before and another after upgrade</a:t>
            </a:r>
          </a:p>
          <a:p>
            <a:pPr marL="1085850" lvl="1" indent="-342900">
              <a:buFont typeface="Arial" panose="020B0604020202020204" pitchFamily="34" charset="0"/>
              <a:buChar char="•"/>
            </a:pPr>
            <a:r>
              <a:rPr lang="en-US" sz="1400" dirty="0">
                <a:solidFill>
                  <a:schemeClr val="bg2">
                    <a:lumMod val="10000"/>
                  </a:schemeClr>
                </a:solidFill>
              </a:rPr>
              <a:t>Executes all technical steps as dictated by Engine Developer’s documentation</a:t>
            </a:r>
          </a:p>
        </p:txBody>
      </p:sp>
    </p:spTree>
    <p:extLst>
      <p:ext uri="{BB962C8B-B14F-4D97-AF65-F5344CB8AC3E}">
        <p14:creationId xmlns:p14="http://schemas.microsoft.com/office/powerpoint/2010/main" val="246224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56614" y="1189068"/>
            <a:ext cx="8665465" cy="3762894"/>
          </a:xfrm>
        </p:spPr>
        <p:txBody>
          <a:bodyPr/>
          <a:lstStyle/>
          <a:p>
            <a:pPr marL="285750" indent="-285750">
              <a:buFont typeface="Arial" panose="020B0604020202020204" pitchFamily="34" charset="0"/>
              <a:buChar char="•"/>
            </a:pPr>
            <a:r>
              <a:rPr lang="en-US" sz="1800" spc="0" dirty="0">
                <a:solidFill>
                  <a:schemeClr val="bg2">
                    <a:lumMod val="10000"/>
                  </a:schemeClr>
                </a:solidFill>
                <a:latin typeface="Amazon Ember Regular" charset="0"/>
                <a:ea typeface="+mn-ea"/>
                <a:cs typeface="Amazon Ember Regular" charset="0"/>
              </a:rPr>
              <a:t>Any</a:t>
            </a:r>
            <a:r>
              <a:rPr lang="en-US" sz="1600" spc="0" dirty="0">
                <a:solidFill>
                  <a:schemeClr val="bg2">
                    <a:lumMod val="10000"/>
                  </a:schemeClr>
                </a:solidFill>
              </a:rPr>
              <a:t> </a:t>
            </a:r>
            <a:r>
              <a:rPr lang="en-US" sz="1800" spc="0" dirty="0">
                <a:solidFill>
                  <a:schemeClr val="bg2">
                    <a:lumMod val="10000"/>
                  </a:schemeClr>
                </a:solidFill>
                <a:latin typeface="Amazon Ember Regular" charset="0"/>
                <a:ea typeface="+mn-ea"/>
                <a:cs typeface="Amazon Ember Regular" charset="0"/>
              </a:rPr>
              <a:t>maintenance that causes downtime (typically only a few times per year) will be scheduled in your maintenance window</a:t>
            </a:r>
          </a:p>
          <a:p>
            <a:pPr marL="285750" indent="-285750">
              <a:buFont typeface="Arial" panose="020B0604020202020204" pitchFamily="34" charset="0"/>
              <a:buChar char="•"/>
            </a:pPr>
            <a:r>
              <a:rPr lang="en-US" sz="1800" spc="0" dirty="0">
                <a:solidFill>
                  <a:schemeClr val="bg2">
                    <a:lumMod val="10000"/>
                  </a:schemeClr>
                </a:solidFill>
                <a:latin typeface="Amazon Ember Regular" charset="0"/>
                <a:ea typeface="+mn-ea"/>
                <a:cs typeface="Amazon Ember Regular" charset="0"/>
              </a:rPr>
              <a:t>Operating system or Amazon RDS software patches are usually performed without restarting databases</a:t>
            </a:r>
          </a:p>
          <a:p>
            <a:pPr marL="285750" indent="-285750">
              <a:buFont typeface="Arial" panose="020B0604020202020204" pitchFamily="34" charset="0"/>
              <a:buChar char="•"/>
            </a:pPr>
            <a:r>
              <a:rPr lang="en-US" sz="1800" spc="0" dirty="0">
                <a:solidFill>
                  <a:schemeClr val="bg2">
                    <a:lumMod val="10000"/>
                  </a:schemeClr>
                </a:solidFill>
                <a:latin typeface="Amazon Ember Regular" charset="0"/>
                <a:ea typeface="+mn-ea"/>
                <a:cs typeface="Amazon Ember Regular" charset="0"/>
              </a:rPr>
              <a:t>Database engine upgrades require downtime</a:t>
            </a:r>
          </a:p>
          <a:p>
            <a:pPr marL="1028700" lvl="1">
              <a:buFont typeface="Arial" panose="020B0604020202020204" pitchFamily="34" charset="0"/>
              <a:buChar char="•"/>
            </a:pPr>
            <a:r>
              <a:rPr lang="en-US" sz="1400" spc="0" dirty="0">
                <a:solidFill>
                  <a:schemeClr val="bg2">
                    <a:lumMod val="10000"/>
                  </a:schemeClr>
                </a:solidFill>
                <a:latin typeface="Amazon Ember Regular" charset="0"/>
                <a:ea typeface="+mn-ea"/>
                <a:cs typeface="Amazon Ember Regular" charset="0"/>
              </a:rPr>
              <a:t>Minor version upgrades—automatic or manually applied</a:t>
            </a:r>
          </a:p>
          <a:p>
            <a:pPr marL="1028700" lvl="1">
              <a:buFont typeface="Arial" panose="020B0604020202020204" pitchFamily="34" charset="0"/>
              <a:buChar char="•"/>
            </a:pPr>
            <a:r>
              <a:rPr lang="en-US" sz="1400" spc="0" dirty="0">
                <a:solidFill>
                  <a:schemeClr val="bg2">
                    <a:lumMod val="10000"/>
                  </a:schemeClr>
                </a:solidFill>
                <a:latin typeface="Amazon Ember Regular" charset="0"/>
                <a:ea typeface="+mn-ea"/>
                <a:cs typeface="Amazon Ember Regular" charset="0"/>
              </a:rPr>
              <a:t>Major version upgrades—manually applied</a:t>
            </a:r>
          </a:p>
          <a:p>
            <a:pPr marL="1028700" lvl="1">
              <a:buFont typeface="Arial" panose="020B0604020202020204" pitchFamily="34" charset="0"/>
              <a:buChar char="•"/>
            </a:pPr>
            <a:r>
              <a:rPr lang="en-US" sz="1400" spc="0" dirty="0">
                <a:solidFill>
                  <a:schemeClr val="bg2">
                    <a:lumMod val="10000"/>
                  </a:schemeClr>
                </a:solidFill>
                <a:latin typeface="Amazon Ember Regular" charset="0"/>
                <a:ea typeface="+mn-ea"/>
                <a:cs typeface="Amazon Ember Regular" charset="0"/>
              </a:rPr>
              <a:t>Version deprecations—three- to six-month notification before scheduled upgrades</a:t>
            </a:r>
          </a:p>
          <a:p>
            <a:pPr marL="285750" indent="-285750">
              <a:buFont typeface="Arial" panose="020B0604020202020204" pitchFamily="34" charset="0"/>
              <a:buChar char="•"/>
            </a:pPr>
            <a:r>
              <a:rPr lang="en-US" sz="1800" spc="0" dirty="0">
                <a:solidFill>
                  <a:schemeClr val="bg2">
                    <a:lumMod val="10000"/>
                  </a:schemeClr>
                </a:solidFill>
                <a:latin typeface="Amazon Ember Regular" charset="0"/>
                <a:ea typeface="+mn-ea"/>
                <a:cs typeface="Amazon Ember Regular" charset="0"/>
              </a:rPr>
              <a:t>View upcoming maintenance</a:t>
            </a:r>
            <a:br>
              <a:rPr lang="en-US" sz="1800" spc="0" dirty="0">
                <a:solidFill>
                  <a:schemeClr val="bg2">
                    <a:lumMod val="10000"/>
                  </a:schemeClr>
                </a:solidFill>
                <a:latin typeface="Amazon Ember Regular" charset="0"/>
                <a:ea typeface="+mn-ea"/>
                <a:cs typeface="Amazon Ember Regular" charset="0"/>
              </a:rPr>
            </a:br>
            <a:r>
              <a:rPr lang="en-US" sz="1800" spc="0" dirty="0">
                <a:solidFill>
                  <a:schemeClr val="bg2">
                    <a:lumMod val="10000"/>
                  </a:schemeClr>
                </a:solidFill>
                <a:latin typeface="Amazon Ember Regular" charset="0"/>
                <a:ea typeface="+mn-ea"/>
                <a:cs typeface="Amazon Ember Regular" charset="0"/>
              </a:rPr>
              <a:t>events in your AWS Personal </a:t>
            </a:r>
            <a:br>
              <a:rPr lang="en-US" sz="1800" spc="0" dirty="0">
                <a:solidFill>
                  <a:schemeClr val="bg2">
                    <a:lumMod val="10000"/>
                  </a:schemeClr>
                </a:solidFill>
                <a:latin typeface="Amazon Ember Regular" charset="0"/>
                <a:ea typeface="+mn-ea"/>
                <a:cs typeface="Amazon Ember Regular" charset="0"/>
              </a:rPr>
            </a:br>
            <a:r>
              <a:rPr lang="en-US" sz="1800" spc="0" dirty="0">
                <a:solidFill>
                  <a:schemeClr val="bg2">
                    <a:lumMod val="10000"/>
                  </a:schemeClr>
                </a:solidFill>
                <a:latin typeface="Amazon Ember Regular" charset="0"/>
                <a:ea typeface="+mn-ea"/>
                <a:cs typeface="Amazon Ember Regular" charset="0"/>
              </a:rPr>
              <a:t>Health Dashboard</a:t>
            </a:r>
          </a:p>
        </p:txBody>
      </p:sp>
      <p:pic>
        <p:nvPicPr>
          <p:cNvPr id="4" name="Picture 3"/>
          <p:cNvPicPr>
            <a:picLocks noChangeAspect="1"/>
          </p:cNvPicPr>
          <p:nvPr/>
        </p:nvPicPr>
        <p:blipFill rotWithShape="1">
          <a:blip r:embed="rId3"/>
          <a:srcRect t="5418" r="33338" b="41401"/>
          <a:stretch/>
        </p:blipFill>
        <p:spPr>
          <a:xfrm>
            <a:off x="3955424" y="3555217"/>
            <a:ext cx="4172576" cy="1244345"/>
          </a:xfrm>
          <a:prstGeom prst="rect">
            <a:avLst/>
          </a:prstGeom>
        </p:spPr>
      </p:pic>
      <p:sp>
        <p:nvSpPr>
          <p:cNvPr id="2" name="Title 1"/>
          <p:cNvSpPr>
            <a:spLocks noGrp="1"/>
          </p:cNvSpPr>
          <p:nvPr>
            <p:ph type="title"/>
          </p:nvPr>
        </p:nvSpPr>
        <p:spPr>
          <a:xfrm>
            <a:off x="356615" y="347472"/>
            <a:ext cx="8449056" cy="841596"/>
          </a:xfrm>
        </p:spPr>
        <p:txBody>
          <a:bodyPr/>
          <a:lstStyle/>
          <a:p>
            <a:r>
              <a:rPr lang="en-US" spc="0" dirty="0">
                <a:solidFill>
                  <a:schemeClr val="bg2">
                    <a:lumMod val="10000"/>
                  </a:schemeClr>
                </a:solidFill>
                <a:latin typeface="Amazon Ember Regular" charset="0"/>
                <a:ea typeface="+mj-ea"/>
                <a:cs typeface="Amazon Ember Regular" charset="0"/>
              </a:rPr>
              <a:t>How do you maintain the database?</a:t>
            </a:r>
            <a:r>
              <a:rPr lang="en-US" spc="0" dirty="0">
                <a:solidFill>
                  <a:schemeClr val="bg2">
                    <a:lumMod val="10000"/>
                  </a:schemeClr>
                </a:solidFill>
              </a:rPr>
              <a:t/>
            </a:r>
            <a:br>
              <a:rPr lang="en-US" spc="0" dirty="0">
                <a:solidFill>
                  <a:schemeClr val="bg2">
                    <a:lumMod val="10000"/>
                  </a:schemeClr>
                </a:solidFill>
              </a:rPr>
            </a:br>
            <a:r>
              <a:rPr lang="en-US" sz="1800" spc="0" dirty="0">
                <a:solidFill>
                  <a:schemeClr val="bg2">
                    <a:lumMod val="10000"/>
                  </a:schemeClr>
                </a:solidFill>
                <a:latin typeface="Amazon Ember Regular" charset="0"/>
                <a:ea typeface="+mj-ea"/>
                <a:cs typeface="Amazon Ember Regular" charset="0"/>
              </a:rPr>
              <a:t>How</a:t>
            </a:r>
            <a:r>
              <a:rPr lang="en-US" sz="1800" spc="0" dirty="0">
                <a:solidFill>
                  <a:schemeClr val="bg2">
                    <a:lumMod val="10000"/>
                  </a:schemeClr>
                </a:solidFill>
              </a:rPr>
              <a:t> </a:t>
            </a:r>
            <a:r>
              <a:rPr lang="en-US" sz="1800" spc="0" dirty="0">
                <a:solidFill>
                  <a:schemeClr val="bg2">
                    <a:lumMod val="10000"/>
                  </a:schemeClr>
                </a:solidFill>
                <a:latin typeface="Amazon Ember Regular" charset="0"/>
                <a:ea typeface="+mj-ea"/>
                <a:cs typeface="Amazon Ember Regular" charset="0"/>
              </a:rPr>
              <a:t>can I plan for it?</a:t>
            </a:r>
          </a:p>
        </p:txBody>
      </p:sp>
    </p:spTree>
    <p:extLst>
      <p:ext uri="{BB962C8B-B14F-4D97-AF65-F5344CB8AC3E}">
        <p14:creationId xmlns:p14="http://schemas.microsoft.com/office/powerpoint/2010/main" val="320352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2">
                    <a:lumMod val="10000"/>
                  </a:schemeClr>
                </a:solidFill>
              </a:rPr>
              <a:t>Common problems during Upgrade</a:t>
            </a:r>
            <a:br>
              <a:rPr lang="en-US">
                <a:solidFill>
                  <a:schemeClr val="bg2">
                    <a:lumMod val="10000"/>
                  </a:schemeClr>
                </a:solidFill>
              </a:rPr>
            </a:br>
            <a:endParaRPr lang="en-US">
              <a:solidFill>
                <a:schemeClr val="bg2">
                  <a:lumMod val="10000"/>
                </a:schemeClr>
              </a:solidFill>
            </a:endParaRPr>
          </a:p>
        </p:txBody>
      </p:sp>
      <p:sp>
        <p:nvSpPr>
          <p:cNvPr id="3" name="Content Placeholder 2"/>
          <p:cNvSpPr>
            <a:spLocks noGrp="1"/>
          </p:cNvSpPr>
          <p:nvPr>
            <p:ph idx="1"/>
          </p:nvPr>
        </p:nvSpPr>
        <p:spPr>
          <a:xfrm>
            <a:off x="336789" y="905160"/>
            <a:ext cx="8793414" cy="3539519"/>
          </a:xfrm>
        </p:spPr>
        <p:txBody>
          <a:bodyPr/>
          <a:lstStyle/>
          <a:p>
            <a:pPr marL="342900" indent="-342900">
              <a:buFont typeface="Arial" panose="020B0604020202020204" pitchFamily="34" charset="0"/>
              <a:buChar char="•"/>
            </a:pPr>
            <a:r>
              <a:rPr lang="en-US" dirty="0"/>
              <a:t>Sometimes RDS Postgres upgrade encounters certain issues</a:t>
            </a:r>
          </a:p>
          <a:p>
            <a:pPr marL="342900" indent="-342900">
              <a:buFont typeface="Arial" panose="020B0604020202020204" pitchFamily="34" charset="0"/>
              <a:buChar char="•"/>
            </a:pPr>
            <a:r>
              <a:rPr lang="en-US" dirty="0"/>
              <a:t>pg_upgrade.log contains details of these issues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200" dirty="0">
              <a:solidFill>
                <a:schemeClr val="bg2">
                  <a:lumMod val="1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093517881"/>
              </p:ext>
            </p:extLst>
          </p:nvPr>
        </p:nvGraphicFramePr>
        <p:xfrm>
          <a:off x="526099" y="2210106"/>
          <a:ext cx="8414793" cy="2153952"/>
        </p:xfrm>
        <a:graphic>
          <a:graphicData uri="http://schemas.openxmlformats.org/drawingml/2006/table">
            <a:tbl>
              <a:tblPr firstRow="1" bandRow="1">
                <a:tableStyleId>{5C22544A-7EE6-4342-B048-85BDC9FD1C3A}</a:tableStyleId>
              </a:tblPr>
              <a:tblGrid>
                <a:gridCol w="3015754">
                  <a:extLst>
                    <a:ext uri="{9D8B030D-6E8A-4147-A177-3AD203B41FA5}">
                      <a16:colId xmlns:a16="http://schemas.microsoft.com/office/drawing/2014/main" val="3464473275"/>
                    </a:ext>
                  </a:extLst>
                </a:gridCol>
                <a:gridCol w="5399039">
                  <a:extLst>
                    <a:ext uri="{9D8B030D-6E8A-4147-A177-3AD203B41FA5}">
                      <a16:colId xmlns:a16="http://schemas.microsoft.com/office/drawing/2014/main" val="96089929"/>
                    </a:ext>
                  </a:extLst>
                </a:gridCol>
              </a:tblGrid>
              <a:tr h="497856">
                <a:tc>
                  <a:txBody>
                    <a:bodyPr/>
                    <a:lstStyle/>
                    <a:p>
                      <a:r>
                        <a:rPr lang="en-US" dirty="0"/>
                        <a:t>Error </a:t>
                      </a:r>
                    </a:p>
                  </a:txBody>
                  <a:tcPr/>
                </a:tc>
                <a:tc>
                  <a:txBody>
                    <a:bodyPr/>
                    <a:lstStyle/>
                    <a:p>
                      <a:r>
                        <a:rPr lang="en-US" dirty="0"/>
                        <a:t>Reason</a:t>
                      </a:r>
                    </a:p>
                  </a:txBody>
                  <a:tcPr/>
                </a:tc>
                <a:extLst>
                  <a:ext uri="{0D108BD9-81ED-4DB2-BD59-A6C34878D82A}">
                    <a16:rowId xmlns:a16="http://schemas.microsoft.com/office/drawing/2014/main" val="3503386120"/>
                  </a:ext>
                </a:extLst>
              </a:tr>
              <a:tr h="497856">
                <a:tc>
                  <a:txBody>
                    <a:bodyPr/>
                    <a:lstStyle/>
                    <a:p>
                      <a:r>
                        <a:rPr lang="en-US" sz="1600" dirty="0"/>
                        <a:t>INCOMPATIBLE_PARAMETER</a:t>
                      </a:r>
                    </a:p>
                  </a:txBody>
                  <a:tcPr/>
                </a:tc>
                <a:tc>
                  <a:txBody>
                    <a:bodyPr/>
                    <a:lstStyle/>
                    <a:p>
                      <a:r>
                        <a:rPr lang="en-US" sz="1600" b="0" i="0" kern="1200" dirty="0">
                          <a:solidFill>
                            <a:schemeClr val="dk1"/>
                          </a:solidFill>
                          <a:effectLst/>
                          <a:latin typeface="+mn-lt"/>
                          <a:ea typeface="+mn-ea"/>
                          <a:cs typeface="+mn-cs"/>
                        </a:rPr>
                        <a:t>Could</a:t>
                      </a:r>
                      <a:r>
                        <a:rPr lang="en-US" sz="1600" b="0" i="0" kern="1200" baseline="0" dirty="0">
                          <a:solidFill>
                            <a:schemeClr val="dk1"/>
                          </a:solidFill>
                          <a:effectLst/>
                          <a:latin typeface="+mn-lt"/>
                          <a:ea typeface="+mn-ea"/>
                          <a:cs typeface="+mn-cs"/>
                        </a:rPr>
                        <a:t> occur </a:t>
                      </a:r>
                      <a:r>
                        <a:rPr lang="en-US" sz="1600" b="0" i="0" kern="1200" dirty="0">
                          <a:solidFill>
                            <a:schemeClr val="dk1"/>
                          </a:solidFill>
                          <a:effectLst/>
                          <a:latin typeface="+mn-lt"/>
                          <a:ea typeface="+mn-ea"/>
                          <a:cs typeface="+mn-cs"/>
                        </a:rPr>
                        <a:t>if a memory-related parameter such as </a:t>
                      </a:r>
                      <a:r>
                        <a:rPr lang="en-US" sz="1600" dirty="0" err="1"/>
                        <a:t>shared_buffer</a:t>
                      </a:r>
                      <a:r>
                        <a:rPr lang="en-US" sz="1600" b="0" i="0" kern="1200" dirty="0">
                          <a:solidFill>
                            <a:schemeClr val="dk1"/>
                          </a:solidFill>
                          <a:effectLst/>
                          <a:latin typeface="+mn-lt"/>
                          <a:ea typeface="+mn-ea"/>
                          <a:cs typeface="+mn-cs"/>
                        </a:rPr>
                        <a:t> or </a:t>
                      </a:r>
                      <a:r>
                        <a:rPr lang="en-US" sz="1600" dirty="0" err="1"/>
                        <a:t>work_memory</a:t>
                      </a:r>
                      <a:r>
                        <a:rPr lang="en-US" sz="1600" b="0" i="0" kern="1200" dirty="0">
                          <a:solidFill>
                            <a:schemeClr val="dk1"/>
                          </a:solidFill>
                          <a:effectLst/>
                          <a:latin typeface="+mn-lt"/>
                          <a:ea typeface="+mn-ea"/>
                          <a:cs typeface="+mn-cs"/>
                        </a:rPr>
                        <a:t> was set too large</a:t>
                      </a:r>
                      <a:endParaRPr lang="en-US" sz="1600" dirty="0"/>
                    </a:p>
                  </a:txBody>
                  <a:tcPr/>
                </a:tc>
                <a:extLst>
                  <a:ext uri="{0D108BD9-81ED-4DB2-BD59-A6C34878D82A}">
                    <a16:rowId xmlns:a16="http://schemas.microsoft.com/office/drawing/2014/main" val="4281475708"/>
                  </a:ext>
                </a:extLst>
              </a:tr>
              <a:tr h="404470">
                <a:tc>
                  <a:txBody>
                    <a:bodyPr/>
                    <a:lstStyle/>
                    <a:p>
                      <a:r>
                        <a:rPr lang="en-US" sz="1600" dirty="0"/>
                        <a:t>STORAGE_FULL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Instance ran out of space</a:t>
                      </a:r>
                    </a:p>
                    <a:p>
                      <a:endParaRPr lang="en-US" sz="1600" dirty="0"/>
                    </a:p>
                  </a:txBody>
                  <a:tcPr/>
                </a:tc>
                <a:extLst>
                  <a:ext uri="{0D108BD9-81ED-4DB2-BD59-A6C34878D82A}">
                    <a16:rowId xmlns:a16="http://schemas.microsoft.com/office/drawing/2014/main" val="1361608820"/>
                  </a:ext>
                </a:extLst>
              </a:tr>
              <a:tr h="497856">
                <a:tc>
                  <a:txBody>
                    <a:bodyPr/>
                    <a:lstStyle/>
                    <a:p>
                      <a:r>
                        <a:rPr lang="en-US" sz="1600" dirty="0"/>
                        <a:t>Logical Replication slots</a:t>
                      </a:r>
                    </a:p>
                  </a:txBody>
                  <a:tcPr/>
                </a:tc>
                <a:tc>
                  <a:txBody>
                    <a:bodyPr/>
                    <a:lstStyle/>
                    <a:p>
                      <a:r>
                        <a:rPr lang="en-US" sz="1600" b="0" i="0" kern="1200" dirty="0">
                          <a:solidFill>
                            <a:schemeClr val="dk1"/>
                          </a:solidFill>
                          <a:effectLst/>
                          <a:latin typeface="+mn-lt"/>
                          <a:ea typeface="+mn-ea"/>
                          <a:cs typeface="+mn-cs"/>
                        </a:rPr>
                        <a:t>If the database is using logical replication slots</a:t>
                      </a:r>
                      <a:endParaRPr lang="en-US" sz="1600" dirty="0"/>
                    </a:p>
                  </a:txBody>
                  <a:tcPr/>
                </a:tc>
                <a:extLst>
                  <a:ext uri="{0D108BD9-81ED-4DB2-BD59-A6C34878D82A}">
                    <a16:rowId xmlns:a16="http://schemas.microsoft.com/office/drawing/2014/main" val="3501855069"/>
                  </a:ext>
                </a:extLst>
              </a:tr>
            </a:tbl>
          </a:graphicData>
        </a:graphic>
      </p:graphicFrame>
    </p:spTree>
    <p:extLst>
      <p:ext uri="{BB962C8B-B14F-4D97-AF65-F5344CB8AC3E}">
        <p14:creationId xmlns:p14="http://schemas.microsoft.com/office/powerpoint/2010/main" val="370244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2">
                    <a:lumMod val="10000"/>
                  </a:schemeClr>
                </a:solidFill>
              </a:rPr>
              <a:t>Common problems during Upgrade</a:t>
            </a:r>
            <a:br>
              <a:rPr lang="en-US">
                <a:solidFill>
                  <a:schemeClr val="bg2">
                    <a:lumMod val="10000"/>
                  </a:schemeClr>
                </a:solidFill>
              </a:rPr>
            </a:br>
            <a:endParaRPr lang="en-US">
              <a:solidFill>
                <a:schemeClr val="bg2">
                  <a:lumMod val="10000"/>
                </a:schemeClr>
              </a:solidFill>
            </a:endParaRPr>
          </a:p>
        </p:txBody>
      </p:sp>
      <p:sp>
        <p:nvSpPr>
          <p:cNvPr id="3" name="Content Placeholder 2"/>
          <p:cNvSpPr>
            <a:spLocks noGrp="1"/>
          </p:cNvSpPr>
          <p:nvPr>
            <p:ph idx="1"/>
          </p:nvPr>
        </p:nvSpPr>
        <p:spPr>
          <a:xfrm>
            <a:off x="336789" y="905160"/>
            <a:ext cx="8793414" cy="3539519"/>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200" dirty="0">
              <a:solidFill>
                <a:schemeClr val="bg2">
                  <a:lumMod val="10000"/>
                </a:schemeClr>
              </a:solidFill>
            </a:endParaRPr>
          </a:p>
        </p:txBody>
      </p:sp>
      <p:sp>
        <p:nvSpPr>
          <p:cNvPr id="4" name="Rectangle 3">
            <a:extLst>
              <a:ext uri="{FF2B5EF4-FFF2-40B4-BE49-F238E27FC236}">
                <a16:creationId xmlns:a16="http://schemas.microsoft.com/office/drawing/2014/main" id="{94C046E2-7AD8-0A41-9CD3-A5F5EEDD9B4A}"/>
              </a:ext>
            </a:extLst>
          </p:cNvPr>
          <p:cNvSpPr/>
          <p:nvPr/>
        </p:nvSpPr>
        <p:spPr>
          <a:xfrm>
            <a:off x="1559626" y="4911913"/>
            <a:ext cx="6639494" cy="215444"/>
          </a:xfrm>
          <a:prstGeom prst="rect">
            <a:avLst/>
          </a:prstGeom>
        </p:spPr>
        <p:txBody>
          <a:bodyPr wrap="square">
            <a:spAutoFit/>
          </a:bodyPr>
          <a:lstStyle/>
          <a:p>
            <a:r>
              <a:rPr lang="en-US" sz="800" dirty="0"/>
              <a:t>Blog: https://aws.amazon.com/blogs/database/best-practices-for-upgrading-amazon-rds-for-mysql-and-amazon-rds-for-mariadb/</a:t>
            </a:r>
          </a:p>
        </p:txBody>
      </p:sp>
      <p:graphicFrame>
        <p:nvGraphicFramePr>
          <p:cNvPr id="8" name="Table 7"/>
          <p:cNvGraphicFramePr>
            <a:graphicFrameLocks noGrp="1"/>
          </p:cNvGraphicFramePr>
          <p:nvPr>
            <p:extLst>
              <p:ext uri="{D42A27DB-BD31-4B8C-83A1-F6EECF244321}">
                <p14:modId xmlns:p14="http://schemas.microsoft.com/office/powerpoint/2010/main" val="318652420"/>
              </p:ext>
            </p:extLst>
          </p:nvPr>
        </p:nvGraphicFramePr>
        <p:xfrm>
          <a:off x="336789" y="905160"/>
          <a:ext cx="8414793" cy="3586263"/>
        </p:xfrm>
        <a:graphic>
          <a:graphicData uri="http://schemas.openxmlformats.org/drawingml/2006/table">
            <a:tbl>
              <a:tblPr firstRow="1" bandRow="1">
                <a:tableStyleId>{5C22544A-7EE6-4342-B048-85BDC9FD1C3A}</a:tableStyleId>
              </a:tblPr>
              <a:tblGrid>
                <a:gridCol w="2911582">
                  <a:extLst>
                    <a:ext uri="{9D8B030D-6E8A-4147-A177-3AD203B41FA5}">
                      <a16:colId xmlns:a16="http://schemas.microsoft.com/office/drawing/2014/main" val="3464473275"/>
                    </a:ext>
                  </a:extLst>
                </a:gridCol>
                <a:gridCol w="5503211">
                  <a:extLst>
                    <a:ext uri="{9D8B030D-6E8A-4147-A177-3AD203B41FA5}">
                      <a16:colId xmlns:a16="http://schemas.microsoft.com/office/drawing/2014/main" val="96089929"/>
                    </a:ext>
                  </a:extLst>
                </a:gridCol>
              </a:tblGrid>
              <a:tr h="477303">
                <a:tc>
                  <a:txBody>
                    <a:bodyPr/>
                    <a:lstStyle/>
                    <a:p>
                      <a:r>
                        <a:rPr lang="en-US" dirty="0"/>
                        <a:t>Error </a:t>
                      </a:r>
                    </a:p>
                  </a:txBody>
                  <a:tcPr/>
                </a:tc>
                <a:tc>
                  <a:txBody>
                    <a:bodyPr/>
                    <a:lstStyle/>
                    <a:p>
                      <a:r>
                        <a:rPr lang="en-US" dirty="0"/>
                        <a:t>Reason</a:t>
                      </a:r>
                    </a:p>
                  </a:txBody>
                  <a:tcPr/>
                </a:tc>
                <a:extLst>
                  <a:ext uri="{0D108BD9-81ED-4DB2-BD59-A6C34878D82A}">
                    <a16:rowId xmlns:a16="http://schemas.microsoft.com/office/drawing/2014/main" val="3503386120"/>
                  </a:ext>
                </a:extLst>
              </a:tr>
              <a:tr h="448670">
                <a:tc>
                  <a:txBody>
                    <a:bodyPr/>
                    <a:lstStyle/>
                    <a:p>
                      <a:r>
                        <a:rPr lang="en-US" sz="1600" dirty="0"/>
                        <a:t>Release Date Dependency</a:t>
                      </a:r>
                    </a:p>
                  </a:txBody>
                  <a:tcPr/>
                </a:tc>
                <a:tc>
                  <a:txBody>
                    <a:bodyPr/>
                    <a:lstStyle/>
                    <a:p>
                      <a:r>
                        <a:rPr lang="en-US" sz="1800" b="0" i="0" kern="1200" dirty="0">
                          <a:solidFill>
                            <a:schemeClr val="dk1"/>
                          </a:solidFill>
                          <a:effectLst/>
                          <a:latin typeface="+mn-lt"/>
                          <a:ea typeface="+mn-ea"/>
                          <a:cs typeface="+mn-cs"/>
                        </a:rPr>
                        <a:t>If the release date of the target version is older than the release date of the current version</a:t>
                      </a:r>
                      <a:endParaRPr lang="en-US" sz="1600" dirty="0"/>
                    </a:p>
                  </a:txBody>
                  <a:tcPr/>
                </a:tc>
                <a:extLst>
                  <a:ext uri="{0D108BD9-81ED-4DB2-BD59-A6C34878D82A}">
                    <a16:rowId xmlns:a16="http://schemas.microsoft.com/office/drawing/2014/main" val="4281475708"/>
                  </a:ext>
                </a:extLst>
              </a:tr>
              <a:tr h="462987">
                <a:tc>
                  <a:txBody>
                    <a:bodyPr/>
                    <a:lstStyle/>
                    <a:p>
                      <a:r>
                        <a:rPr lang="en-US" sz="1600" dirty="0"/>
                        <a:t>Master User name</a:t>
                      </a:r>
                    </a:p>
                  </a:txBody>
                  <a:tcPr/>
                </a:tc>
                <a:tc>
                  <a:txBody>
                    <a:bodyPr/>
                    <a:lstStyle/>
                    <a:p>
                      <a:r>
                        <a:rPr lang="en-US" sz="1800" b="0" i="0" kern="1200" dirty="0">
                          <a:solidFill>
                            <a:schemeClr val="dk1"/>
                          </a:solidFill>
                          <a:effectLst/>
                          <a:latin typeface="+mn-lt"/>
                          <a:ea typeface="+mn-ea"/>
                          <a:cs typeface="+mn-cs"/>
                        </a:rPr>
                        <a:t>If master user name starts with </a:t>
                      </a:r>
                      <a:r>
                        <a:rPr lang="en-US" sz="1600" dirty="0" err="1"/>
                        <a:t>pg</a:t>
                      </a:r>
                      <a:r>
                        <a:rPr lang="en-US" sz="1600" dirty="0"/>
                        <a:t>_</a:t>
                      </a:r>
                      <a:r>
                        <a:rPr lang="en-US" sz="1800" b="0" i="0" kern="1200" dirty="0">
                          <a:solidFill>
                            <a:schemeClr val="dk1"/>
                          </a:solidFill>
                          <a:effectLst/>
                          <a:latin typeface="+mn-lt"/>
                          <a:ea typeface="+mn-ea"/>
                          <a:cs typeface="+mn-cs"/>
                        </a:rPr>
                        <a:t>, the upgrade fails</a:t>
                      </a:r>
                      <a:endParaRPr lang="en-US" sz="1600" dirty="0"/>
                    </a:p>
                  </a:txBody>
                  <a:tcPr/>
                </a:tc>
                <a:extLst>
                  <a:ext uri="{0D108BD9-81ED-4DB2-BD59-A6C34878D82A}">
                    <a16:rowId xmlns:a16="http://schemas.microsoft.com/office/drawing/2014/main" val="3533087324"/>
                  </a:ext>
                </a:extLst>
              </a:tr>
              <a:tr h="462987">
                <a:tc>
                  <a:txBody>
                    <a:bodyPr/>
                    <a:lstStyle/>
                    <a:p>
                      <a:r>
                        <a:rPr lang="en-US" sz="1800" b="0" i="0" kern="1200" dirty="0">
                          <a:solidFill>
                            <a:schemeClr val="dk1"/>
                          </a:solidFill>
                          <a:effectLst/>
                          <a:latin typeface="+mn-lt"/>
                          <a:ea typeface="+mn-ea"/>
                          <a:cs typeface="+mn-cs"/>
                        </a:rPr>
                        <a:t>Upgrades taking long time</a:t>
                      </a:r>
                      <a:endParaRPr lang="en-US" sz="1600" dirty="0"/>
                    </a:p>
                  </a:txBody>
                  <a:tcPr/>
                </a:tc>
                <a:tc>
                  <a:txBody>
                    <a:bodyPr/>
                    <a:lstStyle/>
                    <a:p>
                      <a:r>
                        <a:rPr lang="en-US" sz="1800" b="0" i="0" kern="1200" dirty="0">
                          <a:solidFill>
                            <a:schemeClr val="dk1"/>
                          </a:solidFill>
                          <a:effectLst/>
                          <a:latin typeface="+mn-lt"/>
                          <a:ea typeface="+mn-ea"/>
                          <a:cs typeface="+mn-cs"/>
                        </a:rPr>
                        <a:t>The duration is dependent on the number of database objects not their physical size </a:t>
                      </a:r>
                      <a:endParaRPr lang="en-US" sz="1600" dirty="0"/>
                    </a:p>
                  </a:txBody>
                  <a:tcPr/>
                </a:tc>
                <a:extLst>
                  <a:ext uri="{0D108BD9-81ED-4DB2-BD59-A6C34878D82A}">
                    <a16:rowId xmlns:a16="http://schemas.microsoft.com/office/drawing/2014/main" val="2165991000"/>
                  </a:ext>
                </a:extLst>
              </a:tr>
              <a:tr h="462987">
                <a:tc>
                  <a:txBody>
                    <a:bodyPr/>
                    <a:lstStyle/>
                    <a:p>
                      <a:r>
                        <a:rPr lang="en-US" sz="1800" b="0" i="0" kern="1200" dirty="0">
                          <a:solidFill>
                            <a:schemeClr val="dk1"/>
                          </a:solidFill>
                          <a:effectLst/>
                          <a:latin typeface="+mn-lt"/>
                          <a:ea typeface="+mn-ea"/>
                          <a:cs typeface="+mn-cs"/>
                        </a:rPr>
                        <a:t>Slowness after the upgrade</a:t>
                      </a:r>
                      <a:endParaRPr lang="en-US" sz="1600" dirty="0"/>
                    </a:p>
                  </a:txBody>
                  <a:tcPr/>
                </a:tc>
                <a:tc>
                  <a:txBody>
                    <a:bodyPr/>
                    <a:lstStyle/>
                    <a:p>
                      <a:r>
                        <a:rPr lang="en-US" sz="1800" b="0" i="0" kern="1200" dirty="0">
                          <a:solidFill>
                            <a:schemeClr val="dk1"/>
                          </a:solidFill>
                          <a:effectLst/>
                          <a:latin typeface="+mn-lt"/>
                          <a:ea typeface="+mn-ea"/>
                          <a:cs typeface="+mn-cs"/>
                        </a:rPr>
                        <a:t>Optimizer statistics are not upgraded to they need to be re-gathered after the upgrade by running ANALYZE.</a:t>
                      </a:r>
                      <a:r>
                        <a:rPr lang="en-US" sz="1800" b="0" i="0" kern="1200" baseline="0" dirty="0">
                          <a:solidFill>
                            <a:schemeClr val="dk1"/>
                          </a:solidFill>
                          <a:effectLst/>
                          <a:latin typeface="+mn-lt"/>
                          <a:ea typeface="+mn-ea"/>
                          <a:cs typeface="+mn-cs"/>
                        </a:rPr>
                        <a:t> Hence this time has to be accounted in the over all upgrade time line</a:t>
                      </a:r>
                      <a:endParaRPr lang="en-US" sz="1600" b="1" dirty="0"/>
                    </a:p>
                  </a:txBody>
                  <a:tcPr/>
                </a:tc>
                <a:extLst>
                  <a:ext uri="{0D108BD9-81ED-4DB2-BD59-A6C34878D82A}">
                    <a16:rowId xmlns:a16="http://schemas.microsoft.com/office/drawing/2014/main" val="463556963"/>
                  </a:ext>
                </a:extLst>
              </a:tr>
            </a:tbl>
          </a:graphicData>
        </a:graphic>
      </p:graphicFrame>
    </p:spTree>
    <p:extLst>
      <p:ext uri="{BB962C8B-B14F-4D97-AF65-F5344CB8AC3E}">
        <p14:creationId xmlns:p14="http://schemas.microsoft.com/office/powerpoint/2010/main" val="224995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576320" y="2233362"/>
            <a:ext cx="2580640" cy="930105"/>
          </a:xfrm>
          <a:prstGeom prst="rect">
            <a:avLst/>
          </a:prstGeom>
        </p:spPr>
        <p:txBody>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a:solidFill>
                  <a:schemeClr val="bg1"/>
                </a:solidFill>
              </a:rPr>
              <a:t>Thank you!</a:t>
            </a:r>
          </a:p>
        </p:txBody>
      </p:sp>
    </p:spTree>
    <p:extLst>
      <p:ext uri="{BB962C8B-B14F-4D97-AF65-F5344CB8AC3E}">
        <p14:creationId xmlns:p14="http://schemas.microsoft.com/office/powerpoint/2010/main" val="30250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Agenda</a:t>
            </a:r>
          </a:p>
        </p:txBody>
      </p:sp>
      <p:sp>
        <p:nvSpPr>
          <p:cNvPr id="3" name="Content Placeholder 2"/>
          <p:cNvSpPr>
            <a:spLocks noGrp="1"/>
          </p:cNvSpPr>
          <p:nvPr>
            <p:ph idx="1"/>
          </p:nvPr>
        </p:nvSpPr>
        <p:spPr>
          <a:xfrm>
            <a:off x="350586" y="1009332"/>
            <a:ext cx="8205304" cy="3553926"/>
          </a:xfrm>
        </p:spPr>
        <p:txBody>
          <a:bodyPr/>
          <a:lstStyle/>
          <a:p>
            <a:pPr marL="342900" indent="-342900">
              <a:buFont typeface="Arial" panose="020B0604020202020204" pitchFamily="34" charset="0"/>
              <a:buChar char="•"/>
            </a:pPr>
            <a:r>
              <a:rPr lang="en-US" sz="1800" dirty="0">
                <a:solidFill>
                  <a:schemeClr val="bg2">
                    <a:lumMod val="10000"/>
                  </a:schemeClr>
                </a:solidFill>
              </a:rPr>
              <a:t>Who decides which version to run and when to upgrade?</a:t>
            </a:r>
          </a:p>
          <a:p>
            <a:pPr marL="342900" indent="-342900">
              <a:buFont typeface="Arial" panose="020B0604020202020204" pitchFamily="34" charset="0"/>
              <a:buChar char="•"/>
            </a:pPr>
            <a:r>
              <a:rPr lang="en-US" sz="1800" dirty="0">
                <a:solidFill>
                  <a:schemeClr val="bg2">
                    <a:lumMod val="10000"/>
                  </a:schemeClr>
                </a:solidFill>
              </a:rPr>
              <a:t>What's a Major version / Minor version</a:t>
            </a:r>
          </a:p>
          <a:p>
            <a:pPr marL="342900" indent="-342900">
              <a:buFont typeface="Arial" panose="020B0604020202020204" pitchFamily="34" charset="0"/>
              <a:buChar char="•"/>
            </a:pPr>
            <a:r>
              <a:rPr lang="en-US" sz="1800" dirty="0">
                <a:solidFill>
                  <a:schemeClr val="bg2">
                    <a:lumMod val="10000"/>
                  </a:schemeClr>
                </a:solidFill>
              </a:rPr>
              <a:t>Differences between Major and Minor version upgrades</a:t>
            </a:r>
          </a:p>
          <a:p>
            <a:pPr marL="342900" indent="-342900">
              <a:buFont typeface="Arial" panose="020B0604020202020204" pitchFamily="34" charset="0"/>
              <a:buChar char="•"/>
            </a:pPr>
            <a:r>
              <a:rPr lang="en-US" sz="1800" dirty="0">
                <a:solidFill>
                  <a:schemeClr val="bg2">
                    <a:lumMod val="10000"/>
                  </a:schemeClr>
                </a:solidFill>
              </a:rPr>
              <a:t>RDS version lifecycle</a:t>
            </a:r>
          </a:p>
          <a:p>
            <a:pPr marL="342900" indent="-342900">
              <a:buFont typeface="Arial" panose="020B0604020202020204" pitchFamily="34" charset="0"/>
              <a:buChar char="•"/>
            </a:pPr>
            <a:r>
              <a:rPr lang="en-US" sz="1800" dirty="0">
                <a:solidFill>
                  <a:schemeClr val="bg2">
                    <a:lumMod val="10000"/>
                  </a:schemeClr>
                </a:solidFill>
              </a:rPr>
              <a:t>Auto Minor Version Upgrade (AMVU)</a:t>
            </a:r>
          </a:p>
          <a:p>
            <a:pPr marL="342900" indent="-342900">
              <a:buFont typeface="Arial" panose="020B0604020202020204" pitchFamily="34" charset="0"/>
              <a:buChar char="•"/>
            </a:pPr>
            <a:r>
              <a:rPr lang="en-US" sz="1800" dirty="0">
                <a:solidFill>
                  <a:schemeClr val="bg2">
                    <a:lumMod val="10000"/>
                  </a:schemeClr>
                </a:solidFill>
              </a:rPr>
              <a:t>Upgrade Pre-Checks</a:t>
            </a:r>
          </a:p>
          <a:p>
            <a:pPr marL="342900" indent="-342900">
              <a:buFont typeface="Arial" panose="020B0604020202020204" pitchFamily="34" charset="0"/>
              <a:buChar char="•"/>
            </a:pPr>
            <a:r>
              <a:rPr lang="en-US" sz="1800" dirty="0">
                <a:solidFill>
                  <a:schemeClr val="bg2">
                    <a:lumMod val="10000"/>
                  </a:schemeClr>
                </a:solidFill>
              </a:rPr>
              <a:t>Production Upgrade Steps</a:t>
            </a:r>
          </a:p>
          <a:p>
            <a:pPr marL="342900" indent="-342900">
              <a:buFont typeface="Arial" panose="020B0604020202020204" pitchFamily="34" charset="0"/>
              <a:buChar char="•"/>
            </a:pPr>
            <a:r>
              <a:rPr lang="en-US" sz="1800" dirty="0">
                <a:solidFill>
                  <a:schemeClr val="bg2">
                    <a:lumMod val="10000"/>
                  </a:schemeClr>
                </a:solidFill>
              </a:rPr>
              <a:t>How do you maintain my database?</a:t>
            </a:r>
          </a:p>
          <a:p>
            <a:pPr marL="342900" indent="-342900">
              <a:buFont typeface="Arial" panose="020B0604020202020204" pitchFamily="34" charset="0"/>
              <a:buChar char="•"/>
            </a:pPr>
            <a:r>
              <a:rPr lang="en-US" sz="1800" dirty="0">
                <a:solidFill>
                  <a:schemeClr val="bg2">
                    <a:lumMod val="10000"/>
                  </a:schemeClr>
                </a:solidFill>
              </a:rPr>
              <a:t>Common problems during Upgrade</a:t>
            </a:r>
          </a:p>
        </p:txBody>
      </p:sp>
    </p:spTree>
    <p:extLst>
      <p:ext uri="{BB962C8B-B14F-4D97-AF65-F5344CB8AC3E}">
        <p14:creationId xmlns:p14="http://schemas.microsoft.com/office/powerpoint/2010/main" val="428622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2">
                    <a:lumMod val="10000"/>
                  </a:schemeClr>
                </a:solidFill>
              </a:rPr>
              <a:t>Who decides which version to run and when to upgrade?</a:t>
            </a:r>
          </a:p>
        </p:txBody>
      </p:sp>
      <p:sp>
        <p:nvSpPr>
          <p:cNvPr id="3" name="Content Placeholder 2"/>
          <p:cNvSpPr>
            <a:spLocks noGrp="1"/>
          </p:cNvSpPr>
          <p:nvPr>
            <p:ph idx="1"/>
          </p:nvPr>
        </p:nvSpPr>
        <p:spPr>
          <a:xfrm>
            <a:off x="350586" y="1009332"/>
            <a:ext cx="8205304" cy="3553926"/>
          </a:xfrm>
        </p:spPr>
        <p:txBody>
          <a:bodyPr/>
          <a:lstStyle/>
          <a:p>
            <a:pPr marL="342900" indent="-342900">
              <a:buFont typeface="Arial" panose="020B0604020202020204" pitchFamily="34" charset="0"/>
              <a:buChar char="•"/>
            </a:pPr>
            <a:r>
              <a:rPr lang="en-US" sz="1800" dirty="0">
                <a:solidFill>
                  <a:schemeClr val="bg2">
                    <a:lumMod val="10000"/>
                  </a:schemeClr>
                </a:solidFill>
              </a:rPr>
              <a:t>The customer</a:t>
            </a:r>
          </a:p>
          <a:p>
            <a:pPr marL="1085850" lvl="1" indent="-342900">
              <a:buFont typeface="Arial" panose="020B0604020202020204" pitchFamily="34" charset="0"/>
              <a:buChar char="•"/>
            </a:pPr>
            <a:r>
              <a:rPr lang="en-US" sz="1400" dirty="0">
                <a:solidFill>
                  <a:schemeClr val="bg2">
                    <a:lumMod val="10000"/>
                  </a:schemeClr>
                </a:solidFill>
              </a:rPr>
              <a:t>Decides which engine they want to run</a:t>
            </a:r>
          </a:p>
          <a:p>
            <a:pPr marL="1085850" lvl="1" indent="-342900">
              <a:buFont typeface="Arial" panose="020B0604020202020204" pitchFamily="34" charset="0"/>
              <a:buChar char="•"/>
            </a:pPr>
            <a:r>
              <a:rPr lang="en-US" sz="1400" dirty="0">
                <a:solidFill>
                  <a:schemeClr val="bg2">
                    <a:lumMod val="10000"/>
                  </a:schemeClr>
                </a:solidFill>
              </a:rPr>
              <a:t>Decides in which major version they want to run</a:t>
            </a:r>
          </a:p>
          <a:p>
            <a:pPr marL="1085850" lvl="1" indent="-342900">
              <a:buFont typeface="Arial" panose="020B0604020202020204" pitchFamily="34" charset="0"/>
              <a:buChar char="•"/>
            </a:pPr>
            <a:r>
              <a:rPr lang="en-US" sz="1400" dirty="0">
                <a:solidFill>
                  <a:schemeClr val="bg2">
                    <a:lumMod val="10000"/>
                  </a:schemeClr>
                </a:solidFill>
              </a:rPr>
              <a:t>Does long-term planning on major version upgrades</a:t>
            </a:r>
          </a:p>
          <a:p>
            <a:pPr marL="1085850" lvl="1" indent="-342900">
              <a:buFont typeface="Arial" panose="020B0604020202020204" pitchFamily="34" charset="0"/>
              <a:buChar char="•"/>
            </a:pPr>
            <a:r>
              <a:rPr lang="en-US" sz="1400" dirty="0">
                <a:solidFill>
                  <a:schemeClr val="bg2">
                    <a:lumMod val="10000"/>
                  </a:schemeClr>
                </a:solidFill>
              </a:rPr>
              <a:t>Should stay up to date on patches (minor version upgrades)</a:t>
            </a:r>
          </a:p>
          <a:p>
            <a:pPr marL="1085850" lvl="1" indent="-342900">
              <a:buFont typeface="Arial" panose="020B0604020202020204" pitchFamily="34" charset="0"/>
              <a:buChar char="•"/>
            </a:pPr>
            <a:r>
              <a:rPr lang="en-US" sz="1400" dirty="0">
                <a:solidFill>
                  <a:schemeClr val="bg2">
                    <a:lumMod val="10000"/>
                  </a:schemeClr>
                </a:solidFill>
              </a:rPr>
              <a:t>Decides when to do Major Version Upgrades</a:t>
            </a:r>
          </a:p>
          <a:p>
            <a:pPr marL="1085850" lvl="1" indent="-342900">
              <a:buFont typeface="Arial" panose="020B0604020202020204" pitchFamily="34" charset="0"/>
              <a:buChar char="•"/>
            </a:pPr>
            <a:r>
              <a:rPr lang="en-US" sz="1400" dirty="0">
                <a:solidFill>
                  <a:schemeClr val="bg2">
                    <a:lumMod val="10000"/>
                  </a:schemeClr>
                </a:solidFill>
              </a:rPr>
              <a:t>Decides when to do Minor Version Upgrades</a:t>
            </a:r>
          </a:p>
          <a:p>
            <a:pPr marL="342900" indent="-342900">
              <a:buFont typeface="Arial" panose="020B0604020202020204" pitchFamily="34" charset="0"/>
              <a:buChar char="•"/>
            </a:pPr>
            <a:endParaRPr lang="en-US" sz="1800" dirty="0">
              <a:solidFill>
                <a:schemeClr val="bg2">
                  <a:lumMod val="10000"/>
                </a:schemeClr>
              </a:solidFill>
            </a:endParaRPr>
          </a:p>
          <a:p>
            <a:pPr marL="342900" indent="-342900">
              <a:buFont typeface="Arial" panose="020B0604020202020204" pitchFamily="34" charset="0"/>
              <a:buChar char="•"/>
            </a:pPr>
            <a:r>
              <a:rPr lang="en-US" sz="1800" dirty="0">
                <a:solidFill>
                  <a:schemeClr val="bg2">
                    <a:lumMod val="10000"/>
                  </a:schemeClr>
                </a:solidFill>
              </a:rPr>
              <a:t>RDS</a:t>
            </a:r>
          </a:p>
          <a:p>
            <a:pPr marL="1085850" lvl="1" indent="-342900">
              <a:buFont typeface="Arial" panose="020B0604020202020204" pitchFamily="34" charset="0"/>
              <a:buChar char="•"/>
            </a:pPr>
            <a:r>
              <a:rPr lang="en-US" sz="1400" dirty="0">
                <a:solidFill>
                  <a:schemeClr val="bg2">
                    <a:lumMod val="10000"/>
                  </a:schemeClr>
                </a:solidFill>
              </a:rPr>
              <a:t>Regularly makes new versions available</a:t>
            </a:r>
          </a:p>
          <a:p>
            <a:pPr marL="1485900" lvl="2" indent="-342900">
              <a:buFont typeface="Arial" panose="020B0604020202020204" pitchFamily="34" charset="0"/>
              <a:buChar char="•"/>
            </a:pPr>
            <a:r>
              <a:rPr lang="en-US" sz="1200" dirty="0">
                <a:solidFill>
                  <a:schemeClr val="bg2">
                    <a:lumMod val="10000"/>
                  </a:schemeClr>
                </a:solidFill>
              </a:rPr>
              <a:t>After release by the developer</a:t>
            </a:r>
          </a:p>
          <a:p>
            <a:pPr marL="1485900" lvl="2" indent="-342900">
              <a:buFont typeface="Arial" panose="020B0604020202020204" pitchFamily="34" charset="0"/>
              <a:buChar char="•"/>
            </a:pPr>
            <a:r>
              <a:rPr lang="en-US" sz="1200" dirty="0">
                <a:solidFill>
                  <a:schemeClr val="bg2">
                    <a:lumMod val="10000"/>
                  </a:schemeClr>
                </a:solidFill>
              </a:rPr>
              <a:t>After generic testing and validation</a:t>
            </a:r>
          </a:p>
          <a:p>
            <a:pPr marL="1085850" lvl="1" indent="-342900">
              <a:buFont typeface="Arial" panose="020B0604020202020204" pitchFamily="34" charset="0"/>
              <a:buChar char="•"/>
            </a:pPr>
            <a:r>
              <a:rPr lang="en-US" sz="1400" dirty="0">
                <a:solidFill>
                  <a:schemeClr val="bg2">
                    <a:lumMod val="10000"/>
                  </a:schemeClr>
                </a:solidFill>
              </a:rPr>
              <a:t>Allows for the automation of </a:t>
            </a:r>
            <a:r>
              <a:rPr lang="en-US" sz="1400" u="sng" dirty="0">
                <a:solidFill>
                  <a:schemeClr val="bg2">
                    <a:lumMod val="10000"/>
                  </a:schemeClr>
                </a:solidFill>
              </a:rPr>
              <a:t>some</a:t>
            </a:r>
            <a:r>
              <a:rPr lang="en-US" sz="1400" dirty="0">
                <a:solidFill>
                  <a:schemeClr val="bg2">
                    <a:lumMod val="10000"/>
                  </a:schemeClr>
                </a:solidFill>
              </a:rPr>
              <a:t> patching decisions (AMVU)</a:t>
            </a:r>
          </a:p>
          <a:p>
            <a:pPr marL="342900" indent="-342900">
              <a:buFont typeface="Arial" panose="020B0604020202020204" pitchFamily="34" charset="0"/>
              <a:buChar char="•"/>
            </a:pPr>
            <a:endParaRPr lang="en-US" sz="1800" dirty="0">
              <a:solidFill>
                <a:schemeClr val="bg2">
                  <a:lumMod val="10000"/>
                </a:schemeClr>
              </a:solidFill>
            </a:endParaRPr>
          </a:p>
        </p:txBody>
      </p:sp>
    </p:spTree>
    <p:extLst>
      <p:ext uri="{BB962C8B-B14F-4D97-AF65-F5344CB8AC3E}">
        <p14:creationId xmlns:p14="http://schemas.microsoft.com/office/powerpoint/2010/main" val="71875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What's a Major version / Minor version</a:t>
            </a:r>
          </a:p>
        </p:txBody>
      </p:sp>
      <p:sp>
        <p:nvSpPr>
          <p:cNvPr id="3" name="Content Placeholder 2"/>
          <p:cNvSpPr>
            <a:spLocks noGrp="1"/>
          </p:cNvSpPr>
          <p:nvPr>
            <p:ph idx="1"/>
          </p:nvPr>
        </p:nvSpPr>
        <p:spPr>
          <a:xfrm>
            <a:off x="350586" y="1009332"/>
            <a:ext cx="8205304" cy="3553926"/>
          </a:xfrm>
        </p:spPr>
        <p:txBody>
          <a:bodyPr/>
          <a:lstStyle/>
          <a:p>
            <a:pPr marL="342900" indent="-342900">
              <a:buFont typeface="Arial" panose="020B0604020202020204" pitchFamily="34" charset="0"/>
              <a:buChar char="•"/>
            </a:pPr>
            <a:endParaRPr lang="en-US" sz="1800" dirty="0">
              <a:solidFill>
                <a:schemeClr val="bg2">
                  <a:lumMod val="10000"/>
                </a:schemeClr>
              </a:solidFill>
            </a:endParaRPr>
          </a:p>
          <a:p>
            <a:pPr marL="342900" indent="-342900">
              <a:buFont typeface="Arial" panose="020B0604020202020204" pitchFamily="34" charset="0"/>
              <a:buChar char="•"/>
            </a:pPr>
            <a:endParaRPr lang="en-US" sz="1800" dirty="0">
              <a:solidFill>
                <a:schemeClr val="bg2">
                  <a:lumMod val="10000"/>
                </a:schemeClr>
              </a:solidFill>
            </a:endParaRPr>
          </a:p>
          <a:p>
            <a:pPr marL="342900" indent="-342900">
              <a:buFont typeface="Arial" panose="020B0604020202020204" pitchFamily="34" charset="0"/>
              <a:buChar char="•"/>
            </a:pPr>
            <a:r>
              <a:rPr lang="en-US" sz="1800" dirty="0">
                <a:solidFill>
                  <a:schemeClr val="bg2">
                    <a:lumMod val="10000"/>
                  </a:schemeClr>
                </a:solidFill>
              </a:rPr>
              <a:t>Major version</a:t>
            </a:r>
          </a:p>
          <a:p>
            <a:pPr marL="1085850" lvl="1" indent="-342900">
              <a:buFont typeface="Arial" panose="020B0604020202020204" pitchFamily="34" charset="0"/>
              <a:buChar char="•"/>
            </a:pPr>
            <a:r>
              <a:rPr lang="en-US" sz="1400" dirty="0">
                <a:solidFill>
                  <a:schemeClr val="bg2">
                    <a:lumMod val="10000"/>
                  </a:schemeClr>
                </a:solidFill>
              </a:rPr>
              <a:t>Is a set of minor versions</a:t>
            </a:r>
          </a:p>
          <a:p>
            <a:pPr marL="1085850" lvl="1" indent="-342900">
              <a:buFont typeface="Arial" panose="020B0604020202020204" pitchFamily="34" charset="0"/>
              <a:buChar char="•"/>
            </a:pPr>
            <a:r>
              <a:rPr lang="en-US" sz="1400" dirty="0">
                <a:solidFill>
                  <a:schemeClr val="bg2">
                    <a:lumMod val="10000"/>
                  </a:schemeClr>
                </a:solidFill>
              </a:rPr>
              <a:t>Infrequent releases</a:t>
            </a:r>
          </a:p>
          <a:p>
            <a:pPr marL="1085850" lvl="1" indent="-342900">
              <a:buFont typeface="Arial" panose="020B0604020202020204" pitchFamily="34" charset="0"/>
              <a:buChar char="•"/>
            </a:pPr>
            <a:r>
              <a:rPr lang="en-US" sz="1400" dirty="0">
                <a:solidFill>
                  <a:schemeClr val="bg2">
                    <a:lumMod val="10000"/>
                  </a:schemeClr>
                </a:solidFill>
              </a:rPr>
              <a:t>Usually contains big new features</a:t>
            </a:r>
          </a:p>
          <a:p>
            <a:pPr marL="1085850" lvl="1" indent="-342900">
              <a:buFont typeface="Arial" panose="020B0604020202020204" pitchFamily="34" charset="0"/>
              <a:buChar char="•"/>
            </a:pPr>
            <a:r>
              <a:rPr lang="en-US" sz="1400" dirty="0">
                <a:solidFill>
                  <a:schemeClr val="bg2">
                    <a:lumMod val="10000"/>
                  </a:schemeClr>
                </a:solidFill>
              </a:rPr>
              <a:t>Usually contains big changes in functionality / performance characteristics</a:t>
            </a:r>
          </a:p>
          <a:p>
            <a:pPr marL="1085850" lvl="1" indent="-342900">
              <a:buFont typeface="Arial" panose="020B0604020202020204" pitchFamily="34" charset="0"/>
              <a:buChar char="•"/>
            </a:pPr>
            <a:r>
              <a:rPr lang="en-US" sz="1400" dirty="0">
                <a:solidFill>
                  <a:schemeClr val="bg2">
                    <a:lumMod val="10000"/>
                  </a:schemeClr>
                </a:solidFill>
              </a:rPr>
              <a:t>Usually not backward-compatible with existing applications</a:t>
            </a:r>
          </a:p>
        </p:txBody>
      </p:sp>
    </p:spTree>
    <p:extLst>
      <p:ext uri="{BB962C8B-B14F-4D97-AF65-F5344CB8AC3E}">
        <p14:creationId xmlns:p14="http://schemas.microsoft.com/office/powerpoint/2010/main" val="427746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What's a Major version / Minor version</a:t>
            </a:r>
          </a:p>
        </p:txBody>
      </p:sp>
      <p:sp>
        <p:nvSpPr>
          <p:cNvPr id="3" name="Content Placeholder 2"/>
          <p:cNvSpPr>
            <a:spLocks noGrp="1"/>
          </p:cNvSpPr>
          <p:nvPr>
            <p:ph idx="1"/>
          </p:nvPr>
        </p:nvSpPr>
        <p:spPr>
          <a:xfrm>
            <a:off x="350586" y="1009332"/>
            <a:ext cx="8205304" cy="3553926"/>
          </a:xfrm>
        </p:spPr>
        <p:txBody>
          <a:bodyPr/>
          <a:lstStyle/>
          <a:p>
            <a:pPr marL="342900" indent="-342900">
              <a:buFont typeface="Arial" panose="020B0604020202020204" pitchFamily="34" charset="0"/>
              <a:buChar char="•"/>
            </a:pPr>
            <a:endParaRPr lang="en-US" sz="1800" dirty="0">
              <a:solidFill>
                <a:schemeClr val="bg2">
                  <a:lumMod val="10000"/>
                </a:schemeClr>
              </a:solidFill>
            </a:endParaRPr>
          </a:p>
          <a:p>
            <a:pPr marL="342900" indent="-342900">
              <a:buFont typeface="Arial" panose="020B0604020202020204" pitchFamily="34" charset="0"/>
              <a:buChar char="•"/>
            </a:pPr>
            <a:r>
              <a:rPr lang="en-US" sz="1800" dirty="0">
                <a:solidFill>
                  <a:schemeClr val="bg2">
                    <a:lumMod val="10000"/>
                  </a:schemeClr>
                </a:solidFill>
              </a:rPr>
              <a:t>Minor version</a:t>
            </a:r>
          </a:p>
          <a:p>
            <a:pPr marL="1085850" lvl="1" indent="-342900">
              <a:buFont typeface="Arial" panose="020B0604020202020204" pitchFamily="34" charset="0"/>
              <a:buChar char="•"/>
            </a:pPr>
            <a:r>
              <a:rPr lang="en-US" sz="1400" dirty="0">
                <a:solidFill>
                  <a:schemeClr val="bg2">
                    <a:lumMod val="10000"/>
                  </a:schemeClr>
                </a:solidFill>
              </a:rPr>
              <a:t>Frequent releases</a:t>
            </a:r>
          </a:p>
          <a:p>
            <a:pPr marL="1085850" lvl="1" indent="-342900">
              <a:buFont typeface="Arial" panose="020B0604020202020204" pitchFamily="34" charset="0"/>
              <a:buChar char="•"/>
            </a:pPr>
            <a:r>
              <a:rPr lang="en-US" sz="1400" dirty="0">
                <a:solidFill>
                  <a:schemeClr val="bg2">
                    <a:lumMod val="10000"/>
                  </a:schemeClr>
                </a:solidFill>
              </a:rPr>
              <a:t>Usually contains bug fixes</a:t>
            </a:r>
          </a:p>
          <a:p>
            <a:pPr marL="1085850" lvl="1" indent="-342900">
              <a:buFont typeface="Arial" panose="020B0604020202020204" pitchFamily="34" charset="0"/>
              <a:buChar char="•"/>
            </a:pPr>
            <a:r>
              <a:rPr lang="en-US" sz="1400" dirty="0">
                <a:solidFill>
                  <a:schemeClr val="bg2">
                    <a:lumMod val="10000"/>
                  </a:schemeClr>
                </a:solidFill>
              </a:rPr>
              <a:t>Rarely, might contain minor changes in functionality / performance characteristics</a:t>
            </a:r>
          </a:p>
          <a:p>
            <a:pPr lvl="2" indent="0">
              <a:buNone/>
            </a:pPr>
            <a:r>
              <a:rPr lang="en-US" sz="1200" dirty="0">
                <a:solidFill>
                  <a:schemeClr val="bg2">
                    <a:lumMod val="10000"/>
                  </a:schemeClr>
                </a:solidFill>
              </a:rPr>
              <a:t>(Mostly due to bugs)</a:t>
            </a:r>
          </a:p>
          <a:p>
            <a:pPr marL="1085850" lvl="1" indent="-342900">
              <a:buFont typeface="Arial" panose="020B0604020202020204" pitchFamily="34" charset="0"/>
              <a:buChar char="•"/>
            </a:pPr>
            <a:r>
              <a:rPr lang="en-US" sz="1400" dirty="0">
                <a:solidFill>
                  <a:schemeClr val="bg2">
                    <a:lumMod val="10000"/>
                  </a:schemeClr>
                </a:solidFill>
              </a:rPr>
              <a:t>Requires spot-testing (by RDS, and by Customer) before adoption</a:t>
            </a:r>
          </a:p>
          <a:p>
            <a:pPr marL="1085850" lvl="1" indent="-342900">
              <a:buFont typeface="Arial" panose="020B0604020202020204" pitchFamily="34" charset="0"/>
              <a:buChar char="•"/>
            </a:pPr>
            <a:r>
              <a:rPr lang="en-US" sz="1400" dirty="0">
                <a:solidFill>
                  <a:schemeClr val="bg2">
                    <a:lumMod val="10000"/>
                  </a:schemeClr>
                </a:solidFill>
              </a:rPr>
              <a:t>Examples: </a:t>
            </a:r>
          </a:p>
          <a:p>
            <a:pPr marL="1485900" lvl="2" indent="-342900">
              <a:buFont typeface="Arial" panose="020B0604020202020204" pitchFamily="34" charset="0"/>
              <a:buChar char="•"/>
            </a:pPr>
            <a:r>
              <a:rPr lang="en-US" sz="1200" dirty="0">
                <a:solidFill>
                  <a:schemeClr val="bg2">
                    <a:lumMod val="10000"/>
                  </a:schemeClr>
                </a:solidFill>
              </a:rPr>
              <a:t>RDS PostgreSQL 9.5.2-R1, 9.5.4-R1, 9.6.1-R1, 9.6.2-R1, 10.1, 10.4 </a:t>
            </a:r>
          </a:p>
        </p:txBody>
      </p:sp>
      <p:sp>
        <p:nvSpPr>
          <p:cNvPr id="4" name="TextBox 3">
            <a:extLst>
              <a:ext uri="{FF2B5EF4-FFF2-40B4-BE49-F238E27FC236}">
                <a16:creationId xmlns:a16="http://schemas.microsoft.com/office/drawing/2014/main" id="{7F1E2701-B855-CA41-892C-5CA20973880E}"/>
              </a:ext>
            </a:extLst>
          </p:cNvPr>
          <p:cNvSpPr txBox="1"/>
          <p:nvPr/>
        </p:nvSpPr>
        <p:spPr>
          <a:xfrm>
            <a:off x="3222571" y="7866156"/>
            <a:ext cx="8185254" cy="307777"/>
          </a:xfrm>
          <a:prstGeom prst="rect">
            <a:avLst/>
          </a:prstGeom>
          <a:noFill/>
        </p:spPr>
        <p:txBody>
          <a:bodyPr wrap="none" rtlCol="0">
            <a:spAutoFit/>
          </a:bodyPr>
          <a:lstStyle/>
          <a:p>
            <a:pPr algn="ctr"/>
            <a:r>
              <a:rPr lang="en-US" sz="1400" dirty="0">
                <a:solidFill>
                  <a:schemeClr val="bg2">
                    <a:lumMod val="10000"/>
                  </a:schemeClr>
                </a:solidFill>
                <a:ea typeface="Amazon Ember" panose="020B0603020204020204" pitchFamily="34" charset="0"/>
                <a:cs typeface="Amazon Ember" panose="020B0603020204020204" pitchFamily="34" charset="0"/>
              </a:rPr>
              <a:t>More: </a:t>
            </a:r>
            <a:r>
              <a:rPr lang="en-US" sz="1400" dirty="0">
                <a:solidFill>
                  <a:schemeClr val="bg2">
                    <a:lumMod val="10000"/>
                  </a:schemeClr>
                </a:solidFill>
                <a:hlinkClick r:id="rId3">
                  <a:extLst>
                    <a:ext uri="{A12FA001-AC4F-418D-AE19-62706E023703}">
                      <ahyp:hlinkClr xmlns:ahyp="http://schemas.microsoft.com/office/drawing/2018/hyperlinkcolor" xmlns="" val="tx"/>
                    </a:ext>
                  </a:extLst>
                </a:hlinkClick>
              </a:rPr>
              <a:t>https://aws.amazon.com/blogs/database/amazon-aurora-under-the-hood-quorum-membership/</a:t>
            </a:r>
            <a:endParaRPr lang="en-US" sz="1400" dirty="0">
              <a:solidFill>
                <a:schemeClr val="bg2">
                  <a:lumMod val="10000"/>
                </a:schemeClr>
              </a:solidFill>
              <a:ea typeface="Amazon Ember" panose="020B0603020204020204" pitchFamily="34" charset="0"/>
              <a:cs typeface="Amazon Ember" panose="020B0603020204020204" pitchFamily="34" charset="0"/>
            </a:endParaRPr>
          </a:p>
        </p:txBody>
      </p:sp>
      <p:sp>
        <p:nvSpPr>
          <p:cNvPr id="5" name="TextBox 4">
            <a:extLst>
              <a:ext uri="{FF2B5EF4-FFF2-40B4-BE49-F238E27FC236}">
                <a16:creationId xmlns:a16="http://schemas.microsoft.com/office/drawing/2014/main" id="{F801C328-6147-3D4A-9851-85BCB24E704E}"/>
              </a:ext>
            </a:extLst>
          </p:cNvPr>
          <p:cNvSpPr txBox="1"/>
          <p:nvPr/>
        </p:nvSpPr>
        <p:spPr>
          <a:xfrm>
            <a:off x="3374971" y="8018556"/>
            <a:ext cx="8185254" cy="307777"/>
          </a:xfrm>
          <a:prstGeom prst="rect">
            <a:avLst/>
          </a:prstGeom>
          <a:noFill/>
        </p:spPr>
        <p:txBody>
          <a:bodyPr wrap="none" rtlCol="0">
            <a:spAutoFit/>
          </a:bodyPr>
          <a:lstStyle/>
          <a:p>
            <a:pPr algn="ctr"/>
            <a:r>
              <a:rPr lang="en-US" sz="1400" dirty="0">
                <a:solidFill>
                  <a:schemeClr val="bg2">
                    <a:lumMod val="10000"/>
                  </a:schemeClr>
                </a:solidFill>
                <a:ea typeface="Amazon Ember" panose="020B0603020204020204" pitchFamily="34" charset="0"/>
                <a:cs typeface="Amazon Ember" panose="020B0603020204020204" pitchFamily="34" charset="0"/>
              </a:rPr>
              <a:t>More: </a:t>
            </a:r>
            <a:r>
              <a:rPr lang="en-US" sz="1400" dirty="0">
                <a:solidFill>
                  <a:schemeClr val="bg2">
                    <a:lumMod val="10000"/>
                  </a:schemeClr>
                </a:solidFill>
                <a:hlinkClick r:id="rId3">
                  <a:extLst>
                    <a:ext uri="{A12FA001-AC4F-418D-AE19-62706E023703}">
                      <ahyp:hlinkClr xmlns:ahyp="http://schemas.microsoft.com/office/drawing/2018/hyperlinkcolor" xmlns="" val="tx"/>
                    </a:ext>
                  </a:extLst>
                </a:hlinkClick>
              </a:rPr>
              <a:t>https://aws.amazon.com/blogs/database/amazon-aurora-under-the-hood-quorum-membership/</a:t>
            </a:r>
            <a:endParaRPr lang="en-US" sz="1400" dirty="0">
              <a:solidFill>
                <a:schemeClr val="bg2">
                  <a:lumMod val="1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7474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2">
                    <a:lumMod val="10000"/>
                  </a:schemeClr>
                </a:solidFill>
              </a:rPr>
              <a:t>Differences between Major and Minor version upgrades</a:t>
            </a:r>
          </a:p>
        </p:txBody>
      </p:sp>
      <p:sp>
        <p:nvSpPr>
          <p:cNvPr id="3" name="Content Placeholder 2"/>
          <p:cNvSpPr>
            <a:spLocks noGrp="1"/>
          </p:cNvSpPr>
          <p:nvPr>
            <p:ph idx="1"/>
          </p:nvPr>
        </p:nvSpPr>
        <p:spPr>
          <a:xfrm>
            <a:off x="350586" y="1009332"/>
            <a:ext cx="8205304" cy="3553926"/>
          </a:xfrm>
        </p:spPr>
        <p:txBody>
          <a:bodyPr/>
          <a:lstStyle/>
          <a:p>
            <a:pPr marL="342900" indent="-342900">
              <a:buFont typeface="Arial" panose="020B0604020202020204" pitchFamily="34" charset="0"/>
              <a:buChar char="•"/>
            </a:pPr>
            <a:r>
              <a:rPr lang="en-US" sz="1800" dirty="0">
                <a:solidFill>
                  <a:schemeClr val="bg2">
                    <a:lumMod val="10000"/>
                  </a:schemeClr>
                </a:solidFill>
              </a:rPr>
              <a:t>Major version</a:t>
            </a:r>
          </a:p>
          <a:p>
            <a:pPr marL="1085850" lvl="1" indent="-342900">
              <a:buFont typeface="Arial" panose="020B0604020202020204" pitchFamily="34" charset="0"/>
              <a:buChar char="•"/>
            </a:pPr>
            <a:r>
              <a:rPr lang="en-US" sz="1400" dirty="0">
                <a:solidFill>
                  <a:schemeClr val="bg2">
                    <a:lumMod val="10000"/>
                  </a:schemeClr>
                </a:solidFill>
              </a:rPr>
              <a:t>Requires extensive testing by RDS before release</a:t>
            </a:r>
          </a:p>
          <a:p>
            <a:pPr marL="1085850" lvl="1" indent="-342900">
              <a:buFont typeface="Arial" panose="020B0604020202020204" pitchFamily="34" charset="0"/>
              <a:buChar char="•"/>
            </a:pPr>
            <a:r>
              <a:rPr lang="en-US" sz="1400" dirty="0">
                <a:solidFill>
                  <a:schemeClr val="bg2">
                    <a:lumMod val="10000"/>
                  </a:schemeClr>
                </a:solidFill>
              </a:rPr>
              <a:t>Requires extensive testing by Customer before adoption</a:t>
            </a:r>
          </a:p>
          <a:p>
            <a:pPr marL="1085850" lvl="1" indent="-342900">
              <a:buFont typeface="Arial" panose="020B0604020202020204" pitchFamily="34" charset="0"/>
              <a:buChar char="•"/>
            </a:pPr>
            <a:r>
              <a:rPr lang="en-US" sz="1400" dirty="0">
                <a:solidFill>
                  <a:schemeClr val="bg2">
                    <a:lumMod val="10000"/>
                  </a:schemeClr>
                </a:solidFill>
              </a:rPr>
              <a:t>Might require changes in application code, for it to be compatible with changes</a:t>
            </a:r>
          </a:p>
          <a:p>
            <a:pPr marL="1085850" lvl="1" indent="-342900">
              <a:buFont typeface="Arial" panose="020B0604020202020204" pitchFamily="34" charset="0"/>
              <a:buChar char="•"/>
            </a:pPr>
            <a:r>
              <a:rPr lang="en-US" sz="1400" dirty="0">
                <a:solidFill>
                  <a:schemeClr val="bg2">
                    <a:lumMod val="10000"/>
                  </a:schemeClr>
                </a:solidFill>
              </a:rPr>
              <a:t>Can involve longer downtime (possibly hours) for upgrade</a:t>
            </a:r>
          </a:p>
          <a:p>
            <a:pPr marL="1485900" lvl="2" indent="-342900">
              <a:buFont typeface="Arial" panose="020B0604020202020204" pitchFamily="34" charset="0"/>
              <a:buChar char="•"/>
            </a:pPr>
            <a:r>
              <a:rPr lang="en-US" sz="1200" dirty="0">
                <a:solidFill>
                  <a:schemeClr val="bg2">
                    <a:lumMod val="10000"/>
                  </a:schemeClr>
                </a:solidFill>
              </a:rPr>
              <a:t>As mandated in developer’s upgrade documentation</a:t>
            </a:r>
          </a:p>
          <a:p>
            <a:pPr marL="1485900" lvl="2" indent="-342900">
              <a:buFont typeface="Arial" panose="020B0604020202020204" pitchFamily="34" charset="0"/>
              <a:buChar char="•"/>
            </a:pPr>
            <a:r>
              <a:rPr lang="en-US" sz="1200" dirty="0">
                <a:solidFill>
                  <a:schemeClr val="bg2">
                    <a:lumMod val="10000"/>
                  </a:schemeClr>
                </a:solidFill>
              </a:rPr>
              <a:t>Catalog will change</a:t>
            </a:r>
          </a:p>
          <a:p>
            <a:pPr marL="1485900" lvl="2" indent="-342900">
              <a:buFont typeface="Arial" panose="020B0604020202020204" pitchFamily="34" charset="0"/>
              <a:buChar char="•"/>
            </a:pPr>
            <a:r>
              <a:rPr lang="en-US" sz="1200" dirty="0">
                <a:solidFill>
                  <a:schemeClr val="bg2">
                    <a:lumMod val="10000"/>
                  </a:schemeClr>
                </a:solidFill>
              </a:rPr>
              <a:t>SAZ/MAZ makes no difference</a:t>
            </a:r>
          </a:p>
          <a:p>
            <a:pPr marL="342900" indent="-342900">
              <a:buFont typeface="Arial" panose="020B0604020202020204" pitchFamily="34" charset="0"/>
              <a:buChar char="•"/>
            </a:pPr>
            <a:r>
              <a:rPr lang="en-US" sz="1800" dirty="0">
                <a:solidFill>
                  <a:schemeClr val="bg2">
                    <a:lumMod val="10000"/>
                  </a:schemeClr>
                </a:solidFill>
              </a:rPr>
              <a:t>Minor version</a:t>
            </a:r>
          </a:p>
          <a:p>
            <a:pPr marL="1085850" lvl="1" indent="-342900">
              <a:buFont typeface="Arial" panose="020B0604020202020204" pitchFamily="34" charset="0"/>
              <a:buChar char="•"/>
            </a:pPr>
            <a:r>
              <a:rPr lang="en-US" sz="1400" dirty="0">
                <a:solidFill>
                  <a:schemeClr val="bg2">
                    <a:lumMod val="10000"/>
                  </a:schemeClr>
                </a:solidFill>
              </a:rPr>
              <a:t>Requires spot-testing by RDS before release</a:t>
            </a:r>
          </a:p>
          <a:p>
            <a:pPr marL="1085850" lvl="1" indent="-342900">
              <a:buFont typeface="Arial" panose="020B0604020202020204" pitchFamily="34" charset="0"/>
              <a:buChar char="•"/>
            </a:pPr>
            <a:r>
              <a:rPr lang="en-US" sz="1400" dirty="0">
                <a:solidFill>
                  <a:schemeClr val="bg2">
                    <a:lumMod val="10000"/>
                  </a:schemeClr>
                </a:solidFill>
              </a:rPr>
              <a:t>Requires spot-testing by Customer before adoption</a:t>
            </a:r>
          </a:p>
          <a:p>
            <a:pPr marL="1085850" lvl="1" indent="-342900">
              <a:buFont typeface="Arial" panose="020B0604020202020204" pitchFamily="34" charset="0"/>
              <a:buChar char="•"/>
            </a:pPr>
            <a:r>
              <a:rPr lang="en-US" sz="1400" dirty="0">
                <a:solidFill>
                  <a:schemeClr val="bg2">
                    <a:lumMod val="10000"/>
                  </a:schemeClr>
                </a:solidFill>
              </a:rPr>
              <a:t>Usually only small downtime for binary change</a:t>
            </a:r>
          </a:p>
          <a:p>
            <a:pPr marL="1085850" lvl="1" indent="-342900">
              <a:buFont typeface="Arial" panose="020B0604020202020204" pitchFamily="34" charset="0"/>
              <a:buChar char="•"/>
            </a:pPr>
            <a:endParaRPr lang="en-US" sz="1400" dirty="0">
              <a:solidFill>
                <a:schemeClr val="bg2">
                  <a:lumMod val="10000"/>
                </a:schemeClr>
              </a:solidFill>
            </a:endParaRPr>
          </a:p>
        </p:txBody>
      </p:sp>
      <p:sp>
        <p:nvSpPr>
          <p:cNvPr id="4" name="Rectangle 3">
            <a:extLst>
              <a:ext uri="{FF2B5EF4-FFF2-40B4-BE49-F238E27FC236}">
                <a16:creationId xmlns:a16="http://schemas.microsoft.com/office/drawing/2014/main" id="{4288E9F6-B7BB-6C48-B232-F1A4AE4CCC4D}"/>
              </a:ext>
            </a:extLst>
          </p:cNvPr>
          <p:cNvSpPr/>
          <p:nvPr/>
        </p:nvSpPr>
        <p:spPr>
          <a:xfrm>
            <a:off x="1899920" y="4898994"/>
            <a:ext cx="6530958" cy="215444"/>
          </a:xfrm>
          <a:prstGeom prst="rect">
            <a:avLst/>
          </a:prstGeom>
        </p:spPr>
        <p:txBody>
          <a:bodyPr wrap="square">
            <a:spAutoFit/>
          </a:bodyPr>
          <a:lstStyle/>
          <a:p>
            <a:r>
              <a:rPr lang="en-US" sz="800" dirty="0"/>
              <a:t>More: https://docs.aws.amazon.com/AmazonRDS/latest/UserGuide/USER_UpgradeDBInstance.Upgrading.html</a:t>
            </a:r>
          </a:p>
        </p:txBody>
      </p:sp>
    </p:spTree>
    <p:extLst>
      <p:ext uri="{BB962C8B-B14F-4D97-AF65-F5344CB8AC3E}">
        <p14:creationId xmlns:p14="http://schemas.microsoft.com/office/powerpoint/2010/main" val="42168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2">
                    <a:lumMod val="10000"/>
                  </a:schemeClr>
                </a:solidFill>
              </a:rPr>
              <a:t>Differences between Major and Minor version upgrades</a:t>
            </a:r>
          </a:p>
        </p:txBody>
      </p:sp>
      <p:pic>
        <p:nvPicPr>
          <p:cNvPr id="5" name="Content Placeholder 4"/>
          <p:cNvPicPr>
            <a:picLocks noGrp="1" noChangeAspect="1"/>
          </p:cNvPicPr>
          <p:nvPr>
            <p:ph idx="1"/>
          </p:nvPr>
        </p:nvPicPr>
        <p:blipFill>
          <a:blip r:embed="rId3"/>
          <a:stretch>
            <a:fillRect/>
          </a:stretch>
        </p:blipFill>
        <p:spPr>
          <a:xfrm>
            <a:off x="1794076" y="840991"/>
            <a:ext cx="5362606" cy="3617312"/>
          </a:xfrm>
          <a:prstGeom prst="rect">
            <a:avLst/>
          </a:prstGeom>
        </p:spPr>
      </p:pic>
      <p:sp>
        <p:nvSpPr>
          <p:cNvPr id="4" name="Rectangle 3">
            <a:extLst>
              <a:ext uri="{FF2B5EF4-FFF2-40B4-BE49-F238E27FC236}">
                <a16:creationId xmlns:a16="http://schemas.microsoft.com/office/drawing/2014/main" id="{4288E9F6-B7BB-6C48-B232-F1A4AE4CCC4D}"/>
              </a:ext>
            </a:extLst>
          </p:cNvPr>
          <p:cNvSpPr/>
          <p:nvPr/>
        </p:nvSpPr>
        <p:spPr>
          <a:xfrm>
            <a:off x="1899920" y="4898994"/>
            <a:ext cx="6530958" cy="215444"/>
          </a:xfrm>
          <a:prstGeom prst="rect">
            <a:avLst/>
          </a:prstGeom>
        </p:spPr>
        <p:txBody>
          <a:bodyPr wrap="square">
            <a:spAutoFit/>
          </a:bodyPr>
          <a:lstStyle/>
          <a:p>
            <a:r>
              <a:rPr lang="en-US" sz="800" dirty="0"/>
              <a:t>More: https://docs.aws.amazon.com/AmazonRDS/latest/UserGuide/USER_UpgradeDBInstance.Upgrading.html</a:t>
            </a:r>
          </a:p>
        </p:txBody>
      </p:sp>
    </p:spTree>
    <p:extLst>
      <p:ext uri="{BB962C8B-B14F-4D97-AF65-F5344CB8AC3E}">
        <p14:creationId xmlns:p14="http://schemas.microsoft.com/office/powerpoint/2010/main" val="260327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RDS version lifecycle</a:t>
            </a:r>
          </a:p>
        </p:txBody>
      </p:sp>
      <p:sp>
        <p:nvSpPr>
          <p:cNvPr id="3" name="Content Placeholder 2"/>
          <p:cNvSpPr>
            <a:spLocks noGrp="1"/>
          </p:cNvSpPr>
          <p:nvPr>
            <p:ph idx="1"/>
          </p:nvPr>
        </p:nvSpPr>
        <p:spPr>
          <a:xfrm>
            <a:off x="336789" y="792481"/>
            <a:ext cx="8369061" cy="3881120"/>
          </a:xfrm>
        </p:spPr>
        <p:txBody>
          <a:bodyPr/>
          <a:lstStyle/>
          <a:p>
            <a:pPr marL="342900" indent="-342900">
              <a:buFont typeface="Arial" panose="020B0604020202020204" pitchFamily="34" charset="0"/>
              <a:buChar char="•"/>
            </a:pPr>
            <a:r>
              <a:rPr lang="en-US" sz="1800" dirty="0">
                <a:solidFill>
                  <a:schemeClr val="bg2">
                    <a:lumMod val="10000"/>
                  </a:schemeClr>
                </a:solidFill>
              </a:rPr>
              <a:t>RDS version lifecycle usually follows the engine developer’s own lifecycle of releases, security fixes, and deprecation</a:t>
            </a:r>
          </a:p>
          <a:p>
            <a:pPr marL="342900" indent="-342900">
              <a:buFont typeface="Arial" panose="020B0604020202020204" pitchFamily="34" charset="0"/>
              <a:buChar char="•"/>
            </a:pPr>
            <a:r>
              <a:rPr lang="en-US" sz="1800" dirty="0">
                <a:solidFill>
                  <a:schemeClr val="bg2">
                    <a:lumMod val="10000"/>
                  </a:schemeClr>
                </a:solidFill>
              </a:rPr>
              <a:t>Major Version</a:t>
            </a:r>
          </a:p>
          <a:p>
            <a:pPr marL="1085850" lvl="1" indent="-342900">
              <a:buFont typeface="Arial" panose="020B0604020202020204" pitchFamily="34" charset="0"/>
              <a:buChar char="•"/>
            </a:pPr>
            <a:r>
              <a:rPr lang="en-US" sz="1400" dirty="0">
                <a:solidFill>
                  <a:schemeClr val="bg2">
                    <a:lumMod val="10000"/>
                  </a:schemeClr>
                </a:solidFill>
              </a:rPr>
              <a:t>Supported at least 3 years </a:t>
            </a:r>
          </a:p>
          <a:p>
            <a:pPr marL="1085850" lvl="1" indent="-342900">
              <a:buFont typeface="Wingdings" pitchFamily="2" charset="2"/>
              <a:buChar char="Ø"/>
            </a:pPr>
            <a:r>
              <a:rPr lang="en-US" sz="1400" dirty="0">
                <a:solidFill>
                  <a:schemeClr val="bg2">
                    <a:lumMod val="10000"/>
                  </a:schemeClr>
                </a:solidFill>
              </a:rPr>
              <a:t>When deprecated - RDS provide a minimum six (6) month period after the announcement of a deprecation for you to initiate an upgrade to a supported major version.</a:t>
            </a:r>
          </a:p>
          <a:p>
            <a:pPr marL="342900" indent="-342900">
              <a:buFont typeface="Arial" panose="020B0604020202020204" pitchFamily="34" charset="0"/>
              <a:buChar char="•"/>
            </a:pPr>
            <a:r>
              <a:rPr lang="en-US" sz="1800" dirty="0">
                <a:solidFill>
                  <a:schemeClr val="bg2">
                    <a:lumMod val="10000"/>
                  </a:schemeClr>
                </a:solidFill>
              </a:rPr>
              <a:t>Minor Version</a:t>
            </a:r>
          </a:p>
          <a:p>
            <a:pPr marL="1085850" lvl="1" indent="-342900">
              <a:buFont typeface="Arial" panose="020B0604020202020204" pitchFamily="34" charset="0"/>
              <a:buChar char="•"/>
            </a:pPr>
            <a:r>
              <a:rPr lang="en-US" sz="1400" dirty="0">
                <a:solidFill>
                  <a:schemeClr val="bg2">
                    <a:lumMod val="10000"/>
                  </a:schemeClr>
                </a:solidFill>
              </a:rPr>
              <a:t>Supported at least 1 year</a:t>
            </a:r>
          </a:p>
          <a:p>
            <a:pPr marL="1085850" lvl="1" indent="-342900">
              <a:buFont typeface="Wingdings" pitchFamily="2" charset="2"/>
              <a:buChar char="Ø"/>
            </a:pPr>
            <a:r>
              <a:rPr lang="en-US" sz="1400" dirty="0">
                <a:solidFill>
                  <a:schemeClr val="bg2">
                    <a:lumMod val="10000"/>
                  </a:schemeClr>
                </a:solidFill>
              </a:rPr>
              <a:t>When deprecated - RDS provide a three (3) month period after the announcement before beginning automatic upgrades</a:t>
            </a:r>
          </a:p>
          <a:p>
            <a:pPr marL="342900" indent="-342900">
              <a:buFont typeface="Arial" panose="020B0604020202020204" pitchFamily="34" charset="0"/>
              <a:buChar char="•"/>
            </a:pPr>
            <a:r>
              <a:rPr lang="en-US" sz="1800" dirty="0">
                <a:solidFill>
                  <a:schemeClr val="bg2">
                    <a:lumMod val="10000"/>
                  </a:schemeClr>
                </a:solidFill>
              </a:rPr>
              <a:t>Major or Minor DB version is no longer supported in Amazon RDS</a:t>
            </a:r>
          </a:p>
          <a:p>
            <a:pPr marL="1085850" lvl="1" indent="-342900">
              <a:buFont typeface="Wingdings" pitchFamily="2" charset="2"/>
              <a:buChar char="Ø"/>
            </a:pPr>
            <a:r>
              <a:rPr lang="en-US" sz="1400" dirty="0">
                <a:solidFill>
                  <a:schemeClr val="bg2">
                    <a:lumMod val="10000"/>
                  </a:schemeClr>
                </a:solidFill>
              </a:rPr>
              <a:t>Any DB instance restored from a DB snapshot will automatically and immediately be upgraded to a currently supported version.</a:t>
            </a:r>
          </a:p>
        </p:txBody>
      </p:sp>
    </p:spTree>
    <p:extLst>
      <p:ext uri="{BB962C8B-B14F-4D97-AF65-F5344CB8AC3E}">
        <p14:creationId xmlns:p14="http://schemas.microsoft.com/office/powerpoint/2010/main" val="158413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10000"/>
                  </a:schemeClr>
                </a:solidFill>
              </a:rPr>
              <a:t>Auto Minor Version Upgrade (AMVU)</a:t>
            </a:r>
          </a:p>
        </p:txBody>
      </p:sp>
      <p:sp>
        <p:nvSpPr>
          <p:cNvPr id="3" name="Content Placeholder 2"/>
          <p:cNvSpPr>
            <a:spLocks noGrp="1"/>
          </p:cNvSpPr>
          <p:nvPr>
            <p:ph idx="1"/>
          </p:nvPr>
        </p:nvSpPr>
        <p:spPr>
          <a:xfrm>
            <a:off x="336789" y="795972"/>
            <a:ext cx="8205304" cy="3857308"/>
          </a:xfrm>
        </p:spPr>
        <p:txBody>
          <a:bodyPr/>
          <a:lstStyle/>
          <a:p>
            <a:pPr marL="285750" indent="-285750">
              <a:buFont typeface="Arial" panose="020B0604020202020204" pitchFamily="34" charset="0"/>
              <a:buChar char="•"/>
            </a:pPr>
            <a:r>
              <a:rPr lang="en-US" sz="1800" dirty="0">
                <a:solidFill>
                  <a:schemeClr val="bg2">
                    <a:lumMod val="10000"/>
                  </a:schemeClr>
                </a:solidFill>
              </a:rPr>
              <a:t>The RDS for each engine defines their rules and schedules</a:t>
            </a:r>
          </a:p>
          <a:p>
            <a:pPr marL="1028700" lvl="1">
              <a:buFont typeface="Wingdings" pitchFamily="2" charset="2"/>
              <a:buChar char="ü"/>
            </a:pPr>
            <a:r>
              <a:rPr lang="en-US" sz="1400" dirty="0">
                <a:solidFill>
                  <a:schemeClr val="bg2">
                    <a:lumMod val="10000"/>
                  </a:schemeClr>
                </a:solidFill>
              </a:rPr>
              <a:t>Review RDS Documentation</a:t>
            </a:r>
          </a:p>
          <a:p>
            <a:pPr marL="1028700" lvl="1">
              <a:buFont typeface="Wingdings" pitchFamily="2" charset="2"/>
              <a:buChar char="ü"/>
            </a:pPr>
            <a:r>
              <a:rPr lang="en-US" sz="1400" dirty="0">
                <a:solidFill>
                  <a:schemeClr val="bg2">
                    <a:lumMod val="10000"/>
                  </a:schemeClr>
                </a:solidFill>
              </a:rPr>
              <a:t>The database is running a minor version of the DB engine that is lower than the preferred minor engine version</a:t>
            </a:r>
          </a:p>
          <a:p>
            <a:pPr marL="1028700" lvl="1">
              <a:buFont typeface="Wingdings" pitchFamily="2" charset="2"/>
              <a:buChar char="ü"/>
            </a:pPr>
            <a:r>
              <a:rPr lang="en-US" sz="1400" dirty="0">
                <a:solidFill>
                  <a:schemeClr val="bg2">
                    <a:lumMod val="10000"/>
                  </a:schemeClr>
                </a:solidFill>
              </a:rPr>
              <a:t>The database has auto minor version upgrade enabled</a:t>
            </a:r>
          </a:p>
          <a:p>
            <a:pPr marL="1028700" lvl="1">
              <a:buFont typeface="Wingdings" pitchFamily="2" charset="2"/>
              <a:buChar char="ü"/>
            </a:pPr>
            <a:endParaRPr lang="en-US" sz="1200" dirty="0">
              <a:solidFill>
                <a:schemeClr val="bg2">
                  <a:lumMod val="10000"/>
                </a:schemeClr>
              </a:solidFill>
            </a:endParaRPr>
          </a:p>
          <a:p>
            <a:pPr marL="285750" lvl="1">
              <a:buFont typeface="Arial" panose="020B0604020202020204" pitchFamily="34" charset="0"/>
              <a:buChar char="•"/>
            </a:pPr>
            <a:r>
              <a:rPr lang="en-US" sz="1800" dirty="0">
                <a:solidFill>
                  <a:schemeClr val="bg2">
                    <a:lumMod val="10000"/>
                  </a:schemeClr>
                </a:solidFill>
              </a:rPr>
              <a:t>Verify AMVU using AWS CLI</a:t>
            </a:r>
          </a:p>
          <a:p>
            <a:pPr marL="1028700" lvl="1">
              <a:buFont typeface="Wingdings" pitchFamily="2" charset="2"/>
              <a:buChar char="ü"/>
            </a:pPr>
            <a:r>
              <a:rPr lang="en-US" sz="1400" dirty="0">
                <a:solidFill>
                  <a:schemeClr val="bg2">
                    <a:lumMod val="10000"/>
                  </a:schemeClr>
                </a:solidFill>
              </a:rPr>
              <a:t>describe-pending-maintenance-actions</a:t>
            </a:r>
          </a:p>
          <a:p>
            <a:pPr marL="1028700" lvl="1">
              <a:buFont typeface="Wingdings" pitchFamily="2" charset="2"/>
              <a:buChar char="ü"/>
            </a:pPr>
            <a:r>
              <a:rPr lang="en-US" sz="1400" dirty="0">
                <a:solidFill>
                  <a:schemeClr val="bg2">
                    <a:lumMod val="10000"/>
                  </a:schemeClr>
                </a:solidFill>
              </a:rPr>
              <a:t>apply-pending-maintenance-action</a:t>
            </a:r>
          </a:p>
          <a:p>
            <a:pPr marL="1028700" lvl="1">
              <a:buFont typeface="Wingdings" pitchFamily="2" charset="2"/>
              <a:buChar char="ü"/>
            </a:pPr>
            <a:r>
              <a:rPr lang="en-US" sz="1400" dirty="0">
                <a:solidFill>
                  <a:schemeClr val="bg2">
                    <a:lumMod val="10000"/>
                  </a:schemeClr>
                </a:solidFill>
              </a:rPr>
              <a:t>Example: Minor Upgrades (like RDS PostgreSQL 9.5.2-R1 to 9.5.4-R1) </a:t>
            </a:r>
            <a:r>
              <a:rPr lang="en-US" sz="1400" dirty="0">
                <a:solidFill>
                  <a:schemeClr val="bg2">
                    <a:lumMod val="10000"/>
                  </a:schemeClr>
                </a:solidFill>
                <a:hlinkClick r:id="rId3">
                  <a:extLst>
                    <a:ext uri="{A12FA001-AC4F-418D-AE19-62706E023703}">
                      <ahyp:hlinkClr xmlns:ahyp="http://schemas.microsoft.com/office/drawing/2018/hyperlinkcolor" xmlns="" val="tx"/>
                    </a:ext>
                  </a:extLst>
                </a:hlinkClick>
              </a:rPr>
              <a:t>might be applied automatically</a:t>
            </a:r>
            <a:r>
              <a:rPr lang="en-US" sz="1400" dirty="0">
                <a:solidFill>
                  <a:schemeClr val="bg2">
                    <a:lumMod val="10000"/>
                  </a:schemeClr>
                </a:solidFill>
              </a:rPr>
              <a:t> during the maintenance window </a:t>
            </a:r>
          </a:p>
          <a:p>
            <a:pPr marL="1028700" lvl="1">
              <a:buFont typeface="Wingdings" pitchFamily="2" charset="2"/>
              <a:buChar char="ü"/>
            </a:pPr>
            <a:endParaRPr lang="en-US" sz="1800" dirty="0">
              <a:solidFill>
                <a:schemeClr val="bg2">
                  <a:lumMod val="10000"/>
                </a:schemeClr>
              </a:solidFill>
            </a:endParaRPr>
          </a:p>
          <a:p>
            <a:pPr marL="285750" indent="-285750">
              <a:buFont typeface="Arial" panose="020B0604020202020204" pitchFamily="34" charset="0"/>
              <a:buChar char="•"/>
            </a:pPr>
            <a:r>
              <a:rPr lang="en-US" sz="1800" dirty="0">
                <a:solidFill>
                  <a:schemeClr val="bg2">
                    <a:lumMod val="10000"/>
                  </a:schemeClr>
                </a:solidFill>
              </a:rPr>
              <a:t>Customers are highly encouraged to manually test and patch up to keep up with patches/fixes</a:t>
            </a:r>
          </a:p>
          <a:p>
            <a:endParaRPr lang="en-US" sz="1800" dirty="0">
              <a:solidFill>
                <a:schemeClr val="bg2">
                  <a:lumMod val="10000"/>
                </a:schemeClr>
              </a:solidFill>
            </a:endParaRPr>
          </a:p>
        </p:txBody>
      </p:sp>
      <p:sp>
        <p:nvSpPr>
          <p:cNvPr id="18" name="TextBox 17">
            <a:extLst>
              <a:ext uri="{FF2B5EF4-FFF2-40B4-BE49-F238E27FC236}">
                <a16:creationId xmlns:a16="http://schemas.microsoft.com/office/drawing/2014/main" id="{85A1A7B6-3B1D-C845-8C42-E902A6F0F7AC}"/>
              </a:ext>
            </a:extLst>
          </p:cNvPr>
          <p:cNvSpPr txBox="1"/>
          <p:nvPr/>
        </p:nvSpPr>
        <p:spPr>
          <a:xfrm>
            <a:off x="995423" y="4788575"/>
            <a:ext cx="7687390" cy="230832"/>
          </a:xfrm>
          <a:prstGeom prst="rect">
            <a:avLst/>
          </a:prstGeom>
          <a:noFill/>
        </p:spPr>
        <p:txBody>
          <a:bodyPr wrap="square" rtlCol="0">
            <a:spAutoFit/>
          </a:bodyPr>
          <a:lstStyle/>
          <a:p>
            <a:r>
              <a:rPr lang="en-US" sz="900" dirty="0">
                <a:solidFill>
                  <a:schemeClr val="bg2">
                    <a:lumMod val="10000"/>
                  </a:schemeClr>
                </a:solidFill>
              </a:rPr>
              <a:t>More: </a:t>
            </a:r>
            <a:r>
              <a:rPr lang="en-US" sz="900" dirty="0">
                <a:hlinkClick r:id="rId4"/>
              </a:rPr>
              <a:t>https://aws.amazon.com/blogs/database/best-practices-for-upgrading-amazon-rds-to-major-and-minor-versions-of-postgresql/</a:t>
            </a:r>
            <a:endParaRPr lang="en-US" sz="900" dirty="0">
              <a:solidFill>
                <a:schemeClr val="bg2">
                  <a:lumMod val="10000"/>
                </a:schemeClr>
              </a:solidFill>
            </a:endParaRPr>
          </a:p>
        </p:txBody>
      </p:sp>
    </p:spTree>
    <p:extLst>
      <p:ext uri="{BB962C8B-B14F-4D97-AF65-F5344CB8AC3E}">
        <p14:creationId xmlns:p14="http://schemas.microsoft.com/office/powerpoint/2010/main" val="501122289"/>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1463</TotalTime>
  <Words>1721</Words>
  <Application>Microsoft Office PowerPoint</Application>
  <PresentationFormat>On-screen Show (16:9)</PresentationFormat>
  <Paragraphs>189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Amazon Ember Light</vt:lpstr>
      <vt:lpstr>Amazon Ember Regular</vt:lpstr>
      <vt:lpstr>Arial</vt:lpstr>
      <vt:lpstr>Wingdings</vt:lpstr>
      <vt:lpstr>DeckTemplate-AWS</vt:lpstr>
      <vt:lpstr>PowerPoint Presentation</vt:lpstr>
      <vt:lpstr>Agenda</vt:lpstr>
      <vt:lpstr>Who decides which version to run and when to upgrade?</vt:lpstr>
      <vt:lpstr>What's a Major version / Minor version</vt:lpstr>
      <vt:lpstr>What's a Major version / Minor version</vt:lpstr>
      <vt:lpstr>Differences between Major and Minor version upgrades</vt:lpstr>
      <vt:lpstr>Differences between Major and Minor version upgrades</vt:lpstr>
      <vt:lpstr>RDS version lifecycle</vt:lpstr>
      <vt:lpstr>Auto Minor Version Upgrade (AMVU)</vt:lpstr>
      <vt:lpstr>Upgrade Pre-Checks</vt:lpstr>
      <vt:lpstr>Production Upgrade Steps</vt:lpstr>
      <vt:lpstr>How do you maintain the database? How can I plan for it?</vt:lpstr>
      <vt:lpstr>Common problems during Upgrade </vt:lpstr>
      <vt:lpstr>Common problems during Upgrade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Vijay Karumajji</dc:creator>
  <cp:keywords/>
  <dc:description/>
  <cp:lastModifiedBy>Raghavan, Sundar</cp:lastModifiedBy>
  <cp:revision>102</cp:revision>
  <dcterms:created xsi:type="dcterms:W3CDTF">2016-06-17T18:22:10Z</dcterms:created>
  <dcterms:modified xsi:type="dcterms:W3CDTF">2021-02-13T20:22:41Z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