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5"/>
  </p:notesMasterIdLst>
  <p:sldIdLst>
    <p:sldId id="331" r:id="rId5"/>
    <p:sldId id="333" r:id="rId6"/>
    <p:sldId id="1780" r:id="rId7"/>
    <p:sldId id="285" r:id="rId8"/>
    <p:sldId id="260" r:id="rId9"/>
    <p:sldId id="291" r:id="rId10"/>
    <p:sldId id="1596" r:id="rId11"/>
    <p:sldId id="1597" r:id="rId12"/>
    <p:sldId id="1599" r:id="rId13"/>
    <p:sldId id="1600" r:id="rId14"/>
    <p:sldId id="1601" r:id="rId15"/>
    <p:sldId id="445" r:id="rId16"/>
    <p:sldId id="1602" r:id="rId17"/>
    <p:sldId id="290" r:id="rId18"/>
    <p:sldId id="1603" r:id="rId19"/>
    <p:sldId id="1604" r:id="rId20"/>
    <p:sldId id="1606" r:id="rId21"/>
    <p:sldId id="1607" r:id="rId22"/>
    <p:sldId id="1609" r:id="rId23"/>
    <p:sldId id="1611" r:id="rId24"/>
    <p:sldId id="1610" r:id="rId25"/>
    <p:sldId id="1612" r:id="rId26"/>
    <p:sldId id="1613" r:id="rId27"/>
    <p:sldId id="1614" r:id="rId28"/>
    <p:sldId id="1615" r:id="rId29"/>
    <p:sldId id="1818" r:id="rId30"/>
    <p:sldId id="1616" r:id="rId31"/>
    <p:sldId id="1617" r:id="rId32"/>
    <p:sldId id="1619" r:id="rId33"/>
    <p:sldId id="1781" r:id="rId3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C66EDE-7147-BE42-AB7D-AF607126532F}">
          <p14:sldIdLst>
            <p14:sldId id="331"/>
            <p14:sldId id="333"/>
            <p14:sldId id="1780"/>
            <p14:sldId id="285"/>
            <p14:sldId id="260"/>
          </p14:sldIdLst>
        </p14:section>
        <p14:section name="Intro to Aurora" id="{D1367570-B065-AC47-B40B-E226F63FDD77}">
          <p14:sldIdLst>
            <p14:sldId id="291"/>
            <p14:sldId id="1596"/>
            <p14:sldId id="1597"/>
            <p14:sldId id="1599"/>
            <p14:sldId id="1600"/>
            <p14:sldId id="1601"/>
            <p14:sldId id="445"/>
            <p14:sldId id="1602"/>
          </p14:sldIdLst>
        </p14:section>
        <p14:section name="Aurora Fundamentals" id="{CC31F598-0508-854D-AD89-BDDF6A9AE7DF}">
          <p14:sldIdLst>
            <p14:sldId id="290"/>
            <p14:sldId id="1603"/>
            <p14:sldId id="1604"/>
            <p14:sldId id="1606"/>
            <p14:sldId id="1607"/>
            <p14:sldId id="1609"/>
            <p14:sldId id="1611"/>
            <p14:sldId id="1610"/>
            <p14:sldId id="1612"/>
            <p14:sldId id="1613"/>
            <p14:sldId id="1614"/>
            <p14:sldId id="1615"/>
            <p14:sldId id="1818"/>
            <p14:sldId id="1616"/>
            <p14:sldId id="1617"/>
            <p14:sldId id="1619"/>
            <p14:sldId id="1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56" userDrawn="1">
          <p15:clr>
            <a:srgbClr val="A4A3A4"/>
          </p15:clr>
        </p15:guide>
        <p15:guide id="26" pos="336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aitlyn Ryan" initials="CR" lastIdx="2" clrIdx="2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B5D"/>
    <a:srgbClr val="4F81BD"/>
    <a:srgbClr val="FFFAD0"/>
    <a:srgbClr val="FFF8AE"/>
    <a:srgbClr val="595A5D"/>
    <a:srgbClr val="DCDCDC"/>
    <a:srgbClr val="F2F4F4"/>
    <a:srgbClr val="414042"/>
    <a:srgbClr val="0E2735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8" autoAdjust="0"/>
    <p:restoredTop sz="77327" autoAdjust="0"/>
  </p:normalViewPr>
  <p:slideViewPr>
    <p:cSldViewPr snapToGrid="0" showGuides="1">
      <p:cViewPr varScale="1">
        <p:scale>
          <a:sx n="103" d="100"/>
          <a:sy n="103" d="100"/>
        </p:scale>
        <p:origin x="1812" y="102"/>
      </p:cViewPr>
      <p:guideLst>
        <p:guide orient="horz" pos="1488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56"/>
        <p:guide pos="336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9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pPr marL="342900" indent="-342900">
              <a:buFontTx/>
              <a:buChar char="-"/>
            </a:pPr>
            <a:r>
              <a:rPr lang="en-US" dirty="0"/>
              <a:t>storage Is distributed across 3 AZs – multiple physical DCs</a:t>
            </a:r>
          </a:p>
          <a:p>
            <a:pPr marL="342900" indent="-342900">
              <a:buFontTx/>
              <a:buChar char="-"/>
            </a:pPr>
            <a:r>
              <a:rPr lang="en-US" dirty="0"/>
              <a:t>storage is log structured not a traditional block storage device, therefore it is designed around DB data interactions, and the DB engine doesn’t have to concern itself with underlying hardware characteristics and processes</a:t>
            </a:r>
          </a:p>
          <a:p>
            <a:pPr marL="342900" indent="-342900">
              <a:buFontTx/>
              <a:buChar char="-"/>
            </a:pPr>
            <a:r>
              <a:rPr lang="en-US" dirty="0"/>
              <a:t>storage nodes themselves use local SSDs (fast </a:t>
            </a:r>
            <a:r>
              <a:rPr lang="en-US" dirty="0" err="1"/>
              <a:t>NVMe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/>
              <a:t>storage nodes continuously stream data changes to Amazon S3 outside the critical path, with no impact to the front-end DB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8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0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45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3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3F2ED-74C5-7D4F-8560-0CC253E9A4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1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73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  <a:p>
            <a:endParaRPr lang="en-US" dirty="0"/>
          </a:p>
          <a:p>
            <a:pPr marL="457200" lvl="2" indent="-45720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64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Databases are all about </a:t>
            </a:r>
            <a:r>
              <a:rPr lang="en-US" sz="264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I/O</a:t>
            </a:r>
          </a:p>
          <a:p>
            <a:pPr marL="457200" lvl="2" indent="-45720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64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Network-attached storage is all about </a:t>
            </a:r>
            <a:r>
              <a:rPr lang="en-US" sz="264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packets/second</a:t>
            </a:r>
          </a:p>
          <a:p>
            <a:pPr marL="457200" lvl="2" indent="-45720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64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High-throughput processing is all about </a:t>
            </a:r>
            <a:r>
              <a:rPr lang="en-US" sz="264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context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1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500</a:t>
            </a:r>
          </a:p>
          <a:p>
            <a:endParaRPr lang="en-US" dirty="0"/>
          </a:p>
          <a:p>
            <a:r>
              <a:rPr lang="en-US" dirty="0"/>
              <a:t>DB Engine with storage driver interaction</a:t>
            </a: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Streaming redo logs (writes)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Loading data pages (reads)</a:t>
            </a:r>
          </a:p>
          <a:p>
            <a:endParaRPr lang="en-US" dirty="0"/>
          </a:p>
          <a:p>
            <a:r>
              <a:rPr lang="en-US" dirty="0"/>
              <a:t>Storage driver interacts with storage subsystem: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Saintains</a:t>
            </a: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 topology of storage volume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Tracks latency metrics for storage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Tracks consistency and durability LSNs for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6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7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8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Level 200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8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Level 200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4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200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  <a:p>
            <a:endParaRPr lang="en-US" dirty="0"/>
          </a:p>
          <a:p>
            <a:r>
              <a:rPr lang="en-US" dirty="0"/>
              <a:t>DBs are highly engineered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4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6" y="5952744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80" y="1645920"/>
            <a:ext cx="6400800" cy="5087619"/>
          </a:xfr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3512" y="1645920"/>
            <a:ext cx="3657600" cy="26862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512" y="4774602"/>
            <a:ext cx="3657600" cy="1892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28074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14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0260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857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303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293"/>
            <a:ext cx="14630400" cy="82250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C184B-EFF1-FC42-ACB9-16B711681355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11480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2C44C-5305-B14C-BBB0-B6B7CFA8FA7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8400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829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B2957-3B97-044C-96D9-919F122A473E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3800A-CE83-8544-84D0-9EEFD65420C6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7CECE-D438-CD4C-8D05-843868178D8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4E277-02CF-4A4A-A4A0-620880AAE48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P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D3F4F-E362-5848-B7C6-42C3641EFCCF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6" y="1645920"/>
            <a:ext cx="13513953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8" r:id="rId24"/>
    <p:sldLayoutId id="2147483711" r:id="rId25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2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4" pos="88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jpe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ws.amazon.com/blogs/database/amazon-aurora-under-the-hood-quorum-and-correlated-fail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ws.amazon.com/blogs/database/amazon-aurora-under-the-hood-quorum-membership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mazon-aurora-labs-for-mysql" TargetMode="External"/><Relationship Id="rId2" Type="http://schemas.openxmlformats.org/officeDocument/2006/relationships/hyperlink" Target="https://awsauroralabsmysql.com/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auroralabsmysql.com/prereqs/environmen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awsauroralabsmysql.com/provisioned/interact/" TargetMode="External"/><Relationship Id="rId4" Type="http://schemas.openxmlformats.org/officeDocument/2006/relationships/hyperlink" Target="https://awsauroralabsmysql.com/provisioned/creat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HOW TO USE THIS CONTENT AND CONTRIBUTE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NOTE: KEEP THIS SLIDE HIDDEN!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This slide deck is intended for discussions at 300 to 400 levels.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Slides are organized in sections, so you can hide/show entire sections as needed.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Individual slides have the intended level in the notes section (and you should maintain that pattern if you add/change content).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If you make changes add a line item in the change history on the right so we can track what/when changes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0D89F7-6D3E-984A-B171-CE81279AFB7C}"/>
              </a:ext>
            </a:extLst>
          </p:cNvPr>
          <p:cNvSpPr txBox="1">
            <a:spLocks/>
          </p:cNvSpPr>
          <p:nvPr/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CHANGE HISTORY: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V1.0, 2019-??-??, initial release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V2.0, 2019-10-22, content overhaul, leveling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V2.1, 2020-02-07, updates from service team</a:t>
            </a:r>
          </a:p>
        </p:txBody>
      </p:sp>
    </p:spTree>
    <p:extLst>
      <p:ext uri="{BB962C8B-B14F-4D97-AF65-F5344CB8AC3E}">
        <p14:creationId xmlns:p14="http://schemas.microsoft.com/office/powerpoint/2010/main" val="19790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4F2C-7B48-5B47-8678-52AB2FEA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Automates administrative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3D45-0A63-6240-A1F2-9FA8AB7ABC75}"/>
              </a:ext>
            </a:extLst>
          </p:cNvPr>
          <p:cNvSpPr txBox="1">
            <a:spLocks/>
          </p:cNvSpPr>
          <p:nvPr/>
        </p:nvSpPr>
        <p:spPr>
          <a:xfrm>
            <a:off x="609293" y="1692250"/>
            <a:ext cx="3933825" cy="1888979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4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Schema design 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Query construction 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Query optimization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78770D6-9A49-BB43-ADD9-56B4C3785DCE}"/>
              </a:ext>
            </a:extLst>
          </p:cNvPr>
          <p:cNvSpPr/>
          <p:nvPr/>
        </p:nvSpPr>
        <p:spPr>
          <a:xfrm>
            <a:off x="9102913" y="1858724"/>
            <a:ext cx="694810" cy="511077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E6F08-1449-1D46-927D-017EC2F578CF}"/>
              </a:ext>
            </a:extLst>
          </p:cNvPr>
          <p:cNvSpPr/>
          <p:nvPr/>
        </p:nvSpPr>
        <p:spPr>
          <a:xfrm>
            <a:off x="9797723" y="1858725"/>
            <a:ext cx="4477629" cy="5028300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Automatic fail-over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Backup &amp; recovery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Isolation &amp; security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Industry compliance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Push-button scaling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Automated patching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Advanced monitoring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Routine maintenance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419271A-0986-3B40-829B-78A965CB0D28}"/>
              </a:ext>
            </a:extLst>
          </p:cNvPr>
          <p:cNvSpPr/>
          <p:nvPr/>
        </p:nvSpPr>
        <p:spPr>
          <a:xfrm rot="10800000">
            <a:off x="4625284" y="1658234"/>
            <a:ext cx="693530" cy="1962661"/>
          </a:xfrm>
          <a:prstGeom prst="leftBrace">
            <a:avLst>
              <a:gd name="adj1" fmla="val 8333"/>
              <a:gd name="adj2" fmla="val 49508"/>
            </a:avLst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DC99B-5D98-134C-AE7E-0F640FA49000}"/>
              </a:ext>
            </a:extLst>
          </p:cNvPr>
          <p:cNvSpPr txBox="1"/>
          <p:nvPr/>
        </p:nvSpPr>
        <p:spPr>
          <a:xfrm>
            <a:off x="986847" y="5203910"/>
            <a:ext cx="6191141" cy="1255728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b="0" i="0">
                <a:solidFill>
                  <a:srgbClr val="4D4D4C"/>
                </a:solidFill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rgbClr val="4D4D4C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rgbClr val="4D4D4C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r>
              <a:rPr lang="en-US" sz="2400" dirty="0">
                <a:solidFill>
                  <a:schemeClr val="accent3"/>
                </a:solidFill>
                <a:latin typeface="+mn-lt"/>
                <a:ea typeface="Arial" charset="0"/>
                <a:cs typeface="Arial" panose="020B0604020202020204" pitchFamily="34" charset="0"/>
              </a:rPr>
              <a:t>Takes care of your time-consuming database management tasks, freeing you to focus on your applications and business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D30F29E-80B5-A547-91EB-0F7BD23FAA4D}"/>
              </a:ext>
            </a:extLst>
          </p:cNvPr>
          <p:cNvSpPr/>
          <p:nvPr/>
        </p:nvSpPr>
        <p:spPr>
          <a:xfrm>
            <a:off x="7454572" y="3982670"/>
            <a:ext cx="1536192" cy="877824"/>
          </a:xfrm>
          <a:prstGeom prst="homePlate">
            <a:avLst/>
          </a:prstGeom>
          <a:solidFill>
            <a:schemeClr val="accent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026BA89-D3FE-5241-B00E-3960C6F94719}"/>
              </a:ext>
            </a:extLst>
          </p:cNvPr>
          <p:cNvSpPr/>
          <p:nvPr/>
        </p:nvSpPr>
        <p:spPr>
          <a:xfrm rot="10800000">
            <a:off x="5400980" y="2210315"/>
            <a:ext cx="1536192" cy="877824"/>
          </a:xfrm>
          <a:prstGeom prst="homePlat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628A5-9D01-5446-A8AD-7A66E5721938}"/>
              </a:ext>
            </a:extLst>
          </p:cNvPr>
          <p:cNvSpPr txBox="1"/>
          <p:nvPr/>
        </p:nvSpPr>
        <p:spPr>
          <a:xfrm>
            <a:off x="5837611" y="2383959"/>
            <a:ext cx="102584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110C4-BCCF-3940-B952-5B8F52540B75}"/>
              </a:ext>
            </a:extLst>
          </p:cNvPr>
          <p:cNvSpPr txBox="1"/>
          <p:nvPr/>
        </p:nvSpPr>
        <p:spPr>
          <a:xfrm>
            <a:off x="7523607" y="4170250"/>
            <a:ext cx="122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Arial" charset="0"/>
                <a:cs typeface="Arial" panose="020B0604020202020204" pitchFamily="34" charset="0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4531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83B60A3-E37D-7C4F-9C91-200AC582BF18}"/>
              </a:ext>
            </a:extLst>
          </p:cNvPr>
          <p:cNvSpPr/>
          <p:nvPr/>
        </p:nvSpPr>
        <p:spPr>
          <a:xfrm>
            <a:off x="366809" y="2069887"/>
            <a:ext cx="13896781" cy="5582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23F82-8746-9447-B668-65194A4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Aurora customer adoption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11F56-950F-D44F-B995-F1DFFF6CE707}"/>
              </a:ext>
            </a:extLst>
          </p:cNvPr>
          <p:cNvSpPr/>
          <p:nvPr/>
        </p:nvSpPr>
        <p:spPr>
          <a:xfrm>
            <a:off x="1892949" y="1675618"/>
            <a:ext cx="10960266" cy="5327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94334" algn="ctr">
              <a:spcBef>
                <a:spcPct val="20000"/>
              </a:spcBef>
              <a:buSzPct val="100000"/>
            </a:pPr>
            <a:r>
              <a:rPr lang="en-US" sz="2200" b="1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Aurora is used by ¾ of the top 100 AWS customers</a:t>
            </a:r>
            <a:endParaRPr lang="en-US" sz="2200" dirty="0">
              <a:solidFill>
                <a:schemeClr val="tx2"/>
              </a:solidFill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94334" algn="ctr">
              <a:spcBef>
                <a:spcPct val="20000"/>
              </a:spcBef>
              <a:buSzPct val="100000"/>
            </a:pPr>
            <a:r>
              <a:rPr lang="en-US" sz="22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</a:p>
          <a:p>
            <a:pPr marL="94334" algn="ctr">
              <a:spcBef>
                <a:spcPct val="20000"/>
              </a:spcBef>
              <a:buSzPct val="100000"/>
            </a:pPr>
            <a:endParaRPr lang="en-US" sz="22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94334" algn="ctr">
              <a:spcBef>
                <a:spcPct val="20000"/>
              </a:spcBef>
              <a:buSzPct val="100000"/>
            </a:pPr>
            <a:r>
              <a:rPr lang="en-US" sz="2200" dirty="0">
                <a:solidFill>
                  <a:schemeClr val="tx2"/>
                </a:solidFill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tx2"/>
                </a:solidFill>
                <a:cs typeface="Arial" panose="020B0604020202020204" pitchFamily="34" charset="0"/>
              </a:rPr>
            </a:br>
            <a:endParaRPr lang="en-US" sz="22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CA3A4-2682-CF4F-995E-8A219268B2C5}"/>
              </a:ext>
            </a:extLst>
          </p:cNvPr>
          <p:cNvCxnSpPr>
            <a:cxnSpLocks/>
          </p:cNvCxnSpPr>
          <p:nvPr/>
        </p:nvCxnSpPr>
        <p:spPr>
          <a:xfrm flipH="1">
            <a:off x="366809" y="2069887"/>
            <a:ext cx="13896781" cy="0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27FF29-870D-414A-90F5-46642D3411B4}"/>
              </a:ext>
            </a:extLst>
          </p:cNvPr>
          <p:cNvSpPr/>
          <p:nvPr/>
        </p:nvSpPr>
        <p:spPr>
          <a:xfrm>
            <a:off x="3581687" y="1172230"/>
            <a:ext cx="758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334" algn="ctr">
              <a:spcBef>
                <a:spcPct val="20000"/>
              </a:spcBef>
              <a:buSzPct val="100000"/>
            </a:pPr>
            <a:r>
              <a:rPr lang="en-US" sz="2800" b="1" dirty="0">
                <a:solidFill>
                  <a:schemeClr val="accent1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Fastest growing service in AWS history!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DD098-F6D1-5E45-B76D-6EBD891E3F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9173" y="5537694"/>
            <a:ext cx="2618563" cy="13911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628F80A-EE7B-D348-BED4-2F430C1BDE11}"/>
              </a:ext>
            </a:extLst>
          </p:cNvPr>
          <p:cNvGrpSpPr/>
          <p:nvPr/>
        </p:nvGrpSpPr>
        <p:grpSpPr>
          <a:xfrm>
            <a:off x="568898" y="3402247"/>
            <a:ext cx="13694693" cy="833714"/>
            <a:chOff x="355561" y="2249780"/>
            <a:chExt cx="8559183" cy="521071"/>
          </a:xfrm>
        </p:grpSpPr>
        <p:pic>
          <p:nvPicPr>
            <p:cNvPr id="8" name="Picture 8" descr="Image result for autodesk">
              <a:extLst>
                <a:ext uri="{FF2B5EF4-FFF2-40B4-BE49-F238E27FC236}">
                  <a16:creationId xmlns:a16="http://schemas.microsoft.com/office/drawing/2014/main" id="{0D25B2C0-D335-2046-B279-159F0D385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61" y="2338342"/>
              <a:ext cx="2051820" cy="34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0559CE-D048-7942-8A88-652612C97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1214" y="2249780"/>
              <a:ext cx="1573530" cy="521071"/>
            </a:xfrm>
            <a:prstGeom prst="rect">
              <a:avLst/>
            </a:prstGeom>
          </p:spPr>
        </p:pic>
        <p:pic>
          <p:nvPicPr>
            <p:cNvPr id="10" name="Picture 2" descr="Verizon">
              <a:extLst>
                <a:ext uri="{FF2B5EF4-FFF2-40B4-BE49-F238E27FC236}">
                  <a16:creationId xmlns:a16="http://schemas.microsoft.com/office/drawing/2014/main" id="{5258BE15-A710-E745-8F3F-62E61E8E2C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208" t="29044" r="7766" b="31255"/>
            <a:stretch/>
          </p:blipFill>
          <p:spPr bwMode="auto">
            <a:xfrm>
              <a:off x="5237398" y="2257478"/>
              <a:ext cx="1917492" cy="505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The Mainichi Newspapers">
              <a:extLst>
                <a:ext uri="{FF2B5EF4-FFF2-40B4-BE49-F238E27FC236}">
                  <a16:creationId xmlns:a16="http://schemas.microsoft.com/office/drawing/2014/main" id="{026BEAA0-6C83-F34B-8D70-90C7E3927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706" y="2283563"/>
              <a:ext cx="2457367" cy="45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DD794E-A2BB-C54F-A26D-91D07C6561CF}"/>
              </a:ext>
            </a:extLst>
          </p:cNvPr>
          <p:cNvGrpSpPr/>
          <p:nvPr/>
        </p:nvGrpSpPr>
        <p:grpSpPr>
          <a:xfrm>
            <a:off x="487222" y="2171032"/>
            <a:ext cx="13391869" cy="1054822"/>
            <a:chOff x="304514" y="1356895"/>
            <a:chExt cx="8369918" cy="6592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C22C00-7B5A-D546-AD69-F0D4EAAEC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514" y="1356895"/>
              <a:ext cx="599331" cy="6592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3BD98-6FA3-344B-BD1B-B47144AC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8008" y="1424181"/>
              <a:ext cx="521618" cy="524692"/>
            </a:xfrm>
            <a:prstGeom prst="rect">
              <a:avLst/>
            </a:prstGeom>
          </p:spPr>
        </p:pic>
        <p:pic>
          <p:nvPicPr>
            <p:cNvPr id="15" name="Picture 6" descr="Image result for airbnb">
              <a:extLst>
                <a:ext uri="{FF2B5EF4-FFF2-40B4-BE49-F238E27FC236}">
                  <a16:creationId xmlns:a16="http://schemas.microsoft.com/office/drawing/2014/main" id="{18702407-7D63-6A4E-AE1C-EB98E5F6B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100" y="1405233"/>
              <a:ext cx="1263332" cy="56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ecochoku_logo">
              <a:extLst>
                <a:ext uri="{FF2B5EF4-FFF2-40B4-BE49-F238E27FC236}">
                  <a16:creationId xmlns:a16="http://schemas.microsoft.com/office/drawing/2014/main" id="{6BBECE07-A91C-3843-974C-80D9D1325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547" y="1398019"/>
              <a:ext cx="1923389" cy="57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File:GREE Logo.png">
              <a:extLst>
                <a:ext uri="{FF2B5EF4-FFF2-40B4-BE49-F238E27FC236}">
                  <a16:creationId xmlns:a16="http://schemas.microsoft.com/office/drawing/2014/main" id="{6EAC2A98-AAD6-3440-B931-E9AA8BDFA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789" y="1459743"/>
              <a:ext cx="1725595" cy="453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B780DB-AEF8-DE46-8E2E-E005893BDEF5}"/>
              </a:ext>
            </a:extLst>
          </p:cNvPr>
          <p:cNvGrpSpPr/>
          <p:nvPr/>
        </p:nvGrpSpPr>
        <p:grpSpPr>
          <a:xfrm>
            <a:off x="419472" y="6698034"/>
            <a:ext cx="13558685" cy="954502"/>
            <a:chOff x="262170" y="4186271"/>
            <a:chExt cx="8474178" cy="596564"/>
          </a:xfrm>
        </p:grpSpPr>
        <p:pic>
          <p:nvPicPr>
            <p:cNvPr id="19" name="Picture 14" descr="https://d0.awsstatic.com/video-thumbs/expedia-logo.jpg">
              <a:extLst>
                <a:ext uri="{FF2B5EF4-FFF2-40B4-BE49-F238E27FC236}">
                  <a16:creationId xmlns:a16="http://schemas.microsoft.com/office/drawing/2014/main" id="{77BB4C62-AE94-9C4B-8177-C2251D01E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377" b="26780"/>
            <a:stretch/>
          </p:blipFill>
          <p:spPr bwMode="auto">
            <a:xfrm>
              <a:off x="7367303" y="4307112"/>
              <a:ext cx="1369045" cy="35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icerm.brown.edu/awm-anniversary-2011/images/pearson-logo.png">
              <a:extLst>
                <a:ext uri="{FF2B5EF4-FFF2-40B4-BE49-F238E27FC236}">
                  <a16:creationId xmlns:a16="http://schemas.microsoft.com/office/drawing/2014/main" id="{30FB394B-29C4-0949-8880-3BE23B68D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70" y="4198369"/>
              <a:ext cx="920923" cy="54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230E5E-A109-DD42-8462-12B5263C3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67696" y="4232710"/>
              <a:ext cx="1265358" cy="503686"/>
            </a:xfrm>
            <a:prstGeom prst="rect">
              <a:avLst/>
            </a:prstGeom>
          </p:spPr>
        </p:pic>
        <p:pic>
          <p:nvPicPr>
            <p:cNvPr id="22" name="Picture 21" descr="Screen Shot 2016-11-18 at 1.47.28 PM.png">
              <a:extLst>
                <a:ext uri="{FF2B5EF4-FFF2-40B4-BE49-F238E27FC236}">
                  <a16:creationId xmlns:a16="http://schemas.microsoft.com/office/drawing/2014/main" id="{55EEA5DF-10D1-9B4B-99AE-D27DA560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7720" y="4298278"/>
              <a:ext cx="2044981" cy="372550"/>
            </a:xfrm>
            <a:prstGeom prst="rect">
              <a:avLst/>
            </a:prstGeom>
          </p:spPr>
        </p:pic>
        <p:pic>
          <p:nvPicPr>
            <p:cNvPr id="23" name="Picture 8" descr="Image result for Makuake logo">
              <a:extLst>
                <a:ext uri="{FF2B5EF4-FFF2-40B4-BE49-F238E27FC236}">
                  <a16:creationId xmlns:a16="http://schemas.microsoft.com/office/drawing/2014/main" id="{99055BED-7B76-B34A-8FA5-D7169F549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657" y="4186271"/>
              <a:ext cx="1735460" cy="59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80C0A3-4FE4-9D42-B56F-23CC6BC91B56}"/>
              </a:ext>
            </a:extLst>
          </p:cNvPr>
          <p:cNvGrpSpPr/>
          <p:nvPr/>
        </p:nvGrpSpPr>
        <p:grpSpPr>
          <a:xfrm>
            <a:off x="392041" y="4412352"/>
            <a:ext cx="13145006" cy="1103277"/>
            <a:chOff x="245025" y="2908781"/>
            <a:chExt cx="8215629" cy="689548"/>
          </a:xfrm>
        </p:grpSpPr>
        <p:pic>
          <p:nvPicPr>
            <p:cNvPr id="25" name="Picture 2" descr="Zendesk logo RGB.png">
              <a:extLst>
                <a:ext uri="{FF2B5EF4-FFF2-40B4-BE49-F238E27FC236}">
                  <a16:creationId xmlns:a16="http://schemas.microsoft.com/office/drawing/2014/main" id="{6B673D98-1198-DD4C-934D-557A0ACBC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878" y="2949333"/>
              <a:ext cx="835776" cy="60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BD85228-DA5F-0C4E-8566-A82D9D2B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327" t="30360" r="14366" b="29517"/>
            <a:stretch/>
          </p:blipFill>
          <p:spPr>
            <a:xfrm>
              <a:off x="245025" y="2987111"/>
              <a:ext cx="2056589" cy="532888"/>
            </a:xfrm>
            <a:prstGeom prst="rect">
              <a:avLst/>
            </a:prstGeom>
          </p:spPr>
        </p:pic>
        <p:pic>
          <p:nvPicPr>
            <p:cNvPr id="27" name="Picture 4" descr="Capital One">
              <a:extLst>
                <a:ext uri="{FF2B5EF4-FFF2-40B4-BE49-F238E27FC236}">
                  <a16:creationId xmlns:a16="http://schemas.microsoft.com/office/drawing/2014/main" id="{0DBB9F6C-00F3-A649-B8C7-CA1737E3CC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813" t="26375" r="12141" b="28506"/>
            <a:stretch/>
          </p:blipFill>
          <p:spPr bwMode="auto">
            <a:xfrm>
              <a:off x="5886677" y="2966809"/>
              <a:ext cx="1468987" cy="57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DELiGHTWORKS">
              <a:extLst>
                <a:ext uri="{FF2B5EF4-FFF2-40B4-BE49-F238E27FC236}">
                  <a16:creationId xmlns:a16="http://schemas.microsoft.com/office/drawing/2014/main" id="{C2728505-2BF2-0043-943A-951B5E4D8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943" y="2908781"/>
              <a:ext cx="1223521" cy="68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https://mynet.co.jp/assets/img/logo.png">
              <a:extLst>
                <a:ext uri="{FF2B5EF4-FFF2-40B4-BE49-F238E27FC236}">
                  <a16:creationId xmlns:a16="http://schemas.microsoft.com/office/drawing/2014/main" id="{4307348E-C082-9C45-B25E-E7CC9557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827" y="3027354"/>
              <a:ext cx="1553903" cy="45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F6D85F-2A49-DE4E-9CCD-6E88F4AB0212}"/>
              </a:ext>
            </a:extLst>
          </p:cNvPr>
          <p:cNvGrpSpPr/>
          <p:nvPr/>
        </p:nvGrpSpPr>
        <p:grpSpPr>
          <a:xfrm>
            <a:off x="487223" y="5692021"/>
            <a:ext cx="10852066" cy="829618"/>
            <a:chOff x="304514" y="3636525"/>
            <a:chExt cx="6782541" cy="518511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F687BE82-1DD1-4949-A03B-6D76989DE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14" y="3653623"/>
              <a:ext cx="1882512" cy="48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31" descr="Image result for Magaseek logo">
              <a:extLst>
                <a:ext uri="{FF2B5EF4-FFF2-40B4-BE49-F238E27FC236}">
                  <a16:creationId xmlns:a16="http://schemas.microsoft.com/office/drawing/2014/main" id="{AF0ECD10-2445-B34E-9FF1-EE2124D26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283" y="3680101"/>
              <a:ext cx="2668772" cy="431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CyberZ">
              <a:extLst>
                <a:ext uri="{FF2B5EF4-FFF2-40B4-BE49-F238E27FC236}">
                  <a16:creationId xmlns:a16="http://schemas.microsoft.com/office/drawing/2014/main" id="{DDB74DD9-0812-6143-9FAC-684EA8A56E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366" t="31530" r="12787" b="27774"/>
            <a:stretch/>
          </p:blipFill>
          <p:spPr bwMode="auto">
            <a:xfrm>
              <a:off x="2455705" y="3636525"/>
              <a:ext cx="1693899" cy="518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615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93" y="2489837"/>
            <a:ext cx="11651488" cy="26687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Amazon Aurora is fast…</a:t>
            </a:r>
            <a:b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3840" dirty="0">
                <a:latin typeface="+mn-lt"/>
                <a:cs typeface="Arial" panose="020B0604020202020204" pitchFamily="34" charset="0"/>
              </a:rPr>
              <a:t>up to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4000" dirty="0"/>
              <a:t>5x the throughput of MySQL; 3x the throughput of PostgreSQL</a:t>
            </a:r>
            <a:endParaRPr lang="en-US" b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0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AC2-F738-CB41-88D9-2C9A7151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adopting Amazon Aurora?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B150E-4298-4C40-863D-13EE84A604B3}"/>
              </a:ext>
            </a:extLst>
          </p:cNvPr>
          <p:cNvSpPr/>
          <p:nvPr/>
        </p:nvSpPr>
        <p:spPr>
          <a:xfrm>
            <a:off x="6100763" y="1275311"/>
            <a:ext cx="7961829" cy="1901739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Higher performance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Better availability and durability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Easy migration; no application change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E701C-7538-AA4A-8A78-1A3BAD20FF6B}"/>
              </a:ext>
            </a:extLst>
          </p:cNvPr>
          <p:cNvSpPr/>
          <p:nvPr/>
        </p:nvSpPr>
        <p:spPr>
          <a:xfrm>
            <a:off x="6079332" y="3410778"/>
            <a:ext cx="7961829" cy="1901739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One-tenth of the cost; no licenses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Comparable performance and availability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Migration tooling and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D3F68-759D-1742-BA92-E5704BDC9D45}"/>
              </a:ext>
            </a:extLst>
          </p:cNvPr>
          <p:cNvSpPr/>
          <p:nvPr/>
        </p:nvSpPr>
        <p:spPr>
          <a:xfrm>
            <a:off x="695170" y="1637725"/>
            <a:ext cx="4891244" cy="1176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Amazon Ember" panose="020B0603020204020204" pitchFamily="34" charset="0"/>
                <a:cs typeface="Arial" panose="020B0604020202020204" pitchFamily="34" charset="0"/>
              </a:rPr>
              <a:t>Customers migrating from open source 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E76B8-048D-D044-91A1-025302D4C1D6}"/>
              </a:ext>
            </a:extLst>
          </p:cNvPr>
          <p:cNvSpPr/>
          <p:nvPr/>
        </p:nvSpPr>
        <p:spPr>
          <a:xfrm>
            <a:off x="695170" y="3773192"/>
            <a:ext cx="4891245" cy="11769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Amazon Ember" panose="020B0603020204020204" pitchFamily="34" charset="0"/>
                <a:cs typeface="Arial" panose="020B0604020202020204" pitchFamily="34" charset="0"/>
              </a:rPr>
              <a:t>Customers using</a:t>
            </a:r>
          </a:p>
          <a:p>
            <a:pPr algn="ctr"/>
            <a:r>
              <a:rPr lang="en-US" sz="3000" b="1" dirty="0">
                <a:ea typeface="Amazon Ember" panose="020B0603020204020204" pitchFamily="34" charset="0"/>
                <a:cs typeface="Arial" panose="020B0604020202020204" pitchFamily="34" charset="0"/>
              </a:rPr>
              <a:t>commercial DB engines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2E31C-F794-7145-93F3-930C2F33741A}"/>
              </a:ext>
            </a:extLst>
          </p:cNvPr>
          <p:cNvSpPr/>
          <p:nvPr/>
        </p:nvSpPr>
        <p:spPr>
          <a:xfrm>
            <a:off x="6079331" y="5566858"/>
            <a:ext cx="7961829" cy="1901739"/>
          </a:xfrm>
          <a:prstGeom prst="rect">
            <a:avLst/>
          </a:prstGeom>
        </p:spPr>
        <p:txBody>
          <a:bodyPr vert="horz" wrap="square" lIns="146304" tIns="73152" rIns="146304" bIns="7315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Integration with other AWS services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Cloud-native capabilities and access mechanisms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Scalability, availability, managed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3785E-B326-BD47-A63C-DAAB59E096C7}"/>
              </a:ext>
            </a:extLst>
          </p:cNvPr>
          <p:cNvSpPr/>
          <p:nvPr/>
        </p:nvSpPr>
        <p:spPr>
          <a:xfrm>
            <a:off x="695169" y="5929272"/>
            <a:ext cx="4891245" cy="11769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Amazon Ember" panose="020B0603020204020204" pitchFamily="34" charset="0"/>
                <a:cs typeface="Arial" panose="020B0604020202020204" pitchFamily="34" charset="0"/>
              </a:rPr>
              <a:t>Customers building new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7F2A3-2014-694B-B4F6-9D5E70128F4E}"/>
              </a:ext>
            </a:extLst>
          </p:cNvPr>
          <p:cNvCxnSpPr/>
          <p:nvPr/>
        </p:nvCxnSpPr>
        <p:spPr>
          <a:xfrm>
            <a:off x="614363" y="3321845"/>
            <a:ext cx="1342679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A3437-EFB9-2E47-9B56-AABED0ED8E2D}"/>
              </a:ext>
            </a:extLst>
          </p:cNvPr>
          <p:cNvCxnSpPr/>
          <p:nvPr/>
        </p:nvCxnSpPr>
        <p:spPr>
          <a:xfrm>
            <a:off x="635795" y="5510213"/>
            <a:ext cx="1342679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50724"/>
            <a:ext cx="12435840" cy="1488168"/>
          </a:xfrm>
        </p:spPr>
        <p:txBody>
          <a:bodyPr/>
          <a:lstStyle/>
          <a:p>
            <a:r>
              <a:rPr lang="en-US" dirty="0"/>
              <a:t>Amazon Aurora Fundamentals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</p:spPr>
        <p:txBody>
          <a:bodyPr/>
          <a:lstStyle/>
          <a:p>
            <a:r>
              <a:rPr lang="en-US" dirty="0"/>
              <a:t>Storage System and Cluster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C635-28C1-F749-B0EB-11470553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Database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5042D-6F0C-244D-A077-572DAF468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+mn-lt"/>
              </a:rPr>
              <a:t>Databases are all about I/O…</a:t>
            </a:r>
          </a:p>
          <a:p>
            <a:endParaRPr lang="en-US" sz="2800" b="1" dirty="0"/>
          </a:p>
          <a:p>
            <a:r>
              <a:rPr lang="en-US" sz="2400" dirty="0">
                <a:latin typeface="+mn-lt"/>
              </a:rPr>
              <a:t>Design principles over the last 40+ years: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Increase</a:t>
            </a:r>
            <a:r>
              <a:rPr lang="en-US" sz="2400" dirty="0">
                <a:latin typeface="+mn-lt"/>
              </a:rPr>
              <a:t> I/O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Decrease</a:t>
            </a:r>
            <a:r>
              <a:rPr lang="en-US" sz="2400" dirty="0">
                <a:latin typeface="+mn-lt"/>
              </a:rPr>
              <a:t> number of I/</a:t>
            </a:r>
            <a:r>
              <a:rPr lang="en-US" sz="2400" dirty="0" err="1">
                <a:latin typeface="+mn-lt"/>
              </a:rPr>
              <a:t>Os</a:t>
            </a:r>
            <a:r>
              <a:rPr lang="en-US" sz="2400" dirty="0">
                <a:latin typeface="+mn-lt"/>
              </a:rPr>
              <a:t> consumed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68C599-962A-6349-8878-FFB5A0B37E80}"/>
              </a:ext>
            </a:extLst>
          </p:cNvPr>
          <p:cNvGrpSpPr/>
          <p:nvPr/>
        </p:nvGrpSpPr>
        <p:grpSpPr>
          <a:xfrm>
            <a:off x="10259433" y="1284546"/>
            <a:ext cx="2108184" cy="5727190"/>
            <a:chOff x="9610696" y="1159545"/>
            <a:chExt cx="1756821" cy="477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465C9-DCEA-4441-8123-DCE77EAA4B6B}"/>
                </a:ext>
              </a:extLst>
            </p:cNvPr>
            <p:cNvSpPr/>
            <p:nvPr/>
          </p:nvSpPr>
          <p:spPr>
            <a:xfrm>
              <a:off x="9610698" y="4996264"/>
              <a:ext cx="1756819" cy="935939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Attached</a:t>
              </a:r>
            </a:p>
            <a:p>
              <a:pPr algn="ctr"/>
              <a:r>
                <a:rPr lang="en-US" sz="1800" b="1" dirty="0"/>
                <a:t>Storage</a:t>
              </a:r>
              <a:endParaRPr lang="en-US" sz="1920" b="1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7FF4F3-FA65-044A-88C1-EF91A07B5F97}"/>
                </a:ext>
              </a:extLst>
            </p:cNvPr>
            <p:cNvGrpSpPr/>
            <p:nvPr/>
          </p:nvGrpSpPr>
          <p:grpSpPr>
            <a:xfrm>
              <a:off x="9610696" y="1159545"/>
              <a:ext cx="1756821" cy="2386846"/>
              <a:chOff x="9610990" y="1159545"/>
              <a:chExt cx="1756821" cy="238684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ED8F89-1E5F-2941-B9CE-9E77BCBA637B}"/>
                  </a:ext>
                </a:extLst>
              </p:cNvPr>
              <p:cNvGrpSpPr/>
              <p:nvPr/>
            </p:nvGrpSpPr>
            <p:grpSpPr>
              <a:xfrm>
                <a:off x="9610990" y="1988085"/>
                <a:ext cx="1756820" cy="1551983"/>
                <a:chOff x="9610990" y="2513865"/>
                <a:chExt cx="1756820" cy="155198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A832D46-8E66-114B-9309-91712844B9B6}"/>
                    </a:ext>
                  </a:extLst>
                </p:cNvPr>
                <p:cNvSpPr/>
                <p:nvPr/>
              </p:nvSpPr>
              <p:spPr>
                <a:xfrm>
                  <a:off x="9610990" y="2513865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SQL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1DE961-1B1B-094D-A8BD-B6B880570193}"/>
                    </a:ext>
                  </a:extLst>
                </p:cNvPr>
                <p:cNvSpPr/>
                <p:nvPr/>
              </p:nvSpPr>
              <p:spPr>
                <a:xfrm>
                  <a:off x="9610990" y="2897494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Transactions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0E947D3-30DB-2A48-A6FF-2B691E7282FD}"/>
                    </a:ext>
                  </a:extLst>
                </p:cNvPr>
                <p:cNvSpPr/>
                <p:nvPr/>
              </p:nvSpPr>
              <p:spPr>
                <a:xfrm>
                  <a:off x="9610990" y="3285647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Caching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1B6AED3-1582-3448-9627-BC8710AD2AD8}"/>
                    </a:ext>
                  </a:extLst>
                </p:cNvPr>
                <p:cNvSpPr/>
                <p:nvPr/>
              </p:nvSpPr>
              <p:spPr>
                <a:xfrm>
                  <a:off x="9610990" y="3677695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Logging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62E419-9218-9949-9C61-8A6C86AFE52E}"/>
                  </a:ext>
                </a:extLst>
              </p:cNvPr>
              <p:cNvSpPr/>
              <p:nvPr/>
            </p:nvSpPr>
            <p:spPr>
              <a:xfrm>
                <a:off x="9610991" y="1159545"/>
                <a:ext cx="1756820" cy="23868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6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664E77-C06A-0E43-91AB-4729608B4AA6}"/>
                  </a:ext>
                </a:extLst>
              </p:cNvPr>
              <p:cNvSpPr txBox="1"/>
              <p:nvPr/>
            </p:nvSpPr>
            <p:spPr>
              <a:xfrm>
                <a:off x="9610990" y="1304202"/>
                <a:ext cx="175682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tx2"/>
                    </a:solidFill>
                  </a:rPr>
                  <a:t>Compute</a:t>
                </a:r>
                <a:br>
                  <a:rPr lang="en-US" sz="1800" b="1" dirty="0">
                    <a:solidFill>
                      <a:schemeClr val="tx2"/>
                    </a:solidFill>
                  </a:rPr>
                </a:br>
                <a:r>
                  <a:rPr lang="en-US" sz="1800" b="1" dirty="0">
                    <a:solidFill>
                      <a:schemeClr val="tx2"/>
                    </a:solidFill>
                  </a:rPr>
                  <a:t>Node</a:t>
                </a:r>
              </a:p>
            </p:txBody>
          </p:sp>
        </p:grpSp>
        <p:sp>
          <p:nvSpPr>
            <p:cNvPr id="20" name="Up-Down Arrow 19">
              <a:extLst>
                <a:ext uri="{FF2B5EF4-FFF2-40B4-BE49-F238E27FC236}">
                  <a16:creationId xmlns:a16="http://schemas.microsoft.com/office/drawing/2014/main" id="{1C93DA34-FBC8-BE44-AE1D-17158F9B6A23}"/>
                </a:ext>
              </a:extLst>
            </p:cNvPr>
            <p:cNvSpPr/>
            <p:nvPr/>
          </p:nvSpPr>
          <p:spPr>
            <a:xfrm>
              <a:off x="9927246" y="3546391"/>
              <a:ext cx="1123719" cy="1443550"/>
            </a:xfrm>
            <a:prstGeom prst="up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56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47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C635-28C1-F749-B0EB-11470553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Database Architecture… in the 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5042D-6F0C-244D-A077-572DAF468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+mn-lt"/>
              </a:rPr>
              <a:t>Compute and storage have different lifetimes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Instances fail and may be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Instances are shut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Instances are scaled up/down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Instances are added to cluster to scale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Compute and storage are best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decoupled</a:t>
            </a:r>
            <a:r>
              <a:rPr lang="en-US" sz="2400" dirty="0">
                <a:latin typeface="+mn-lt"/>
              </a:rPr>
              <a:t> for scalability, availability and durability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68C599-962A-6349-8878-FFB5A0B37E80}"/>
              </a:ext>
            </a:extLst>
          </p:cNvPr>
          <p:cNvGrpSpPr/>
          <p:nvPr/>
        </p:nvGrpSpPr>
        <p:grpSpPr>
          <a:xfrm>
            <a:off x="10259433" y="1284546"/>
            <a:ext cx="2108184" cy="5727190"/>
            <a:chOff x="9610696" y="1159545"/>
            <a:chExt cx="1756821" cy="477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465C9-DCEA-4441-8123-DCE77EAA4B6B}"/>
                </a:ext>
              </a:extLst>
            </p:cNvPr>
            <p:cNvSpPr/>
            <p:nvPr/>
          </p:nvSpPr>
          <p:spPr>
            <a:xfrm>
              <a:off x="9610698" y="4996264"/>
              <a:ext cx="1756819" cy="935939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Attached</a:t>
              </a:r>
            </a:p>
            <a:p>
              <a:pPr algn="ctr"/>
              <a:r>
                <a:rPr lang="en-US" sz="1800" b="1" dirty="0"/>
                <a:t>Storage</a:t>
              </a:r>
              <a:endParaRPr lang="en-US" sz="1920" b="1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7FF4F3-FA65-044A-88C1-EF91A07B5F97}"/>
                </a:ext>
              </a:extLst>
            </p:cNvPr>
            <p:cNvGrpSpPr/>
            <p:nvPr/>
          </p:nvGrpSpPr>
          <p:grpSpPr>
            <a:xfrm>
              <a:off x="9610696" y="1159545"/>
              <a:ext cx="1756821" cy="2386846"/>
              <a:chOff x="9610990" y="1159545"/>
              <a:chExt cx="1756821" cy="238684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ED8F89-1E5F-2941-B9CE-9E77BCBA637B}"/>
                  </a:ext>
                </a:extLst>
              </p:cNvPr>
              <p:cNvGrpSpPr/>
              <p:nvPr/>
            </p:nvGrpSpPr>
            <p:grpSpPr>
              <a:xfrm>
                <a:off x="9610990" y="1988085"/>
                <a:ext cx="1756820" cy="1551983"/>
                <a:chOff x="9610990" y="2513865"/>
                <a:chExt cx="1756820" cy="155198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A832D46-8E66-114B-9309-91712844B9B6}"/>
                    </a:ext>
                  </a:extLst>
                </p:cNvPr>
                <p:cNvSpPr/>
                <p:nvPr/>
              </p:nvSpPr>
              <p:spPr>
                <a:xfrm>
                  <a:off x="9610990" y="2513865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SQL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1DE961-1B1B-094D-A8BD-B6B880570193}"/>
                    </a:ext>
                  </a:extLst>
                </p:cNvPr>
                <p:cNvSpPr/>
                <p:nvPr/>
              </p:nvSpPr>
              <p:spPr>
                <a:xfrm>
                  <a:off x="9610990" y="2897494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Transactions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0E947D3-30DB-2A48-A6FF-2B691E7282FD}"/>
                    </a:ext>
                  </a:extLst>
                </p:cNvPr>
                <p:cNvSpPr/>
                <p:nvPr/>
              </p:nvSpPr>
              <p:spPr>
                <a:xfrm>
                  <a:off x="9610990" y="3285647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Caching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1B6AED3-1582-3448-9627-BC8710AD2AD8}"/>
                    </a:ext>
                  </a:extLst>
                </p:cNvPr>
                <p:cNvSpPr/>
                <p:nvPr/>
              </p:nvSpPr>
              <p:spPr>
                <a:xfrm>
                  <a:off x="9610990" y="3677695"/>
                  <a:ext cx="1756820" cy="388153"/>
                </a:xfrm>
                <a:prstGeom prst="rect">
                  <a:avLst/>
                </a:prstGeom>
                <a:solidFill>
                  <a:srgbClr val="007CB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60" b="1" dirty="0"/>
                    <a:t>Logging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62E419-9218-9949-9C61-8A6C86AFE52E}"/>
                  </a:ext>
                </a:extLst>
              </p:cNvPr>
              <p:cNvSpPr/>
              <p:nvPr/>
            </p:nvSpPr>
            <p:spPr>
              <a:xfrm>
                <a:off x="9610991" y="1159545"/>
                <a:ext cx="1756820" cy="23868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6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664E77-C06A-0E43-91AB-4729608B4AA6}"/>
                  </a:ext>
                </a:extLst>
              </p:cNvPr>
              <p:cNvSpPr txBox="1"/>
              <p:nvPr/>
            </p:nvSpPr>
            <p:spPr>
              <a:xfrm>
                <a:off x="9610990" y="1304202"/>
                <a:ext cx="175682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tx2"/>
                    </a:solidFill>
                  </a:rPr>
                  <a:t>Compute</a:t>
                </a:r>
                <a:br>
                  <a:rPr lang="en-US" sz="1800" b="1" dirty="0">
                    <a:solidFill>
                      <a:schemeClr val="tx2"/>
                    </a:solidFill>
                  </a:rPr>
                </a:br>
                <a:r>
                  <a:rPr lang="en-US" sz="1800" b="1" dirty="0">
                    <a:solidFill>
                      <a:schemeClr val="tx2"/>
                    </a:solidFill>
                  </a:rPr>
                  <a:t>Node</a:t>
                </a:r>
              </a:p>
            </p:txBody>
          </p:sp>
        </p:grpSp>
        <p:sp>
          <p:nvSpPr>
            <p:cNvPr id="20" name="Up-Down Arrow 19">
              <a:extLst>
                <a:ext uri="{FF2B5EF4-FFF2-40B4-BE49-F238E27FC236}">
                  <a16:creationId xmlns:a16="http://schemas.microsoft.com/office/drawing/2014/main" id="{1C93DA34-FBC8-BE44-AE1D-17158F9B6A23}"/>
                </a:ext>
              </a:extLst>
            </p:cNvPr>
            <p:cNvSpPr/>
            <p:nvPr/>
          </p:nvSpPr>
          <p:spPr>
            <a:xfrm>
              <a:off x="10256239" y="3552714"/>
              <a:ext cx="465733" cy="1443550"/>
            </a:xfrm>
            <a:prstGeom prst="up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56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89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Scale-out, distributed, multi-tenant storage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Purpose-built log-structured distributed storage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Storage volume is striped across hundreds of storage nodes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Storage nodes with locally attached SSDs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Continuous backup to Amazon S3.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10135472" y="4432667"/>
              <a:ext cx="365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F1EC6CAB-2102-A94D-AD98-790D526B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57" y="7506881"/>
            <a:ext cx="430030" cy="44794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28D18F8-C3E3-3A4A-9E25-2569E605D989}"/>
              </a:ext>
            </a:extLst>
          </p:cNvPr>
          <p:cNvSpPr txBox="1"/>
          <p:nvPr/>
        </p:nvSpPr>
        <p:spPr>
          <a:xfrm>
            <a:off x="9751082" y="8016024"/>
            <a:ext cx="768779" cy="1765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endParaRPr lang="en-US" sz="2800" b="1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735483C-990A-404A-A29A-DA3CBF862BC4}"/>
              </a:ext>
            </a:extLst>
          </p:cNvPr>
          <p:cNvSpPr/>
          <p:nvPr/>
        </p:nvSpPr>
        <p:spPr>
          <a:xfrm rot="16200000">
            <a:off x="9968046" y="5454845"/>
            <a:ext cx="190291" cy="3760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Scale-out, distributed, multi-tenant storage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Six copies of data, two in each Availability Zone to protect against AZ+1 failure modes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Storage volume segmented in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10 GB </a:t>
            </a:r>
            <a:r>
              <a:rPr lang="en-US" sz="2200" b="1" dirty="0">
                <a:solidFill>
                  <a:srgbClr val="7030A0"/>
                </a:solidFill>
                <a:latin typeface="+mn-lt"/>
              </a:rPr>
              <a:t>protection groups (PG)</a:t>
            </a:r>
          </a:p>
          <a:p>
            <a:endParaRPr lang="en-US" sz="2200" b="1" dirty="0">
              <a:solidFill>
                <a:srgbClr val="7030A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Each PG contains six 10 GB </a:t>
            </a:r>
            <a:r>
              <a:rPr lang="en-US" sz="2200" b="1" dirty="0">
                <a:solidFill>
                  <a:schemeClr val="accent6"/>
                </a:solidFill>
                <a:latin typeface="+mn-lt"/>
              </a:rPr>
              <a:t>segments</a:t>
            </a:r>
            <a:r>
              <a:rPr lang="en-US" sz="2200" dirty="0">
                <a:latin typeface="+mn-lt"/>
              </a:rPr>
              <a:t>, copies of the same data on different storage nodes, two in each AZ.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Storage volume grows automatically by adding PGs, up to 64 TB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10135472" y="4432667"/>
              <a:ext cx="365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78658851-9729-2C46-A182-6B0D908FCF6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811071" y="3657600"/>
            <a:ext cx="1846905" cy="735808"/>
          </a:xfrm>
          <a:prstGeom prst="bentConnector2">
            <a:avLst/>
          </a:prstGeom>
          <a:ln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BCDD479-4192-1A45-8E23-9DA119CEE83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811071" y="4847064"/>
            <a:ext cx="1453773" cy="839275"/>
          </a:xfrm>
          <a:prstGeom prst="bentConnector3">
            <a:avLst/>
          </a:prstGeom>
          <a:ln>
            <a:solidFill>
              <a:schemeClr val="accent6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2D6253A-FB5F-7348-8979-145658101450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 rot="16200000" flipH="1">
            <a:off x="6396036" y="5159012"/>
            <a:ext cx="639988" cy="116108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346289E-C2B4-CA4C-9CF1-E9D8DA59B8A3}"/>
              </a:ext>
            </a:extLst>
          </p:cNvPr>
          <p:cNvCxnSpPr>
            <a:cxnSpLocks/>
            <a:stCxn id="73" idx="2"/>
            <a:endCxn id="60" idx="0"/>
          </p:cNvCxnSpPr>
          <p:nvPr/>
        </p:nvCxnSpPr>
        <p:spPr>
          <a:xfrm rot="16200000" flipH="1">
            <a:off x="6587960" y="4967087"/>
            <a:ext cx="639988" cy="499957"/>
          </a:xfrm>
          <a:prstGeom prst="bentConnector3">
            <a:avLst>
              <a:gd name="adj1" fmla="val 4888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90A059-DE27-3542-B522-75240CA1A888}"/>
              </a:ext>
            </a:extLst>
          </p:cNvPr>
          <p:cNvCxnSpPr>
            <a:cxnSpLocks/>
            <a:stCxn id="73" idx="2"/>
            <a:endCxn id="48" idx="0"/>
          </p:cNvCxnSpPr>
          <p:nvPr/>
        </p:nvCxnSpPr>
        <p:spPr>
          <a:xfrm rot="16200000" flipH="1">
            <a:off x="7541281" y="4013766"/>
            <a:ext cx="639988" cy="2406599"/>
          </a:xfrm>
          <a:prstGeom prst="bentConnector3">
            <a:avLst>
              <a:gd name="adj1" fmla="val 47767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A68062E-DA9E-FC44-948F-F8FADC159F98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rot="16200000" flipH="1">
            <a:off x="7722412" y="3832636"/>
            <a:ext cx="1418830" cy="3547702"/>
          </a:xfrm>
          <a:prstGeom prst="bentConnector3">
            <a:avLst>
              <a:gd name="adj1" fmla="val 2180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2C00107-DFAE-694F-ABFF-6796E4245E32}"/>
              </a:ext>
            </a:extLst>
          </p:cNvPr>
          <p:cNvCxnSpPr>
            <a:cxnSpLocks/>
            <a:stCxn id="73" idx="2"/>
            <a:endCxn id="22" idx="0"/>
          </p:cNvCxnSpPr>
          <p:nvPr/>
        </p:nvCxnSpPr>
        <p:spPr>
          <a:xfrm rot="16200000" flipH="1">
            <a:off x="9239434" y="2315614"/>
            <a:ext cx="1029409" cy="6192324"/>
          </a:xfrm>
          <a:prstGeom prst="bentConnector3">
            <a:avLst>
              <a:gd name="adj1" fmla="val 29875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6C1EC61-2CEC-6246-9D6E-B1F1613F637B}"/>
              </a:ext>
            </a:extLst>
          </p:cNvPr>
          <p:cNvCxnSpPr>
            <a:cxnSpLocks/>
            <a:stCxn id="73" idx="2"/>
            <a:endCxn id="18" idx="0"/>
          </p:cNvCxnSpPr>
          <p:nvPr/>
        </p:nvCxnSpPr>
        <p:spPr>
          <a:xfrm rot="16200000" flipH="1">
            <a:off x="9626609" y="1928439"/>
            <a:ext cx="639988" cy="6577254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8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durability storage system, tolerant of AZ+1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Using quorum model for writes and reads: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4 out of 6 for writes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3 out of 6 for reads (recovery)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Maintains write capability if an AZ fails, maintains read capability if AZ + 1 storage node fails.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Self-healing architecture rebalances hot storage nodes, rebuilds segments from failed hardware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+mn-lt"/>
              </a:rPr>
              <a:t>Peer to peer “gossip protocol” is used for repairs</a:t>
            </a:r>
            <a:endParaRPr lang="en-US" sz="20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10135472" y="4432667"/>
              <a:ext cx="365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2D6253A-FB5F-7348-8979-145658101450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 rot="16200000" flipH="1">
            <a:off x="6396036" y="5159012"/>
            <a:ext cx="639988" cy="116108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346289E-C2B4-CA4C-9CF1-E9D8DA59B8A3}"/>
              </a:ext>
            </a:extLst>
          </p:cNvPr>
          <p:cNvCxnSpPr>
            <a:cxnSpLocks/>
            <a:stCxn id="73" idx="2"/>
            <a:endCxn id="60" idx="0"/>
          </p:cNvCxnSpPr>
          <p:nvPr/>
        </p:nvCxnSpPr>
        <p:spPr>
          <a:xfrm rot="16200000" flipH="1">
            <a:off x="6587960" y="4967087"/>
            <a:ext cx="639988" cy="499957"/>
          </a:xfrm>
          <a:prstGeom prst="bentConnector3">
            <a:avLst>
              <a:gd name="adj1" fmla="val 4888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90A059-DE27-3542-B522-75240CA1A888}"/>
              </a:ext>
            </a:extLst>
          </p:cNvPr>
          <p:cNvCxnSpPr>
            <a:cxnSpLocks/>
            <a:stCxn id="73" idx="2"/>
            <a:endCxn id="48" idx="0"/>
          </p:cNvCxnSpPr>
          <p:nvPr/>
        </p:nvCxnSpPr>
        <p:spPr>
          <a:xfrm rot="16200000" flipH="1">
            <a:off x="7541281" y="4013766"/>
            <a:ext cx="639988" cy="2406599"/>
          </a:xfrm>
          <a:prstGeom prst="bentConnector3">
            <a:avLst>
              <a:gd name="adj1" fmla="val 47767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A68062E-DA9E-FC44-948F-F8FADC159F98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rot="16200000" flipH="1">
            <a:off x="7722412" y="3832636"/>
            <a:ext cx="1418830" cy="3547702"/>
          </a:xfrm>
          <a:prstGeom prst="bentConnector3">
            <a:avLst>
              <a:gd name="adj1" fmla="val 2180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2C00107-DFAE-694F-ABFF-6796E4245E32}"/>
              </a:ext>
            </a:extLst>
          </p:cNvPr>
          <p:cNvCxnSpPr>
            <a:cxnSpLocks/>
            <a:stCxn id="73" idx="2"/>
            <a:endCxn id="22" idx="0"/>
          </p:cNvCxnSpPr>
          <p:nvPr/>
        </p:nvCxnSpPr>
        <p:spPr>
          <a:xfrm rot="16200000" flipH="1">
            <a:off x="9239434" y="2315614"/>
            <a:ext cx="1029409" cy="6192324"/>
          </a:xfrm>
          <a:prstGeom prst="bentConnector3">
            <a:avLst>
              <a:gd name="adj1" fmla="val 29875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6C1EC61-2CEC-6246-9D6E-B1F1613F637B}"/>
              </a:ext>
            </a:extLst>
          </p:cNvPr>
          <p:cNvCxnSpPr>
            <a:cxnSpLocks/>
            <a:stCxn id="73" idx="2"/>
            <a:endCxn id="18" idx="0"/>
          </p:cNvCxnSpPr>
          <p:nvPr/>
        </p:nvCxnSpPr>
        <p:spPr>
          <a:xfrm rot="16200000" flipH="1">
            <a:off x="9626609" y="1928439"/>
            <a:ext cx="639988" cy="6577254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C7E4E1A-661D-F34A-9CE3-F449AEB0A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2614" y="4922711"/>
            <a:ext cx="2357575" cy="253387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93C963-C6AD-544E-B4C7-88D404549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9113" y="5446196"/>
            <a:ext cx="446868" cy="48028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9D3F405-5154-7946-99C8-B288E7FDC540}"/>
              </a:ext>
            </a:extLst>
          </p:cNvPr>
          <p:cNvSpPr txBox="1"/>
          <p:nvPr/>
        </p:nvSpPr>
        <p:spPr>
          <a:xfrm>
            <a:off x="2611828" y="7866156"/>
            <a:ext cx="940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More: </a:t>
            </a:r>
            <a:r>
              <a:rPr lang="en-US" sz="1400" dirty="0">
                <a:hlinkClick r:id="rId4"/>
              </a:rPr>
              <a:t>https://aws.amazon.com/blogs/database/amazon-aurora-under-the-hood-quorum-and-correlated-failure/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EXAMPLE AURORA IMMERSION DAY AGENDA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Participants Introduction (10 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Customer architecture or goals (20 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Introduction to Amazon Aurora (L200, 15min)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Aurora Fundamentals: Cluster Architecture, Storage System (L300-400,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HA/DR: HA options, failure recovery, connection management, DR options, Global Database, Multi-Master (L300-400+, 1.5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Management and Monitoring: Patching/upgrades, CloudWatch Metrics, Enhanced Monitoring, Performance Insights, Serverless + Data API, Read Replica Auto Scaling, RDS Proxy (L200-400+, 1.5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Security and Shared Responsibility Model (L200,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Migration Best Practices (L300,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Performance Features and Optimization: Parallel Query, AKP, Query Cache, Hash Joins, Batch Scans (L300-400+,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Best Practices for Effective Data Models (L300-400+, 0.5 </a:t>
            </a:r>
            <a:r>
              <a:rPr lang="en-US" sz="2000" dirty="0" err="1">
                <a:solidFill>
                  <a:schemeClr val="accent1"/>
                </a:solidFill>
              </a:rPr>
              <a:t>hrs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Roadmap Review (L200-300, 1 </a:t>
            </a:r>
            <a:r>
              <a:rPr lang="en-US" sz="2000" dirty="0" err="1">
                <a:solidFill>
                  <a:schemeClr val="accent1"/>
                </a:solidFill>
              </a:rPr>
              <a:t>hr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1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::TODO:: Quorum membership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Full/Tail segments membership changes</a:t>
            </a:r>
          </a:p>
          <a:p>
            <a:endParaRPr lang="en-US" sz="24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10135472" y="4432667"/>
              <a:ext cx="365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2D6253A-FB5F-7348-8979-145658101450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 rot="16200000" flipH="1">
            <a:off x="6396036" y="5159012"/>
            <a:ext cx="639988" cy="116108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346289E-C2B4-CA4C-9CF1-E9D8DA59B8A3}"/>
              </a:ext>
            </a:extLst>
          </p:cNvPr>
          <p:cNvCxnSpPr>
            <a:cxnSpLocks/>
            <a:stCxn id="73" idx="2"/>
            <a:endCxn id="60" idx="0"/>
          </p:cNvCxnSpPr>
          <p:nvPr/>
        </p:nvCxnSpPr>
        <p:spPr>
          <a:xfrm rot="16200000" flipH="1">
            <a:off x="6587960" y="4967087"/>
            <a:ext cx="639988" cy="499957"/>
          </a:xfrm>
          <a:prstGeom prst="bentConnector3">
            <a:avLst>
              <a:gd name="adj1" fmla="val 4888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90A059-DE27-3542-B522-75240CA1A888}"/>
              </a:ext>
            </a:extLst>
          </p:cNvPr>
          <p:cNvCxnSpPr>
            <a:cxnSpLocks/>
            <a:stCxn id="73" idx="2"/>
            <a:endCxn id="48" idx="0"/>
          </p:cNvCxnSpPr>
          <p:nvPr/>
        </p:nvCxnSpPr>
        <p:spPr>
          <a:xfrm rot="16200000" flipH="1">
            <a:off x="7541281" y="4013766"/>
            <a:ext cx="639988" cy="2406599"/>
          </a:xfrm>
          <a:prstGeom prst="bentConnector3">
            <a:avLst>
              <a:gd name="adj1" fmla="val 47767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A68062E-DA9E-FC44-948F-F8FADC159F98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rot="16200000" flipH="1">
            <a:off x="7722412" y="3832636"/>
            <a:ext cx="1418830" cy="3547702"/>
          </a:xfrm>
          <a:prstGeom prst="bentConnector3">
            <a:avLst>
              <a:gd name="adj1" fmla="val 21804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2C00107-DFAE-694F-ABFF-6796E4245E32}"/>
              </a:ext>
            </a:extLst>
          </p:cNvPr>
          <p:cNvCxnSpPr>
            <a:cxnSpLocks/>
            <a:stCxn id="73" idx="2"/>
            <a:endCxn id="22" idx="0"/>
          </p:cNvCxnSpPr>
          <p:nvPr/>
        </p:nvCxnSpPr>
        <p:spPr>
          <a:xfrm rot="16200000" flipH="1">
            <a:off x="9239434" y="2315614"/>
            <a:ext cx="1029409" cy="6192324"/>
          </a:xfrm>
          <a:prstGeom prst="bentConnector3">
            <a:avLst>
              <a:gd name="adj1" fmla="val 29875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6C1EC61-2CEC-6246-9D6E-B1F1613F637B}"/>
              </a:ext>
            </a:extLst>
          </p:cNvPr>
          <p:cNvCxnSpPr>
            <a:cxnSpLocks/>
            <a:stCxn id="73" idx="2"/>
            <a:endCxn id="18" idx="0"/>
          </p:cNvCxnSpPr>
          <p:nvPr/>
        </p:nvCxnSpPr>
        <p:spPr>
          <a:xfrm rot="16200000" flipH="1">
            <a:off x="9626609" y="1928439"/>
            <a:ext cx="639988" cy="6577254"/>
          </a:xfrm>
          <a:prstGeom prst="bentConnector3">
            <a:avLst>
              <a:gd name="adj1" fmla="val 47768"/>
            </a:avLst>
          </a:prstGeom>
          <a:ln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C7E4E1A-661D-F34A-9CE3-F449AEB0A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2614" y="4922711"/>
            <a:ext cx="2357575" cy="253387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93C963-C6AD-544E-B4C7-88D404549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9113" y="5446196"/>
            <a:ext cx="446868" cy="48028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A164EB0-EFD7-A243-A8E5-962E26E985F5}"/>
              </a:ext>
            </a:extLst>
          </p:cNvPr>
          <p:cNvSpPr txBox="1"/>
          <p:nvPr/>
        </p:nvSpPr>
        <p:spPr>
          <a:xfrm>
            <a:off x="2981320" y="7866156"/>
            <a:ext cx="8667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More: </a:t>
            </a:r>
            <a:r>
              <a:rPr lang="en-US" sz="1400" dirty="0">
                <a:hlinkClick r:id="rId4"/>
              </a:rPr>
              <a:t>https://aws.amazon.com/blogs/database/amazon-aurora-under-the-hood-quorum-membership/</a:t>
            </a:r>
            <a:endParaRPr lang="en-US" sz="1400" dirty="0">
              <a:solidFill>
                <a:schemeClr val="tx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2E5DC9-1340-3048-A30C-3C801528422B}"/>
              </a:ext>
            </a:extLst>
          </p:cNvPr>
          <p:cNvSpPr/>
          <p:nvPr/>
        </p:nvSpPr>
        <p:spPr>
          <a:xfrm>
            <a:off x="5757140" y="1478758"/>
            <a:ext cx="8501062" cy="3677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Aurora cluster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Up to 16 DB instances/nodes in a </a:t>
            </a:r>
            <a:r>
              <a:rPr lang="en-US" sz="2200" b="1" dirty="0">
                <a:latin typeface="+mn-lt"/>
              </a:rPr>
              <a:t>regional</a:t>
            </a:r>
            <a:r>
              <a:rPr lang="en-US" sz="2200" dirty="0">
                <a:latin typeface="+mn-lt"/>
              </a:rPr>
              <a:t> cluster, spanning multiple AZs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One (first) is always the writer/master.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Storage volume shared with readers. Readers open volume in read only mode (MySQL </a:t>
            </a:r>
            <a:r>
              <a:rPr lang="en-US" sz="2200" b="1" dirty="0" err="1">
                <a:latin typeface="Monaco" pitchFamily="2" charset="77"/>
              </a:rPr>
              <a:t>innodb_read_only</a:t>
            </a:r>
            <a:r>
              <a:rPr lang="en-US" sz="2200" b="1" dirty="0">
                <a:latin typeface="Monaco" pitchFamily="2" charset="77"/>
              </a:rPr>
              <a:t> = 1</a:t>
            </a:r>
            <a:r>
              <a:rPr lang="en-US" sz="2200" dirty="0">
                <a:latin typeface="+mn-lt"/>
              </a:rPr>
              <a:t>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9064666" y="4432667"/>
              <a:ext cx="4722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SHARED 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EF8D96-9002-4543-BC3F-A76A20E91AFF}"/>
              </a:ext>
            </a:extLst>
          </p:cNvPr>
          <p:cNvGrpSpPr/>
          <p:nvPr/>
        </p:nvGrpSpPr>
        <p:grpSpPr>
          <a:xfrm>
            <a:off x="6778168" y="2292925"/>
            <a:ext cx="1193008" cy="1289851"/>
            <a:chOff x="10479880" y="2432043"/>
            <a:chExt cx="1193008" cy="1289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F44032-5891-0C47-9E89-53E0678B611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D6BB80-B240-AB48-8A78-423916AD09E7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CA1EBC-5F3A-544A-B282-0A902AC24DD1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5BA475-51D5-4946-A8D8-0356B5386DF5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88774AE-64C8-1E47-B042-B9F3B40FC1D0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075AC3-F61B-6843-8358-EF4A3ED11BCD}"/>
              </a:ext>
            </a:extLst>
          </p:cNvPr>
          <p:cNvGrpSpPr/>
          <p:nvPr/>
        </p:nvGrpSpPr>
        <p:grpSpPr>
          <a:xfrm>
            <a:off x="9436897" y="2292925"/>
            <a:ext cx="1193008" cy="1289851"/>
            <a:chOff x="10479880" y="2432043"/>
            <a:chExt cx="1193008" cy="1289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6945858-1712-FD47-8F6F-9A703034E65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648A49-1C02-3149-AC51-7FBE1395B6C2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7CEE0F-2FC4-9441-9855-851A3709EA44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09F1D1-CD66-864C-A756-8B4B9F59E36C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FDC695-5B77-AF4E-B3D5-303F82F76BAE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63D5AF-AC87-4948-9831-07B24E8900F0}"/>
              </a:ext>
            </a:extLst>
          </p:cNvPr>
          <p:cNvGrpSpPr/>
          <p:nvPr/>
        </p:nvGrpSpPr>
        <p:grpSpPr>
          <a:xfrm>
            <a:off x="12081518" y="2292925"/>
            <a:ext cx="1193008" cy="1289851"/>
            <a:chOff x="10479880" y="2432043"/>
            <a:chExt cx="1193008" cy="1289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12CA12-B28C-9340-94A8-EDF81BE7987E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0107BE-AF0D-B74E-9465-88668A2A9DE9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7C62AF-9311-1545-B0B8-6CF990155C30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ACEE77-FE89-494B-9423-1BB388168297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4EE975-9DD3-B346-855D-590936316CAA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E253E36-0AEF-0B48-9EC7-2EAB655E5BE0}"/>
              </a:ext>
            </a:extLst>
          </p:cNvPr>
          <p:cNvSpPr txBox="1"/>
          <p:nvPr/>
        </p:nvSpPr>
        <p:spPr>
          <a:xfrm>
            <a:off x="8796815" y="1502476"/>
            <a:ext cx="24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DB Cluster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282EE2-5AB2-354A-AA70-323389DC69FF}"/>
              </a:ext>
            </a:extLst>
          </p:cNvPr>
          <p:cNvCxnSpPr/>
          <p:nvPr/>
        </p:nvCxnSpPr>
        <p:spPr>
          <a:xfrm>
            <a:off x="7377371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A541041-0BE4-D241-A464-0844B5016F74}"/>
              </a:ext>
            </a:extLst>
          </p:cNvPr>
          <p:cNvCxnSpPr/>
          <p:nvPr/>
        </p:nvCxnSpPr>
        <p:spPr>
          <a:xfrm flipV="1">
            <a:off x="10047329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1A787C-5E43-7C4E-AA0B-14ED58BA796F}"/>
              </a:ext>
            </a:extLst>
          </p:cNvPr>
          <p:cNvCxnSpPr/>
          <p:nvPr/>
        </p:nvCxnSpPr>
        <p:spPr>
          <a:xfrm flipV="1">
            <a:off x="12711836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7B1673-0003-7645-989F-BDC5E6EFD095}"/>
              </a:ext>
            </a:extLst>
          </p:cNvPr>
          <p:cNvSpPr txBox="1"/>
          <p:nvPr/>
        </p:nvSpPr>
        <p:spPr>
          <a:xfrm>
            <a:off x="9064574" y="7452592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*Aurora Serverless does not expose compute</a:t>
            </a:r>
          </a:p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 instances directly, and has no readers</a:t>
            </a:r>
          </a:p>
        </p:txBody>
      </p:sp>
    </p:spTree>
    <p:extLst>
      <p:ext uri="{BB962C8B-B14F-4D97-AF65-F5344CB8AC3E}">
        <p14:creationId xmlns:p14="http://schemas.microsoft.com/office/powerpoint/2010/main" val="207360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Aurora databases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Managed DB service, no OS or filesystem level access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Connect to writer using </a:t>
            </a:r>
            <a:r>
              <a:rPr lang="en-US" sz="2200" b="1" dirty="0">
                <a:solidFill>
                  <a:srgbClr val="7030A0"/>
                </a:solidFill>
                <a:latin typeface="+mn-lt"/>
              </a:rPr>
              <a:t>Cluster (DNS) Endpoint</a:t>
            </a:r>
            <a:r>
              <a:rPr lang="en-US" sz="2200" dirty="0">
                <a:latin typeface="+mn-lt"/>
              </a:rPr>
              <a:t> – always points to writer!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Round robin load balancing for reads using </a:t>
            </a:r>
            <a:r>
              <a:rPr lang="en-US" sz="2200" b="1" dirty="0">
                <a:solidFill>
                  <a:schemeClr val="accent6"/>
                </a:solidFill>
                <a:latin typeface="+mn-lt"/>
              </a:rPr>
              <a:t>Reader (DNS) Endpoint</a:t>
            </a:r>
            <a:r>
              <a:rPr lang="en-US" sz="2200" dirty="0">
                <a:latin typeface="+mn-lt"/>
              </a:rPr>
              <a:t> (excludes writer except on single node clusters)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b="1" dirty="0">
                <a:latin typeface="+mn-lt"/>
              </a:rPr>
              <a:t>Custom (DNS) Endpoints, read replica auto scaling</a:t>
            </a:r>
            <a:r>
              <a:rPr lang="en-US" sz="2200" dirty="0">
                <a:latin typeface="+mn-lt"/>
              </a:rPr>
              <a:t> supported as well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9064666" y="4432667"/>
              <a:ext cx="4722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SHARED 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EF8D96-9002-4543-BC3F-A76A20E91AFF}"/>
              </a:ext>
            </a:extLst>
          </p:cNvPr>
          <p:cNvGrpSpPr/>
          <p:nvPr/>
        </p:nvGrpSpPr>
        <p:grpSpPr>
          <a:xfrm>
            <a:off x="6778168" y="2292925"/>
            <a:ext cx="1193008" cy="1289851"/>
            <a:chOff x="10479880" y="2432043"/>
            <a:chExt cx="1193008" cy="1289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F44032-5891-0C47-9E89-53E0678B611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D6BB80-B240-AB48-8A78-423916AD09E7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CA1EBC-5F3A-544A-B282-0A902AC24DD1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5BA475-51D5-4946-A8D8-0356B5386DF5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88774AE-64C8-1E47-B042-B9F3B40FC1D0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075AC3-F61B-6843-8358-EF4A3ED11BCD}"/>
              </a:ext>
            </a:extLst>
          </p:cNvPr>
          <p:cNvGrpSpPr/>
          <p:nvPr/>
        </p:nvGrpSpPr>
        <p:grpSpPr>
          <a:xfrm>
            <a:off x="9436897" y="2292925"/>
            <a:ext cx="1193008" cy="1289851"/>
            <a:chOff x="10479880" y="2432043"/>
            <a:chExt cx="1193008" cy="1289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6945858-1712-FD47-8F6F-9A703034E65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648A49-1C02-3149-AC51-7FBE1395B6C2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7CEE0F-2FC4-9441-9855-851A3709EA44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09F1D1-CD66-864C-A756-8B4B9F59E36C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FDC695-5B77-AF4E-B3D5-303F82F76BAE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63D5AF-AC87-4948-9831-07B24E8900F0}"/>
              </a:ext>
            </a:extLst>
          </p:cNvPr>
          <p:cNvGrpSpPr/>
          <p:nvPr/>
        </p:nvGrpSpPr>
        <p:grpSpPr>
          <a:xfrm>
            <a:off x="12081518" y="2292925"/>
            <a:ext cx="1193008" cy="1289851"/>
            <a:chOff x="10479880" y="2432043"/>
            <a:chExt cx="1193008" cy="1289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12CA12-B28C-9340-94A8-EDF81BE7987E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0107BE-AF0D-B74E-9465-88668A2A9DE9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7C62AF-9311-1545-B0B8-6CF990155C30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ACEE77-FE89-494B-9423-1BB388168297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4EE975-9DD3-B346-855D-590936316CAA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282EE2-5AB2-354A-AA70-323389DC69FF}"/>
              </a:ext>
            </a:extLst>
          </p:cNvPr>
          <p:cNvCxnSpPr/>
          <p:nvPr/>
        </p:nvCxnSpPr>
        <p:spPr>
          <a:xfrm>
            <a:off x="7377371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A541041-0BE4-D241-A464-0844B5016F74}"/>
              </a:ext>
            </a:extLst>
          </p:cNvPr>
          <p:cNvCxnSpPr/>
          <p:nvPr/>
        </p:nvCxnSpPr>
        <p:spPr>
          <a:xfrm flipV="1">
            <a:off x="10047329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1A787C-5E43-7C4E-AA0B-14ED58BA796F}"/>
              </a:ext>
            </a:extLst>
          </p:cNvPr>
          <p:cNvCxnSpPr/>
          <p:nvPr/>
        </p:nvCxnSpPr>
        <p:spPr>
          <a:xfrm flipV="1">
            <a:off x="12711836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1483BB-B407-CC4F-B5C3-C52691E5E8A7}"/>
              </a:ext>
            </a:extLst>
          </p:cNvPr>
          <p:cNvCxnSpPr>
            <a:cxnSpLocks/>
          </p:cNvCxnSpPr>
          <p:nvPr/>
        </p:nvCxnSpPr>
        <p:spPr>
          <a:xfrm flipV="1">
            <a:off x="7379693" y="1478758"/>
            <a:ext cx="0" cy="814168"/>
          </a:xfrm>
          <a:prstGeom prst="straightConnector1">
            <a:avLst/>
          </a:prstGeom>
          <a:ln w="50800">
            <a:solidFill>
              <a:srgbClr val="7030A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C713550-6420-FB48-A0CD-F7B8F69D7218}"/>
              </a:ext>
            </a:extLst>
          </p:cNvPr>
          <p:cNvSpPr txBox="1"/>
          <p:nvPr/>
        </p:nvSpPr>
        <p:spPr>
          <a:xfrm>
            <a:off x="6882428" y="1698649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Cluster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Endpoint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DA899-FDA5-D440-B3CC-44025ABC0A25}"/>
              </a:ext>
            </a:extLst>
          </p:cNvPr>
          <p:cNvSpPr txBox="1"/>
          <p:nvPr/>
        </p:nvSpPr>
        <p:spPr>
          <a:xfrm>
            <a:off x="10825631" y="1697852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Reader</a:t>
            </a:r>
          </a:p>
          <a:p>
            <a:pPr algn="ctr"/>
            <a:r>
              <a:rPr lang="en-US" sz="1200" b="1" dirty="0">
                <a:solidFill>
                  <a:schemeClr val="accent6"/>
                </a:solidFill>
              </a:rPr>
              <a:t>Endpoint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D44DE8DE-BB1A-204D-996E-65E435314065}"/>
              </a:ext>
            </a:extLst>
          </p:cNvPr>
          <p:cNvCxnSpPr>
            <a:stCxn id="93" idx="0"/>
            <a:endCxn id="107" idx="1"/>
          </p:cNvCxnSpPr>
          <p:nvPr/>
        </p:nvCxnSpPr>
        <p:spPr>
          <a:xfrm rot="5400000" flipH="1" flipV="1">
            <a:off x="10247396" y="1714691"/>
            <a:ext cx="364240" cy="792229"/>
          </a:xfrm>
          <a:prstGeom prst="bentConnector2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BCD7BD17-EF31-ED4A-9D5D-36C336AEAA25}"/>
              </a:ext>
            </a:extLst>
          </p:cNvPr>
          <p:cNvCxnSpPr>
            <a:stCxn id="101" idx="0"/>
            <a:endCxn id="107" idx="3"/>
          </p:cNvCxnSpPr>
          <p:nvPr/>
        </p:nvCxnSpPr>
        <p:spPr>
          <a:xfrm rot="16200000" flipV="1">
            <a:off x="12061396" y="1676298"/>
            <a:ext cx="364240" cy="869014"/>
          </a:xfrm>
          <a:prstGeom prst="bentConnector2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4F30F7-69D8-D340-8062-7BF960E904A8}"/>
              </a:ext>
            </a:extLst>
          </p:cNvPr>
          <p:cNvCxnSpPr>
            <a:stCxn id="107" idx="0"/>
          </p:cNvCxnSpPr>
          <p:nvPr/>
        </p:nvCxnSpPr>
        <p:spPr>
          <a:xfrm flipV="1">
            <a:off x="11317320" y="1447676"/>
            <a:ext cx="0" cy="250176"/>
          </a:xfrm>
          <a:prstGeom prst="straightConnector1">
            <a:avLst/>
          </a:prstGeom>
          <a:ln w="508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9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Tolerating compute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Any reader node can be promoted to writer/master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+mn-lt"/>
              </a:rPr>
              <a:t>Failover tier</a:t>
            </a:r>
            <a:r>
              <a:rPr lang="en-US" sz="2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determines preference on failover reader candidates. Lower values more preferred.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Failed instances/nodes will be replaced after failover and come online as readers.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Readers reboot on writer failover.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9064666" y="4432667"/>
              <a:ext cx="4722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SHARED 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EF8D96-9002-4543-BC3F-A76A20E91AFF}"/>
              </a:ext>
            </a:extLst>
          </p:cNvPr>
          <p:cNvGrpSpPr/>
          <p:nvPr/>
        </p:nvGrpSpPr>
        <p:grpSpPr>
          <a:xfrm>
            <a:off x="6778168" y="2292925"/>
            <a:ext cx="1193008" cy="1289851"/>
            <a:chOff x="10479880" y="2432043"/>
            <a:chExt cx="1193008" cy="1289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F44032-5891-0C47-9E89-53E0678B611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D6BB80-B240-AB48-8A78-423916AD09E7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CA1EBC-5F3A-544A-B282-0A902AC24DD1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5BA475-51D5-4946-A8D8-0356B5386DF5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88774AE-64C8-1E47-B042-B9F3B40FC1D0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075AC3-F61B-6843-8358-EF4A3ED11BCD}"/>
              </a:ext>
            </a:extLst>
          </p:cNvPr>
          <p:cNvGrpSpPr/>
          <p:nvPr/>
        </p:nvGrpSpPr>
        <p:grpSpPr>
          <a:xfrm>
            <a:off x="9436897" y="2292925"/>
            <a:ext cx="1193008" cy="1289851"/>
            <a:chOff x="10479880" y="2432043"/>
            <a:chExt cx="1193008" cy="1289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6945858-1712-FD47-8F6F-9A703034E65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648A49-1C02-3149-AC51-7FBE1395B6C2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7CEE0F-2FC4-9441-9855-851A3709EA44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09F1D1-CD66-864C-A756-8B4B9F59E36C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FDC695-5B77-AF4E-B3D5-303F82F76BAE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63D5AF-AC87-4948-9831-07B24E8900F0}"/>
              </a:ext>
            </a:extLst>
          </p:cNvPr>
          <p:cNvGrpSpPr/>
          <p:nvPr/>
        </p:nvGrpSpPr>
        <p:grpSpPr>
          <a:xfrm>
            <a:off x="12081518" y="2292925"/>
            <a:ext cx="1193008" cy="1289851"/>
            <a:chOff x="10479880" y="2432043"/>
            <a:chExt cx="1193008" cy="1289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12CA12-B28C-9340-94A8-EDF81BE7987E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0107BE-AF0D-B74E-9465-88668A2A9DE9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7C62AF-9311-1545-B0B8-6CF990155C30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ACEE77-FE89-494B-9423-1BB388168297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4EE975-9DD3-B346-855D-590936316CAA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282EE2-5AB2-354A-AA70-323389DC69FF}"/>
              </a:ext>
            </a:extLst>
          </p:cNvPr>
          <p:cNvCxnSpPr/>
          <p:nvPr/>
        </p:nvCxnSpPr>
        <p:spPr>
          <a:xfrm>
            <a:off x="10068761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1A787C-5E43-7C4E-AA0B-14ED58BA796F}"/>
              </a:ext>
            </a:extLst>
          </p:cNvPr>
          <p:cNvCxnSpPr/>
          <p:nvPr/>
        </p:nvCxnSpPr>
        <p:spPr>
          <a:xfrm flipV="1">
            <a:off x="12711836" y="3597064"/>
            <a:ext cx="0" cy="73152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1483BB-B407-CC4F-B5C3-C52691E5E8A7}"/>
              </a:ext>
            </a:extLst>
          </p:cNvPr>
          <p:cNvCxnSpPr>
            <a:cxnSpLocks/>
          </p:cNvCxnSpPr>
          <p:nvPr/>
        </p:nvCxnSpPr>
        <p:spPr>
          <a:xfrm flipV="1">
            <a:off x="7379693" y="1478758"/>
            <a:ext cx="0" cy="681556"/>
          </a:xfrm>
          <a:prstGeom prst="straightConnector1">
            <a:avLst/>
          </a:prstGeom>
          <a:ln w="50800">
            <a:solidFill>
              <a:srgbClr val="7030A0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C713550-6420-FB48-A0CD-F7B8F69D7218}"/>
              </a:ext>
            </a:extLst>
          </p:cNvPr>
          <p:cNvSpPr txBox="1"/>
          <p:nvPr/>
        </p:nvSpPr>
        <p:spPr>
          <a:xfrm>
            <a:off x="6882428" y="1698649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Cluster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Endpoint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64FA8-E5B4-0143-80B5-F1C366E82B31}"/>
              </a:ext>
            </a:extLst>
          </p:cNvPr>
          <p:cNvSpPr/>
          <p:nvPr/>
        </p:nvSpPr>
        <p:spPr>
          <a:xfrm>
            <a:off x="10445774" y="3367537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CE9D4C1-531D-3A42-ACA1-90915A8B7521}"/>
              </a:ext>
            </a:extLst>
          </p:cNvPr>
          <p:cNvSpPr/>
          <p:nvPr/>
        </p:nvSpPr>
        <p:spPr>
          <a:xfrm>
            <a:off x="7764708" y="3374128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450161-4997-3242-8A5E-3797BD96AF6C}"/>
              </a:ext>
            </a:extLst>
          </p:cNvPr>
          <p:cNvSpPr/>
          <p:nvPr/>
        </p:nvSpPr>
        <p:spPr>
          <a:xfrm>
            <a:off x="13072436" y="3367537"/>
            <a:ext cx="418455" cy="4184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7B09B8A-C110-9743-B114-A8E9288EC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8697" y="2067323"/>
            <a:ext cx="1633158" cy="175528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275F23-B544-F844-B6E1-D452A2592B4E}"/>
              </a:ext>
            </a:extLst>
          </p:cNvPr>
          <p:cNvCxnSpPr>
            <a:cxnSpLocks/>
          </p:cNvCxnSpPr>
          <p:nvPr/>
        </p:nvCxnSpPr>
        <p:spPr>
          <a:xfrm flipV="1">
            <a:off x="12670016" y="1481481"/>
            <a:ext cx="0" cy="814168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297523B-0D1C-DB41-9AFE-BA6E6399ECD8}"/>
              </a:ext>
            </a:extLst>
          </p:cNvPr>
          <p:cNvSpPr txBox="1"/>
          <p:nvPr/>
        </p:nvSpPr>
        <p:spPr>
          <a:xfrm>
            <a:off x="12172751" y="1701372"/>
            <a:ext cx="98337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Reader</a:t>
            </a:r>
          </a:p>
          <a:p>
            <a:pPr algn="ctr"/>
            <a:r>
              <a:rPr lang="en-US" sz="1200" b="1" dirty="0">
                <a:solidFill>
                  <a:schemeClr val="accent6"/>
                </a:solidFill>
              </a:rPr>
              <a:t>Endpoint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A8E2050-77AA-254D-B617-5379B6AE413A}"/>
              </a:ext>
            </a:extLst>
          </p:cNvPr>
          <p:cNvCxnSpPr>
            <a:cxnSpLocks/>
            <a:stCxn id="106" idx="3"/>
            <a:endCxn id="93" idx="0"/>
          </p:cNvCxnSpPr>
          <p:nvPr/>
        </p:nvCxnSpPr>
        <p:spPr>
          <a:xfrm>
            <a:off x="7865806" y="1929482"/>
            <a:ext cx="2167596" cy="363443"/>
          </a:xfrm>
          <a:prstGeom prst="bentConnector2">
            <a:avLst/>
          </a:prstGeom>
          <a:ln w="508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9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A9-9CC8-4D4E-A211-2DDB1C1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Writes and asynchronous readers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142F-7E5A-8D46-A67C-75CA0D1E3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" y="1645920"/>
            <a:ext cx="4440714" cy="5087619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Storage is log structured, Aurora MySQL doesn’t flush data pages to storage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Redo logs (WAL, change vectors for data pages) get streamed continuously to storage nodes by writer, in parallel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Redo logs also streamed to readers for buffer pool and read view updates. 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Low reader lag &lt; ~20ms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8AEE-F145-274A-A30C-436481F710AF}"/>
              </a:ext>
            </a:extLst>
          </p:cNvPr>
          <p:cNvCxnSpPr/>
          <p:nvPr/>
        </p:nvCxnSpPr>
        <p:spPr>
          <a:xfrm>
            <a:off x="603504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BCD72-707A-2B47-B6D6-D00A022A8BA8}"/>
              </a:ext>
            </a:extLst>
          </p:cNvPr>
          <p:cNvCxnSpPr/>
          <p:nvPr/>
        </p:nvCxnSpPr>
        <p:spPr>
          <a:xfrm>
            <a:off x="868680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FE8C0-42E3-C24D-9437-C689BC4419C6}"/>
              </a:ext>
            </a:extLst>
          </p:cNvPr>
          <p:cNvCxnSpPr/>
          <p:nvPr/>
        </p:nvCxnSpPr>
        <p:spPr>
          <a:xfrm>
            <a:off x="1133856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C4A7C-0C38-DF4B-9868-D8480C480985}"/>
              </a:ext>
            </a:extLst>
          </p:cNvPr>
          <p:cNvCxnSpPr/>
          <p:nvPr/>
        </p:nvCxnSpPr>
        <p:spPr>
          <a:xfrm>
            <a:off x="13990320" y="1743075"/>
            <a:ext cx="0" cy="54721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F9688-27EF-6B43-B927-812C03022CEE}"/>
              </a:ext>
            </a:extLst>
          </p:cNvPr>
          <p:cNvSpPr txBox="1"/>
          <p:nvPr/>
        </p:nvSpPr>
        <p:spPr>
          <a:xfrm>
            <a:off x="7024931" y="684585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DCD7-E379-3D40-8F4B-43EF819B70B9}"/>
              </a:ext>
            </a:extLst>
          </p:cNvPr>
          <p:cNvSpPr txBox="1"/>
          <p:nvPr/>
        </p:nvSpPr>
        <p:spPr>
          <a:xfrm>
            <a:off x="9676690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F6477-9D1E-0842-A529-48F2D79803B9}"/>
              </a:ext>
            </a:extLst>
          </p:cNvPr>
          <p:cNvSpPr txBox="1"/>
          <p:nvPr/>
        </p:nvSpPr>
        <p:spPr>
          <a:xfrm>
            <a:off x="12328451" y="68458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 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037564-649F-4340-A1C8-B749629BB86F}"/>
              </a:ext>
            </a:extLst>
          </p:cNvPr>
          <p:cNvGrpSpPr/>
          <p:nvPr/>
        </p:nvGrpSpPr>
        <p:grpSpPr>
          <a:xfrm>
            <a:off x="6150769" y="4343400"/>
            <a:ext cx="7729537" cy="607218"/>
            <a:chOff x="6150769" y="4329113"/>
            <a:chExt cx="7729537" cy="6072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CB7357-47DE-5A43-9032-E1D385B64B30}"/>
                </a:ext>
              </a:extLst>
            </p:cNvPr>
            <p:cNvSpPr/>
            <p:nvPr/>
          </p:nvSpPr>
          <p:spPr>
            <a:xfrm>
              <a:off x="6150769" y="4329113"/>
              <a:ext cx="7729537" cy="60721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25B60-58D7-384B-8147-FF1AFD9FC9FD}"/>
                </a:ext>
              </a:extLst>
            </p:cNvPr>
            <p:cNvSpPr txBox="1"/>
            <p:nvPr/>
          </p:nvSpPr>
          <p:spPr>
            <a:xfrm>
              <a:off x="10135472" y="4432667"/>
              <a:ext cx="365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CLUSTER STORAGE VOLUME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65E0F6-464E-7449-B7B8-4B0064B9F8BE}"/>
              </a:ext>
            </a:extLst>
          </p:cNvPr>
          <p:cNvGrpSpPr/>
          <p:nvPr/>
        </p:nvGrpSpPr>
        <p:grpSpPr>
          <a:xfrm>
            <a:off x="11572278" y="5537060"/>
            <a:ext cx="2183718" cy="1077399"/>
            <a:chOff x="11572278" y="5537060"/>
            <a:chExt cx="2183718" cy="10773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3A1E07-57E9-1A4D-B0F6-8EC64E656306}"/>
                </a:ext>
              </a:extLst>
            </p:cNvPr>
            <p:cNvSpPr/>
            <p:nvPr/>
          </p:nvSpPr>
          <p:spPr>
            <a:xfrm>
              <a:off x="1348216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0DAE50-70BA-BC4C-B776-1D80ABF72AD5}"/>
                </a:ext>
              </a:extLst>
            </p:cNvPr>
            <p:cNvSpPr/>
            <p:nvPr/>
          </p:nvSpPr>
          <p:spPr>
            <a:xfrm>
              <a:off x="134821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A30CF9-2CE4-6645-9541-4DEBA087B97B}"/>
                </a:ext>
              </a:extLst>
            </p:cNvPr>
            <p:cNvSpPr/>
            <p:nvPr/>
          </p:nvSpPr>
          <p:spPr>
            <a:xfrm>
              <a:off x="1348216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4F4A68-2758-9749-8228-609C947FE2C0}"/>
                </a:ext>
              </a:extLst>
            </p:cNvPr>
            <p:cNvSpPr/>
            <p:nvPr/>
          </p:nvSpPr>
          <p:spPr>
            <a:xfrm>
              <a:off x="13098313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E2F3A-2CD7-E14E-8D03-6DFDF38B9D2A}"/>
                </a:ext>
              </a:extLst>
            </p:cNvPr>
            <p:cNvSpPr/>
            <p:nvPr/>
          </p:nvSpPr>
          <p:spPr>
            <a:xfrm>
              <a:off x="13098313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6C047F-7859-7C49-9694-D0B410D42242}"/>
                </a:ext>
              </a:extLst>
            </p:cNvPr>
            <p:cNvSpPr/>
            <p:nvPr/>
          </p:nvSpPr>
          <p:spPr>
            <a:xfrm>
              <a:off x="13098312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86D1B8-411C-D443-AD10-AC5F7F5E007E}"/>
                </a:ext>
              </a:extLst>
            </p:cNvPr>
            <p:cNvSpPr/>
            <p:nvPr/>
          </p:nvSpPr>
          <p:spPr>
            <a:xfrm>
              <a:off x="12713383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3466EF-53DC-E842-9CFB-BFB63F822384}"/>
                </a:ext>
              </a:extLst>
            </p:cNvPr>
            <p:cNvSpPr/>
            <p:nvPr/>
          </p:nvSpPr>
          <p:spPr>
            <a:xfrm>
              <a:off x="12713383" y="5926481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05C90-6509-CF42-BDF7-666556E262E3}"/>
                </a:ext>
              </a:extLst>
            </p:cNvPr>
            <p:cNvSpPr/>
            <p:nvPr/>
          </p:nvSpPr>
          <p:spPr>
            <a:xfrm>
              <a:off x="12713382" y="6315902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4F73-861D-3647-9E85-282745727D5C}"/>
                </a:ext>
              </a:extLst>
            </p:cNvPr>
            <p:cNvSpPr/>
            <p:nvPr/>
          </p:nvSpPr>
          <p:spPr>
            <a:xfrm>
              <a:off x="1232845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6F5957-59C9-2741-9221-DF570DCA5A38}"/>
                </a:ext>
              </a:extLst>
            </p:cNvPr>
            <p:cNvSpPr/>
            <p:nvPr/>
          </p:nvSpPr>
          <p:spPr>
            <a:xfrm>
              <a:off x="1232845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D1C5D4-AB3B-9049-9C67-4520658784B4}"/>
                </a:ext>
              </a:extLst>
            </p:cNvPr>
            <p:cNvSpPr/>
            <p:nvPr/>
          </p:nvSpPr>
          <p:spPr>
            <a:xfrm>
              <a:off x="12328450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4887CA-7991-2B4D-B5FB-5A899220A3C6}"/>
                </a:ext>
              </a:extLst>
            </p:cNvPr>
            <p:cNvSpPr/>
            <p:nvPr/>
          </p:nvSpPr>
          <p:spPr>
            <a:xfrm>
              <a:off x="11944602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A2D1BF-C80C-B242-83CE-494C81D5D8C7}"/>
                </a:ext>
              </a:extLst>
            </p:cNvPr>
            <p:cNvSpPr/>
            <p:nvPr/>
          </p:nvSpPr>
          <p:spPr>
            <a:xfrm>
              <a:off x="1194460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03C0E-46BD-F24D-B5E6-74A83BC8B6EE}"/>
                </a:ext>
              </a:extLst>
            </p:cNvPr>
            <p:cNvSpPr/>
            <p:nvPr/>
          </p:nvSpPr>
          <p:spPr>
            <a:xfrm>
              <a:off x="11944601" y="6315902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30DB5-3CAB-7F44-928B-28C4CB98283D}"/>
                </a:ext>
              </a:extLst>
            </p:cNvPr>
            <p:cNvSpPr/>
            <p:nvPr/>
          </p:nvSpPr>
          <p:spPr>
            <a:xfrm>
              <a:off x="11572279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730932-211F-9E43-AE25-61D286703313}"/>
                </a:ext>
              </a:extLst>
            </p:cNvPr>
            <p:cNvSpPr/>
            <p:nvPr/>
          </p:nvSpPr>
          <p:spPr>
            <a:xfrm>
              <a:off x="11572279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37A64-4082-604E-89EF-B843F7E2E80A}"/>
                </a:ext>
              </a:extLst>
            </p:cNvPr>
            <p:cNvSpPr/>
            <p:nvPr/>
          </p:nvSpPr>
          <p:spPr>
            <a:xfrm>
              <a:off x="11572278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2490B-71F6-5E4A-8AFC-E0851CF44DE8}"/>
              </a:ext>
            </a:extLst>
          </p:cNvPr>
          <p:cNvGrpSpPr/>
          <p:nvPr/>
        </p:nvGrpSpPr>
        <p:grpSpPr>
          <a:xfrm>
            <a:off x="8927657" y="5537060"/>
            <a:ext cx="2183718" cy="1077399"/>
            <a:chOff x="8927657" y="5537060"/>
            <a:chExt cx="2183718" cy="10773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CC4B6-A188-9C43-B01A-D308DF714CFC}"/>
                </a:ext>
              </a:extLst>
            </p:cNvPr>
            <p:cNvSpPr/>
            <p:nvPr/>
          </p:nvSpPr>
          <p:spPr>
            <a:xfrm>
              <a:off x="10837541" y="5537060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8976E2-492C-2A4C-92BB-6E0AE8D3A4A0}"/>
                </a:ext>
              </a:extLst>
            </p:cNvPr>
            <p:cNvSpPr/>
            <p:nvPr/>
          </p:nvSpPr>
          <p:spPr>
            <a:xfrm>
              <a:off x="10837541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1B5FD-2E6A-A144-9EB5-217AD6C11E97}"/>
                </a:ext>
              </a:extLst>
            </p:cNvPr>
            <p:cNvSpPr/>
            <p:nvPr/>
          </p:nvSpPr>
          <p:spPr>
            <a:xfrm>
              <a:off x="1083754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B4068F-A51D-AA45-93AB-C1791113D6FB}"/>
                </a:ext>
              </a:extLst>
            </p:cNvPr>
            <p:cNvSpPr/>
            <p:nvPr/>
          </p:nvSpPr>
          <p:spPr>
            <a:xfrm>
              <a:off x="1045369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D4535-B79F-7B41-A26B-1065EB116A91}"/>
                </a:ext>
              </a:extLst>
            </p:cNvPr>
            <p:cNvSpPr/>
            <p:nvPr/>
          </p:nvSpPr>
          <p:spPr>
            <a:xfrm>
              <a:off x="1045369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A50DE1-744A-A74C-BF71-EC3B55620A24}"/>
                </a:ext>
              </a:extLst>
            </p:cNvPr>
            <p:cNvSpPr/>
            <p:nvPr/>
          </p:nvSpPr>
          <p:spPr>
            <a:xfrm>
              <a:off x="10453691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236F5-273F-E24E-8C78-B4CEAB9C6CD1}"/>
                </a:ext>
              </a:extLst>
            </p:cNvPr>
            <p:cNvSpPr/>
            <p:nvPr/>
          </p:nvSpPr>
          <p:spPr>
            <a:xfrm>
              <a:off x="10068762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606C-9280-2C4F-B688-7F205E86C0BA}"/>
                </a:ext>
              </a:extLst>
            </p:cNvPr>
            <p:cNvSpPr/>
            <p:nvPr/>
          </p:nvSpPr>
          <p:spPr>
            <a:xfrm>
              <a:off x="10068762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7370D2-DFF7-AD4D-9E14-F3D4EBEE7D5C}"/>
                </a:ext>
              </a:extLst>
            </p:cNvPr>
            <p:cNvSpPr/>
            <p:nvPr/>
          </p:nvSpPr>
          <p:spPr>
            <a:xfrm>
              <a:off x="10068761" y="6315902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9374E-EC01-5844-BAA5-04D6C19253BB}"/>
                </a:ext>
              </a:extLst>
            </p:cNvPr>
            <p:cNvSpPr/>
            <p:nvPr/>
          </p:nvSpPr>
          <p:spPr>
            <a:xfrm>
              <a:off x="9683830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60EE5-67EF-8047-9774-B9DC760B472B}"/>
                </a:ext>
              </a:extLst>
            </p:cNvPr>
            <p:cNvSpPr/>
            <p:nvPr/>
          </p:nvSpPr>
          <p:spPr>
            <a:xfrm>
              <a:off x="9683830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0E1263-3AAD-D34D-98ED-1B8CE7C21253}"/>
                </a:ext>
              </a:extLst>
            </p:cNvPr>
            <p:cNvSpPr/>
            <p:nvPr/>
          </p:nvSpPr>
          <p:spPr>
            <a:xfrm>
              <a:off x="9683829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9244A5-E0CD-9B49-93F7-D9E0DBECD50E}"/>
                </a:ext>
              </a:extLst>
            </p:cNvPr>
            <p:cNvSpPr/>
            <p:nvPr/>
          </p:nvSpPr>
          <p:spPr>
            <a:xfrm>
              <a:off x="9299981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B0250-1CDF-3F47-96BD-09B5C6EF215B}"/>
                </a:ext>
              </a:extLst>
            </p:cNvPr>
            <p:cNvSpPr/>
            <p:nvPr/>
          </p:nvSpPr>
          <p:spPr>
            <a:xfrm>
              <a:off x="9299981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7DB7C-8A86-7740-AA9F-013E69D14B1A}"/>
                </a:ext>
              </a:extLst>
            </p:cNvPr>
            <p:cNvSpPr/>
            <p:nvPr/>
          </p:nvSpPr>
          <p:spPr>
            <a:xfrm>
              <a:off x="9299980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CD65B9-5A00-8442-98B5-81EE1C01DDC7}"/>
                </a:ext>
              </a:extLst>
            </p:cNvPr>
            <p:cNvSpPr/>
            <p:nvPr/>
          </p:nvSpPr>
          <p:spPr>
            <a:xfrm>
              <a:off x="8927658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94E01-C3B0-F74A-8545-A7EE14C1850E}"/>
                </a:ext>
              </a:extLst>
            </p:cNvPr>
            <p:cNvSpPr/>
            <p:nvPr/>
          </p:nvSpPr>
          <p:spPr>
            <a:xfrm>
              <a:off x="892765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E0DB3D-4EC9-FA4E-BE94-C16B2122EFA8}"/>
                </a:ext>
              </a:extLst>
            </p:cNvPr>
            <p:cNvSpPr/>
            <p:nvPr/>
          </p:nvSpPr>
          <p:spPr>
            <a:xfrm>
              <a:off x="892765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BCB8D-6EA2-5B43-B0A2-4FC91699139D}"/>
              </a:ext>
            </a:extLst>
          </p:cNvPr>
          <p:cNvGrpSpPr/>
          <p:nvPr/>
        </p:nvGrpSpPr>
        <p:grpSpPr>
          <a:xfrm>
            <a:off x="6264843" y="5537060"/>
            <a:ext cx="2183718" cy="1077399"/>
            <a:chOff x="6264843" y="5537060"/>
            <a:chExt cx="2183718" cy="10773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3463A3-8D2D-8741-A03D-B5D4DB2601E4}"/>
                </a:ext>
              </a:extLst>
            </p:cNvPr>
            <p:cNvSpPr/>
            <p:nvPr/>
          </p:nvSpPr>
          <p:spPr>
            <a:xfrm>
              <a:off x="8174727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81117C-3E32-374B-BEC8-20CFF2B0CF2B}"/>
                </a:ext>
              </a:extLst>
            </p:cNvPr>
            <p:cNvSpPr/>
            <p:nvPr/>
          </p:nvSpPr>
          <p:spPr>
            <a:xfrm>
              <a:off x="8174727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5845AF-4FAF-D84A-AE04-4CFF27D17996}"/>
                </a:ext>
              </a:extLst>
            </p:cNvPr>
            <p:cNvSpPr/>
            <p:nvPr/>
          </p:nvSpPr>
          <p:spPr>
            <a:xfrm>
              <a:off x="817472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D040DC-4F73-4145-8C80-0B5CD529A560}"/>
                </a:ext>
              </a:extLst>
            </p:cNvPr>
            <p:cNvSpPr/>
            <p:nvPr/>
          </p:nvSpPr>
          <p:spPr>
            <a:xfrm>
              <a:off x="779087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14A921-F331-684D-8251-D212C20D3B43}"/>
                </a:ext>
              </a:extLst>
            </p:cNvPr>
            <p:cNvSpPr/>
            <p:nvPr/>
          </p:nvSpPr>
          <p:spPr>
            <a:xfrm>
              <a:off x="779087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1D1F5F-6889-1342-A889-032F8C0A30B6}"/>
                </a:ext>
              </a:extLst>
            </p:cNvPr>
            <p:cNvSpPr/>
            <p:nvPr/>
          </p:nvSpPr>
          <p:spPr>
            <a:xfrm>
              <a:off x="779087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22688-77C9-D54D-8C19-EEC905406017}"/>
                </a:ext>
              </a:extLst>
            </p:cNvPr>
            <p:cNvSpPr/>
            <p:nvPr/>
          </p:nvSpPr>
          <p:spPr>
            <a:xfrm>
              <a:off x="7405948" y="5537060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6C8982-A34B-7648-B2FA-7EBD5716ECCB}"/>
                </a:ext>
              </a:extLst>
            </p:cNvPr>
            <p:cNvSpPr/>
            <p:nvPr/>
          </p:nvSpPr>
          <p:spPr>
            <a:xfrm>
              <a:off x="7405948" y="5926481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55949BC-D402-014F-BEFE-F8D858EB7DCD}"/>
                </a:ext>
              </a:extLst>
            </p:cNvPr>
            <p:cNvSpPr/>
            <p:nvPr/>
          </p:nvSpPr>
          <p:spPr>
            <a:xfrm>
              <a:off x="7405947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816EDC-DED7-CD42-B443-F60C1A961A14}"/>
                </a:ext>
              </a:extLst>
            </p:cNvPr>
            <p:cNvSpPr/>
            <p:nvPr/>
          </p:nvSpPr>
          <p:spPr>
            <a:xfrm>
              <a:off x="7021016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7981AE-8802-9349-8070-052060996D38}"/>
                </a:ext>
              </a:extLst>
            </p:cNvPr>
            <p:cNvSpPr/>
            <p:nvPr/>
          </p:nvSpPr>
          <p:spPr>
            <a:xfrm>
              <a:off x="7021016" y="5926481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83C4E9-0E92-DC48-8470-15E7D68FCEF9}"/>
                </a:ext>
              </a:extLst>
            </p:cNvPr>
            <p:cNvSpPr/>
            <p:nvPr/>
          </p:nvSpPr>
          <p:spPr>
            <a:xfrm>
              <a:off x="7021015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6EA7F-0D36-2B40-94E3-873DDCE95267}"/>
                </a:ext>
              </a:extLst>
            </p:cNvPr>
            <p:cNvSpPr/>
            <p:nvPr/>
          </p:nvSpPr>
          <p:spPr>
            <a:xfrm>
              <a:off x="6637167" y="5537060"/>
              <a:ext cx="273834" cy="29855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9927EA-CEC0-9B45-82DE-B102CD9D64E7}"/>
                </a:ext>
              </a:extLst>
            </p:cNvPr>
            <p:cNvSpPr/>
            <p:nvPr/>
          </p:nvSpPr>
          <p:spPr>
            <a:xfrm>
              <a:off x="6637167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D74B3A-EDA4-FB4E-9940-E1995080DC8B}"/>
                </a:ext>
              </a:extLst>
            </p:cNvPr>
            <p:cNvSpPr/>
            <p:nvPr/>
          </p:nvSpPr>
          <p:spPr>
            <a:xfrm>
              <a:off x="6637166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A53812-624F-BC43-87F4-3EF950343120}"/>
                </a:ext>
              </a:extLst>
            </p:cNvPr>
            <p:cNvSpPr/>
            <p:nvPr/>
          </p:nvSpPr>
          <p:spPr>
            <a:xfrm>
              <a:off x="6264844" y="5537060"/>
              <a:ext cx="273834" cy="2985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4B98C5-7C22-0345-A57A-2CEF630C6F2F}"/>
                </a:ext>
              </a:extLst>
            </p:cNvPr>
            <p:cNvSpPr/>
            <p:nvPr/>
          </p:nvSpPr>
          <p:spPr>
            <a:xfrm>
              <a:off x="6264844" y="5926481"/>
              <a:ext cx="273834" cy="29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012071-E8F1-6242-A5A4-D12ACD7C6A9F}"/>
                </a:ext>
              </a:extLst>
            </p:cNvPr>
            <p:cNvSpPr/>
            <p:nvPr/>
          </p:nvSpPr>
          <p:spPr>
            <a:xfrm>
              <a:off x="6264843" y="6315902"/>
              <a:ext cx="273834" cy="298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8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73B56D-5D50-3142-8325-679EBED087AB}"/>
              </a:ext>
            </a:extLst>
          </p:cNvPr>
          <p:cNvSpPr/>
          <p:nvPr/>
        </p:nvSpPr>
        <p:spPr>
          <a:xfrm>
            <a:off x="6200775" y="4393408"/>
            <a:ext cx="271463" cy="503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DFA6F9-85A8-5646-938E-CE3AEB4EB068}"/>
              </a:ext>
            </a:extLst>
          </p:cNvPr>
          <p:cNvSpPr/>
          <p:nvPr/>
        </p:nvSpPr>
        <p:spPr>
          <a:xfrm>
            <a:off x="6522244" y="4393408"/>
            <a:ext cx="271463" cy="5036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E5393-BE2B-EC4F-93AF-47DE887DFF88}"/>
              </a:ext>
            </a:extLst>
          </p:cNvPr>
          <p:cNvSpPr/>
          <p:nvPr/>
        </p:nvSpPr>
        <p:spPr>
          <a:xfrm>
            <a:off x="6844799" y="4393408"/>
            <a:ext cx="271463" cy="503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2D6253A-FB5F-7348-8979-145658101450}"/>
              </a:ext>
            </a:extLst>
          </p:cNvPr>
          <p:cNvCxnSpPr>
            <a:cxnSpLocks/>
            <a:stCxn id="86" idx="2"/>
            <a:endCxn id="63" idx="0"/>
          </p:cNvCxnSpPr>
          <p:nvPr/>
        </p:nvCxnSpPr>
        <p:spPr>
          <a:xfrm rot="5400000">
            <a:off x="6097237" y="4259624"/>
            <a:ext cx="1954284" cy="600589"/>
          </a:xfrm>
          <a:prstGeom prst="bentConnector3">
            <a:avLst>
              <a:gd name="adj1" fmla="val 25120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346289E-C2B4-CA4C-9CF1-E9D8DA59B8A3}"/>
              </a:ext>
            </a:extLst>
          </p:cNvPr>
          <p:cNvCxnSpPr>
            <a:cxnSpLocks/>
            <a:stCxn id="86" idx="2"/>
            <a:endCxn id="60" idx="0"/>
          </p:cNvCxnSpPr>
          <p:nvPr/>
        </p:nvCxnSpPr>
        <p:spPr>
          <a:xfrm rot="5400000">
            <a:off x="6289161" y="4451548"/>
            <a:ext cx="1954284" cy="216740"/>
          </a:xfrm>
          <a:prstGeom prst="bentConnector3">
            <a:avLst>
              <a:gd name="adj1" fmla="val 25120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090A059-DE27-3542-B522-75240CA1A888}"/>
              </a:ext>
            </a:extLst>
          </p:cNvPr>
          <p:cNvCxnSpPr>
            <a:cxnSpLocks/>
            <a:stCxn id="86" idx="2"/>
            <a:endCxn id="48" idx="0"/>
          </p:cNvCxnSpPr>
          <p:nvPr/>
        </p:nvCxnSpPr>
        <p:spPr>
          <a:xfrm rot="16200000" flipH="1">
            <a:off x="7242482" y="3714967"/>
            <a:ext cx="1954284" cy="1689902"/>
          </a:xfrm>
          <a:prstGeom prst="bentConnector3">
            <a:avLst>
              <a:gd name="adj1" fmla="val 25120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A68062E-DA9E-FC44-948F-F8FADC159F98}"/>
              </a:ext>
            </a:extLst>
          </p:cNvPr>
          <p:cNvCxnSpPr>
            <a:cxnSpLocks/>
            <a:stCxn id="86" idx="2"/>
            <a:endCxn id="41" idx="0"/>
          </p:cNvCxnSpPr>
          <p:nvPr/>
        </p:nvCxnSpPr>
        <p:spPr>
          <a:xfrm rot="16200000" flipH="1">
            <a:off x="7423612" y="3533836"/>
            <a:ext cx="2733126" cy="2831005"/>
          </a:xfrm>
          <a:prstGeom prst="bentConnector3">
            <a:avLst>
              <a:gd name="adj1" fmla="val 17871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2C00107-DFAE-694F-ABFF-6796E4245E32}"/>
              </a:ext>
            </a:extLst>
          </p:cNvPr>
          <p:cNvCxnSpPr>
            <a:cxnSpLocks/>
            <a:stCxn id="86" idx="2"/>
            <a:endCxn id="22" idx="0"/>
          </p:cNvCxnSpPr>
          <p:nvPr/>
        </p:nvCxnSpPr>
        <p:spPr>
          <a:xfrm rot="16200000" flipH="1">
            <a:off x="8940634" y="2016814"/>
            <a:ext cx="2343705" cy="5475627"/>
          </a:xfrm>
          <a:prstGeom prst="bentConnector3">
            <a:avLst>
              <a:gd name="adj1" fmla="val 20584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6C1EC61-2CEC-6246-9D6E-B1F1613F637B}"/>
              </a:ext>
            </a:extLst>
          </p:cNvPr>
          <p:cNvCxnSpPr>
            <a:cxnSpLocks/>
            <a:stCxn id="86" idx="2"/>
            <a:endCxn id="18" idx="0"/>
          </p:cNvCxnSpPr>
          <p:nvPr/>
        </p:nvCxnSpPr>
        <p:spPr>
          <a:xfrm rot="16200000" flipH="1">
            <a:off x="9327809" y="1629639"/>
            <a:ext cx="1954284" cy="5860557"/>
          </a:xfrm>
          <a:prstGeom prst="bentConnector3">
            <a:avLst>
              <a:gd name="adj1" fmla="val 24748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4961DD-6F46-C14A-B975-A4319F9F4D01}"/>
              </a:ext>
            </a:extLst>
          </p:cNvPr>
          <p:cNvGrpSpPr/>
          <p:nvPr/>
        </p:nvGrpSpPr>
        <p:grpSpPr>
          <a:xfrm>
            <a:off x="6778168" y="2292925"/>
            <a:ext cx="1193008" cy="1289851"/>
            <a:chOff x="10479880" y="2432043"/>
            <a:chExt cx="1193008" cy="12898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A224176-2EA7-1D40-9995-C5417A09C7D6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45ABA3-80C9-6D4D-9C50-8DFE611DBFA0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Writer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8DB538-9328-F14E-BE3A-22C3097779FD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F3555C-E126-EB40-949F-71931A80300D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AB534B3-4EDD-364A-8104-15578A34F472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9DA54F-7231-7C4F-B505-EED6C312CD1C}"/>
              </a:ext>
            </a:extLst>
          </p:cNvPr>
          <p:cNvGrpSpPr/>
          <p:nvPr/>
        </p:nvGrpSpPr>
        <p:grpSpPr>
          <a:xfrm>
            <a:off x="9436897" y="2292925"/>
            <a:ext cx="1193008" cy="1289851"/>
            <a:chOff x="10479880" y="2432043"/>
            <a:chExt cx="1193008" cy="12898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7D1B6B-A070-8E4E-B6B7-A135C27B7CB7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0A86F3-56F3-D949-A88E-DAE474C48122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FD0A97-80C0-FB4B-B965-20589B21CB6F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C6B631-6003-104C-B733-4958F5C16235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18E9B6B-204D-8C4E-B457-D91831DB24CE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EA54DF7-2AB2-5E49-9662-DE00FD5F592E}"/>
              </a:ext>
            </a:extLst>
          </p:cNvPr>
          <p:cNvGrpSpPr/>
          <p:nvPr/>
        </p:nvGrpSpPr>
        <p:grpSpPr>
          <a:xfrm>
            <a:off x="12081518" y="2292925"/>
            <a:ext cx="1193008" cy="1289851"/>
            <a:chOff x="10479880" y="2432043"/>
            <a:chExt cx="1193008" cy="128985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C97E20-CE54-A54A-B23B-614F4940C7DA}"/>
                </a:ext>
              </a:extLst>
            </p:cNvPr>
            <p:cNvSpPr/>
            <p:nvPr/>
          </p:nvSpPr>
          <p:spPr>
            <a:xfrm>
              <a:off x="10479881" y="2432043"/>
              <a:ext cx="1193007" cy="1289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EEF9B3-982A-6545-A248-59E3354F0FDC}"/>
                </a:ext>
              </a:extLst>
            </p:cNvPr>
            <p:cNvSpPr txBox="1"/>
            <p:nvPr/>
          </p:nvSpPr>
          <p:spPr>
            <a:xfrm>
              <a:off x="10479880" y="2460568"/>
              <a:ext cx="119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</a:rPr>
                <a:t>Reader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5D8D381-45D4-234F-BBDA-A1190DA0DDAB}"/>
                </a:ext>
              </a:extLst>
            </p:cNvPr>
            <p:cNvSpPr/>
            <p:nvPr/>
          </p:nvSpPr>
          <p:spPr>
            <a:xfrm>
              <a:off x="10479881" y="3128777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Transactions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820418B-6379-624F-9D88-661D3DDC4CA9}"/>
                </a:ext>
              </a:extLst>
            </p:cNvPr>
            <p:cNvSpPr/>
            <p:nvPr/>
          </p:nvSpPr>
          <p:spPr>
            <a:xfrm>
              <a:off x="10479881" y="3424176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Caching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8E8DDA-C645-B941-B5CB-A4CBB5C042EB}"/>
                </a:ext>
              </a:extLst>
            </p:cNvPr>
            <p:cNvSpPr/>
            <p:nvPr/>
          </p:nvSpPr>
          <p:spPr>
            <a:xfrm>
              <a:off x="10479881" y="2829900"/>
              <a:ext cx="1193007" cy="297718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SQL</a:t>
              </a:r>
            </a:p>
          </p:txBody>
        </p:sp>
      </p:grp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081256E-A259-574F-BDE9-77ADFC5B87A1}"/>
              </a:ext>
            </a:extLst>
          </p:cNvPr>
          <p:cNvCxnSpPr>
            <a:stCxn id="86" idx="2"/>
            <a:endCxn id="96" idx="2"/>
          </p:cNvCxnSpPr>
          <p:nvPr/>
        </p:nvCxnSpPr>
        <p:spPr>
          <a:xfrm rot="16200000" flipH="1">
            <a:off x="8704037" y="2253411"/>
            <a:ext cx="12700" cy="2658729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570307C3-8A7A-9949-9B51-C6F2175D514C}"/>
              </a:ext>
            </a:extLst>
          </p:cNvPr>
          <p:cNvCxnSpPr>
            <a:stCxn id="86" idx="2"/>
            <a:endCxn id="104" idx="2"/>
          </p:cNvCxnSpPr>
          <p:nvPr/>
        </p:nvCxnSpPr>
        <p:spPr>
          <a:xfrm rot="16200000" flipH="1">
            <a:off x="10026348" y="931101"/>
            <a:ext cx="12700" cy="5303350"/>
          </a:xfrm>
          <a:prstGeom prst="bentConnector3">
            <a:avLst>
              <a:gd name="adj1" fmla="val 2828575"/>
            </a:avLst>
          </a:prstGeom>
          <a:ln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55547FA-A684-7642-8432-F6577D3A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57" y="7506881"/>
            <a:ext cx="430030" cy="4479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821FAF3-4D5B-B346-9D02-D7994F6101DC}"/>
              </a:ext>
            </a:extLst>
          </p:cNvPr>
          <p:cNvSpPr txBox="1"/>
          <p:nvPr/>
        </p:nvSpPr>
        <p:spPr>
          <a:xfrm>
            <a:off x="9751082" y="8016024"/>
            <a:ext cx="768779" cy="1765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endParaRPr lang="en-US" sz="2800" b="1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42CE49EB-5CAA-7742-A775-061BE0CE422D}"/>
              </a:ext>
            </a:extLst>
          </p:cNvPr>
          <p:cNvSpPr/>
          <p:nvPr/>
        </p:nvSpPr>
        <p:spPr>
          <a:xfrm rot="16200000">
            <a:off x="9968046" y="5454845"/>
            <a:ext cx="190291" cy="3760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8F2FF-C23F-3642-B1D9-39835FCB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I/O profile compared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F9CEC7-A5A3-A142-8956-3C8EF4A28DC1}"/>
              </a:ext>
            </a:extLst>
          </p:cNvPr>
          <p:cNvSpPr txBox="1">
            <a:spLocks/>
          </p:cNvSpPr>
          <p:nvPr/>
        </p:nvSpPr>
        <p:spPr>
          <a:xfrm>
            <a:off x="1005841" y="1482320"/>
            <a:ext cx="5092174" cy="51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</a:rPr>
              <a:t>Amazon RDS MySQL Multi-AZ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901503-6137-1A44-AEC8-75A7CE863023}"/>
              </a:ext>
            </a:extLst>
          </p:cNvPr>
          <p:cNvSpPr txBox="1">
            <a:spLocks/>
          </p:cNvSpPr>
          <p:nvPr/>
        </p:nvSpPr>
        <p:spPr>
          <a:xfrm>
            <a:off x="8213814" y="1482320"/>
            <a:ext cx="5293400" cy="51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</a:rPr>
              <a:t>Amazon Aurora MySQL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EC61-AAF9-CB48-8921-B9A58D738572}"/>
              </a:ext>
            </a:extLst>
          </p:cNvPr>
          <p:cNvSpPr txBox="1"/>
          <p:nvPr/>
        </p:nvSpPr>
        <p:spPr>
          <a:xfrm>
            <a:off x="1005840" y="5928300"/>
            <a:ext cx="5940552" cy="10587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109723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16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MySQL I/O profile for 30 min Sysbench run</a:t>
            </a:r>
          </a:p>
          <a:p>
            <a:pPr marL="285750" indent="-28575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780K transactions</a:t>
            </a:r>
          </a:p>
          <a:p>
            <a:pPr marL="285750" indent="-28575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Average 7.4 I/Os per transaction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3BF87F-B9F5-3D45-AF13-23352544445D}"/>
              </a:ext>
            </a:extLst>
          </p:cNvPr>
          <p:cNvSpPr txBox="1"/>
          <p:nvPr/>
        </p:nvSpPr>
        <p:spPr>
          <a:xfrm>
            <a:off x="8233471" y="5928302"/>
            <a:ext cx="5940552" cy="10587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109723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16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Aurora IO profile for 30 min Sysbench run</a:t>
            </a:r>
          </a:p>
          <a:p>
            <a:pPr marL="285750" indent="-28575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27,378K transactions – </a:t>
            </a:r>
            <a:r>
              <a:rPr lang="en-US" sz="16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35x more</a:t>
            </a:r>
          </a:p>
          <a:p>
            <a:pPr marL="285750" indent="-285750" defTabSz="1097234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0.95 I/Os per transaction (6x amplification) – </a:t>
            </a:r>
            <a:r>
              <a:rPr lang="en-US" sz="16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7.7x less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8FE478-2726-FE4B-A678-6532F6D65CF7}"/>
              </a:ext>
            </a:extLst>
          </p:cNvPr>
          <p:cNvGrpSpPr/>
          <p:nvPr/>
        </p:nvGrpSpPr>
        <p:grpSpPr>
          <a:xfrm>
            <a:off x="1005840" y="7172695"/>
            <a:ext cx="8627248" cy="307777"/>
            <a:chOff x="905373" y="6800662"/>
            <a:chExt cx="8627247" cy="30777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B9417EC-4CC0-1F49-94E7-5F7F42A78127}"/>
                </a:ext>
              </a:extLst>
            </p:cNvPr>
            <p:cNvSpPr txBox="1"/>
            <p:nvPr/>
          </p:nvSpPr>
          <p:spPr>
            <a:xfrm>
              <a:off x="3127592" y="6800662"/>
              <a:ext cx="87337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Binlog</a:t>
              </a:r>
            </a:p>
          </p:txBody>
        </p:sp>
        <p:cxnSp>
          <p:nvCxnSpPr>
            <p:cNvPr id="105" name="Elbow Connector 34">
              <a:extLst>
                <a:ext uri="{FF2B5EF4-FFF2-40B4-BE49-F238E27FC236}">
                  <a16:creationId xmlns:a16="http://schemas.microsoft.com/office/drawing/2014/main" id="{0983658D-6E66-9646-B07F-29ABD406E606}"/>
                </a:ext>
              </a:extLst>
            </p:cNvPr>
            <p:cNvCxnSpPr/>
            <p:nvPr/>
          </p:nvCxnSpPr>
          <p:spPr>
            <a:xfrm>
              <a:off x="2349207" y="6954550"/>
              <a:ext cx="73152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D1CB5D"/>
              </a:solidFill>
              <a:prstDash val="solid"/>
              <a:headEnd type="none"/>
              <a:tailEnd type="triangle" w="sm" len="sm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77D0063-41F1-D84B-8A8A-A020AB2A6878}"/>
                </a:ext>
              </a:extLst>
            </p:cNvPr>
            <p:cNvSpPr txBox="1"/>
            <p:nvPr/>
          </p:nvSpPr>
          <p:spPr>
            <a:xfrm>
              <a:off x="4774488" y="6800662"/>
              <a:ext cx="7621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</a:t>
              </a:r>
            </a:p>
          </p:txBody>
        </p:sp>
        <p:cxnSp>
          <p:nvCxnSpPr>
            <p:cNvPr id="107" name="Elbow Connector 34">
              <a:extLst>
                <a:ext uri="{FF2B5EF4-FFF2-40B4-BE49-F238E27FC236}">
                  <a16:creationId xmlns:a16="http://schemas.microsoft.com/office/drawing/2014/main" id="{5160BBB4-E941-F249-9F00-D02D7553C664}"/>
                </a:ext>
              </a:extLst>
            </p:cNvPr>
            <p:cNvCxnSpPr/>
            <p:nvPr/>
          </p:nvCxnSpPr>
          <p:spPr>
            <a:xfrm>
              <a:off x="4019325" y="6954550"/>
              <a:ext cx="731520" cy="0"/>
            </a:xfrm>
            <a:prstGeom prst="straightConnector1">
              <a:avLst/>
            </a:prstGeom>
            <a:noFill/>
            <a:ln w="88900" cap="flat" cmpd="sng" algn="ctr">
              <a:solidFill>
                <a:schemeClr val="accent6"/>
              </a:solidFill>
              <a:prstDash val="solid"/>
              <a:headEnd type="none"/>
              <a:tailEnd type="triangle" w="sm" len="sm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FDE78DC-8179-774C-B4E3-2C8A30B0DB39}"/>
                </a:ext>
              </a:extLst>
            </p:cNvPr>
            <p:cNvSpPr txBox="1"/>
            <p:nvPr/>
          </p:nvSpPr>
          <p:spPr>
            <a:xfrm>
              <a:off x="6284639" y="6800662"/>
              <a:ext cx="145366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Double-write</a:t>
              </a:r>
            </a:p>
          </p:txBody>
        </p:sp>
        <p:cxnSp>
          <p:nvCxnSpPr>
            <p:cNvPr id="109" name="Elbow Connector 34">
              <a:extLst>
                <a:ext uri="{FF2B5EF4-FFF2-40B4-BE49-F238E27FC236}">
                  <a16:creationId xmlns:a16="http://schemas.microsoft.com/office/drawing/2014/main" id="{31EB72F9-085A-3540-B528-3FF03BC0C854}"/>
                </a:ext>
              </a:extLst>
            </p:cNvPr>
            <p:cNvCxnSpPr/>
            <p:nvPr/>
          </p:nvCxnSpPr>
          <p:spPr>
            <a:xfrm>
              <a:off x="5529475" y="6954550"/>
              <a:ext cx="731520" cy="0"/>
            </a:xfrm>
            <a:prstGeom prst="straightConnector1">
              <a:avLst/>
            </a:prstGeom>
            <a:noFill/>
            <a:ln w="88900" cap="flat" cmpd="sng" algn="ctr">
              <a:solidFill>
                <a:schemeClr val="bg2">
                  <a:lumMod val="75000"/>
                </a:schemeClr>
              </a:solidFill>
              <a:prstDash val="solid"/>
              <a:headEnd type="none"/>
              <a:tailEnd type="triangle" w="sm" len="sm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56E8E7-C02A-3D42-94E2-FBB30032D7EB}"/>
                </a:ext>
              </a:extLst>
            </p:cNvPr>
            <p:cNvSpPr txBox="1"/>
            <p:nvPr/>
          </p:nvSpPr>
          <p:spPr>
            <a:xfrm>
              <a:off x="1660539" y="6800662"/>
              <a:ext cx="54545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</a:t>
              </a:r>
            </a:p>
          </p:txBody>
        </p:sp>
        <p:cxnSp>
          <p:nvCxnSpPr>
            <p:cNvPr id="111" name="Elbow Connector 34">
              <a:extLst>
                <a:ext uri="{FF2B5EF4-FFF2-40B4-BE49-F238E27FC236}">
                  <a16:creationId xmlns:a16="http://schemas.microsoft.com/office/drawing/2014/main" id="{4CD82AA1-A9F6-9F4D-ADB0-0529BBDD36C7}"/>
                </a:ext>
              </a:extLst>
            </p:cNvPr>
            <p:cNvCxnSpPr/>
            <p:nvPr/>
          </p:nvCxnSpPr>
          <p:spPr>
            <a:xfrm>
              <a:off x="905373" y="6954550"/>
              <a:ext cx="73152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3"/>
              </a:solidFill>
              <a:prstDash val="solid"/>
              <a:headEnd type="none"/>
              <a:tailEnd type="triangle" w="sm" len="sm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591CBE-F371-B94A-9922-0F6F2AF9793C}"/>
                </a:ext>
              </a:extLst>
            </p:cNvPr>
            <p:cNvSpPr txBox="1"/>
            <p:nvPr/>
          </p:nvSpPr>
          <p:spPr>
            <a:xfrm>
              <a:off x="8524141" y="6800662"/>
              <a:ext cx="100847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.frm files</a:t>
              </a:r>
            </a:p>
          </p:txBody>
        </p:sp>
        <p:cxnSp>
          <p:nvCxnSpPr>
            <p:cNvPr id="113" name="Elbow Connector 34">
              <a:extLst>
                <a:ext uri="{FF2B5EF4-FFF2-40B4-BE49-F238E27FC236}">
                  <a16:creationId xmlns:a16="http://schemas.microsoft.com/office/drawing/2014/main" id="{022E489A-7789-B745-897D-106D95199784}"/>
                </a:ext>
              </a:extLst>
            </p:cNvPr>
            <p:cNvCxnSpPr/>
            <p:nvPr/>
          </p:nvCxnSpPr>
          <p:spPr>
            <a:xfrm>
              <a:off x="7768975" y="6954550"/>
              <a:ext cx="73152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/>
              <a:tailEnd type="triangle" w="sm" len="sm"/>
            </a:ln>
            <a:effectLst/>
          </p:spPr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55A381-4BBB-2240-BEBA-00AC6E762E04}"/>
              </a:ext>
            </a:extLst>
          </p:cNvPr>
          <p:cNvCxnSpPr>
            <a:cxnSpLocks/>
          </p:cNvCxnSpPr>
          <p:nvPr/>
        </p:nvCxnSpPr>
        <p:spPr>
          <a:xfrm>
            <a:off x="538163" y="7025150"/>
            <a:ext cx="1355407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n 627">
            <a:extLst>
              <a:ext uri="{FF2B5EF4-FFF2-40B4-BE49-F238E27FC236}">
                <a16:creationId xmlns:a16="http://schemas.microsoft.com/office/drawing/2014/main" id="{EFB2FA12-53BA-C64E-A5CF-5E449B5FF9A4}"/>
              </a:ext>
            </a:extLst>
          </p:cNvPr>
          <p:cNvSpPr/>
          <p:nvPr/>
        </p:nvSpPr>
        <p:spPr>
          <a:xfrm>
            <a:off x="2282294" y="3566119"/>
            <a:ext cx="1028713" cy="508219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66FC53-B1A6-604E-8B91-0130A96CAD3A}"/>
              </a:ext>
            </a:extLst>
          </p:cNvPr>
          <p:cNvSpPr/>
          <p:nvPr/>
        </p:nvSpPr>
        <p:spPr bwMode="auto">
          <a:xfrm>
            <a:off x="8047978" y="3845752"/>
            <a:ext cx="5526555" cy="69062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1400" kern="0" dirty="0">
              <a:solidFill>
                <a:prstClr val="white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A7DB38-2843-BB4C-8D66-581F946841F6}"/>
              </a:ext>
            </a:extLst>
          </p:cNvPr>
          <p:cNvGrpSpPr/>
          <p:nvPr/>
        </p:nvGrpSpPr>
        <p:grpSpPr>
          <a:xfrm>
            <a:off x="8101895" y="3916639"/>
            <a:ext cx="738188" cy="548852"/>
            <a:chOff x="804469" y="-2693352"/>
            <a:chExt cx="821398" cy="610719"/>
          </a:xfrm>
        </p:grpSpPr>
        <p:sp>
          <p:nvSpPr>
            <p:cNvPr id="118" name="Rounded Rectangle 58">
              <a:extLst>
                <a:ext uri="{FF2B5EF4-FFF2-40B4-BE49-F238E27FC236}">
                  <a16:creationId xmlns:a16="http://schemas.microsoft.com/office/drawing/2014/main" id="{2D0B9F50-F851-5341-A722-B74A887EB293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DAD31E-05C0-594E-86BB-4F46F1324E2C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C229AC6-4983-8F42-8DD9-6DB2D509717B}"/>
                </a:ext>
              </a:extLst>
            </p:cNvPr>
            <p:cNvSpPr/>
            <p:nvPr/>
          </p:nvSpPr>
          <p:spPr>
            <a:xfrm>
              <a:off x="1097681" y="-2613017"/>
              <a:ext cx="194420" cy="19476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2C938BB-56D6-9545-A7E3-7D59E4E0ABD2}"/>
                </a:ext>
              </a:extLst>
            </p:cNvPr>
            <p:cNvSpPr/>
            <p:nvPr/>
          </p:nvSpPr>
          <p:spPr>
            <a:xfrm>
              <a:off x="1323117" y="-2613017"/>
              <a:ext cx="194420" cy="194764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3857B3-CC3E-7842-BB53-39EF9B500C39}"/>
              </a:ext>
            </a:extLst>
          </p:cNvPr>
          <p:cNvGrpSpPr/>
          <p:nvPr/>
        </p:nvGrpSpPr>
        <p:grpSpPr>
          <a:xfrm>
            <a:off x="8956882" y="3916639"/>
            <a:ext cx="738188" cy="548852"/>
            <a:chOff x="804469" y="-2693352"/>
            <a:chExt cx="821398" cy="610719"/>
          </a:xfrm>
        </p:grpSpPr>
        <p:sp>
          <p:nvSpPr>
            <p:cNvPr id="123" name="Rounded Rectangle 58">
              <a:extLst>
                <a:ext uri="{FF2B5EF4-FFF2-40B4-BE49-F238E27FC236}">
                  <a16:creationId xmlns:a16="http://schemas.microsoft.com/office/drawing/2014/main" id="{32351B35-40E2-E64D-A575-0992EB81C372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0AFCB69-2425-A148-A66D-ADAB650E82FB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BC9D49-9C3D-FD4D-86CE-AA436C03124E}"/>
                </a:ext>
              </a:extLst>
            </p:cNvPr>
            <p:cNvSpPr/>
            <p:nvPr/>
          </p:nvSpPr>
          <p:spPr>
            <a:xfrm>
              <a:off x="1097681" y="-2613017"/>
              <a:ext cx="194420" cy="19476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A83284E-780B-6D42-AB61-6785B79D87B2}"/>
                </a:ext>
              </a:extLst>
            </p:cNvPr>
            <p:cNvSpPr/>
            <p:nvPr/>
          </p:nvSpPr>
          <p:spPr>
            <a:xfrm>
              <a:off x="1323117" y="-2613017"/>
              <a:ext cx="194420" cy="194764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43723E3-8680-A042-94D0-14876C2237E0}"/>
              </a:ext>
            </a:extLst>
          </p:cNvPr>
          <p:cNvGrpSpPr/>
          <p:nvPr/>
        </p:nvGrpSpPr>
        <p:grpSpPr>
          <a:xfrm>
            <a:off x="10014671" y="3916639"/>
            <a:ext cx="738188" cy="548852"/>
            <a:chOff x="804469" y="-2693352"/>
            <a:chExt cx="821398" cy="610719"/>
          </a:xfrm>
        </p:grpSpPr>
        <p:sp>
          <p:nvSpPr>
            <p:cNvPr id="128" name="Rounded Rectangle 58">
              <a:extLst>
                <a:ext uri="{FF2B5EF4-FFF2-40B4-BE49-F238E27FC236}">
                  <a16:creationId xmlns:a16="http://schemas.microsoft.com/office/drawing/2014/main" id="{CA9462BD-923B-2B43-8E10-7B865EBC75DD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AC2372B-2196-F846-B0E4-3FD0EC5B574F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rgbClr val="527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89E51-53FB-014E-BB45-4B662838519B}"/>
                </a:ext>
              </a:extLst>
            </p:cNvPr>
            <p:cNvSpPr/>
            <p:nvPr/>
          </p:nvSpPr>
          <p:spPr>
            <a:xfrm>
              <a:off x="1097681" y="-2613017"/>
              <a:ext cx="194420" cy="194764"/>
            </a:xfrm>
            <a:prstGeom prst="rect">
              <a:avLst/>
            </a:prstGeom>
            <a:solidFill>
              <a:srgbClr val="FF525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9058C54-3F71-8444-A6BA-3AFA89247371}"/>
              </a:ext>
            </a:extLst>
          </p:cNvPr>
          <p:cNvGrpSpPr/>
          <p:nvPr/>
        </p:nvGrpSpPr>
        <p:grpSpPr>
          <a:xfrm>
            <a:off x="10869658" y="3916639"/>
            <a:ext cx="738188" cy="548852"/>
            <a:chOff x="804469" y="-2693352"/>
            <a:chExt cx="821398" cy="610719"/>
          </a:xfrm>
        </p:grpSpPr>
        <p:sp>
          <p:nvSpPr>
            <p:cNvPr id="132" name="Rounded Rectangle 58">
              <a:extLst>
                <a:ext uri="{FF2B5EF4-FFF2-40B4-BE49-F238E27FC236}">
                  <a16:creationId xmlns:a16="http://schemas.microsoft.com/office/drawing/2014/main" id="{6CF48A03-884D-8747-96C1-CACCEA9BD176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4605B0F-1C7E-674B-8F6D-0F71CDEAC701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rgbClr val="527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CA0F5B0-7C00-254E-8FE9-7499C9E773D7}"/>
                </a:ext>
              </a:extLst>
            </p:cNvPr>
            <p:cNvSpPr/>
            <p:nvPr/>
          </p:nvSpPr>
          <p:spPr>
            <a:xfrm>
              <a:off x="1323117" y="-2613017"/>
              <a:ext cx="194420" cy="194764"/>
            </a:xfrm>
            <a:prstGeom prst="rect">
              <a:avLst/>
            </a:prstGeom>
            <a:solidFill>
              <a:srgbClr val="A1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AD1F9A4-9924-4D43-BF6B-65E86D0AFD23}"/>
              </a:ext>
            </a:extLst>
          </p:cNvPr>
          <p:cNvGrpSpPr/>
          <p:nvPr/>
        </p:nvGrpSpPr>
        <p:grpSpPr>
          <a:xfrm>
            <a:off x="11927446" y="3916639"/>
            <a:ext cx="738188" cy="548852"/>
            <a:chOff x="804469" y="-2693352"/>
            <a:chExt cx="821398" cy="610719"/>
          </a:xfrm>
        </p:grpSpPr>
        <p:sp>
          <p:nvSpPr>
            <p:cNvPr id="136" name="Rounded Rectangle 58">
              <a:extLst>
                <a:ext uri="{FF2B5EF4-FFF2-40B4-BE49-F238E27FC236}">
                  <a16:creationId xmlns:a16="http://schemas.microsoft.com/office/drawing/2014/main" id="{1FD01D86-8A39-D048-B350-4CA96D3812CE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6EFFC3-BFA9-9E48-9EF4-D51FF54EB44C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D4275BE-F336-9742-8244-245A827AECE5}"/>
                </a:ext>
              </a:extLst>
            </p:cNvPr>
            <p:cNvSpPr/>
            <p:nvPr/>
          </p:nvSpPr>
          <p:spPr>
            <a:xfrm>
              <a:off x="1097681" y="-2613017"/>
              <a:ext cx="194420" cy="194764"/>
            </a:xfrm>
            <a:prstGeom prst="rect">
              <a:avLst/>
            </a:prstGeom>
            <a:solidFill>
              <a:srgbClr val="A1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9ECB0E-E7DC-6048-B231-997718694A94}"/>
                </a:ext>
              </a:extLst>
            </p:cNvPr>
            <p:cNvSpPr/>
            <p:nvPr/>
          </p:nvSpPr>
          <p:spPr>
            <a:xfrm>
              <a:off x="1323117" y="-2613017"/>
              <a:ext cx="194420" cy="194764"/>
            </a:xfrm>
            <a:prstGeom prst="rect">
              <a:avLst/>
            </a:prstGeom>
            <a:solidFill>
              <a:srgbClr val="527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E6B6297-4139-4B40-A124-3690C41F7A9D}"/>
              </a:ext>
            </a:extLst>
          </p:cNvPr>
          <p:cNvGrpSpPr/>
          <p:nvPr/>
        </p:nvGrpSpPr>
        <p:grpSpPr>
          <a:xfrm>
            <a:off x="12782433" y="3916639"/>
            <a:ext cx="738188" cy="548852"/>
            <a:chOff x="804469" y="-2693352"/>
            <a:chExt cx="821398" cy="610719"/>
          </a:xfrm>
        </p:grpSpPr>
        <p:sp>
          <p:nvSpPr>
            <p:cNvPr id="141" name="Rounded Rectangle 58">
              <a:extLst>
                <a:ext uri="{FF2B5EF4-FFF2-40B4-BE49-F238E27FC236}">
                  <a16:creationId xmlns:a16="http://schemas.microsoft.com/office/drawing/2014/main" id="{F7D2CE6E-26EA-5545-83DD-7EF3A70D0046}"/>
                </a:ext>
              </a:extLst>
            </p:cNvPr>
            <p:cNvSpPr/>
            <p:nvPr/>
          </p:nvSpPr>
          <p:spPr>
            <a:xfrm>
              <a:off x="804469" y="-2693352"/>
              <a:ext cx="821398" cy="610719"/>
            </a:xfrm>
            <a:prstGeom prst="roundRect">
              <a:avLst>
                <a:gd name="adj" fmla="val 0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DBE3A6-3BBC-4B44-87AD-2EBE0063A804}"/>
                </a:ext>
              </a:extLst>
            </p:cNvPr>
            <p:cNvSpPr/>
            <p:nvPr/>
          </p:nvSpPr>
          <p:spPr>
            <a:xfrm>
              <a:off x="872244" y="-2613017"/>
              <a:ext cx="194420" cy="194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A45D0F7-03FA-0D46-A80D-F8E1F633D4F7}"/>
                </a:ext>
              </a:extLst>
            </p:cNvPr>
            <p:cNvSpPr/>
            <p:nvPr/>
          </p:nvSpPr>
          <p:spPr>
            <a:xfrm>
              <a:off x="1097681" y="-2613017"/>
              <a:ext cx="194420" cy="19476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F532C23-67A8-8C42-A49B-E84ADB4FA7B7}"/>
                </a:ext>
              </a:extLst>
            </p:cNvPr>
            <p:cNvSpPr/>
            <p:nvPr/>
          </p:nvSpPr>
          <p:spPr>
            <a:xfrm>
              <a:off x="1323117" y="-2613017"/>
              <a:ext cx="194420" cy="194764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60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659702-05E0-CB4D-B26F-C07AC42166A3}"/>
              </a:ext>
            </a:extLst>
          </p:cNvPr>
          <p:cNvSpPr/>
          <p:nvPr/>
        </p:nvSpPr>
        <p:spPr bwMode="auto">
          <a:xfrm>
            <a:off x="8389672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BB8AAB-CF9C-6C42-9A97-93EF34B96CC8}"/>
              </a:ext>
            </a:extLst>
          </p:cNvPr>
          <p:cNvSpPr/>
          <p:nvPr/>
        </p:nvSpPr>
        <p:spPr bwMode="auto">
          <a:xfrm>
            <a:off x="9246529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B3A8F4-4DB0-5B42-B770-5060E21AEB1B}"/>
              </a:ext>
            </a:extLst>
          </p:cNvPr>
          <p:cNvSpPr/>
          <p:nvPr/>
        </p:nvSpPr>
        <p:spPr bwMode="auto">
          <a:xfrm>
            <a:off x="10306356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D20D88-1060-7342-9E98-7E15F5E7A604}"/>
              </a:ext>
            </a:extLst>
          </p:cNvPr>
          <p:cNvSpPr/>
          <p:nvPr/>
        </p:nvSpPr>
        <p:spPr bwMode="auto">
          <a:xfrm>
            <a:off x="11149461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7099E81-5BBB-8843-B854-70AD1DC95A63}"/>
              </a:ext>
            </a:extLst>
          </p:cNvPr>
          <p:cNvSpPr/>
          <p:nvPr/>
        </p:nvSpPr>
        <p:spPr bwMode="auto">
          <a:xfrm>
            <a:off x="12210800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A81F367-8040-0B40-8DBC-5CC35FB311A4}"/>
              </a:ext>
            </a:extLst>
          </p:cNvPr>
          <p:cNvSpPr/>
          <p:nvPr/>
        </p:nvSpPr>
        <p:spPr bwMode="auto">
          <a:xfrm>
            <a:off x="13067608" y="3772215"/>
            <a:ext cx="163778" cy="11511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1143970-7FBC-6A44-B2A0-1D2E48DFF6B4}"/>
              </a:ext>
            </a:extLst>
          </p:cNvPr>
          <p:cNvGrpSpPr/>
          <p:nvPr/>
        </p:nvGrpSpPr>
        <p:grpSpPr>
          <a:xfrm>
            <a:off x="8047978" y="2384092"/>
            <a:ext cx="1244536" cy="806938"/>
            <a:chOff x="7982868" y="2069432"/>
            <a:chExt cx="1244536" cy="80693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6D55AF5-451A-0341-A2DC-2A0117834EF8}"/>
                </a:ext>
              </a:extLst>
            </p:cNvPr>
            <p:cNvSpPr/>
            <p:nvPr/>
          </p:nvSpPr>
          <p:spPr bwMode="auto">
            <a:xfrm>
              <a:off x="7982868" y="2069432"/>
              <a:ext cx="1244536" cy="8069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E70CBCB-9D39-174E-B0B9-4E6F6AF524F0}"/>
                </a:ext>
              </a:extLst>
            </p:cNvPr>
            <p:cNvSpPr/>
            <p:nvPr/>
          </p:nvSpPr>
          <p:spPr bwMode="auto">
            <a:xfrm>
              <a:off x="8051517" y="2123004"/>
              <a:ext cx="1107239" cy="69979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Read Replica 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10C92B7-1271-CA40-B280-3A7611E5F963}"/>
              </a:ext>
            </a:extLst>
          </p:cNvPr>
          <p:cNvSpPr txBox="1"/>
          <p:nvPr/>
        </p:nvSpPr>
        <p:spPr>
          <a:xfrm>
            <a:off x="8116627" y="2148445"/>
            <a:ext cx="72594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AZ2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CA3C173-40F2-B94D-A96B-4A944F3394F1}"/>
              </a:ext>
            </a:extLst>
          </p:cNvPr>
          <p:cNvGrpSpPr/>
          <p:nvPr/>
        </p:nvGrpSpPr>
        <p:grpSpPr>
          <a:xfrm>
            <a:off x="10188988" y="2384092"/>
            <a:ext cx="1244536" cy="806938"/>
            <a:chOff x="7982868" y="2069432"/>
            <a:chExt cx="1244536" cy="806938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BFAD5C7-0995-0F4C-8932-0C70F8D3D68B}"/>
                </a:ext>
              </a:extLst>
            </p:cNvPr>
            <p:cNvSpPr/>
            <p:nvPr/>
          </p:nvSpPr>
          <p:spPr bwMode="auto">
            <a:xfrm>
              <a:off x="7982868" y="2069432"/>
              <a:ext cx="1244536" cy="8069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7C4DC8-39E2-2949-8CB3-393598FF7C93}"/>
                </a:ext>
              </a:extLst>
            </p:cNvPr>
            <p:cNvSpPr/>
            <p:nvPr/>
          </p:nvSpPr>
          <p:spPr bwMode="auto">
            <a:xfrm>
              <a:off x="8051517" y="2123004"/>
              <a:ext cx="1107239" cy="69979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Master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4D1B41A-C9DD-FD44-A484-9332FF741FDA}"/>
              </a:ext>
            </a:extLst>
          </p:cNvPr>
          <p:cNvSpPr txBox="1"/>
          <p:nvPr/>
        </p:nvSpPr>
        <p:spPr>
          <a:xfrm>
            <a:off x="10257637" y="2148445"/>
            <a:ext cx="72594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A9B5838-97C3-D645-A4C9-0832B13E9892}"/>
              </a:ext>
            </a:extLst>
          </p:cNvPr>
          <p:cNvGrpSpPr/>
          <p:nvPr/>
        </p:nvGrpSpPr>
        <p:grpSpPr>
          <a:xfrm>
            <a:off x="12329998" y="2148445"/>
            <a:ext cx="1244536" cy="1042585"/>
            <a:chOff x="7982868" y="2255268"/>
            <a:chExt cx="1244536" cy="104258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51ED0E6-3BAA-7647-A130-587B53702365}"/>
                </a:ext>
              </a:extLst>
            </p:cNvPr>
            <p:cNvGrpSpPr/>
            <p:nvPr/>
          </p:nvGrpSpPr>
          <p:grpSpPr>
            <a:xfrm>
              <a:off x="7982868" y="2490915"/>
              <a:ext cx="1244536" cy="806938"/>
              <a:chOff x="7982868" y="2069432"/>
              <a:chExt cx="1244536" cy="80693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4C7A449-052C-7B42-B25C-6E35787E1651}"/>
                  </a:ext>
                </a:extLst>
              </p:cNvPr>
              <p:cNvSpPr/>
              <p:nvPr/>
            </p:nvSpPr>
            <p:spPr bwMode="auto">
              <a:xfrm>
                <a:off x="7982868" y="2069432"/>
                <a:ext cx="1244536" cy="80693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D190B64-7AAF-634A-8521-690324E9EF50}"/>
                  </a:ext>
                </a:extLst>
              </p:cNvPr>
              <p:cNvSpPr/>
              <p:nvPr/>
            </p:nvSpPr>
            <p:spPr bwMode="auto">
              <a:xfrm>
                <a:off x="8051517" y="2123004"/>
                <a:ext cx="1107239" cy="699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Read Replica 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4D1C7FA-DF19-FE41-B712-CAEE57FD9F36}"/>
                </a:ext>
              </a:extLst>
            </p:cNvPr>
            <p:cNvSpPr txBox="1"/>
            <p:nvPr/>
          </p:nvSpPr>
          <p:spPr>
            <a:xfrm>
              <a:off x="8051517" y="2255268"/>
              <a:ext cx="72594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AZ3</a:t>
              </a:r>
            </a:p>
          </p:txBody>
        </p:sp>
      </p:grpSp>
      <p:cxnSp>
        <p:nvCxnSpPr>
          <p:cNvPr id="164" name="Connector: Elbow 16">
            <a:extLst>
              <a:ext uri="{FF2B5EF4-FFF2-40B4-BE49-F238E27FC236}">
                <a16:creationId xmlns:a16="http://schemas.microsoft.com/office/drawing/2014/main" id="{C8592CCE-4AF8-D14F-8B85-0DD79B3D0B97}"/>
              </a:ext>
            </a:extLst>
          </p:cNvPr>
          <p:cNvCxnSpPr>
            <a:stCxn id="152" idx="2"/>
            <a:endCxn id="118" idx="0"/>
          </p:cNvCxnSpPr>
          <p:nvPr/>
        </p:nvCxnSpPr>
        <p:spPr>
          <a:xfrm rot="5400000">
            <a:off x="8207814" y="3454206"/>
            <a:ext cx="725609" cy="199257"/>
          </a:xfrm>
          <a:prstGeom prst="bentConnector3">
            <a:avLst>
              <a:gd name="adj1" fmla="val 70452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8">
            <a:extLst>
              <a:ext uri="{FF2B5EF4-FFF2-40B4-BE49-F238E27FC236}">
                <a16:creationId xmlns:a16="http://schemas.microsoft.com/office/drawing/2014/main" id="{C3669302-DC49-AD4E-AE2B-5EC3097FAB57}"/>
              </a:ext>
            </a:extLst>
          </p:cNvPr>
          <p:cNvCxnSpPr>
            <a:stCxn id="153" idx="2"/>
            <a:endCxn id="123" idx="0"/>
          </p:cNvCxnSpPr>
          <p:nvPr/>
        </p:nvCxnSpPr>
        <p:spPr>
          <a:xfrm rot="16200000" flipH="1">
            <a:off x="8608521" y="3199183"/>
            <a:ext cx="779181" cy="655729"/>
          </a:xfrm>
          <a:prstGeom prst="bentConnector3">
            <a:avLst>
              <a:gd name="adj1" fmla="val 72622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24">
            <a:extLst>
              <a:ext uri="{FF2B5EF4-FFF2-40B4-BE49-F238E27FC236}">
                <a16:creationId xmlns:a16="http://schemas.microsoft.com/office/drawing/2014/main" id="{137B9BF7-D82D-2D4E-B9C1-8B4F62334C54}"/>
              </a:ext>
            </a:extLst>
          </p:cNvPr>
          <p:cNvCxnSpPr>
            <a:stCxn id="153" idx="2"/>
            <a:endCxn id="128" idx="0"/>
          </p:cNvCxnSpPr>
          <p:nvPr/>
        </p:nvCxnSpPr>
        <p:spPr>
          <a:xfrm rot="16200000" flipH="1">
            <a:off x="9137416" y="2670289"/>
            <a:ext cx="779181" cy="1713518"/>
          </a:xfrm>
          <a:prstGeom prst="bentConnector3">
            <a:avLst>
              <a:gd name="adj1" fmla="val 72004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26">
            <a:extLst>
              <a:ext uri="{FF2B5EF4-FFF2-40B4-BE49-F238E27FC236}">
                <a16:creationId xmlns:a16="http://schemas.microsoft.com/office/drawing/2014/main" id="{6589CBB9-5124-4C43-99E1-4F8999DCAB11}"/>
              </a:ext>
            </a:extLst>
          </p:cNvPr>
          <p:cNvCxnSpPr>
            <a:stCxn id="153" idx="2"/>
            <a:endCxn id="132" idx="0"/>
          </p:cNvCxnSpPr>
          <p:nvPr/>
        </p:nvCxnSpPr>
        <p:spPr>
          <a:xfrm rot="16200000" flipH="1">
            <a:off x="9564909" y="2242795"/>
            <a:ext cx="779181" cy="2568505"/>
          </a:xfrm>
          <a:prstGeom prst="bentConnector3">
            <a:avLst>
              <a:gd name="adj1" fmla="val 72004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28">
            <a:extLst>
              <a:ext uri="{FF2B5EF4-FFF2-40B4-BE49-F238E27FC236}">
                <a16:creationId xmlns:a16="http://schemas.microsoft.com/office/drawing/2014/main" id="{A6D84E46-7E19-DA4C-BC76-54B15D037336}"/>
              </a:ext>
            </a:extLst>
          </p:cNvPr>
          <p:cNvCxnSpPr>
            <a:stCxn id="153" idx="2"/>
            <a:endCxn id="136" idx="0"/>
          </p:cNvCxnSpPr>
          <p:nvPr/>
        </p:nvCxnSpPr>
        <p:spPr>
          <a:xfrm rot="16200000" flipH="1">
            <a:off x="10093803" y="1713901"/>
            <a:ext cx="779181" cy="3626293"/>
          </a:xfrm>
          <a:prstGeom prst="bentConnector3">
            <a:avLst>
              <a:gd name="adj1" fmla="val 72004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30">
            <a:extLst>
              <a:ext uri="{FF2B5EF4-FFF2-40B4-BE49-F238E27FC236}">
                <a16:creationId xmlns:a16="http://schemas.microsoft.com/office/drawing/2014/main" id="{3EEBA926-3DCC-4243-A05F-458B984C20E7}"/>
              </a:ext>
            </a:extLst>
          </p:cNvPr>
          <p:cNvCxnSpPr>
            <a:stCxn id="153" idx="2"/>
            <a:endCxn id="141" idx="0"/>
          </p:cNvCxnSpPr>
          <p:nvPr/>
        </p:nvCxnSpPr>
        <p:spPr>
          <a:xfrm rot="16200000" flipH="1">
            <a:off x="10521297" y="1286408"/>
            <a:ext cx="779181" cy="4481280"/>
          </a:xfrm>
          <a:prstGeom prst="bentConnector3">
            <a:avLst>
              <a:gd name="adj1" fmla="val 72004"/>
            </a:avLst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C59625F-6D5A-F64E-B1F3-99329F20DC14}"/>
              </a:ext>
            </a:extLst>
          </p:cNvPr>
          <p:cNvGrpSpPr/>
          <p:nvPr/>
        </p:nvGrpSpPr>
        <p:grpSpPr>
          <a:xfrm>
            <a:off x="9422989" y="2694010"/>
            <a:ext cx="652591" cy="187102"/>
            <a:chOff x="9422989" y="2841795"/>
            <a:chExt cx="652591" cy="187102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781CAEB-9334-3D48-98B9-08767A672AD9}"/>
                </a:ext>
              </a:extLst>
            </p:cNvPr>
            <p:cNvCxnSpPr/>
            <p:nvPr/>
          </p:nvCxnSpPr>
          <p:spPr>
            <a:xfrm>
              <a:off x="9422989" y="3028897"/>
              <a:ext cx="65259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AD8C4C1-A1A6-5D4F-A071-0FA2A4609711}"/>
                </a:ext>
              </a:extLst>
            </p:cNvPr>
            <p:cNvCxnSpPr/>
            <p:nvPr/>
          </p:nvCxnSpPr>
          <p:spPr>
            <a:xfrm>
              <a:off x="9422989" y="2841795"/>
              <a:ext cx="65259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D25B4D5-5773-D444-BE9B-4A8C22253841}"/>
              </a:ext>
            </a:extLst>
          </p:cNvPr>
          <p:cNvGrpSpPr/>
          <p:nvPr/>
        </p:nvGrpSpPr>
        <p:grpSpPr>
          <a:xfrm>
            <a:off x="11555916" y="2694010"/>
            <a:ext cx="652591" cy="187102"/>
            <a:chOff x="9422989" y="2841795"/>
            <a:chExt cx="652591" cy="187102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E60DFD1-BBA7-AE47-825E-D1B91F56E712}"/>
                </a:ext>
              </a:extLst>
            </p:cNvPr>
            <p:cNvCxnSpPr/>
            <p:nvPr/>
          </p:nvCxnSpPr>
          <p:spPr>
            <a:xfrm>
              <a:off x="9422989" y="3028897"/>
              <a:ext cx="65259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9272127-F265-C947-B066-C12D5662316B}"/>
                </a:ext>
              </a:extLst>
            </p:cNvPr>
            <p:cNvCxnSpPr/>
            <p:nvPr/>
          </p:nvCxnSpPr>
          <p:spPr>
            <a:xfrm>
              <a:off x="9422989" y="2841795"/>
              <a:ext cx="65259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655B7E-92A6-8640-A88A-C839FF2FF29F}"/>
              </a:ext>
            </a:extLst>
          </p:cNvPr>
          <p:cNvCxnSpPr>
            <a:cxnSpLocks/>
          </p:cNvCxnSpPr>
          <p:nvPr/>
        </p:nvCxnSpPr>
        <p:spPr>
          <a:xfrm>
            <a:off x="10811256" y="4579646"/>
            <a:ext cx="0" cy="237956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DBC6259-5C49-A946-BA36-5AE6E7BBAAF1}"/>
              </a:ext>
            </a:extLst>
          </p:cNvPr>
          <p:cNvGrpSpPr/>
          <p:nvPr/>
        </p:nvGrpSpPr>
        <p:grpSpPr>
          <a:xfrm>
            <a:off x="1737720" y="2148445"/>
            <a:ext cx="1244536" cy="1042585"/>
            <a:chOff x="1976976" y="2126470"/>
            <a:chExt cx="1244536" cy="1042585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5863CD-8CA4-7C4F-A992-2ECE832D3DA0}"/>
                </a:ext>
              </a:extLst>
            </p:cNvPr>
            <p:cNvGrpSpPr/>
            <p:nvPr/>
          </p:nvGrpSpPr>
          <p:grpSpPr>
            <a:xfrm>
              <a:off x="1976976" y="2362117"/>
              <a:ext cx="1244536" cy="806938"/>
              <a:chOff x="7982868" y="2069432"/>
              <a:chExt cx="1244536" cy="806938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9E678B8-F668-B34C-95F8-85DAFD5180E3}"/>
                  </a:ext>
                </a:extLst>
              </p:cNvPr>
              <p:cNvSpPr/>
              <p:nvPr/>
            </p:nvSpPr>
            <p:spPr bwMode="auto">
              <a:xfrm>
                <a:off x="7982868" y="2069432"/>
                <a:ext cx="1244536" cy="80693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D52B720-E158-A040-A079-D007C81E694D}"/>
                  </a:ext>
                </a:extLst>
              </p:cNvPr>
              <p:cNvSpPr/>
              <p:nvPr/>
            </p:nvSpPr>
            <p:spPr bwMode="auto">
              <a:xfrm>
                <a:off x="8051517" y="2123004"/>
                <a:ext cx="1107239" cy="699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Master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8880E72-3C94-0A49-AFAF-081C7664DCB5}"/>
                </a:ext>
              </a:extLst>
            </p:cNvPr>
            <p:cNvSpPr txBox="1"/>
            <p:nvPr/>
          </p:nvSpPr>
          <p:spPr>
            <a:xfrm>
              <a:off x="2045625" y="2126470"/>
              <a:ext cx="72594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AZ1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C3D3BFD-8B6A-6642-8374-DD389B041838}"/>
              </a:ext>
            </a:extLst>
          </p:cNvPr>
          <p:cNvGrpSpPr/>
          <p:nvPr/>
        </p:nvGrpSpPr>
        <p:grpSpPr>
          <a:xfrm>
            <a:off x="4436794" y="2148445"/>
            <a:ext cx="1244536" cy="1042585"/>
            <a:chOff x="4631851" y="2126470"/>
            <a:chExt cx="1244536" cy="1042585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30FEDE4-B9DC-EF40-A9FE-3F84658B2159}"/>
                </a:ext>
              </a:extLst>
            </p:cNvPr>
            <p:cNvGrpSpPr/>
            <p:nvPr/>
          </p:nvGrpSpPr>
          <p:grpSpPr>
            <a:xfrm>
              <a:off x="4631851" y="2362117"/>
              <a:ext cx="1244536" cy="806938"/>
              <a:chOff x="7982868" y="2069432"/>
              <a:chExt cx="1244536" cy="806938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25B7843-11E5-6540-8020-6259E1238DC0}"/>
                  </a:ext>
                </a:extLst>
              </p:cNvPr>
              <p:cNvSpPr/>
              <p:nvPr/>
            </p:nvSpPr>
            <p:spPr bwMode="auto">
              <a:xfrm>
                <a:off x="7982868" y="2069432"/>
                <a:ext cx="1244536" cy="80693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BB32E15-774B-6547-9DBA-CA7A997BCE6E}"/>
                  </a:ext>
                </a:extLst>
              </p:cNvPr>
              <p:cNvSpPr/>
              <p:nvPr/>
            </p:nvSpPr>
            <p:spPr bwMode="auto">
              <a:xfrm>
                <a:off x="8051517" y="2123004"/>
                <a:ext cx="1107239" cy="699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Read Replica</a:t>
                </a: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36C9910-89DF-6448-B84C-1F0357BA2A37}"/>
                </a:ext>
              </a:extLst>
            </p:cNvPr>
            <p:cNvSpPr txBox="1"/>
            <p:nvPr/>
          </p:nvSpPr>
          <p:spPr>
            <a:xfrm>
              <a:off x="4700500" y="2126470"/>
              <a:ext cx="72594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AZ2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56F450E-07D3-D544-871B-95161BB70AB7}"/>
              </a:ext>
            </a:extLst>
          </p:cNvPr>
          <p:cNvGrpSpPr/>
          <p:nvPr/>
        </p:nvGrpSpPr>
        <p:grpSpPr>
          <a:xfrm>
            <a:off x="10344800" y="4903423"/>
            <a:ext cx="989950" cy="762574"/>
            <a:chOff x="10344800" y="4709998"/>
            <a:chExt cx="989950" cy="762574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755A1D0-C449-2B4E-8AFE-93C19393747C}"/>
                </a:ext>
              </a:extLst>
            </p:cNvPr>
            <p:cNvGrpSpPr/>
            <p:nvPr/>
          </p:nvGrpSpPr>
          <p:grpSpPr>
            <a:xfrm>
              <a:off x="10617068" y="4709998"/>
              <a:ext cx="447211" cy="466340"/>
              <a:chOff x="14855262" y="5013622"/>
              <a:chExt cx="414364" cy="432089"/>
            </a:xfrm>
            <a:solidFill>
              <a:schemeClr val="tx1"/>
            </a:solidFill>
          </p:grpSpPr>
          <p:sp>
            <p:nvSpPr>
              <p:cNvPr id="190" name="Freeform: Shape 247">
                <a:extLst>
                  <a:ext uri="{FF2B5EF4-FFF2-40B4-BE49-F238E27FC236}">
                    <a16:creationId xmlns:a16="http://schemas.microsoft.com/office/drawing/2014/main" id="{88B28CAD-40B6-6540-BA34-235C7199767B}"/>
                  </a:ext>
                </a:extLst>
              </p:cNvPr>
              <p:cNvSpPr/>
              <p:nvPr/>
            </p:nvSpPr>
            <p:spPr>
              <a:xfrm>
                <a:off x="14855829" y="5077573"/>
                <a:ext cx="394434" cy="368138"/>
              </a:xfrm>
              <a:custGeom>
                <a:avLst/>
                <a:gdLst>
                  <a:gd name="connsiteX0" fmla="*/ 197296 w 394434"/>
                  <a:gd name="connsiteY0" fmla="*/ 374309 h 368138"/>
                  <a:gd name="connsiteX1" fmla="*/ 42503 w 394434"/>
                  <a:gd name="connsiteY1" fmla="*/ 324961 h 368138"/>
                  <a:gd name="connsiteX2" fmla="*/ 167 w 394434"/>
                  <a:gd name="connsiteY2" fmla="*/ 10641 h 368138"/>
                  <a:gd name="connsiteX3" fmla="*/ 7223 w 394434"/>
                  <a:gd name="connsiteY3" fmla="*/ 167 h 368138"/>
                  <a:gd name="connsiteX4" fmla="*/ 17697 w 394434"/>
                  <a:gd name="connsiteY4" fmla="*/ 7223 h 368138"/>
                  <a:gd name="connsiteX5" fmla="*/ 197647 w 394434"/>
                  <a:gd name="connsiteY5" fmla="*/ 51049 h 368138"/>
                  <a:gd name="connsiteX6" fmla="*/ 377772 w 394434"/>
                  <a:gd name="connsiteY6" fmla="*/ 7223 h 368138"/>
                  <a:gd name="connsiteX7" fmla="*/ 388246 w 394434"/>
                  <a:gd name="connsiteY7" fmla="*/ 167 h 368138"/>
                  <a:gd name="connsiteX8" fmla="*/ 395302 w 394434"/>
                  <a:gd name="connsiteY8" fmla="*/ 10641 h 368138"/>
                  <a:gd name="connsiteX9" fmla="*/ 352265 w 394434"/>
                  <a:gd name="connsiteY9" fmla="*/ 324961 h 368138"/>
                  <a:gd name="connsiteX10" fmla="*/ 319746 w 394434"/>
                  <a:gd name="connsiteY10" fmla="*/ 355815 h 368138"/>
                  <a:gd name="connsiteX11" fmla="*/ 290646 w 394434"/>
                  <a:gd name="connsiteY11" fmla="*/ 364580 h 368138"/>
                  <a:gd name="connsiteX12" fmla="*/ 197296 w 394434"/>
                  <a:gd name="connsiteY12" fmla="*/ 374309 h 368138"/>
                  <a:gd name="connsiteX13" fmla="*/ 21116 w 394434"/>
                  <a:gd name="connsiteY13" fmla="*/ 35096 h 368138"/>
                  <a:gd name="connsiteX14" fmla="*/ 59945 w 394434"/>
                  <a:gd name="connsiteY14" fmla="*/ 323121 h 368138"/>
                  <a:gd name="connsiteX15" fmla="*/ 59945 w 394434"/>
                  <a:gd name="connsiteY15" fmla="*/ 324260 h 368138"/>
                  <a:gd name="connsiteX16" fmla="*/ 197296 w 394434"/>
                  <a:gd name="connsiteY16" fmla="*/ 356779 h 368138"/>
                  <a:gd name="connsiteX17" fmla="*/ 286701 w 394434"/>
                  <a:gd name="connsiteY17" fmla="*/ 347488 h 368138"/>
                  <a:gd name="connsiteX18" fmla="*/ 312997 w 394434"/>
                  <a:gd name="connsiteY18" fmla="*/ 339511 h 368138"/>
                  <a:gd name="connsiteX19" fmla="*/ 334472 w 394434"/>
                  <a:gd name="connsiteY19" fmla="*/ 324260 h 368138"/>
                  <a:gd name="connsiteX20" fmla="*/ 334472 w 394434"/>
                  <a:gd name="connsiteY20" fmla="*/ 323121 h 368138"/>
                  <a:gd name="connsiteX21" fmla="*/ 373564 w 394434"/>
                  <a:gd name="connsiteY21" fmla="*/ 35096 h 368138"/>
                  <a:gd name="connsiteX22" fmla="*/ 197296 w 394434"/>
                  <a:gd name="connsiteY22" fmla="*/ 68404 h 368138"/>
                  <a:gd name="connsiteX23" fmla="*/ 21116 w 394434"/>
                  <a:gd name="connsiteY23" fmla="*/ 35096 h 36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4434" h="368138">
                    <a:moveTo>
                      <a:pt x="197296" y="374309"/>
                    </a:moveTo>
                    <a:cubicBezTo>
                      <a:pt x="137780" y="374309"/>
                      <a:pt x="43292" y="360899"/>
                      <a:pt x="42503" y="324961"/>
                    </a:cubicBezTo>
                    <a:lnTo>
                      <a:pt x="167" y="10641"/>
                    </a:lnTo>
                    <a:cubicBezTo>
                      <a:pt x="-777" y="5800"/>
                      <a:pt x="2382" y="1111"/>
                      <a:pt x="7223" y="167"/>
                    </a:cubicBezTo>
                    <a:cubicBezTo>
                      <a:pt x="12064" y="-777"/>
                      <a:pt x="16753" y="2382"/>
                      <a:pt x="17697" y="7223"/>
                    </a:cubicBezTo>
                    <a:cubicBezTo>
                      <a:pt x="22430" y="25454"/>
                      <a:pt x="93253" y="51049"/>
                      <a:pt x="197647" y="51049"/>
                    </a:cubicBezTo>
                    <a:cubicBezTo>
                      <a:pt x="302040" y="51049"/>
                      <a:pt x="372951" y="25630"/>
                      <a:pt x="377772" y="7223"/>
                    </a:cubicBezTo>
                    <a:cubicBezTo>
                      <a:pt x="378716" y="2382"/>
                      <a:pt x="383405" y="-777"/>
                      <a:pt x="388246" y="167"/>
                    </a:cubicBezTo>
                    <a:cubicBezTo>
                      <a:pt x="393087" y="1111"/>
                      <a:pt x="396246" y="5800"/>
                      <a:pt x="395302" y="10641"/>
                    </a:cubicBezTo>
                    <a:lnTo>
                      <a:pt x="352265" y="324961"/>
                    </a:lnTo>
                    <a:cubicBezTo>
                      <a:pt x="352265" y="337057"/>
                      <a:pt x="340958" y="347400"/>
                      <a:pt x="319746" y="355815"/>
                    </a:cubicBezTo>
                    <a:cubicBezTo>
                      <a:pt x="310278" y="359460"/>
                      <a:pt x="300551" y="362389"/>
                      <a:pt x="290646" y="364580"/>
                    </a:cubicBezTo>
                    <a:cubicBezTo>
                      <a:pt x="259983" y="371253"/>
                      <a:pt x="228676" y="374516"/>
                      <a:pt x="197296" y="374309"/>
                    </a:cubicBezTo>
                    <a:close/>
                    <a:moveTo>
                      <a:pt x="21116" y="35096"/>
                    </a:moveTo>
                    <a:lnTo>
                      <a:pt x="59945" y="323121"/>
                    </a:lnTo>
                    <a:lnTo>
                      <a:pt x="59945" y="324260"/>
                    </a:lnTo>
                    <a:cubicBezTo>
                      <a:pt x="59945" y="335392"/>
                      <a:pt x="113413" y="356779"/>
                      <a:pt x="197296" y="356779"/>
                    </a:cubicBezTo>
                    <a:cubicBezTo>
                      <a:pt x="227347" y="356952"/>
                      <a:pt x="257328" y="353837"/>
                      <a:pt x="286701" y="347488"/>
                    </a:cubicBezTo>
                    <a:cubicBezTo>
                      <a:pt x="295658" y="345506"/>
                      <a:pt x="304449" y="342840"/>
                      <a:pt x="312997" y="339511"/>
                    </a:cubicBezTo>
                    <a:cubicBezTo>
                      <a:pt x="330001" y="332762"/>
                      <a:pt x="334472" y="326627"/>
                      <a:pt x="334472" y="324260"/>
                    </a:cubicBezTo>
                    <a:cubicBezTo>
                      <a:pt x="334428" y="323881"/>
                      <a:pt x="334428" y="323499"/>
                      <a:pt x="334472" y="323121"/>
                    </a:cubicBezTo>
                    <a:lnTo>
                      <a:pt x="373564" y="35096"/>
                    </a:lnTo>
                    <a:cubicBezTo>
                      <a:pt x="338504" y="56921"/>
                      <a:pt x="264613" y="68404"/>
                      <a:pt x="197296" y="68404"/>
                    </a:cubicBezTo>
                    <a:cubicBezTo>
                      <a:pt x="129979" y="68404"/>
                      <a:pt x="56615" y="56921"/>
                      <a:pt x="21116" y="35096"/>
                    </a:cubicBezTo>
                    <a:close/>
                  </a:path>
                </a:pathLst>
              </a:custGeom>
              <a:grpFill/>
              <a:ln w="8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1" name="Freeform: Shape 248">
                <a:extLst>
                  <a:ext uri="{FF2B5EF4-FFF2-40B4-BE49-F238E27FC236}">
                    <a16:creationId xmlns:a16="http://schemas.microsoft.com/office/drawing/2014/main" id="{BDD2ACC0-1E17-894D-8335-2859E02F6CC6}"/>
                  </a:ext>
                </a:extLst>
              </p:cNvPr>
              <p:cNvSpPr/>
              <p:nvPr/>
            </p:nvSpPr>
            <p:spPr>
              <a:xfrm>
                <a:off x="14855262" y="5013622"/>
                <a:ext cx="394434" cy="131478"/>
              </a:xfrm>
              <a:custGeom>
                <a:avLst/>
                <a:gdLst>
                  <a:gd name="connsiteX0" fmla="*/ 197863 w 394434"/>
                  <a:gd name="connsiteY0" fmla="*/ 132355 h 131478"/>
                  <a:gd name="connsiteX1" fmla="*/ 909 w 394434"/>
                  <a:gd name="connsiteY1" fmla="*/ 75644 h 131478"/>
                  <a:gd name="connsiteX2" fmla="*/ 909 w 394434"/>
                  <a:gd name="connsiteY2" fmla="*/ 74504 h 131478"/>
                  <a:gd name="connsiteX3" fmla="*/ 33 w 394434"/>
                  <a:gd name="connsiteY3" fmla="*/ 70648 h 131478"/>
                  <a:gd name="connsiteX4" fmla="*/ 33 w 394434"/>
                  <a:gd name="connsiteY4" fmla="*/ 69508 h 131478"/>
                  <a:gd name="connsiteX5" fmla="*/ 197863 w 394434"/>
                  <a:gd name="connsiteY5" fmla="*/ 0 h 131478"/>
                  <a:gd name="connsiteX6" fmla="*/ 395694 w 394434"/>
                  <a:gd name="connsiteY6" fmla="*/ 69508 h 131478"/>
                  <a:gd name="connsiteX7" fmla="*/ 395694 w 394434"/>
                  <a:gd name="connsiteY7" fmla="*/ 70648 h 131478"/>
                  <a:gd name="connsiteX8" fmla="*/ 395255 w 394434"/>
                  <a:gd name="connsiteY8" fmla="*/ 74504 h 131478"/>
                  <a:gd name="connsiteX9" fmla="*/ 395255 w 394434"/>
                  <a:gd name="connsiteY9" fmla="*/ 75644 h 131478"/>
                  <a:gd name="connsiteX10" fmla="*/ 197863 w 394434"/>
                  <a:gd name="connsiteY10" fmla="*/ 132355 h 131478"/>
                  <a:gd name="connsiteX11" fmla="*/ 18001 w 394434"/>
                  <a:gd name="connsiteY11" fmla="*/ 71612 h 131478"/>
                  <a:gd name="connsiteX12" fmla="*/ 197863 w 394434"/>
                  <a:gd name="connsiteY12" fmla="*/ 114824 h 131478"/>
                  <a:gd name="connsiteX13" fmla="*/ 377813 w 394434"/>
                  <a:gd name="connsiteY13" fmla="*/ 71612 h 131478"/>
                  <a:gd name="connsiteX14" fmla="*/ 377813 w 394434"/>
                  <a:gd name="connsiteY14" fmla="*/ 69070 h 131478"/>
                  <a:gd name="connsiteX15" fmla="*/ 197863 w 394434"/>
                  <a:gd name="connsiteY15" fmla="*/ 17530 h 131478"/>
                  <a:gd name="connsiteX16" fmla="*/ 17563 w 394434"/>
                  <a:gd name="connsiteY16" fmla="*/ 69070 h 13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434" h="131478">
                    <a:moveTo>
                      <a:pt x="197863" y="132355"/>
                    </a:moveTo>
                    <a:cubicBezTo>
                      <a:pt x="109598" y="132355"/>
                      <a:pt x="10551" y="112458"/>
                      <a:pt x="909" y="75644"/>
                    </a:cubicBezTo>
                    <a:cubicBezTo>
                      <a:pt x="867" y="75265"/>
                      <a:pt x="867" y="74883"/>
                      <a:pt x="909" y="74504"/>
                    </a:cubicBezTo>
                    <a:lnTo>
                      <a:pt x="33" y="70648"/>
                    </a:lnTo>
                    <a:cubicBezTo>
                      <a:pt x="-11" y="70269"/>
                      <a:pt x="-11" y="69887"/>
                      <a:pt x="33" y="69508"/>
                    </a:cubicBezTo>
                    <a:cubicBezTo>
                      <a:pt x="33" y="28575"/>
                      <a:pt x="104338" y="0"/>
                      <a:pt x="197863" y="0"/>
                    </a:cubicBezTo>
                    <a:cubicBezTo>
                      <a:pt x="291388" y="0"/>
                      <a:pt x="395694" y="28575"/>
                      <a:pt x="395694" y="69508"/>
                    </a:cubicBezTo>
                    <a:cubicBezTo>
                      <a:pt x="395737" y="69887"/>
                      <a:pt x="395737" y="70269"/>
                      <a:pt x="395694" y="70648"/>
                    </a:cubicBezTo>
                    <a:lnTo>
                      <a:pt x="395255" y="74504"/>
                    </a:lnTo>
                    <a:lnTo>
                      <a:pt x="395255" y="75644"/>
                    </a:lnTo>
                    <a:cubicBezTo>
                      <a:pt x="385701" y="112458"/>
                      <a:pt x="286216" y="132355"/>
                      <a:pt x="197863" y="132355"/>
                    </a:cubicBezTo>
                    <a:close/>
                    <a:moveTo>
                      <a:pt x="18001" y="71612"/>
                    </a:moveTo>
                    <a:cubicBezTo>
                      <a:pt x="23786" y="89843"/>
                      <a:pt x="94258" y="114824"/>
                      <a:pt x="197863" y="114824"/>
                    </a:cubicBezTo>
                    <a:cubicBezTo>
                      <a:pt x="301468" y="114824"/>
                      <a:pt x="372028" y="89843"/>
                      <a:pt x="377813" y="71612"/>
                    </a:cubicBezTo>
                    <a:lnTo>
                      <a:pt x="377813" y="69070"/>
                    </a:lnTo>
                    <a:cubicBezTo>
                      <a:pt x="376936" y="50663"/>
                      <a:pt x="302958" y="17530"/>
                      <a:pt x="197863" y="17530"/>
                    </a:cubicBezTo>
                    <a:cubicBezTo>
                      <a:pt x="92768" y="17530"/>
                      <a:pt x="18878" y="50663"/>
                      <a:pt x="17563" y="69070"/>
                    </a:cubicBezTo>
                    <a:close/>
                  </a:path>
                </a:pathLst>
              </a:custGeom>
              <a:grpFill/>
              <a:ln w="8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: Shape 249">
                <a:extLst>
                  <a:ext uri="{FF2B5EF4-FFF2-40B4-BE49-F238E27FC236}">
                    <a16:creationId xmlns:a16="http://schemas.microsoft.com/office/drawing/2014/main" id="{FAC6A4E0-D46A-104F-865C-171A2E8F8259}"/>
                  </a:ext>
                </a:extLst>
              </p:cNvPr>
              <p:cNvSpPr/>
              <p:nvPr/>
            </p:nvSpPr>
            <p:spPr>
              <a:xfrm>
                <a:off x="15059261" y="5190854"/>
                <a:ext cx="210365" cy="78887"/>
              </a:xfrm>
              <a:custGeom>
                <a:avLst/>
                <a:gdLst>
                  <a:gd name="connsiteX0" fmla="*/ 192922 w 210364"/>
                  <a:gd name="connsiteY0" fmla="*/ 85724 h 78886"/>
                  <a:gd name="connsiteX1" fmla="*/ 156634 w 210364"/>
                  <a:gd name="connsiteY1" fmla="*/ 79237 h 78886"/>
                  <a:gd name="connsiteX2" fmla="*/ 0 w 210364"/>
                  <a:gd name="connsiteY2" fmla="*/ 15777 h 78886"/>
                  <a:gd name="connsiteX3" fmla="*/ 7538 w 210364"/>
                  <a:gd name="connsiteY3" fmla="*/ 0 h 78886"/>
                  <a:gd name="connsiteX4" fmla="*/ 161367 w 210364"/>
                  <a:gd name="connsiteY4" fmla="*/ 62408 h 78886"/>
                  <a:gd name="connsiteX5" fmla="*/ 198970 w 210364"/>
                  <a:gd name="connsiteY5" fmla="*/ 67404 h 78886"/>
                  <a:gd name="connsiteX6" fmla="*/ 161367 w 210364"/>
                  <a:gd name="connsiteY6" fmla="*/ 39268 h 78886"/>
                  <a:gd name="connsiteX7" fmla="*/ 160053 w 210364"/>
                  <a:gd name="connsiteY7" fmla="*/ 38479 h 78886"/>
                  <a:gd name="connsiteX8" fmla="*/ 168818 w 210364"/>
                  <a:gd name="connsiteY8" fmla="*/ 23228 h 78886"/>
                  <a:gd name="connsiteX9" fmla="*/ 169957 w 210364"/>
                  <a:gd name="connsiteY9" fmla="*/ 23841 h 78886"/>
                  <a:gd name="connsiteX10" fmla="*/ 216588 w 210364"/>
                  <a:gd name="connsiteY10" fmla="*/ 64775 h 78886"/>
                  <a:gd name="connsiteX11" fmla="*/ 212994 w 210364"/>
                  <a:gd name="connsiteY11" fmla="*/ 78536 h 78886"/>
                  <a:gd name="connsiteX12" fmla="*/ 192922 w 210364"/>
                  <a:gd name="connsiteY12" fmla="*/ 85724 h 7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64" h="78886">
                    <a:moveTo>
                      <a:pt x="192922" y="85724"/>
                    </a:moveTo>
                    <a:cubicBezTo>
                      <a:pt x="180592" y="85180"/>
                      <a:pt x="168389" y="82999"/>
                      <a:pt x="156634" y="79237"/>
                    </a:cubicBezTo>
                    <a:cubicBezTo>
                      <a:pt x="105358" y="64950"/>
                      <a:pt x="29977" y="30152"/>
                      <a:pt x="0" y="15777"/>
                    </a:cubicBezTo>
                    <a:lnTo>
                      <a:pt x="7538" y="0"/>
                    </a:lnTo>
                    <a:cubicBezTo>
                      <a:pt x="30678" y="10957"/>
                      <a:pt x="110003" y="48033"/>
                      <a:pt x="161367" y="62408"/>
                    </a:cubicBezTo>
                    <a:cubicBezTo>
                      <a:pt x="188627" y="70034"/>
                      <a:pt x="196954" y="68281"/>
                      <a:pt x="198970" y="67404"/>
                    </a:cubicBezTo>
                    <a:cubicBezTo>
                      <a:pt x="198006" y="65038"/>
                      <a:pt x="192659" y="56448"/>
                      <a:pt x="161367" y="39268"/>
                    </a:cubicBezTo>
                    <a:lnTo>
                      <a:pt x="160053" y="38479"/>
                    </a:lnTo>
                    <a:lnTo>
                      <a:pt x="168818" y="23228"/>
                    </a:lnTo>
                    <a:lnTo>
                      <a:pt x="169957" y="23841"/>
                    </a:lnTo>
                    <a:cubicBezTo>
                      <a:pt x="200022" y="40408"/>
                      <a:pt x="214309" y="53029"/>
                      <a:pt x="216588" y="64775"/>
                    </a:cubicBezTo>
                    <a:cubicBezTo>
                      <a:pt x="217520" y="69669"/>
                      <a:pt x="216201" y="74723"/>
                      <a:pt x="212994" y="78536"/>
                    </a:cubicBezTo>
                    <a:cubicBezTo>
                      <a:pt x="207770" y="83899"/>
                      <a:pt x="200363" y="86551"/>
                      <a:pt x="192922" y="85724"/>
                    </a:cubicBezTo>
                    <a:close/>
                  </a:path>
                </a:pathLst>
              </a:custGeom>
              <a:grpFill/>
              <a:ln w="8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: Shape 250">
                <a:extLst>
                  <a:ext uri="{FF2B5EF4-FFF2-40B4-BE49-F238E27FC236}">
                    <a16:creationId xmlns:a16="http://schemas.microsoft.com/office/drawing/2014/main" id="{75914D4E-A5E5-A141-BF60-F7EB348DF046}"/>
                  </a:ext>
                </a:extLst>
              </p:cNvPr>
              <p:cNvSpPr/>
              <p:nvPr/>
            </p:nvSpPr>
            <p:spPr>
              <a:xfrm>
                <a:off x="15033491" y="5173850"/>
                <a:ext cx="35061" cy="35061"/>
              </a:xfrm>
              <a:custGeom>
                <a:avLst/>
                <a:gdLst>
                  <a:gd name="connsiteX0" fmla="*/ 19722 w 35060"/>
                  <a:gd name="connsiteY0" fmla="*/ 39443 h 35060"/>
                  <a:gd name="connsiteX1" fmla="*/ 0 w 35060"/>
                  <a:gd name="connsiteY1" fmla="*/ 19722 h 35060"/>
                  <a:gd name="connsiteX2" fmla="*/ 19722 w 35060"/>
                  <a:gd name="connsiteY2" fmla="*/ 0 h 35060"/>
                  <a:gd name="connsiteX3" fmla="*/ 39443 w 35060"/>
                  <a:gd name="connsiteY3" fmla="*/ 19722 h 35060"/>
                  <a:gd name="connsiteX4" fmla="*/ 19722 w 35060"/>
                  <a:gd name="connsiteY4" fmla="*/ 39443 h 35060"/>
                  <a:gd name="connsiteX5" fmla="*/ 19722 w 35060"/>
                  <a:gd name="connsiteY5" fmla="*/ 17530 h 35060"/>
                  <a:gd name="connsiteX6" fmla="*/ 17530 w 35060"/>
                  <a:gd name="connsiteY6" fmla="*/ 19722 h 35060"/>
                  <a:gd name="connsiteX7" fmla="*/ 21913 w 35060"/>
                  <a:gd name="connsiteY7" fmla="*/ 19722 h 35060"/>
                  <a:gd name="connsiteX8" fmla="*/ 19722 w 35060"/>
                  <a:gd name="connsiteY8" fmla="*/ 17530 h 3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60" h="35060">
                    <a:moveTo>
                      <a:pt x="19722" y="39443"/>
                    </a:moveTo>
                    <a:cubicBezTo>
                      <a:pt x="8830" y="39443"/>
                      <a:pt x="0" y="30614"/>
                      <a:pt x="0" y="19722"/>
                    </a:cubicBezTo>
                    <a:cubicBezTo>
                      <a:pt x="0" y="8830"/>
                      <a:pt x="8830" y="0"/>
                      <a:pt x="19722" y="0"/>
                    </a:cubicBezTo>
                    <a:cubicBezTo>
                      <a:pt x="30614" y="0"/>
                      <a:pt x="39443" y="8830"/>
                      <a:pt x="39443" y="19722"/>
                    </a:cubicBezTo>
                    <a:cubicBezTo>
                      <a:pt x="39443" y="30614"/>
                      <a:pt x="30614" y="39443"/>
                      <a:pt x="19722" y="39443"/>
                    </a:cubicBezTo>
                    <a:close/>
                    <a:moveTo>
                      <a:pt x="19722" y="17530"/>
                    </a:moveTo>
                    <a:cubicBezTo>
                      <a:pt x="18511" y="17530"/>
                      <a:pt x="17530" y="18511"/>
                      <a:pt x="17530" y="19722"/>
                    </a:cubicBezTo>
                    <a:cubicBezTo>
                      <a:pt x="17530" y="22088"/>
                      <a:pt x="21913" y="22088"/>
                      <a:pt x="21913" y="19722"/>
                    </a:cubicBezTo>
                    <a:cubicBezTo>
                      <a:pt x="21913" y="18511"/>
                      <a:pt x="20932" y="17530"/>
                      <a:pt x="19722" y="17530"/>
                    </a:cubicBezTo>
                    <a:close/>
                  </a:path>
                </a:pathLst>
              </a:custGeom>
              <a:grpFill/>
              <a:ln w="8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D058B2-9D5C-9142-82C0-80D991B635A9}"/>
                </a:ext>
              </a:extLst>
            </p:cNvPr>
            <p:cNvSpPr txBox="1"/>
            <p:nvPr/>
          </p:nvSpPr>
          <p:spPr>
            <a:xfrm>
              <a:off x="10344800" y="5320223"/>
              <a:ext cx="989950" cy="15234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1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Amazon S3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3A859A78-B4FD-C64A-B7FE-58899F0DEA1F}"/>
              </a:ext>
            </a:extLst>
          </p:cNvPr>
          <p:cNvSpPr txBox="1"/>
          <p:nvPr/>
        </p:nvSpPr>
        <p:spPr>
          <a:xfrm>
            <a:off x="2300748" y="3690752"/>
            <a:ext cx="990912" cy="3891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Amazon Elastic Block Store 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A7E8AD3-FDDD-7C40-A7F0-D57F142EA4EB}"/>
              </a:ext>
            </a:extLst>
          </p:cNvPr>
          <p:cNvGrpSpPr/>
          <p:nvPr/>
        </p:nvGrpSpPr>
        <p:grpSpPr>
          <a:xfrm>
            <a:off x="837406" y="4651435"/>
            <a:ext cx="447211" cy="466340"/>
            <a:chOff x="14855262" y="5013622"/>
            <a:chExt cx="414364" cy="432089"/>
          </a:xfrm>
          <a:solidFill>
            <a:schemeClr val="tx1"/>
          </a:solidFill>
        </p:grpSpPr>
        <p:sp>
          <p:nvSpPr>
            <p:cNvPr id="196" name="Freeform: Shape 517">
              <a:extLst>
                <a:ext uri="{FF2B5EF4-FFF2-40B4-BE49-F238E27FC236}">
                  <a16:creationId xmlns:a16="http://schemas.microsoft.com/office/drawing/2014/main" id="{A9681EE6-70B0-C547-80B4-B650A019B694}"/>
                </a:ext>
              </a:extLst>
            </p:cNvPr>
            <p:cNvSpPr/>
            <p:nvPr/>
          </p:nvSpPr>
          <p:spPr>
            <a:xfrm>
              <a:off x="14855829" y="5077573"/>
              <a:ext cx="394434" cy="368138"/>
            </a:xfrm>
            <a:custGeom>
              <a:avLst/>
              <a:gdLst>
                <a:gd name="connsiteX0" fmla="*/ 197296 w 394434"/>
                <a:gd name="connsiteY0" fmla="*/ 374309 h 368138"/>
                <a:gd name="connsiteX1" fmla="*/ 42503 w 394434"/>
                <a:gd name="connsiteY1" fmla="*/ 324961 h 368138"/>
                <a:gd name="connsiteX2" fmla="*/ 167 w 394434"/>
                <a:gd name="connsiteY2" fmla="*/ 10641 h 368138"/>
                <a:gd name="connsiteX3" fmla="*/ 7223 w 394434"/>
                <a:gd name="connsiteY3" fmla="*/ 167 h 368138"/>
                <a:gd name="connsiteX4" fmla="*/ 17697 w 394434"/>
                <a:gd name="connsiteY4" fmla="*/ 7223 h 368138"/>
                <a:gd name="connsiteX5" fmla="*/ 197647 w 394434"/>
                <a:gd name="connsiteY5" fmla="*/ 51049 h 368138"/>
                <a:gd name="connsiteX6" fmla="*/ 377772 w 394434"/>
                <a:gd name="connsiteY6" fmla="*/ 7223 h 368138"/>
                <a:gd name="connsiteX7" fmla="*/ 388246 w 394434"/>
                <a:gd name="connsiteY7" fmla="*/ 167 h 368138"/>
                <a:gd name="connsiteX8" fmla="*/ 395302 w 394434"/>
                <a:gd name="connsiteY8" fmla="*/ 10641 h 368138"/>
                <a:gd name="connsiteX9" fmla="*/ 352265 w 394434"/>
                <a:gd name="connsiteY9" fmla="*/ 324961 h 368138"/>
                <a:gd name="connsiteX10" fmla="*/ 319746 w 394434"/>
                <a:gd name="connsiteY10" fmla="*/ 355815 h 368138"/>
                <a:gd name="connsiteX11" fmla="*/ 290646 w 394434"/>
                <a:gd name="connsiteY11" fmla="*/ 364580 h 368138"/>
                <a:gd name="connsiteX12" fmla="*/ 197296 w 394434"/>
                <a:gd name="connsiteY12" fmla="*/ 374309 h 368138"/>
                <a:gd name="connsiteX13" fmla="*/ 21116 w 394434"/>
                <a:gd name="connsiteY13" fmla="*/ 35096 h 368138"/>
                <a:gd name="connsiteX14" fmla="*/ 59945 w 394434"/>
                <a:gd name="connsiteY14" fmla="*/ 323121 h 368138"/>
                <a:gd name="connsiteX15" fmla="*/ 59945 w 394434"/>
                <a:gd name="connsiteY15" fmla="*/ 324260 h 368138"/>
                <a:gd name="connsiteX16" fmla="*/ 197296 w 394434"/>
                <a:gd name="connsiteY16" fmla="*/ 356779 h 368138"/>
                <a:gd name="connsiteX17" fmla="*/ 286701 w 394434"/>
                <a:gd name="connsiteY17" fmla="*/ 347488 h 368138"/>
                <a:gd name="connsiteX18" fmla="*/ 312997 w 394434"/>
                <a:gd name="connsiteY18" fmla="*/ 339511 h 368138"/>
                <a:gd name="connsiteX19" fmla="*/ 334472 w 394434"/>
                <a:gd name="connsiteY19" fmla="*/ 324260 h 368138"/>
                <a:gd name="connsiteX20" fmla="*/ 334472 w 394434"/>
                <a:gd name="connsiteY20" fmla="*/ 323121 h 368138"/>
                <a:gd name="connsiteX21" fmla="*/ 373564 w 394434"/>
                <a:gd name="connsiteY21" fmla="*/ 35096 h 368138"/>
                <a:gd name="connsiteX22" fmla="*/ 197296 w 394434"/>
                <a:gd name="connsiteY22" fmla="*/ 68404 h 368138"/>
                <a:gd name="connsiteX23" fmla="*/ 21116 w 394434"/>
                <a:gd name="connsiteY23" fmla="*/ 35096 h 36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4434" h="368138">
                  <a:moveTo>
                    <a:pt x="197296" y="374309"/>
                  </a:moveTo>
                  <a:cubicBezTo>
                    <a:pt x="137780" y="374309"/>
                    <a:pt x="43292" y="360899"/>
                    <a:pt x="42503" y="324961"/>
                  </a:cubicBezTo>
                  <a:lnTo>
                    <a:pt x="167" y="10641"/>
                  </a:lnTo>
                  <a:cubicBezTo>
                    <a:pt x="-777" y="5800"/>
                    <a:pt x="2382" y="1111"/>
                    <a:pt x="7223" y="167"/>
                  </a:cubicBezTo>
                  <a:cubicBezTo>
                    <a:pt x="12064" y="-777"/>
                    <a:pt x="16753" y="2382"/>
                    <a:pt x="17697" y="7223"/>
                  </a:cubicBezTo>
                  <a:cubicBezTo>
                    <a:pt x="22430" y="25454"/>
                    <a:pt x="93253" y="51049"/>
                    <a:pt x="197647" y="51049"/>
                  </a:cubicBezTo>
                  <a:cubicBezTo>
                    <a:pt x="302040" y="51049"/>
                    <a:pt x="372951" y="25630"/>
                    <a:pt x="377772" y="7223"/>
                  </a:cubicBezTo>
                  <a:cubicBezTo>
                    <a:pt x="378716" y="2382"/>
                    <a:pt x="383405" y="-777"/>
                    <a:pt x="388246" y="167"/>
                  </a:cubicBezTo>
                  <a:cubicBezTo>
                    <a:pt x="393087" y="1111"/>
                    <a:pt x="396246" y="5800"/>
                    <a:pt x="395302" y="10641"/>
                  </a:cubicBezTo>
                  <a:lnTo>
                    <a:pt x="352265" y="324961"/>
                  </a:lnTo>
                  <a:cubicBezTo>
                    <a:pt x="352265" y="337057"/>
                    <a:pt x="340958" y="347400"/>
                    <a:pt x="319746" y="355815"/>
                  </a:cubicBezTo>
                  <a:cubicBezTo>
                    <a:pt x="310278" y="359460"/>
                    <a:pt x="300551" y="362389"/>
                    <a:pt x="290646" y="364580"/>
                  </a:cubicBezTo>
                  <a:cubicBezTo>
                    <a:pt x="259983" y="371253"/>
                    <a:pt x="228676" y="374516"/>
                    <a:pt x="197296" y="374309"/>
                  </a:cubicBezTo>
                  <a:close/>
                  <a:moveTo>
                    <a:pt x="21116" y="35096"/>
                  </a:moveTo>
                  <a:lnTo>
                    <a:pt x="59945" y="323121"/>
                  </a:lnTo>
                  <a:lnTo>
                    <a:pt x="59945" y="324260"/>
                  </a:lnTo>
                  <a:cubicBezTo>
                    <a:pt x="59945" y="335392"/>
                    <a:pt x="113413" y="356779"/>
                    <a:pt x="197296" y="356779"/>
                  </a:cubicBezTo>
                  <a:cubicBezTo>
                    <a:pt x="227347" y="356952"/>
                    <a:pt x="257328" y="353837"/>
                    <a:pt x="286701" y="347488"/>
                  </a:cubicBezTo>
                  <a:cubicBezTo>
                    <a:pt x="295658" y="345506"/>
                    <a:pt x="304449" y="342840"/>
                    <a:pt x="312997" y="339511"/>
                  </a:cubicBezTo>
                  <a:cubicBezTo>
                    <a:pt x="330001" y="332762"/>
                    <a:pt x="334472" y="326627"/>
                    <a:pt x="334472" y="324260"/>
                  </a:cubicBezTo>
                  <a:cubicBezTo>
                    <a:pt x="334428" y="323881"/>
                    <a:pt x="334428" y="323499"/>
                    <a:pt x="334472" y="323121"/>
                  </a:cubicBezTo>
                  <a:lnTo>
                    <a:pt x="373564" y="35096"/>
                  </a:lnTo>
                  <a:cubicBezTo>
                    <a:pt x="338504" y="56921"/>
                    <a:pt x="264613" y="68404"/>
                    <a:pt x="197296" y="68404"/>
                  </a:cubicBezTo>
                  <a:cubicBezTo>
                    <a:pt x="129979" y="68404"/>
                    <a:pt x="56615" y="56921"/>
                    <a:pt x="21116" y="35096"/>
                  </a:cubicBezTo>
                  <a:close/>
                </a:path>
              </a:pathLst>
            </a:custGeom>
            <a:grpFill/>
            <a:ln w="8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518">
              <a:extLst>
                <a:ext uri="{FF2B5EF4-FFF2-40B4-BE49-F238E27FC236}">
                  <a16:creationId xmlns:a16="http://schemas.microsoft.com/office/drawing/2014/main" id="{A29FF3A0-0284-5347-82D0-7088873A587A}"/>
                </a:ext>
              </a:extLst>
            </p:cNvPr>
            <p:cNvSpPr/>
            <p:nvPr/>
          </p:nvSpPr>
          <p:spPr>
            <a:xfrm>
              <a:off x="14855262" y="5013622"/>
              <a:ext cx="394434" cy="131478"/>
            </a:xfrm>
            <a:custGeom>
              <a:avLst/>
              <a:gdLst>
                <a:gd name="connsiteX0" fmla="*/ 197863 w 394434"/>
                <a:gd name="connsiteY0" fmla="*/ 132355 h 131478"/>
                <a:gd name="connsiteX1" fmla="*/ 909 w 394434"/>
                <a:gd name="connsiteY1" fmla="*/ 75644 h 131478"/>
                <a:gd name="connsiteX2" fmla="*/ 909 w 394434"/>
                <a:gd name="connsiteY2" fmla="*/ 74504 h 131478"/>
                <a:gd name="connsiteX3" fmla="*/ 33 w 394434"/>
                <a:gd name="connsiteY3" fmla="*/ 70648 h 131478"/>
                <a:gd name="connsiteX4" fmla="*/ 33 w 394434"/>
                <a:gd name="connsiteY4" fmla="*/ 69508 h 131478"/>
                <a:gd name="connsiteX5" fmla="*/ 197863 w 394434"/>
                <a:gd name="connsiteY5" fmla="*/ 0 h 131478"/>
                <a:gd name="connsiteX6" fmla="*/ 395694 w 394434"/>
                <a:gd name="connsiteY6" fmla="*/ 69508 h 131478"/>
                <a:gd name="connsiteX7" fmla="*/ 395694 w 394434"/>
                <a:gd name="connsiteY7" fmla="*/ 70648 h 131478"/>
                <a:gd name="connsiteX8" fmla="*/ 395255 w 394434"/>
                <a:gd name="connsiteY8" fmla="*/ 74504 h 131478"/>
                <a:gd name="connsiteX9" fmla="*/ 395255 w 394434"/>
                <a:gd name="connsiteY9" fmla="*/ 75644 h 131478"/>
                <a:gd name="connsiteX10" fmla="*/ 197863 w 394434"/>
                <a:gd name="connsiteY10" fmla="*/ 132355 h 131478"/>
                <a:gd name="connsiteX11" fmla="*/ 18001 w 394434"/>
                <a:gd name="connsiteY11" fmla="*/ 71612 h 131478"/>
                <a:gd name="connsiteX12" fmla="*/ 197863 w 394434"/>
                <a:gd name="connsiteY12" fmla="*/ 114824 h 131478"/>
                <a:gd name="connsiteX13" fmla="*/ 377813 w 394434"/>
                <a:gd name="connsiteY13" fmla="*/ 71612 h 131478"/>
                <a:gd name="connsiteX14" fmla="*/ 377813 w 394434"/>
                <a:gd name="connsiteY14" fmla="*/ 69070 h 131478"/>
                <a:gd name="connsiteX15" fmla="*/ 197863 w 394434"/>
                <a:gd name="connsiteY15" fmla="*/ 17530 h 131478"/>
                <a:gd name="connsiteX16" fmla="*/ 17563 w 394434"/>
                <a:gd name="connsiteY16" fmla="*/ 69070 h 13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434" h="131478">
                  <a:moveTo>
                    <a:pt x="197863" y="132355"/>
                  </a:moveTo>
                  <a:cubicBezTo>
                    <a:pt x="109598" y="132355"/>
                    <a:pt x="10551" y="112458"/>
                    <a:pt x="909" y="75644"/>
                  </a:cubicBezTo>
                  <a:cubicBezTo>
                    <a:pt x="867" y="75265"/>
                    <a:pt x="867" y="74883"/>
                    <a:pt x="909" y="74504"/>
                  </a:cubicBezTo>
                  <a:lnTo>
                    <a:pt x="33" y="70648"/>
                  </a:lnTo>
                  <a:cubicBezTo>
                    <a:pt x="-11" y="70269"/>
                    <a:pt x="-11" y="69887"/>
                    <a:pt x="33" y="69508"/>
                  </a:cubicBezTo>
                  <a:cubicBezTo>
                    <a:pt x="33" y="28575"/>
                    <a:pt x="104338" y="0"/>
                    <a:pt x="197863" y="0"/>
                  </a:cubicBezTo>
                  <a:cubicBezTo>
                    <a:pt x="291388" y="0"/>
                    <a:pt x="395694" y="28575"/>
                    <a:pt x="395694" y="69508"/>
                  </a:cubicBezTo>
                  <a:cubicBezTo>
                    <a:pt x="395737" y="69887"/>
                    <a:pt x="395737" y="70269"/>
                    <a:pt x="395694" y="70648"/>
                  </a:cubicBezTo>
                  <a:lnTo>
                    <a:pt x="395255" y="74504"/>
                  </a:lnTo>
                  <a:lnTo>
                    <a:pt x="395255" y="75644"/>
                  </a:lnTo>
                  <a:cubicBezTo>
                    <a:pt x="385701" y="112458"/>
                    <a:pt x="286216" y="132355"/>
                    <a:pt x="197863" y="132355"/>
                  </a:cubicBezTo>
                  <a:close/>
                  <a:moveTo>
                    <a:pt x="18001" y="71612"/>
                  </a:moveTo>
                  <a:cubicBezTo>
                    <a:pt x="23786" y="89843"/>
                    <a:pt x="94258" y="114824"/>
                    <a:pt x="197863" y="114824"/>
                  </a:cubicBezTo>
                  <a:cubicBezTo>
                    <a:pt x="301468" y="114824"/>
                    <a:pt x="372028" y="89843"/>
                    <a:pt x="377813" y="71612"/>
                  </a:cubicBezTo>
                  <a:lnTo>
                    <a:pt x="377813" y="69070"/>
                  </a:lnTo>
                  <a:cubicBezTo>
                    <a:pt x="376936" y="50663"/>
                    <a:pt x="302958" y="17530"/>
                    <a:pt x="197863" y="17530"/>
                  </a:cubicBezTo>
                  <a:cubicBezTo>
                    <a:pt x="92768" y="17530"/>
                    <a:pt x="18878" y="50663"/>
                    <a:pt x="17563" y="69070"/>
                  </a:cubicBezTo>
                  <a:close/>
                </a:path>
              </a:pathLst>
            </a:custGeom>
            <a:grpFill/>
            <a:ln w="8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519">
              <a:extLst>
                <a:ext uri="{FF2B5EF4-FFF2-40B4-BE49-F238E27FC236}">
                  <a16:creationId xmlns:a16="http://schemas.microsoft.com/office/drawing/2014/main" id="{2CBFD7BF-6E00-B345-983F-60CB62377FDB}"/>
                </a:ext>
              </a:extLst>
            </p:cNvPr>
            <p:cNvSpPr/>
            <p:nvPr/>
          </p:nvSpPr>
          <p:spPr>
            <a:xfrm>
              <a:off x="15059261" y="5190854"/>
              <a:ext cx="210365" cy="78887"/>
            </a:xfrm>
            <a:custGeom>
              <a:avLst/>
              <a:gdLst>
                <a:gd name="connsiteX0" fmla="*/ 192922 w 210364"/>
                <a:gd name="connsiteY0" fmla="*/ 85724 h 78886"/>
                <a:gd name="connsiteX1" fmla="*/ 156634 w 210364"/>
                <a:gd name="connsiteY1" fmla="*/ 79237 h 78886"/>
                <a:gd name="connsiteX2" fmla="*/ 0 w 210364"/>
                <a:gd name="connsiteY2" fmla="*/ 15777 h 78886"/>
                <a:gd name="connsiteX3" fmla="*/ 7538 w 210364"/>
                <a:gd name="connsiteY3" fmla="*/ 0 h 78886"/>
                <a:gd name="connsiteX4" fmla="*/ 161367 w 210364"/>
                <a:gd name="connsiteY4" fmla="*/ 62408 h 78886"/>
                <a:gd name="connsiteX5" fmla="*/ 198970 w 210364"/>
                <a:gd name="connsiteY5" fmla="*/ 67404 h 78886"/>
                <a:gd name="connsiteX6" fmla="*/ 161367 w 210364"/>
                <a:gd name="connsiteY6" fmla="*/ 39268 h 78886"/>
                <a:gd name="connsiteX7" fmla="*/ 160053 w 210364"/>
                <a:gd name="connsiteY7" fmla="*/ 38479 h 78886"/>
                <a:gd name="connsiteX8" fmla="*/ 168818 w 210364"/>
                <a:gd name="connsiteY8" fmla="*/ 23228 h 78886"/>
                <a:gd name="connsiteX9" fmla="*/ 169957 w 210364"/>
                <a:gd name="connsiteY9" fmla="*/ 23841 h 78886"/>
                <a:gd name="connsiteX10" fmla="*/ 216588 w 210364"/>
                <a:gd name="connsiteY10" fmla="*/ 64775 h 78886"/>
                <a:gd name="connsiteX11" fmla="*/ 212994 w 210364"/>
                <a:gd name="connsiteY11" fmla="*/ 78536 h 78886"/>
                <a:gd name="connsiteX12" fmla="*/ 192922 w 210364"/>
                <a:gd name="connsiteY12" fmla="*/ 85724 h 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364" h="78886">
                  <a:moveTo>
                    <a:pt x="192922" y="85724"/>
                  </a:moveTo>
                  <a:cubicBezTo>
                    <a:pt x="180592" y="85180"/>
                    <a:pt x="168389" y="82999"/>
                    <a:pt x="156634" y="79237"/>
                  </a:cubicBezTo>
                  <a:cubicBezTo>
                    <a:pt x="105358" y="64950"/>
                    <a:pt x="29977" y="30152"/>
                    <a:pt x="0" y="15777"/>
                  </a:cubicBezTo>
                  <a:lnTo>
                    <a:pt x="7538" y="0"/>
                  </a:lnTo>
                  <a:cubicBezTo>
                    <a:pt x="30678" y="10957"/>
                    <a:pt x="110003" y="48033"/>
                    <a:pt x="161367" y="62408"/>
                  </a:cubicBezTo>
                  <a:cubicBezTo>
                    <a:pt x="188627" y="70034"/>
                    <a:pt x="196954" y="68281"/>
                    <a:pt x="198970" y="67404"/>
                  </a:cubicBezTo>
                  <a:cubicBezTo>
                    <a:pt x="198006" y="65038"/>
                    <a:pt x="192659" y="56448"/>
                    <a:pt x="161367" y="39268"/>
                  </a:cubicBezTo>
                  <a:lnTo>
                    <a:pt x="160053" y="38479"/>
                  </a:lnTo>
                  <a:lnTo>
                    <a:pt x="168818" y="23228"/>
                  </a:lnTo>
                  <a:lnTo>
                    <a:pt x="169957" y="23841"/>
                  </a:lnTo>
                  <a:cubicBezTo>
                    <a:pt x="200022" y="40408"/>
                    <a:pt x="214309" y="53029"/>
                    <a:pt x="216588" y="64775"/>
                  </a:cubicBezTo>
                  <a:cubicBezTo>
                    <a:pt x="217520" y="69669"/>
                    <a:pt x="216201" y="74723"/>
                    <a:pt x="212994" y="78536"/>
                  </a:cubicBezTo>
                  <a:cubicBezTo>
                    <a:pt x="207770" y="83899"/>
                    <a:pt x="200363" y="86551"/>
                    <a:pt x="192922" y="85724"/>
                  </a:cubicBezTo>
                  <a:close/>
                </a:path>
              </a:pathLst>
            </a:custGeom>
            <a:grpFill/>
            <a:ln w="8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520">
              <a:extLst>
                <a:ext uri="{FF2B5EF4-FFF2-40B4-BE49-F238E27FC236}">
                  <a16:creationId xmlns:a16="http://schemas.microsoft.com/office/drawing/2014/main" id="{E8BA5AB3-A8AD-8649-805C-AAF777ECDE82}"/>
                </a:ext>
              </a:extLst>
            </p:cNvPr>
            <p:cNvSpPr/>
            <p:nvPr/>
          </p:nvSpPr>
          <p:spPr>
            <a:xfrm>
              <a:off x="15033491" y="5173850"/>
              <a:ext cx="35061" cy="35061"/>
            </a:xfrm>
            <a:custGeom>
              <a:avLst/>
              <a:gdLst>
                <a:gd name="connsiteX0" fmla="*/ 19722 w 35060"/>
                <a:gd name="connsiteY0" fmla="*/ 39443 h 35060"/>
                <a:gd name="connsiteX1" fmla="*/ 0 w 35060"/>
                <a:gd name="connsiteY1" fmla="*/ 19722 h 35060"/>
                <a:gd name="connsiteX2" fmla="*/ 19722 w 35060"/>
                <a:gd name="connsiteY2" fmla="*/ 0 h 35060"/>
                <a:gd name="connsiteX3" fmla="*/ 39443 w 35060"/>
                <a:gd name="connsiteY3" fmla="*/ 19722 h 35060"/>
                <a:gd name="connsiteX4" fmla="*/ 19722 w 35060"/>
                <a:gd name="connsiteY4" fmla="*/ 39443 h 35060"/>
                <a:gd name="connsiteX5" fmla="*/ 19722 w 35060"/>
                <a:gd name="connsiteY5" fmla="*/ 17530 h 35060"/>
                <a:gd name="connsiteX6" fmla="*/ 17530 w 35060"/>
                <a:gd name="connsiteY6" fmla="*/ 19722 h 35060"/>
                <a:gd name="connsiteX7" fmla="*/ 21913 w 35060"/>
                <a:gd name="connsiteY7" fmla="*/ 19722 h 35060"/>
                <a:gd name="connsiteX8" fmla="*/ 19722 w 35060"/>
                <a:gd name="connsiteY8" fmla="*/ 17530 h 3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60" h="35060">
                  <a:moveTo>
                    <a:pt x="19722" y="39443"/>
                  </a:moveTo>
                  <a:cubicBezTo>
                    <a:pt x="8830" y="39443"/>
                    <a:pt x="0" y="30614"/>
                    <a:pt x="0" y="19722"/>
                  </a:cubicBezTo>
                  <a:cubicBezTo>
                    <a:pt x="0" y="8830"/>
                    <a:pt x="8830" y="0"/>
                    <a:pt x="19722" y="0"/>
                  </a:cubicBezTo>
                  <a:cubicBezTo>
                    <a:pt x="30614" y="0"/>
                    <a:pt x="39443" y="8830"/>
                    <a:pt x="39443" y="19722"/>
                  </a:cubicBezTo>
                  <a:cubicBezTo>
                    <a:pt x="39443" y="30614"/>
                    <a:pt x="30614" y="39443"/>
                    <a:pt x="19722" y="39443"/>
                  </a:cubicBezTo>
                  <a:close/>
                  <a:moveTo>
                    <a:pt x="19722" y="17530"/>
                  </a:moveTo>
                  <a:cubicBezTo>
                    <a:pt x="18511" y="17530"/>
                    <a:pt x="17530" y="18511"/>
                    <a:pt x="17530" y="19722"/>
                  </a:cubicBezTo>
                  <a:cubicBezTo>
                    <a:pt x="17530" y="22088"/>
                    <a:pt x="21913" y="22088"/>
                    <a:pt x="21913" y="19722"/>
                  </a:cubicBezTo>
                  <a:cubicBezTo>
                    <a:pt x="21913" y="18511"/>
                    <a:pt x="20932" y="17530"/>
                    <a:pt x="19722" y="17530"/>
                  </a:cubicBezTo>
                  <a:close/>
                </a:path>
              </a:pathLst>
            </a:custGeom>
            <a:grpFill/>
            <a:ln w="8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BDA0A8F-38B4-1649-B837-6F1B94D623D2}"/>
              </a:ext>
            </a:extLst>
          </p:cNvPr>
          <p:cNvSpPr txBox="1"/>
          <p:nvPr/>
        </p:nvSpPr>
        <p:spPr>
          <a:xfrm>
            <a:off x="569800" y="5291842"/>
            <a:ext cx="989950" cy="1523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Amazon S3</a:t>
            </a:r>
          </a:p>
        </p:txBody>
      </p:sp>
      <p:cxnSp>
        <p:nvCxnSpPr>
          <p:cNvPr id="201" name="Connector: Elbow 325">
            <a:extLst>
              <a:ext uri="{FF2B5EF4-FFF2-40B4-BE49-F238E27FC236}">
                <a16:creationId xmlns:a16="http://schemas.microsoft.com/office/drawing/2014/main" id="{6D40DAFF-7C1D-D645-90D0-64580703271F}"/>
              </a:ext>
            </a:extLst>
          </p:cNvPr>
          <p:cNvCxnSpPr>
            <a:cxnSpLocks/>
            <a:stCxn id="180" idx="1"/>
          </p:cNvCxnSpPr>
          <p:nvPr/>
        </p:nvCxnSpPr>
        <p:spPr>
          <a:xfrm rot="10800000" flipV="1">
            <a:off x="1058454" y="2524697"/>
            <a:ext cx="679267" cy="2011680"/>
          </a:xfrm>
          <a:prstGeom prst="bentConnector2">
            <a:avLst/>
          </a:prstGeom>
          <a:ln w="19050">
            <a:solidFill>
              <a:srgbClr val="BE94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41B0296-5E3D-4D43-AB7A-DC00BB80B9A8}"/>
              </a:ext>
            </a:extLst>
          </p:cNvPr>
          <p:cNvGrpSpPr/>
          <p:nvPr/>
        </p:nvGrpSpPr>
        <p:grpSpPr>
          <a:xfrm>
            <a:off x="3112731" y="2496050"/>
            <a:ext cx="1193588" cy="585014"/>
            <a:chOff x="3036518" y="2271093"/>
            <a:chExt cx="1193588" cy="689642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17CC1DE-0174-BC46-81C8-62093548075A}"/>
                </a:ext>
              </a:extLst>
            </p:cNvPr>
            <p:cNvCxnSpPr/>
            <p:nvPr/>
          </p:nvCxnSpPr>
          <p:spPr>
            <a:xfrm>
              <a:off x="3036518" y="2443503"/>
              <a:ext cx="1193588" cy="0"/>
            </a:xfrm>
            <a:prstGeom prst="straightConnector1">
              <a:avLst/>
            </a:prstGeom>
            <a:ln w="19050">
              <a:solidFill>
                <a:srgbClr val="BE9400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AA5C753-8340-614A-8310-3B5C17F1D68C}"/>
                </a:ext>
              </a:extLst>
            </p:cNvPr>
            <p:cNvCxnSpPr/>
            <p:nvPr/>
          </p:nvCxnSpPr>
          <p:spPr>
            <a:xfrm>
              <a:off x="3036518" y="2271093"/>
              <a:ext cx="1193588" cy="0"/>
            </a:xfrm>
            <a:prstGeom prst="straightConnector1">
              <a:avLst/>
            </a:prstGeom>
            <a:ln w="19050">
              <a:solidFill>
                <a:srgbClr val="527FFF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8216C010-2AD3-4E43-9D3F-202827D85621}"/>
                </a:ext>
              </a:extLst>
            </p:cNvPr>
            <p:cNvCxnSpPr/>
            <p:nvPr/>
          </p:nvCxnSpPr>
          <p:spPr>
            <a:xfrm>
              <a:off x="3036518" y="2788323"/>
              <a:ext cx="1193588" cy="0"/>
            </a:xfrm>
            <a:prstGeom prst="straightConnector1">
              <a:avLst/>
            </a:prstGeom>
            <a:ln w="19050">
              <a:solidFill>
                <a:srgbClr val="AFAFAF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AFA9C89-1670-CF4C-9D71-ED3EBE32D583}"/>
                </a:ext>
              </a:extLst>
            </p:cNvPr>
            <p:cNvCxnSpPr/>
            <p:nvPr/>
          </p:nvCxnSpPr>
          <p:spPr>
            <a:xfrm>
              <a:off x="3036518" y="2615913"/>
              <a:ext cx="1193588" cy="0"/>
            </a:xfrm>
            <a:prstGeom prst="straightConnector1">
              <a:avLst/>
            </a:prstGeom>
            <a:ln w="19050">
              <a:solidFill>
                <a:srgbClr val="FF6138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30261D5-B2E5-6B40-A642-03DE88857A82}"/>
                </a:ext>
              </a:extLst>
            </p:cNvPr>
            <p:cNvCxnSpPr/>
            <p:nvPr/>
          </p:nvCxnSpPr>
          <p:spPr>
            <a:xfrm>
              <a:off x="3036518" y="2960735"/>
              <a:ext cx="1193588" cy="0"/>
            </a:xfrm>
            <a:prstGeom prst="straightConnector1">
              <a:avLst/>
            </a:prstGeom>
            <a:ln w="19050">
              <a:solidFill>
                <a:srgbClr val="A166FF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6252285-5B14-A346-969F-D513F47E1050}"/>
              </a:ext>
            </a:extLst>
          </p:cNvPr>
          <p:cNvGrpSpPr/>
          <p:nvPr/>
        </p:nvGrpSpPr>
        <p:grpSpPr>
          <a:xfrm>
            <a:off x="4519626" y="3134269"/>
            <a:ext cx="357309" cy="904325"/>
            <a:chOff x="4443413" y="2940844"/>
            <a:chExt cx="357309" cy="904325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8AB75C5-B665-114B-8A53-8081EFF9A018}"/>
                </a:ext>
              </a:extLst>
            </p:cNvPr>
            <p:cNvGrpSpPr/>
            <p:nvPr/>
          </p:nvGrpSpPr>
          <p:grpSpPr>
            <a:xfrm>
              <a:off x="4443413" y="3389127"/>
              <a:ext cx="357309" cy="453720"/>
              <a:chOff x="1641065" y="2271093"/>
              <a:chExt cx="2589041" cy="689642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F80C97CD-C17B-4242-81F1-289345490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52" y="2443503"/>
                <a:ext cx="1640054" cy="0"/>
              </a:xfrm>
              <a:prstGeom prst="straightConnector1">
                <a:avLst/>
              </a:prstGeom>
              <a:ln w="19050">
                <a:solidFill>
                  <a:srgbClr val="BE9400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B270FFC0-3B73-F047-9890-BD08498B63AC}"/>
                  </a:ext>
                </a:extLst>
              </p:cNvPr>
              <p:cNvCxnSpPr/>
              <p:nvPr/>
            </p:nvCxnSpPr>
            <p:spPr>
              <a:xfrm>
                <a:off x="3036518" y="2271093"/>
                <a:ext cx="1193588" cy="0"/>
              </a:xfrm>
              <a:prstGeom prst="straightConnector1">
                <a:avLst/>
              </a:prstGeom>
              <a:ln w="19050">
                <a:solidFill>
                  <a:srgbClr val="527F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0A08FD03-84D9-D048-A2DD-56C432273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641" y="2788323"/>
                <a:ext cx="2278465" cy="0"/>
              </a:xfrm>
              <a:prstGeom prst="straightConnector1">
                <a:avLst/>
              </a:prstGeom>
              <a:ln w="19050">
                <a:solidFill>
                  <a:srgbClr val="AFAFA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25B37EBD-B635-0D49-AF0A-CF6E1FBCD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6729" y="2615912"/>
                <a:ext cx="1933377" cy="0"/>
              </a:xfrm>
              <a:prstGeom prst="straightConnector1">
                <a:avLst/>
              </a:prstGeom>
              <a:ln w="19050">
                <a:solidFill>
                  <a:srgbClr val="FF6138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7B17F3A8-DE49-1245-8F26-0DB837795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65" y="2960735"/>
                <a:ext cx="2589041" cy="0"/>
              </a:xfrm>
              <a:prstGeom prst="straightConnector1">
                <a:avLst/>
              </a:prstGeom>
              <a:ln w="19050">
                <a:solidFill>
                  <a:srgbClr val="A166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97C7CF6-9824-4B44-81DF-439596535EE3}"/>
                </a:ext>
              </a:extLst>
            </p:cNvPr>
            <p:cNvCxnSpPr>
              <a:cxnSpLocks/>
            </p:cNvCxnSpPr>
            <p:nvPr/>
          </p:nvCxnSpPr>
          <p:spPr>
            <a:xfrm>
              <a:off x="4625975" y="2943225"/>
              <a:ext cx="0" cy="453118"/>
            </a:xfrm>
            <a:prstGeom prst="line">
              <a:avLst/>
            </a:prstGeom>
            <a:ln w="19050">
              <a:solidFill>
                <a:srgbClr val="527F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FC99306-1212-064D-AD29-02D268A58D32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5" y="2943225"/>
              <a:ext cx="0" cy="563650"/>
            </a:xfrm>
            <a:prstGeom prst="line">
              <a:avLst/>
            </a:prstGeom>
            <a:ln w="19050">
              <a:solidFill>
                <a:srgbClr val="BE94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F358D2-EA01-ED4A-9C3E-EB5CC7F76977}"/>
                </a:ext>
              </a:extLst>
            </p:cNvPr>
            <p:cNvCxnSpPr>
              <a:cxnSpLocks/>
            </p:cNvCxnSpPr>
            <p:nvPr/>
          </p:nvCxnSpPr>
          <p:spPr>
            <a:xfrm>
              <a:off x="4539116" y="2943225"/>
              <a:ext cx="0" cy="68311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67286FD-BD02-1F4C-A473-11EB1BD90A2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7" y="2940844"/>
              <a:ext cx="0" cy="794910"/>
            </a:xfrm>
            <a:prstGeom prst="line">
              <a:avLst/>
            </a:prstGeom>
            <a:ln w="19050">
              <a:solidFill>
                <a:srgbClr val="AFAFA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536806-AB99-B843-BEC9-FB13A75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4452258" y="2943225"/>
              <a:ext cx="0" cy="901944"/>
            </a:xfrm>
            <a:prstGeom prst="line">
              <a:avLst/>
            </a:prstGeom>
            <a:ln w="19050">
              <a:solidFill>
                <a:srgbClr val="A166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882CD82-AB07-7843-9B96-CC03BC349739}"/>
              </a:ext>
            </a:extLst>
          </p:cNvPr>
          <p:cNvGrpSpPr/>
          <p:nvPr/>
        </p:nvGrpSpPr>
        <p:grpSpPr>
          <a:xfrm>
            <a:off x="5273803" y="4356967"/>
            <a:ext cx="357309" cy="904325"/>
            <a:chOff x="4443413" y="2940844"/>
            <a:chExt cx="357309" cy="90432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8A2592F-DF53-5744-950B-99BB0B6C4701}"/>
                </a:ext>
              </a:extLst>
            </p:cNvPr>
            <p:cNvGrpSpPr/>
            <p:nvPr/>
          </p:nvGrpSpPr>
          <p:grpSpPr>
            <a:xfrm>
              <a:off x="4443413" y="3389127"/>
              <a:ext cx="357309" cy="453720"/>
              <a:chOff x="1641065" y="2271093"/>
              <a:chExt cx="2589041" cy="689642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BF0C9444-5CDB-8245-B547-3CDC9DD8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52" y="2443503"/>
                <a:ext cx="1640054" cy="0"/>
              </a:xfrm>
              <a:prstGeom prst="straightConnector1">
                <a:avLst/>
              </a:prstGeom>
              <a:ln w="19050">
                <a:solidFill>
                  <a:srgbClr val="BE9400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20582B03-DB09-C44B-8087-3256F16B6AC6}"/>
                  </a:ext>
                </a:extLst>
              </p:cNvPr>
              <p:cNvCxnSpPr/>
              <p:nvPr/>
            </p:nvCxnSpPr>
            <p:spPr>
              <a:xfrm>
                <a:off x="3036518" y="2271093"/>
                <a:ext cx="1193588" cy="0"/>
              </a:xfrm>
              <a:prstGeom prst="straightConnector1">
                <a:avLst/>
              </a:prstGeom>
              <a:ln w="19050">
                <a:solidFill>
                  <a:srgbClr val="527F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A0BF8B6-B760-6846-94F0-CA1C6992F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641" y="2788323"/>
                <a:ext cx="2278465" cy="0"/>
              </a:xfrm>
              <a:prstGeom prst="straightConnector1">
                <a:avLst/>
              </a:prstGeom>
              <a:ln w="19050">
                <a:solidFill>
                  <a:srgbClr val="AFAFA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79D0A7D7-8198-114A-9DAE-BB3B0894B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6729" y="2615912"/>
                <a:ext cx="1933377" cy="0"/>
              </a:xfrm>
              <a:prstGeom prst="straightConnector1">
                <a:avLst/>
              </a:prstGeom>
              <a:ln w="19050">
                <a:solidFill>
                  <a:srgbClr val="FF6138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F1E00375-9015-B245-84AB-A11A21B53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65" y="2960735"/>
                <a:ext cx="2589041" cy="0"/>
              </a:xfrm>
              <a:prstGeom prst="straightConnector1">
                <a:avLst/>
              </a:prstGeom>
              <a:ln w="19050">
                <a:solidFill>
                  <a:srgbClr val="A166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0A7AD5B-CED9-9145-B497-BD7F84C8040B}"/>
                </a:ext>
              </a:extLst>
            </p:cNvPr>
            <p:cNvCxnSpPr>
              <a:cxnSpLocks/>
            </p:cNvCxnSpPr>
            <p:nvPr/>
          </p:nvCxnSpPr>
          <p:spPr>
            <a:xfrm>
              <a:off x="4625975" y="2943225"/>
              <a:ext cx="0" cy="453118"/>
            </a:xfrm>
            <a:prstGeom prst="line">
              <a:avLst/>
            </a:prstGeom>
            <a:ln w="19050">
              <a:solidFill>
                <a:srgbClr val="527F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068852-345A-F14A-9B93-EFA423C11C6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5" y="2943225"/>
              <a:ext cx="0" cy="563650"/>
            </a:xfrm>
            <a:prstGeom prst="line">
              <a:avLst/>
            </a:prstGeom>
            <a:ln w="19050">
              <a:solidFill>
                <a:srgbClr val="BE94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3C1A175-2E2D-A149-AB2B-9DFD3D4EC249}"/>
                </a:ext>
              </a:extLst>
            </p:cNvPr>
            <p:cNvCxnSpPr>
              <a:cxnSpLocks/>
            </p:cNvCxnSpPr>
            <p:nvPr/>
          </p:nvCxnSpPr>
          <p:spPr>
            <a:xfrm>
              <a:off x="4539116" y="2943225"/>
              <a:ext cx="0" cy="68311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0E3A478-783E-BC4A-8B62-7DB27E3A6BF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7" y="2940844"/>
              <a:ext cx="0" cy="794910"/>
            </a:xfrm>
            <a:prstGeom prst="line">
              <a:avLst/>
            </a:prstGeom>
            <a:ln w="19050">
              <a:solidFill>
                <a:srgbClr val="AFAFA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2AFE8F-4F3D-8449-A3BB-A3638BFA695C}"/>
                </a:ext>
              </a:extLst>
            </p:cNvPr>
            <p:cNvCxnSpPr>
              <a:cxnSpLocks/>
            </p:cNvCxnSpPr>
            <p:nvPr/>
          </p:nvCxnSpPr>
          <p:spPr>
            <a:xfrm>
              <a:off x="4452258" y="2943225"/>
              <a:ext cx="0" cy="901944"/>
            </a:xfrm>
            <a:prstGeom prst="line">
              <a:avLst/>
            </a:prstGeom>
            <a:ln w="19050">
              <a:solidFill>
                <a:srgbClr val="A166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F4C7CBC-9BB4-C44B-8F6D-90826A80A9A7}"/>
              </a:ext>
            </a:extLst>
          </p:cNvPr>
          <p:cNvGrpSpPr/>
          <p:nvPr/>
        </p:nvGrpSpPr>
        <p:grpSpPr>
          <a:xfrm>
            <a:off x="1848771" y="3134269"/>
            <a:ext cx="357309" cy="904325"/>
            <a:chOff x="4443413" y="2940844"/>
            <a:chExt cx="357309" cy="90432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60EEACB-6470-5249-B0F4-8BA379936ADE}"/>
                </a:ext>
              </a:extLst>
            </p:cNvPr>
            <p:cNvGrpSpPr/>
            <p:nvPr/>
          </p:nvGrpSpPr>
          <p:grpSpPr>
            <a:xfrm>
              <a:off x="4443413" y="3389127"/>
              <a:ext cx="357309" cy="453720"/>
              <a:chOff x="1641065" y="2271093"/>
              <a:chExt cx="2589041" cy="689642"/>
            </a:xfrm>
          </p:grpSpPr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84A61CB0-685B-7843-9E71-747011403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52" y="2443503"/>
                <a:ext cx="1640054" cy="0"/>
              </a:xfrm>
              <a:prstGeom prst="straightConnector1">
                <a:avLst/>
              </a:prstGeom>
              <a:ln w="19050">
                <a:solidFill>
                  <a:srgbClr val="BE9400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39A0C40-B916-EC40-9AB9-E85804289560}"/>
                  </a:ext>
                </a:extLst>
              </p:cNvPr>
              <p:cNvCxnSpPr/>
              <p:nvPr/>
            </p:nvCxnSpPr>
            <p:spPr>
              <a:xfrm>
                <a:off x="3036518" y="2271093"/>
                <a:ext cx="1193588" cy="0"/>
              </a:xfrm>
              <a:prstGeom prst="straightConnector1">
                <a:avLst/>
              </a:prstGeom>
              <a:ln w="19050">
                <a:solidFill>
                  <a:srgbClr val="527F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C1231782-8A45-FA42-B1C8-88F0F5620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641" y="2788323"/>
                <a:ext cx="2278465" cy="0"/>
              </a:xfrm>
              <a:prstGeom prst="straightConnector1">
                <a:avLst/>
              </a:prstGeom>
              <a:ln w="19050">
                <a:solidFill>
                  <a:srgbClr val="AFAFA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DB10D2E6-6BCB-D348-8AB7-3EA14D16F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6729" y="2615912"/>
                <a:ext cx="1933377" cy="0"/>
              </a:xfrm>
              <a:prstGeom prst="straightConnector1">
                <a:avLst/>
              </a:prstGeom>
              <a:ln w="19050">
                <a:solidFill>
                  <a:srgbClr val="FF6138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3614417C-0DA6-8C46-9735-618DBC3A6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65" y="2960735"/>
                <a:ext cx="2589041" cy="0"/>
              </a:xfrm>
              <a:prstGeom prst="straightConnector1">
                <a:avLst/>
              </a:prstGeom>
              <a:ln w="19050">
                <a:solidFill>
                  <a:srgbClr val="A166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34527FE-9415-5E49-9021-63246D80FDB5}"/>
                </a:ext>
              </a:extLst>
            </p:cNvPr>
            <p:cNvCxnSpPr>
              <a:cxnSpLocks/>
            </p:cNvCxnSpPr>
            <p:nvPr/>
          </p:nvCxnSpPr>
          <p:spPr>
            <a:xfrm>
              <a:off x="4625975" y="2943225"/>
              <a:ext cx="0" cy="453118"/>
            </a:xfrm>
            <a:prstGeom prst="line">
              <a:avLst/>
            </a:prstGeom>
            <a:ln w="19050">
              <a:solidFill>
                <a:srgbClr val="527F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3556C47-CF05-A44C-BC95-A984986B6639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5" y="2943225"/>
              <a:ext cx="0" cy="563650"/>
            </a:xfrm>
            <a:prstGeom prst="line">
              <a:avLst/>
            </a:prstGeom>
            <a:ln w="19050">
              <a:solidFill>
                <a:srgbClr val="BE94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BA569EF-A900-A94D-89D4-5894F41FEF0B}"/>
                </a:ext>
              </a:extLst>
            </p:cNvPr>
            <p:cNvCxnSpPr>
              <a:cxnSpLocks/>
            </p:cNvCxnSpPr>
            <p:nvPr/>
          </p:nvCxnSpPr>
          <p:spPr>
            <a:xfrm>
              <a:off x="4539116" y="2943225"/>
              <a:ext cx="0" cy="68311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B125795-2EFD-D545-9A76-D6B37016E66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7" y="2940844"/>
              <a:ext cx="0" cy="794910"/>
            </a:xfrm>
            <a:prstGeom prst="line">
              <a:avLst/>
            </a:prstGeom>
            <a:ln w="19050">
              <a:solidFill>
                <a:srgbClr val="AFAFA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FAEADC4-689C-334B-931D-E9D680F4DEF6}"/>
                </a:ext>
              </a:extLst>
            </p:cNvPr>
            <p:cNvCxnSpPr>
              <a:cxnSpLocks/>
            </p:cNvCxnSpPr>
            <p:nvPr/>
          </p:nvCxnSpPr>
          <p:spPr>
            <a:xfrm>
              <a:off x="4452258" y="2943225"/>
              <a:ext cx="0" cy="901944"/>
            </a:xfrm>
            <a:prstGeom prst="line">
              <a:avLst/>
            </a:prstGeom>
            <a:ln w="19050">
              <a:solidFill>
                <a:srgbClr val="A166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B0436AC-DC46-5344-950F-2E2CFF53D383}"/>
              </a:ext>
            </a:extLst>
          </p:cNvPr>
          <p:cNvGrpSpPr/>
          <p:nvPr/>
        </p:nvGrpSpPr>
        <p:grpSpPr>
          <a:xfrm>
            <a:off x="2701384" y="4356967"/>
            <a:ext cx="357309" cy="904325"/>
            <a:chOff x="4443413" y="2940844"/>
            <a:chExt cx="357309" cy="904325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6A72125-230A-854C-9DE6-5C08C26E30A7}"/>
                </a:ext>
              </a:extLst>
            </p:cNvPr>
            <p:cNvGrpSpPr/>
            <p:nvPr/>
          </p:nvGrpSpPr>
          <p:grpSpPr>
            <a:xfrm>
              <a:off x="4443413" y="3389127"/>
              <a:ext cx="357309" cy="453720"/>
              <a:chOff x="1641065" y="2271093"/>
              <a:chExt cx="2589041" cy="689642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79049C28-50D8-9D46-8176-879253104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52" y="2443503"/>
                <a:ext cx="1640054" cy="0"/>
              </a:xfrm>
              <a:prstGeom prst="straightConnector1">
                <a:avLst/>
              </a:prstGeom>
              <a:ln w="19050">
                <a:solidFill>
                  <a:srgbClr val="BE9400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DA376B55-E8C0-8844-B79F-8E8D350F4ADE}"/>
                  </a:ext>
                </a:extLst>
              </p:cNvPr>
              <p:cNvCxnSpPr/>
              <p:nvPr/>
            </p:nvCxnSpPr>
            <p:spPr>
              <a:xfrm>
                <a:off x="3036518" y="2271093"/>
                <a:ext cx="1193588" cy="0"/>
              </a:xfrm>
              <a:prstGeom prst="straightConnector1">
                <a:avLst/>
              </a:prstGeom>
              <a:ln w="19050">
                <a:solidFill>
                  <a:srgbClr val="527F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3013D565-4794-434D-B305-52851D3BF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641" y="2788323"/>
                <a:ext cx="2278465" cy="0"/>
              </a:xfrm>
              <a:prstGeom prst="straightConnector1">
                <a:avLst/>
              </a:prstGeom>
              <a:ln w="19050">
                <a:solidFill>
                  <a:srgbClr val="AFAFA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C07ED1C3-2956-C942-8856-87E83C9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6729" y="2615912"/>
                <a:ext cx="1933377" cy="0"/>
              </a:xfrm>
              <a:prstGeom prst="straightConnector1">
                <a:avLst/>
              </a:prstGeom>
              <a:ln w="19050">
                <a:solidFill>
                  <a:srgbClr val="FF6138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BE7A1D71-2622-9D47-83A4-F80A3ABD7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65" y="2960735"/>
                <a:ext cx="2589041" cy="0"/>
              </a:xfrm>
              <a:prstGeom prst="straightConnector1">
                <a:avLst/>
              </a:prstGeom>
              <a:ln w="19050">
                <a:solidFill>
                  <a:srgbClr val="A166FF"/>
                </a:solidFill>
                <a:headEnd type="none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F7C253-B925-334F-B0C4-D7C90BC2EFEC}"/>
                </a:ext>
              </a:extLst>
            </p:cNvPr>
            <p:cNvCxnSpPr>
              <a:cxnSpLocks/>
            </p:cNvCxnSpPr>
            <p:nvPr/>
          </p:nvCxnSpPr>
          <p:spPr>
            <a:xfrm>
              <a:off x="4625975" y="2943225"/>
              <a:ext cx="0" cy="453118"/>
            </a:xfrm>
            <a:prstGeom prst="line">
              <a:avLst/>
            </a:prstGeom>
            <a:ln w="19050">
              <a:solidFill>
                <a:srgbClr val="527F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6FF9BFE-E84B-8D47-A6FB-0C98D7BD9753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45" y="2943225"/>
              <a:ext cx="0" cy="563650"/>
            </a:xfrm>
            <a:prstGeom prst="line">
              <a:avLst/>
            </a:prstGeom>
            <a:ln w="19050">
              <a:solidFill>
                <a:srgbClr val="BE94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2006C53-BB6F-B640-A302-FBA7520F998A}"/>
                </a:ext>
              </a:extLst>
            </p:cNvPr>
            <p:cNvCxnSpPr>
              <a:cxnSpLocks/>
            </p:cNvCxnSpPr>
            <p:nvPr/>
          </p:nvCxnSpPr>
          <p:spPr>
            <a:xfrm>
              <a:off x="4539116" y="2943225"/>
              <a:ext cx="0" cy="68311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0BC64EC-6C6C-4042-8274-76CD7810F603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87" y="2940844"/>
              <a:ext cx="0" cy="794910"/>
            </a:xfrm>
            <a:prstGeom prst="line">
              <a:avLst/>
            </a:prstGeom>
            <a:ln w="19050">
              <a:solidFill>
                <a:srgbClr val="AFAFA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4958CA4-780F-2640-8183-E2117465B06B}"/>
                </a:ext>
              </a:extLst>
            </p:cNvPr>
            <p:cNvCxnSpPr>
              <a:cxnSpLocks/>
            </p:cNvCxnSpPr>
            <p:nvPr/>
          </p:nvCxnSpPr>
          <p:spPr>
            <a:xfrm>
              <a:off x="4452258" y="2943225"/>
              <a:ext cx="0" cy="901944"/>
            </a:xfrm>
            <a:prstGeom prst="line">
              <a:avLst/>
            </a:prstGeom>
            <a:ln w="19050">
              <a:solidFill>
                <a:srgbClr val="A166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Oval 255">
            <a:extLst>
              <a:ext uri="{FF2B5EF4-FFF2-40B4-BE49-F238E27FC236}">
                <a16:creationId xmlns:a16="http://schemas.microsoft.com/office/drawing/2014/main" id="{8A1D05A0-C0B9-3949-A919-786A268A9BF3}"/>
              </a:ext>
            </a:extLst>
          </p:cNvPr>
          <p:cNvSpPr/>
          <p:nvPr/>
        </p:nvSpPr>
        <p:spPr>
          <a:xfrm>
            <a:off x="3282271" y="3359593"/>
            <a:ext cx="241584" cy="24087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cs typeface="Segoe UI" pitchFamily="34" charset="0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A99EA222-262D-644D-925B-57F0CB3FCACA}"/>
              </a:ext>
            </a:extLst>
          </p:cNvPr>
          <p:cNvSpPr/>
          <p:nvPr/>
        </p:nvSpPr>
        <p:spPr>
          <a:xfrm>
            <a:off x="3952459" y="4617306"/>
            <a:ext cx="241584" cy="24087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cs typeface="Segoe UI" pitchFamily="34" charset="0"/>
              </a:rPr>
              <a:t>2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57EDC30-3B3C-8841-AFCA-F6A249C624D9}"/>
              </a:ext>
            </a:extLst>
          </p:cNvPr>
          <p:cNvSpPr/>
          <p:nvPr/>
        </p:nvSpPr>
        <p:spPr>
          <a:xfrm>
            <a:off x="3561508" y="2136410"/>
            <a:ext cx="241584" cy="24087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cs typeface="Segoe UI" pitchFamily="34" charset="0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6204CDC5-B994-594C-AB81-62389BE47378}"/>
              </a:ext>
            </a:extLst>
          </p:cNvPr>
          <p:cNvSpPr/>
          <p:nvPr/>
        </p:nvSpPr>
        <p:spPr>
          <a:xfrm>
            <a:off x="5745605" y="3374833"/>
            <a:ext cx="241584" cy="24087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cs typeface="Segoe UI" pitchFamily="34" charset="0"/>
              </a:rPr>
              <a:t>4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6A07CC4-218A-7D48-809F-3316690175B2}"/>
              </a:ext>
            </a:extLst>
          </p:cNvPr>
          <p:cNvSpPr/>
          <p:nvPr/>
        </p:nvSpPr>
        <p:spPr>
          <a:xfrm>
            <a:off x="6494897" y="4617306"/>
            <a:ext cx="241584" cy="24087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cs typeface="Segoe UI" pitchFamily="34" charset="0"/>
              </a:rPr>
              <a:t>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22149E5-C971-4A4D-85CD-555898371699}"/>
              </a:ext>
            </a:extLst>
          </p:cNvPr>
          <p:cNvSpPr txBox="1"/>
          <p:nvPr/>
        </p:nvSpPr>
        <p:spPr>
          <a:xfrm>
            <a:off x="8682220" y="3418865"/>
            <a:ext cx="220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Amazon Ember" panose="020B0603020204020204" pitchFamily="34" charset="0"/>
                <a:cs typeface="Amazon Ember" panose="020B0603020204020204" pitchFamily="34" charset="0"/>
              </a:rPr>
              <a:t>ASYNC 4/6 QUORUM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9ECF569-B16C-1B4E-B8EC-3FE61134BA39}"/>
              </a:ext>
            </a:extLst>
          </p:cNvPr>
          <p:cNvSpPr txBox="1"/>
          <p:nvPr/>
        </p:nvSpPr>
        <p:spPr>
          <a:xfrm>
            <a:off x="10974938" y="4562120"/>
            <a:ext cx="1630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Distributed writes</a:t>
            </a:r>
          </a:p>
        </p:txBody>
      </p:sp>
      <p:sp>
        <p:nvSpPr>
          <p:cNvPr id="263" name="Can 627">
            <a:extLst>
              <a:ext uri="{FF2B5EF4-FFF2-40B4-BE49-F238E27FC236}">
                <a16:creationId xmlns:a16="http://schemas.microsoft.com/office/drawing/2014/main" id="{2713CD58-F532-0740-ABC3-24AE1B42589F}"/>
              </a:ext>
            </a:extLst>
          </p:cNvPr>
          <p:cNvSpPr/>
          <p:nvPr/>
        </p:nvSpPr>
        <p:spPr>
          <a:xfrm>
            <a:off x="3173002" y="4792406"/>
            <a:ext cx="770674" cy="508219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4" name="Can 627">
            <a:extLst>
              <a:ext uri="{FF2B5EF4-FFF2-40B4-BE49-F238E27FC236}">
                <a16:creationId xmlns:a16="http://schemas.microsoft.com/office/drawing/2014/main" id="{37ED59E2-B762-FC4B-A53C-483B505EA302}"/>
              </a:ext>
            </a:extLst>
          </p:cNvPr>
          <p:cNvSpPr/>
          <p:nvPr/>
        </p:nvSpPr>
        <p:spPr>
          <a:xfrm>
            <a:off x="5714151" y="4792406"/>
            <a:ext cx="770674" cy="508219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5" name="Can 627">
            <a:extLst>
              <a:ext uri="{FF2B5EF4-FFF2-40B4-BE49-F238E27FC236}">
                <a16:creationId xmlns:a16="http://schemas.microsoft.com/office/drawing/2014/main" id="{950BDE54-9F9E-E249-8B3A-EB4D09A919C4}"/>
              </a:ext>
            </a:extLst>
          </p:cNvPr>
          <p:cNvSpPr/>
          <p:nvPr/>
        </p:nvSpPr>
        <p:spPr>
          <a:xfrm>
            <a:off x="4975026" y="3566119"/>
            <a:ext cx="770674" cy="508219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7AE3A3E-A9B8-CF46-9411-AD46A5544A24}"/>
              </a:ext>
            </a:extLst>
          </p:cNvPr>
          <p:cNvSpPr txBox="1"/>
          <p:nvPr/>
        </p:nvSpPr>
        <p:spPr>
          <a:xfrm>
            <a:off x="4938885" y="3702497"/>
            <a:ext cx="842957" cy="3891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EBS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05BB0B1-955A-2344-B832-B78D36C337FC}"/>
              </a:ext>
            </a:extLst>
          </p:cNvPr>
          <p:cNvSpPr txBox="1"/>
          <p:nvPr/>
        </p:nvSpPr>
        <p:spPr>
          <a:xfrm>
            <a:off x="3136861" y="4923239"/>
            <a:ext cx="842957" cy="3891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EBS </a:t>
            </a:r>
            <a:b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Mirror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4FF916D-5051-2E44-A9FB-5563DD8902DB}"/>
              </a:ext>
            </a:extLst>
          </p:cNvPr>
          <p:cNvSpPr txBox="1"/>
          <p:nvPr/>
        </p:nvSpPr>
        <p:spPr>
          <a:xfrm>
            <a:off x="5687267" y="4923239"/>
            <a:ext cx="842957" cy="3891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EBS </a:t>
            </a:r>
            <a:b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268731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read replicas are dedicated to reads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7C79F7D-A3F9-E54D-A729-D1A3454A5E45}"/>
              </a:ext>
            </a:extLst>
          </p:cNvPr>
          <p:cNvSpPr txBox="1">
            <a:spLocks/>
          </p:cNvSpPr>
          <p:nvPr/>
        </p:nvSpPr>
        <p:spPr>
          <a:xfrm>
            <a:off x="7741631" y="4841119"/>
            <a:ext cx="5925665" cy="1650708"/>
          </a:xfrm>
          <a:prstGeom prst="rect">
            <a:avLst/>
          </a:prstGeom>
        </p:spPr>
        <p:txBody>
          <a:bodyPr vert="horz" lIns="0" tIns="73152" rIns="146304" bIns="73152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920"/>
              </a:spcBef>
              <a:buNone/>
            </a:pP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en-US" sz="2200" b="1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using page change vectors (redo log)</a:t>
            </a:r>
          </a:p>
          <a:p>
            <a:pPr marL="0" indent="0">
              <a:spcBef>
                <a:spcPts val="1920"/>
              </a:spcBef>
              <a:buNone/>
            </a:pPr>
            <a:r>
              <a:rPr lang="en-US" sz="2200" b="1" dirty="0"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No writes 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on replica</a:t>
            </a:r>
          </a:p>
          <a:p>
            <a:pPr marL="0" indent="0">
              <a:spcBef>
                <a:spcPts val="1920"/>
              </a:spcBef>
              <a:buNone/>
            </a:pPr>
            <a:r>
              <a:rPr lang="en-US" sz="2200" b="1" dirty="0">
                <a:solidFill>
                  <a:schemeClr val="accent3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Shared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 storage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C84E4-338C-EA4D-81A5-142C0D810745}"/>
              </a:ext>
            </a:extLst>
          </p:cNvPr>
          <p:cNvCxnSpPr>
            <a:cxnSpLocks/>
          </p:cNvCxnSpPr>
          <p:nvPr/>
        </p:nvCxnSpPr>
        <p:spPr>
          <a:xfrm>
            <a:off x="7741631" y="4644580"/>
            <a:ext cx="6213747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A0D484-40EF-A340-9E5B-88FCE85B6D46}"/>
              </a:ext>
            </a:extLst>
          </p:cNvPr>
          <p:cNvCxnSpPr>
            <a:cxnSpLocks/>
          </p:cNvCxnSpPr>
          <p:nvPr/>
        </p:nvCxnSpPr>
        <p:spPr>
          <a:xfrm>
            <a:off x="769833" y="4644580"/>
            <a:ext cx="6217920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0BD82EE-28FD-2F45-AD67-7BC8DF6778CD}"/>
              </a:ext>
            </a:extLst>
          </p:cNvPr>
          <p:cNvSpPr/>
          <p:nvPr/>
        </p:nvSpPr>
        <p:spPr>
          <a:xfrm>
            <a:off x="708792" y="2100532"/>
            <a:ext cx="1947672" cy="37287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MySQL Master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ADDBE-2A2B-F14E-A341-9BAE2593CED0}"/>
              </a:ext>
            </a:extLst>
          </p:cNvPr>
          <p:cNvSpPr/>
          <p:nvPr/>
        </p:nvSpPr>
        <p:spPr>
          <a:xfrm>
            <a:off x="708792" y="3048000"/>
            <a:ext cx="1947232" cy="3513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30% Read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ACF5A8-7491-0442-9781-B3F377DAEC9B}"/>
              </a:ext>
            </a:extLst>
          </p:cNvPr>
          <p:cNvSpPr/>
          <p:nvPr/>
        </p:nvSpPr>
        <p:spPr>
          <a:xfrm>
            <a:off x="708792" y="2469859"/>
            <a:ext cx="1947672" cy="578141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70% Write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67D1F2-8166-4548-A498-CD3B50E3AA13}"/>
              </a:ext>
            </a:extLst>
          </p:cNvPr>
          <p:cNvSpPr/>
          <p:nvPr/>
        </p:nvSpPr>
        <p:spPr>
          <a:xfrm>
            <a:off x="4979040" y="2100532"/>
            <a:ext cx="1947672" cy="37287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MySQL Replica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37DAFF-2F72-FA42-8A66-8A82A7EA7943}"/>
              </a:ext>
            </a:extLst>
          </p:cNvPr>
          <p:cNvSpPr/>
          <p:nvPr/>
        </p:nvSpPr>
        <p:spPr>
          <a:xfrm>
            <a:off x="4979040" y="3048000"/>
            <a:ext cx="1947672" cy="3513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30% New Reads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A364B8-B361-4642-8F48-28377B020CD6}"/>
              </a:ext>
            </a:extLst>
          </p:cNvPr>
          <p:cNvSpPr/>
          <p:nvPr/>
        </p:nvSpPr>
        <p:spPr>
          <a:xfrm>
            <a:off x="4979040" y="2469859"/>
            <a:ext cx="1947672" cy="578141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70% Write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8C08F2-D88D-1249-A5CF-EB4374955661}"/>
              </a:ext>
            </a:extLst>
          </p:cNvPr>
          <p:cNvSpPr txBox="1"/>
          <p:nvPr/>
        </p:nvSpPr>
        <p:spPr>
          <a:xfrm>
            <a:off x="2820151" y="2188994"/>
            <a:ext cx="199520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280" dirty="0">
                <a:solidFill>
                  <a:srgbClr val="6D6E6D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Single-threaded</a:t>
            </a:r>
          </a:p>
          <a:p>
            <a:pPr algn="ctr" defTabSz="731502"/>
            <a:r>
              <a:rPr lang="en-US" sz="1280" dirty="0">
                <a:solidFill>
                  <a:srgbClr val="6D6E6D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Binlog apply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4B643C-205C-3843-9997-396D52BF72DC}"/>
              </a:ext>
            </a:extLst>
          </p:cNvPr>
          <p:cNvSpPr/>
          <p:nvPr/>
        </p:nvSpPr>
        <p:spPr>
          <a:xfrm>
            <a:off x="708792" y="3829642"/>
            <a:ext cx="1947232" cy="533514"/>
          </a:xfrm>
          <a:prstGeom prst="rect">
            <a:avLst/>
          </a:prstGeom>
          <a:solidFill>
            <a:srgbClr val="7F7F7F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Data volume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01D93F-B104-BF4C-9C56-4421CF9B23A8}"/>
              </a:ext>
            </a:extLst>
          </p:cNvPr>
          <p:cNvSpPr/>
          <p:nvPr/>
        </p:nvSpPr>
        <p:spPr>
          <a:xfrm>
            <a:off x="4979040" y="3829642"/>
            <a:ext cx="1947672" cy="533514"/>
          </a:xfrm>
          <a:prstGeom prst="rect">
            <a:avLst/>
          </a:prstGeom>
          <a:solidFill>
            <a:srgbClr val="7F7F7F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Data volume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A133CC-6FAF-C84A-BDA8-ED8BEA5FAE54}"/>
              </a:ext>
            </a:extLst>
          </p:cNvPr>
          <p:cNvCxnSpPr/>
          <p:nvPr/>
        </p:nvCxnSpPr>
        <p:spPr>
          <a:xfrm flipH="1">
            <a:off x="5950898" y="3445116"/>
            <a:ext cx="3957" cy="365064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819D9F-3BC0-EE45-A472-F965FF8D6E66}"/>
              </a:ext>
            </a:extLst>
          </p:cNvPr>
          <p:cNvCxnSpPr/>
          <p:nvPr/>
        </p:nvCxnSpPr>
        <p:spPr>
          <a:xfrm flipH="1">
            <a:off x="1680430" y="3440503"/>
            <a:ext cx="3957" cy="365064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34A00C0-8832-3846-B225-821495046030}"/>
              </a:ext>
            </a:extLst>
          </p:cNvPr>
          <p:cNvCxnSpPr/>
          <p:nvPr/>
        </p:nvCxnSpPr>
        <p:spPr>
          <a:xfrm>
            <a:off x="2812961" y="2795161"/>
            <a:ext cx="200958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6277C2-9186-4F96-A49D-1B1B2CDD3920}"/>
              </a:ext>
            </a:extLst>
          </p:cNvPr>
          <p:cNvSpPr txBox="1"/>
          <p:nvPr/>
        </p:nvSpPr>
        <p:spPr>
          <a:xfrm>
            <a:off x="708792" y="1296186"/>
            <a:ext cx="3277050" cy="572464"/>
          </a:xfrm>
          <a:prstGeom prst="rect">
            <a:avLst/>
          </a:prstGeom>
          <a:noFill/>
        </p:spPr>
        <p:txBody>
          <a:bodyPr wrap="square" lIns="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2"/>
                </a:solidFill>
              </a:rPr>
              <a:t>MySQL read scaling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AF002C-3AEF-3245-8B7F-DDF28E053E0B}"/>
              </a:ext>
            </a:extLst>
          </p:cNvPr>
          <p:cNvSpPr txBox="1"/>
          <p:nvPr/>
        </p:nvSpPr>
        <p:spPr>
          <a:xfrm>
            <a:off x="9955755" y="2188993"/>
            <a:ext cx="17031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280" dirty="0">
                <a:solidFill>
                  <a:srgbClr val="6D6E6D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Page </a:t>
            </a:r>
            <a:br>
              <a:rPr lang="en-US" sz="1280" dirty="0">
                <a:solidFill>
                  <a:srgbClr val="6D6E6D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80" dirty="0">
                <a:solidFill>
                  <a:srgbClr val="6D6E6D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cache update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8B545-DBDB-7347-807F-77F45F57B28F}"/>
              </a:ext>
            </a:extLst>
          </p:cNvPr>
          <p:cNvSpPr/>
          <p:nvPr/>
        </p:nvSpPr>
        <p:spPr>
          <a:xfrm>
            <a:off x="7703864" y="2100532"/>
            <a:ext cx="1947672" cy="37287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Aurora Master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C57903-44D2-A74E-9FA4-2F483040CFF2}"/>
              </a:ext>
            </a:extLst>
          </p:cNvPr>
          <p:cNvSpPr/>
          <p:nvPr/>
        </p:nvSpPr>
        <p:spPr>
          <a:xfrm>
            <a:off x="7703864" y="3048000"/>
            <a:ext cx="1947672" cy="3513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30% Read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9E6174-1EBD-E04F-A777-2D47C62B3E7C}"/>
              </a:ext>
            </a:extLst>
          </p:cNvPr>
          <p:cNvSpPr/>
          <p:nvPr/>
        </p:nvSpPr>
        <p:spPr>
          <a:xfrm>
            <a:off x="7703864" y="2460576"/>
            <a:ext cx="1947672" cy="58639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70% Write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F087A8-803C-DC4D-BECD-EE9D6A52B919}"/>
              </a:ext>
            </a:extLst>
          </p:cNvPr>
          <p:cNvSpPr/>
          <p:nvPr/>
        </p:nvSpPr>
        <p:spPr>
          <a:xfrm>
            <a:off x="11966669" y="2100532"/>
            <a:ext cx="1947672" cy="37287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Aurora Replica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29F1E9-9436-BA4A-86C4-B6A75AE0C480}"/>
              </a:ext>
            </a:extLst>
          </p:cNvPr>
          <p:cNvSpPr/>
          <p:nvPr/>
        </p:nvSpPr>
        <p:spPr>
          <a:xfrm>
            <a:off x="11963152" y="2469859"/>
            <a:ext cx="1951189" cy="92944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100% New Reads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FAFE73-CD31-8945-98AB-1AF4E05EFF92}"/>
              </a:ext>
            </a:extLst>
          </p:cNvPr>
          <p:cNvSpPr/>
          <p:nvPr/>
        </p:nvSpPr>
        <p:spPr>
          <a:xfrm>
            <a:off x="7703864" y="3829642"/>
            <a:ext cx="6210477" cy="533514"/>
          </a:xfrm>
          <a:prstGeom prst="rect">
            <a:avLst/>
          </a:prstGeom>
          <a:solidFill>
            <a:srgbClr val="7F7F7F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315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Shared Multi-AZ storage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2076AB-8B7F-154D-AB82-DDBBFBD3FE1F}"/>
              </a:ext>
            </a:extLst>
          </p:cNvPr>
          <p:cNvCxnSpPr>
            <a:cxnSpLocks/>
          </p:cNvCxnSpPr>
          <p:nvPr/>
        </p:nvCxnSpPr>
        <p:spPr>
          <a:xfrm flipH="1" flipV="1">
            <a:off x="12937111" y="3434115"/>
            <a:ext cx="3270" cy="365064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110219-0CFB-9744-B275-ACA11C6012AE}"/>
              </a:ext>
            </a:extLst>
          </p:cNvPr>
          <p:cNvCxnSpPr/>
          <p:nvPr/>
        </p:nvCxnSpPr>
        <p:spPr>
          <a:xfrm flipH="1">
            <a:off x="8676065" y="3440503"/>
            <a:ext cx="3270" cy="365064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F6915B8-F87C-984A-B9A6-9D4D915E1B46}"/>
              </a:ext>
            </a:extLst>
          </p:cNvPr>
          <p:cNvCxnSpPr/>
          <p:nvPr/>
        </p:nvCxnSpPr>
        <p:spPr>
          <a:xfrm>
            <a:off x="9802553" y="2795161"/>
            <a:ext cx="200958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085B06-939D-4D82-9286-78143555E6BE}"/>
              </a:ext>
            </a:extLst>
          </p:cNvPr>
          <p:cNvSpPr txBox="1"/>
          <p:nvPr/>
        </p:nvSpPr>
        <p:spPr>
          <a:xfrm>
            <a:off x="7703864" y="1296186"/>
            <a:ext cx="4485121" cy="572464"/>
          </a:xfrm>
          <a:prstGeom prst="rect">
            <a:avLst/>
          </a:prstGeom>
          <a:noFill/>
        </p:spPr>
        <p:txBody>
          <a:bodyPr wrap="square" lIns="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2"/>
                </a:solidFill>
              </a:rPr>
              <a:t>Amazon Aurora read scaling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E8183C1-F9C1-452D-B6D9-98CAD877E336}"/>
              </a:ext>
            </a:extLst>
          </p:cNvPr>
          <p:cNvSpPr txBox="1">
            <a:spLocks/>
          </p:cNvSpPr>
          <p:nvPr/>
        </p:nvSpPr>
        <p:spPr>
          <a:xfrm>
            <a:off x="769833" y="4841119"/>
            <a:ext cx="5925665" cy="1650708"/>
          </a:xfrm>
          <a:prstGeom prst="rect">
            <a:avLst/>
          </a:prstGeom>
        </p:spPr>
        <p:txBody>
          <a:bodyPr vert="horz" lIns="0" tIns="73152" rIns="146304" bIns="73152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920"/>
              </a:spcBef>
              <a:buNone/>
            </a:pP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Logical using binary log</a:t>
            </a:r>
          </a:p>
          <a:p>
            <a:pPr marL="0" indent="0">
              <a:spcBef>
                <a:spcPts val="1920"/>
              </a:spcBef>
              <a:buNone/>
            </a:pPr>
            <a:r>
              <a:rPr lang="en-US" sz="2200" b="1" dirty="0">
                <a:solidFill>
                  <a:schemeClr val="accent6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Same write 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workload on replica</a:t>
            </a:r>
          </a:p>
          <a:p>
            <a:pPr marL="0" indent="0">
              <a:spcBef>
                <a:spcPts val="1920"/>
              </a:spcBef>
              <a:buNone/>
            </a:pPr>
            <a:r>
              <a:rPr lang="en-US" sz="2200" b="1" dirty="0">
                <a:solidFill>
                  <a:schemeClr val="accent3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Independent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 storage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1CC80-67CC-F943-848E-59C6FF507117}"/>
              </a:ext>
            </a:extLst>
          </p:cNvPr>
          <p:cNvCxnSpPr/>
          <p:nvPr/>
        </p:nvCxnSpPr>
        <p:spPr>
          <a:xfrm>
            <a:off x="3631065" y="6248400"/>
            <a:ext cx="3971199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50D58-AF52-8944-85FB-89ABDD772CFE}"/>
              </a:ext>
            </a:extLst>
          </p:cNvPr>
          <p:cNvCxnSpPr>
            <a:cxnSpLocks/>
          </p:cNvCxnSpPr>
          <p:nvPr/>
        </p:nvCxnSpPr>
        <p:spPr>
          <a:xfrm>
            <a:off x="5616664" y="6248400"/>
            <a:ext cx="0" cy="1264741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438A64-C5FC-FF49-AE2D-2772C0C26033}"/>
              </a:ext>
            </a:extLst>
          </p:cNvPr>
          <p:cNvSpPr txBox="1"/>
          <p:nvPr/>
        </p:nvSpPr>
        <p:spPr>
          <a:xfrm>
            <a:off x="5682488" y="6807200"/>
            <a:ext cx="775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</a:t>
            </a: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Common MVCC state, efficient for OLTP reads</a:t>
            </a:r>
            <a:b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00" b="1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Independent</a:t>
            </a:r>
            <a:r>
              <a:rPr lang="en-US" sz="2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safe for ad-hoc, long running or risky queries</a:t>
            </a:r>
          </a:p>
        </p:txBody>
      </p:sp>
    </p:spTree>
    <p:extLst>
      <p:ext uri="{BB962C8B-B14F-4D97-AF65-F5344CB8AC3E}">
        <p14:creationId xmlns:p14="http://schemas.microsoft.com/office/powerpoint/2010/main" val="2305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357-51C4-E547-8D65-DA17D63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architectural improvements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CDA83C-9382-F245-85AB-CE47A2F79186}"/>
              </a:ext>
            </a:extLst>
          </p:cNvPr>
          <p:cNvSpPr txBox="1">
            <a:spLocks/>
          </p:cNvSpPr>
          <p:nvPr/>
        </p:nvSpPr>
        <p:spPr>
          <a:xfrm>
            <a:off x="1005840" y="2753459"/>
            <a:ext cx="6217920" cy="277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</a:rPr>
              <a:t>Do less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fewer I/</a:t>
            </a:r>
            <a:r>
              <a:rPr lang="en-US" sz="2800" dirty="0" err="1"/>
              <a:t>Os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Minimize network packets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Cache prior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Offload the database engine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AFEB46E-8241-D24C-9247-B946CDC4F76D}"/>
              </a:ext>
            </a:extLst>
          </p:cNvPr>
          <p:cNvSpPr txBox="1">
            <a:spLocks/>
          </p:cNvSpPr>
          <p:nvPr/>
        </p:nvSpPr>
        <p:spPr>
          <a:xfrm>
            <a:off x="7406640" y="2753459"/>
            <a:ext cx="6217920" cy="27708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</a:rPr>
              <a:t>Be more efficient: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 asynchronously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 latency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lock-free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Batch operations together</a:t>
            </a:r>
          </a:p>
        </p:txBody>
      </p:sp>
    </p:spTree>
    <p:extLst>
      <p:ext uri="{BB962C8B-B14F-4D97-AF65-F5344CB8AC3E}">
        <p14:creationId xmlns:p14="http://schemas.microsoft.com/office/powerpoint/2010/main" val="38348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C635-28C1-F749-B0EB-11470553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Anatomy of an Aurora compute node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5042D-6F0C-244D-A077-572DAF468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+mn-lt"/>
              </a:rPr>
              <a:t>DB Engine Process (</a:t>
            </a:r>
            <a:r>
              <a:rPr lang="en-US" sz="2200" dirty="0" err="1">
                <a:latin typeface="+mn-lt"/>
              </a:rPr>
              <a:t>mysqld</a:t>
            </a:r>
            <a:r>
              <a:rPr lang="en-US" sz="2200" dirty="0">
                <a:latin typeface="+mn-lt"/>
              </a:rPr>
              <a:t>) interacts with storage driver for data persistence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Storage driver interacts with storage subsystem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Buffer pool is independent and survivable in the event of process crashes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Agents for automated workflows, metrics collection, health checks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Temporary storage for temp tables, log files, sort files, etc.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ED8F89-1E5F-2941-B9CE-9E77BCBA637B}"/>
              </a:ext>
            </a:extLst>
          </p:cNvPr>
          <p:cNvGrpSpPr/>
          <p:nvPr/>
        </p:nvGrpSpPr>
        <p:grpSpPr>
          <a:xfrm>
            <a:off x="9163604" y="3439937"/>
            <a:ext cx="2108183" cy="1862379"/>
            <a:chOff x="9610990" y="2513865"/>
            <a:chExt cx="1756820" cy="15519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832D46-8E66-114B-9309-91712844B9B6}"/>
                </a:ext>
              </a:extLst>
            </p:cNvPr>
            <p:cNvSpPr/>
            <p:nvPr/>
          </p:nvSpPr>
          <p:spPr>
            <a:xfrm>
              <a:off x="9610990" y="2513865"/>
              <a:ext cx="1756820" cy="388153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DB Engine Process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1DE961-1B1B-094D-A8BD-B6B880570193}"/>
                </a:ext>
              </a:extLst>
            </p:cNvPr>
            <p:cNvSpPr/>
            <p:nvPr/>
          </p:nvSpPr>
          <p:spPr>
            <a:xfrm>
              <a:off x="9610990" y="2897494"/>
              <a:ext cx="1756820" cy="388153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Buffer Pool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E947D3-30DB-2A48-A6FF-2B691E7282FD}"/>
                </a:ext>
              </a:extLst>
            </p:cNvPr>
            <p:cNvSpPr/>
            <p:nvPr/>
          </p:nvSpPr>
          <p:spPr>
            <a:xfrm>
              <a:off x="9610990" y="3285647"/>
              <a:ext cx="1756820" cy="388153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Storage Driver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B6AED3-1582-3448-9627-BC8710AD2AD8}"/>
                </a:ext>
              </a:extLst>
            </p:cNvPr>
            <p:cNvSpPr/>
            <p:nvPr/>
          </p:nvSpPr>
          <p:spPr>
            <a:xfrm>
              <a:off x="9610990" y="3677695"/>
              <a:ext cx="1756820" cy="388153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Agents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362E419-9218-9949-9C61-8A6C86AFE52E}"/>
              </a:ext>
            </a:extLst>
          </p:cNvPr>
          <p:cNvSpPr/>
          <p:nvPr/>
        </p:nvSpPr>
        <p:spPr>
          <a:xfrm>
            <a:off x="9163605" y="2445689"/>
            <a:ext cx="2108183" cy="378819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64E77-C06A-0E43-91AB-4729608B4AA6}"/>
              </a:ext>
            </a:extLst>
          </p:cNvPr>
          <p:cNvSpPr txBox="1"/>
          <p:nvPr/>
        </p:nvSpPr>
        <p:spPr>
          <a:xfrm>
            <a:off x="9163604" y="2619277"/>
            <a:ext cx="210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Compute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51804-3EB1-984E-A2E4-C33F45B92548}"/>
              </a:ext>
            </a:extLst>
          </p:cNvPr>
          <p:cNvSpPr/>
          <p:nvPr/>
        </p:nvSpPr>
        <p:spPr>
          <a:xfrm>
            <a:off x="9163604" y="5450115"/>
            <a:ext cx="2108183" cy="781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Temporary Storage</a:t>
            </a:r>
            <a:br>
              <a:rPr lang="en-US" sz="1500" b="1" dirty="0"/>
            </a:br>
            <a:r>
              <a:rPr lang="en-US" sz="1500" b="1" dirty="0"/>
              <a:t>(Local/EBS)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73DDE4-049F-3A42-AECF-851C5AED0D81}"/>
              </a:ext>
            </a:extLst>
          </p:cNvPr>
          <p:cNvSpPr/>
          <p:nvPr/>
        </p:nvSpPr>
        <p:spPr>
          <a:xfrm>
            <a:off x="12177485" y="4003880"/>
            <a:ext cx="1538515" cy="119017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Cluster Storage Volume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8A6849-72AA-A546-9BFA-A703E64B852F}"/>
              </a:ext>
            </a:extLst>
          </p:cNvPr>
          <p:cNvCxnSpPr>
            <a:stCxn id="3" idx="1"/>
            <a:endCxn id="26" idx="3"/>
          </p:cNvCxnSpPr>
          <p:nvPr/>
        </p:nvCxnSpPr>
        <p:spPr>
          <a:xfrm flipH="1">
            <a:off x="11271787" y="4598966"/>
            <a:ext cx="905698" cy="1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C635-28C1-F749-B0EB-11470553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Anatomy of storage node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F36E989-0A07-2F43-A358-3C3E3835DADD}"/>
              </a:ext>
            </a:extLst>
          </p:cNvPr>
          <p:cNvSpPr/>
          <p:nvPr/>
        </p:nvSpPr>
        <p:spPr>
          <a:xfrm>
            <a:off x="3134774" y="1427011"/>
            <a:ext cx="4236112" cy="4349764"/>
          </a:xfrm>
          <a:prstGeom prst="roundRect">
            <a:avLst>
              <a:gd name="adj" fmla="val 3018"/>
            </a:avLst>
          </a:prstGeom>
          <a:noFill/>
          <a:ln w="19050" cap="flat" cmpd="sng" algn="ctr">
            <a:solidFill>
              <a:srgbClr val="8C28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F150360-5F3E-C94C-9B26-BD2F61CCEC50}"/>
              </a:ext>
            </a:extLst>
          </p:cNvPr>
          <p:cNvSpPr/>
          <p:nvPr/>
        </p:nvSpPr>
        <p:spPr bwMode="auto">
          <a:xfrm>
            <a:off x="3076598" y="2499715"/>
            <a:ext cx="182618" cy="12973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A4E97FE-0398-DE4E-B4A6-4513A277C152}"/>
              </a:ext>
            </a:extLst>
          </p:cNvPr>
          <p:cNvSpPr/>
          <p:nvPr/>
        </p:nvSpPr>
        <p:spPr bwMode="auto">
          <a:xfrm>
            <a:off x="3076105" y="3423055"/>
            <a:ext cx="182618" cy="12973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ABE2297-F36C-B441-B8EB-3C34687E3EE1}"/>
              </a:ext>
            </a:extLst>
          </p:cNvPr>
          <p:cNvSpPr/>
          <p:nvPr/>
        </p:nvSpPr>
        <p:spPr bwMode="auto">
          <a:xfrm>
            <a:off x="3076105" y="4955870"/>
            <a:ext cx="182618" cy="12973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F4E2FC2-69A0-494C-A25A-5E533C6CF941}"/>
              </a:ext>
            </a:extLst>
          </p:cNvPr>
          <p:cNvSpPr/>
          <p:nvPr/>
        </p:nvSpPr>
        <p:spPr bwMode="auto">
          <a:xfrm>
            <a:off x="4132938" y="5705272"/>
            <a:ext cx="182618" cy="12973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E715481-60F5-3D41-A43C-91A6D2468865}"/>
              </a:ext>
            </a:extLst>
          </p:cNvPr>
          <p:cNvSpPr/>
          <p:nvPr/>
        </p:nvSpPr>
        <p:spPr bwMode="auto">
          <a:xfrm>
            <a:off x="6113088" y="5711909"/>
            <a:ext cx="182618" cy="12973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0B06CEF-1A50-CC44-AF24-68C1C10983CE}"/>
              </a:ext>
            </a:extLst>
          </p:cNvPr>
          <p:cNvSpPr txBox="1">
            <a:spLocks/>
          </p:cNvSpPr>
          <p:nvPr/>
        </p:nvSpPr>
        <p:spPr>
          <a:xfrm>
            <a:off x="8817629" y="1383051"/>
            <a:ext cx="5461045" cy="6047809"/>
          </a:xfrm>
          <a:prstGeom prst="rect">
            <a:avLst/>
          </a:prstGeom>
        </p:spPr>
        <p:txBody>
          <a:bodyPr vert="horz" wrap="square" lIns="0" tIns="91440" rIns="0" bIns="91440" rtlCol="0">
            <a:spAutoFit/>
          </a:bodyPr>
          <a:lstStyle>
            <a:lvl1pPr marL="0" marR="0" indent="0" algn="l" defTabSz="109723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72" marR="0" indent="0" algn="l" defTabSz="109723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286" marR="0" indent="0" algn="l" defTabSz="109723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01" marR="0" indent="0" algn="l" defTabSz="109723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15" marR="0" indent="0" algn="l" defTabSz="109723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393" indent="-274309" algn="l" defTabSz="10972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10" indent="-274309" algn="l" defTabSz="10972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27" indent="-274309" algn="l" defTabSz="10972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246" indent="-274309" algn="l" defTabSz="10972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Receive log records and add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to in-memory queue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Persist records in hot log and ACK 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Organize records and identify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gaps in log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Gossip with peers to fill in holes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Coalesce log records into new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page versions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Periodically stage log and new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page versions to Amazon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S3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Periodically garbage collect old versions</a:t>
            </a:r>
          </a:p>
          <a:p>
            <a:pPr marL="457200" marR="0" lvl="0" indent="-457200" algn="l" defTabSz="1097234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Periodically validate CRC codes on blocks</a:t>
            </a:r>
          </a:p>
          <a:p>
            <a:pPr marL="457200" marR="0" lvl="0" algn="l" defTabSz="1097234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82828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Notes:</a:t>
            </a:r>
          </a:p>
          <a:p>
            <a:pPr marL="457200" marR="0" lvl="0" algn="l" defTabSz="109723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All steps are asynchronous</a:t>
            </a:r>
          </a:p>
          <a:p>
            <a:pPr marL="457200" marR="0" lvl="0" algn="l" defTabSz="109723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Only steps 1 and 2 are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 panose="020B0603020204020204" pitchFamily="34" charset="0"/>
              </a:rPr>
              <a:t>in foreground latency path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DB2C6A-81D8-AC4C-8025-650556E85A7D}"/>
              </a:ext>
            </a:extLst>
          </p:cNvPr>
          <p:cNvSpPr/>
          <p:nvPr/>
        </p:nvSpPr>
        <p:spPr>
          <a:xfrm>
            <a:off x="1907259" y="2254825"/>
            <a:ext cx="957314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Log records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2EF3A8-C37F-9746-AE27-61D8876EEB06}"/>
              </a:ext>
            </a:extLst>
          </p:cNvPr>
          <p:cNvSpPr/>
          <p:nvPr/>
        </p:nvSpPr>
        <p:spPr>
          <a:xfrm>
            <a:off x="538163" y="2405598"/>
            <a:ext cx="1070152" cy="92481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Database Instance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924D8E3-CA94-1448-9938-DADF404FC758}"/>
              </a:ext>
            </a:extLst>
          </p:cNvPr>
          <p:cNvCxnSpPr>
            <a:cxnSpLocks/>
          </p:cNvCxnSpPr>
          <p:nvPr/>
        </p:nvCxnSpPr>
        <p:spPr>
          <a:xfrm>
            <a:off x="1662754" y="2554257"/>
            <a:ext cx="2058391" cy="0"/>
          </a:xfrm>
          <a:prstGeom prst="straightConnector1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A4BA62-DB86-864D-BD29-7893A6339DC9}"/>
              </a:ext>
            </a:extLst>
          </p:cNvPr>
          <p:cNvSpPr/>
          <p:nvPr/>
        </p:nvSpPr>
        <p:spPr>
          <a:xfrm>
            <a:off x="3513029" y="2155459"/>
            <a:ext cx="1252266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Incoming queue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913AA9E-E25E-6245-B176-A5F8489B49E1}"/>
              </a:ext>
            </a:extLst>
          </p:cNvPr>
          <p:cNvSpPr/>
          <p:nvPr/>
        </p:nvSpPr>
        <p:spPr>
          <a:xfrm>
            <a:off x="3743465" y="2461615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88C6673-6A0D-F04A-96CF-D861E489AA3F}"/>
              </a:ext>
            </a:extLst>
          </p:cNvPr>
          <p:cNvSpPr/>
          <p:nvPr/>
        </p:nvSpPr>
        <p:spPr>
          <a:xfrm>
            <a:off x="4075075" y="2461615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558CDA-A0E3-D149-A174-79B41287A665}"/>
              </a:ext>
            </a:extLst>
          </p:cNvPr>
          <p:cNvSpPr/>
          <p:nvPr/>
        </p:nvSpPr>
        <p:spPr>
          <a:xfrm>
            <a:off x="4406684" y="2461615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F5C5D37-D692-2943-B41B-6F0F43FC53E4}"/>
              </a:ext>
            </a:extLst>
          </p:cNvPr>
          <p:cNvCxnSpPr/>
          <p:nvPr/>
        </p:nvCxnSpPr>
        <p:spPr>
          <a:xfrm>
            <a:off x="3894796" y="2554257"/>
            <a:ext cx="164488" cy="0"/>
          </a:xfrm>
          <a:prstGeom prst="straightConnector1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1BFC80-15AB-2C4D-8BC2-2CDEAC02065D}"/>
              </a:ext>
            </a:extLst>
          </p:cNvPr>
          <p:cNvCxnSpPr/>
          <p:nvPr/>
        </p:nvCxnSpPr>
        <p:spPr>
          <a:xfrm>
            <a:off x="4222543" y="2554257"/>
            <a:ext cx="164488" cy="0"/>
          </a:xfrm>
          <a:prstGeom prst="straightConnector1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7438BA3-110A-4D40-8EDF-9E005D2D30E4}"/>
              </a:ext>
            </a:extLst>
          </p:cNvPr>
          <p:cNvSpPr/>
          <p:nvPr/>
        </p:nvSpPr>
        <p:spPr>
          <a:xfrm>
            <a:off x="3286789" y="1569054"/>
            <a:ext cx="163698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gradFill>
                  <a:gsLst>
                    <a:gs pos="0">
                      <a:srgbClr val="232F3E"/>
                    </a:gs>
                    <a:gs pos="100000">
                      <a:srgbClr val="232F3E"/>
                    </a:gs>
                  </a:gsLst>
                  <a:lin ang="0" scaled="1"/>
                </a:gradFill>
                <a:latin typeface="Amazon Ember Regular"/>
              </a:rPr>
              <a:t>Storage node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8CEDC4A-BF12-4540-9EE3-2EAED7A065A8}"/>
              </a:ext>
            </a:extLst>
          </p:cNvPr>
          <p:cNvSpPr/>
          <p:nvPr/>
        </p:nvSpPr>
        <p:spPr>
          <a:xfrm>
            <a:off x="5576553" y="6821568"/>
            <a:ext cx="1464328" cy="440506"/>
          </a:xfrm>
          <a:prstGeom prst="roundRect">
            <a:avLst>
              <a:gd name="adj" fmla="val 10745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S3 BACKUP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588DA9CE-6E75-DC4C-B8F0-C0B59148B387}"/>
              </a:ext>
            </a:extLst>
          </p:cNvPr>
          <p:cNvCxnSpPr>
            <a:endCxn id="163" idx="4"/>
          </p:cNvCxnSpPr>
          <p:nvPr/>
        </p:nvCxnSpPr>
        <p:spPr>
          <a:xfrm rot="5400000">
            <a:off x="4193742" y="2893118"/>
            <a:ext cx="936166" cy="253442"/>
          </a:xfrm>
          <a:prstGeom prst="bentConnector2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8AA5EB6-8543-D84E-AD85-714225CB6DA1}"/>
              </a:ext>
            </a:extLst>
          </p:cNvPr>
          <p:cNvSpPr/>
          <p:nvPr/>
        </p:nvSpPr>
        <p:spPr>
          <a:xfrm>
            <a:off x="4873355" y="2072213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/>
          </a:bodyPr>
          <a:lstStyle/>
          <a:p>
            <a:pPr marR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cs typeface="Segoe UI" pitchFamily="34" charset="0"/>
              </a:rPr>
              <a:t>1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4FF60D6-8529-1740-BB0E-892B6FB9C0AB}"/>
              </a:ext>
            </a:extLst>
          </p:cNvPr>
          <p:cNvSpPr/>
          <p:nvPr/>
        </p:nvSpPr>
        <p:spPr>
          <a:xfrm>
            <a:off x="3370218" y="2977627"/>
            <a:ext cx="381794" cy="38951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2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FB31B49-E6D6-6043-8AA1-A3414FE75112}"/>
              </a:ext>
            </a:extLst>
          </p:cNvPr>
          <p:cNvSpPr/>
          <p:nvPr/>
        </p:nvSpPr>
        <p:spPr>
          <a:xfrm>
            <a:off x="4361326" y="4073270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3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DBCAFDC-14F6-7541-9318-008B31FE9E8E}"/>
              </a:ext>
            </a:extLst>
          </p:cNvPr>
          <p:cNvSpPr/>
          <p:nvPr/>
        </p:nvSpPr>
        <p:spPr>
          <a:xfrm>
            <a:off x="2580064" y="5111318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D43FA9D-B200-1047-9402-C31C41919E12}"/>
              </a:ext>
            </a:extLst>
          </p:cNvPr>
          <p:cNvSpPr/>
          <p:nvPr/>
        </p:nvSpPr>
        <p:spPr>
          <a:xfrm>
            <a:off x="5174327" y="3816480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9E3313B-CAE2-FF49-9779-98EFCD7189C0}"/>
              </a:ext>
            </a:extLst>
          </p:cNvPr>
          <p:cNvSpPr/>
          <p:nvPr/>
        </p:nvSpPr>
        <p:spPr>
          <a:xfrm>
            <a:off x="5078156" y="5864791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6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284DF97-1769-984F-9FC3-96630DA1201E}"/>
              </a:ext>
            </a:extLst>
          </p:cNvPr>
          <p:cNvSpPr/>
          <p:nvPr/>
        </p:nvSpPr>
        <p:spPr>
          <a:xfrm>
            <a:off x="6543777" y="2142700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54A3DB6-C855-9540-89A5-A6CB6D71CB1C}"/>
              </a:ext>
            </a:extLst>
          </p:cNvPr>
          <p:cNvSpPr/>
          <p:nvPr/>
        </p:nvSpPr>
        <p:spPr>
          <a:xfrm>
            <a:off x="6724922" y="4175339"/>
            <a:ext cx="381794" cy="380664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0" tIns="18288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8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219D77EB-342D-6D48-93C3-0DAF49BB24CB}"/>
              </a:ext>
            </a:extLst>
          </p:cNvPr>
          <p:cNvSpPr/>
          <p:nvPr/>
        </p:nvSpPr>
        <p:spPr>
          <a:xfrm>
            <a:off x="3896000" y="2997155"/>
            <a:ext cx="639104" cy="981533"/>
          </a:xfrm>
          <a:prstGeom prst="ca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851F380-4F80-B141-B2CF-D2E23846CA38}"/>
              </a:ext>
            </a:extLst>
          </p:cNvPr>
          <p:cNvSpPr/>
          <p:nvPr/>
        </p:nvSpPr>
        <p:spPr>
          <a:xfrm>
            <a:off x="3926319" y="3238365"/>
            <a:ext cx="578467" cy="344710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Update queue</a:t>
            </a:r>
          </a:p>
        </p:txBody>
      </p: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A437D351-3654-EC4C-B185-41D41062F9B3}"/>
              </a:ext>
            </a:extLst>
          </p:cNvPr>
          <p:cNvCxnSpPr>
            <a:stCxn id="163" idx="2"/>
          </p:cNvCxnSpPr>
          <p:nvPr/>
        </p:nvCxnSpPr>
        <p:spPr>
          <a:xfrm rot="10800000">
            <a:off x="1631844" y="2916860"/>
            <a:ext cx="2264156" cy="57106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98C59-7107-6D44-8429-4BA18F3960F3}"/>
              </a:ext>
            </a:extLst>
          </p:cNvPr>
          <p:cNvSpPr/>
          <p:nvPr/>
        </p:nvSpPr>
        <p:spPr>
          <a:xfrm>
            <a:off x="2155723" y="3217369"/>
            <a:ext cx="460382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cap="all" dirty="0">
                <a:solidFill>
                  <a:schemeClr val="bg1">
                    <a:lumMod val="50000"/>
                  </a:schemeClr>
                </a:solidFill>
              </a:rPr>
              <a:t>ACK</a:t>
            </a:r>
          </a:p>
        </p:txBody>
      </p:sp>
      <p:sp>
        <p:nvSpPr>
          <p:cNvPr id="167" name="Can 166">
            <a:extLst>
              <a:ext uri="{FF2B5EF4-FFF2-40B4-BE49-F238E27FC236}">
                <a16:creationId xmlns:a16="http://schemas.microsoft.com/office/drawing/2014/main" id="{14BD44D8-ECAD-C141-8749-D4789DA7E091}"/>
              </a:ext>
            </a:extLst>
          </p:cNvPr>
          <p:cNvSpPr/>
          <p:nvPr/>
        </p:nvSpPr>
        <p:spPr>
          <a:xfrm>
            <a:off x="3896005" y="4529970"/>
            <a:ext cx="639105" cy="981533"/>
          </a:xfrm>
          <a:prstGeom prst="can">
            <a:avLst/>
          </a:prstGeom>
          <a:solidFill>
            <a:srgbClr val="FFFFFF"/>
          </a:solidFill>
          <a:ln w="1905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C21591-E1AD-944A-B958-CE676F800477}"/>
              </a:ext>
            </a:extLst>
          </p:cNvPr>
          <p:cNvSpPr/>
          <p:nvPr/>
        </p:nvSpPr>
        <p:spPr>
          <a:xfrm>
            <a:off x="4000008" y="5177838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A4E66D-CDC5-5346-90B2-50CA111592C5}"/>
              </a:ext>
            </a:extLst>
          </p:cNvPr>
          <p:cNvSpPr/>
          <p:nvPr/>
        </p:nvSpPr>
        <p:spPr>
          <a:xfrm>
            <a:off x="4149896" y="5177838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825F15E-B530-A943-89C4-5ADBF760407F}"/>
              </a:ext>
            </a:extLst>
          </p:cNvPr>
          <p:cNvSpPr/>
          <p:nvPr/>
        </p:nvSpPr>
        <p:spPr>
          <a:xfrm>
            <a:off x="4299782" y="5177838"/>
            <a:ext cx="128174" cy="195162"/>
          </a:xfrm>
          <a:prstGeom prst="rect">
            <a:avLst/>
          </a:prstGeom>
          <a:solidFill>
            <a:srgbClr val="000AFF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92C00C2-B99F-C747-A316-2B6ED16737B4}"/>
              </a:ext>
            </a:extLst>
          </p:cNvPr>
          <p:cNvSpPr/>
          <p:nvPr/>
        </p:nvSpPr>
        <p:spPr>
          <a:xfrm>
            <a:off x="3998992" y="4725016"/>
            <a:ext cx="433132" cy="43704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1" kern="0" dirty="0">
                <a:solidFill>
                  <a:schemeClr val="accent5"/>
                </a:solidFill>
              </a:rPr>
              <a:t>Hot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1" kern="0" dirty="0">
                <a:solidFill>
                  <a:schemeClr val="accent5"/>
                </a:solidFill>
              </a:rPr>
              <a:t>Log</a:t>
            </a:r>
          </a:p>
        </p:txBody>
      </p:sp>
      <p:sp>
        <p:nvSpPr>
          <p:cNvPr id="172" name="Can 171">
            <a:extLst>
              <a:ext uri="{FF2B5EF4-FFF2-40B4-BE49-F238E27FC236}">
                <a16:creationId xmlns:a16="http://schemas.microsoft.com/office/drawing/2014/main" id="{3057BE39-C9FD-0A4E-B659-7DA7D4655C5F}"/>
              </a:ext>
            </a:extLst>
          </p:cNvPr>
          <p:cNvSpPr/>
          <p:nvPr/>
        </p:nvSpPr>
        <p:spPr>
          <a:xfrm>
            <a:off x="5888389" y="3217371"/>
            <a:ext cx="639104" cy="981533"/>
          </a:xfrm>
          <a:prstGeom prst="can">
            <a:avLst/>
          </a:prstGeom>
          <a:solidFill>
            <a:srgbClr val="FFFFFF"/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7ED3D6D-D01A-2C47-A3DD-011FC076D205}"/>
              </a:ext>
            </a:extLst>
          </p:cNvPr>
          <p:cNvGrpSpPr/>
          <p:nvPr/>
        </p:nvGrpSpPr>
        <p:grpSpPr>
          <a:xfrm>
            <a:off x="5973501" y="3893394"/>
            <a:ext cx="468880" cy="195162"/>
            <a:chOff x="5970951" y="3863268"/>
            <a:chExt cx="468880" cy="195162"/>
          </a:xfrm>
          <a:solidFill>
            <a:schemeClr val="accent1"/>
          </a:solidFill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F6EE673-A32B-7046-ACD6-7AB6F9E062BA}"/>
                </a:ext>
              </a:extLst>
            </p:cNvPr>
            <p:cNvSpPr/>
            <p:nvPr/>
          </p:nvSpPr>
          <p:spPr>
            <a:xfrm>
              <a:off x="5970951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2FBA396-B585-DD43-A2C1-0EE5BA49F6B2}"/>
                </a:ext>
              </a:extLst>
            </p:cNvPr>
            <p:cNvSpPr/>
            <p:nvPr/>
          </p:nvSpPr>
          <p:spPr>
            <a:xfrm>
              <a:off x="6141304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9B7A016-3E3F-124A-B37C-453C56D311FB}"/>
                </a:ext>
              </a:extLst>
            </p:cNvPr>
            <p:cNvSpPr/>
            <p:nvPr/>
          </p:nvSpPr>
          <p:spPr>
            <a:xfrm>
              <a:off x="6311657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AF5B25B-C299-0D4B-802D-92A66B2045E5}"/>
              </a:ext>
            </a:extLst>
          </p:cNvPr>
          <p:cNvSpPr/>
          <p:nvPr/>
        </p:nvSpPr>
        <p:spPr>
          <a:xfrm>
            <a:off x="6011574" y="3471329"/>
            <a:ext cx="392735" cy="344710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120" b="1" kern="0" dirty="0">
                <a:solidFill>
                  <a:schemeClr val="accent5"/>
                </a:solidFill>
              </a:rPr>
              <a:t>Data</a:t>
            </a:r>
          </a:p>
          <a:p>
            <a:pPr algn="ctr" defTabSz="914400">
              <a:defRPr/>
            </a:pPr>
            <a:r>
              <a:rPr lang="en-US" sz="1120" b="1" kern="0" dirty="0">
                <a:solidFill>
                  <a:schemeClr val="accent5"/>
                </a:solidFill>
              </a:rPr>
              <a:t>pages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9786D0D-CB36-E148-A8C1-AA3B66BC6886}"/>
              </a:ext>
            </a:extLst>
          </p:cNvPr>
          <p:cNvSpPr/>
          <p:nvPr/>
        </p:nvSpPr>
        <p:spPr>
          <a:xfrm>
            <a:off x="4575826" y="5463950"/>
            <a:ext cx="1462260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Continuous backup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EE0866D-25E4-B448-97AB-64842CB49882}"/>
              </a:ext>
            </a:extLst>
          </p:cNvPr>
          <p:cNvSpPr/>
          <p:nvPr/>
        </p:nvSpPr>
        <p:spPr>
          <a:xfrm>
            <a:off x="6013016" y="2194024"/>
            <a:ext cx="370614" cy="26468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cap="all" dirty="0">
                <a:solidFill>
                  <a:schemeClr val="bg1">
                    <a:lumMod val="50000"/>
                  </a:schemeClr>
                </a:solidFill>
              </a:rPr>
              <a:t>GC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C43109B-A489-FB47-92EC-DB5EB3201EFF}"/>
              </a:ext>
            </a:extLst>
          </p:cNvPr>
          <p:cNvSpPr/>
          <p:nvPr/>
        </p:nvSpPr>
        <p:spPr>
          <a:xfrm>
            <a:off x="6574273" y="3232218"/>
            <a:ext cx="562975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Scrub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3D4126-C72D-F848-8CC4-4034FFA24CB8}"/>
              </a:ext>
            </a:extLst>
          </p:cNvPr>
          <p:cNvGrpSpPr/>
          <p:nvPr/>
        </p:nvGrpSpPr>
        <p:grpSpPr>
          <a:xfrm>
            <a:off x="4542632" y="3431108"/>
            <a:ext cx="1324911" cy="273891"/>
            <a:chOff x="2886075" y="2348670"/>
            <a:chExt cx="838200" cy="150057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7CB5A7F-D85B-2E43-9728-2F8949575702}"/>
                </a:ext>
              </a:extLst>
            </p:cNvPr>
            <p:cNvSpPr/>
            <p:nvPr/>
          </p:nvSpPr>
          <p:spPr>
            <a:xfrm>
              <a:off x="3064217" y="2348670"/>
              <a:ext cx="481916" cy="143329"/>
            </a:xfrm>
            <a:prstGeom prst="rect">
              <a:avLst/>
            </a:prstGeom>
            <a:ln w="19050"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100" b="1" kern="0" dirty="0">
                  <a:solidFill>
                    <a:schemeClr val="bg1">
                      <a:lumMod val="50000"/>
                    </a:schemeClr>
                  </a:solidFill>
                </a:rPr>
                <a:t>Coalesce</a:t>
              </a:r>
            </a:p>
          </p:txBody>
        </p:sp>
        <p:cxnSp>
          <p:nvCxnSpPr>
            <p:cNvPr id="183" name="Elbow Connector 119">
              <a:extLst>
                <a:ext uri="{FF2B5EF4-FFF2-40B4-BE49-F238E27FC236}">
                  <a16:creationId xmlns:a16="http://schemas.microsoft.com/office/drawing/2014/main" id="{3EA58851-11F7-B84A-9D5A-E613DFE45DA3}"/>
                </a:ext>
              </a:extLst>
            </p:cNvPr>
            <p:cNvCxnSpPr/>
            <p:nvPr/>
          </p:nvCxnSpPr>
          <p:spPr>
            <a:xfrm flipV="1">
              <a:off x="2886075" y="2498725"/>
              <a:ext cx="838200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8C28FF"/>
              </a:solidFill>
              <a:prstDash val="solid"/>
              <a:headEnd type="none"/>
              <a:tailEnd type="arrow" w="med" len="sm"/>
            </a:ln>
            <a:effectLst/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E81A42F-15DB-CD4E-BE30-4450376C8B7C}"/>
              </a:ext>
            </a:extLst>
          </p:cNvPr>
          <p:cNvSpPr/>
          <p:nvPr/>
        </p:nvSpPr>
        <p:spPr>
          <a:xfrm>
            <a:off x="3623531" y="4046090"/>
            <a:ext cx="580608" cy="43088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Sort</a:t>
            </a:r>
          </a:p>
          <a:p>
            <a:pPr algn="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8BE8AB8-1349-9743-B8B4-36CF328DE667}"/>
              </a:ext>
            </a:extLst>
          </p:cNvPr>
          <p:cNvSpPr/>
          <p:nvPr/>
        </p:nvSpPr>
        <p:spPr>
          <a:xfrm>
            <a:off x="1673185" y="4722033"/>
            <a:ext cx="1451038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</a:rPr>
              <a:t>Peer to peer gossip</a:t>
            </a:r>
          </a:p>
        </p:txBody>
      </p:sp>
      <p:cxnSp>
        <p:nvCxnSpPr>
          <p:cNvPr id="186" name="Elbow Connector 119">
            <a:extLst>
              <a:ext uri="{FF2B5EF4-FFF2-40B4-BE49-F238E27FC236}">
                <a16:creationId xmlns:a16="http://schemas.microsoft.com/office/drawing/2014/main" id="{8FDC0988-5D27-894F-A7D3-4D045ABC7173}"/>
              </a:ext>
            </a:extLst>
          </p:cNvPr>
          <p:cNvCxnSpPr/>
          <p:nvPr/>
        </p:nvCxnSpPr>
        <p:spPr>
          <a:xfrm flipV="1">
            <a:off x="1631844" y="5020737"/>
            <a:ext cx="2264161" cy="181"/>
          </a:xfrm>
          <a:prstGeom prst="straightConnector1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arrow" w="med" len="sm"/>
            <a:tailEnd type="arrow" w="med" len="sm"/>
          </a:ln>
          <a:effectLst/>
        </p:spPr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492C2E3-E3EA-E848-ADE8-56B7101BB683}"/>
              </a:ext>
            </a:extLst>
          </p:cNvPr>
          <p:cNvSpPr/>
          <p:nvPr/>
        </p:nvSpPr>
        <p:spPr>
          <a:xfrm>
            <a:off x="538163" y="4572864"/>
            <a:ext cx="1070153" cy="92354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19456" tIns="175565" rIns="219456" bIns="175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Peer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Nodes</a:t>
            </a:r>
          </a:p>
        </p:txBody>
      </p: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3406D670-5D6B-1846-811C-E9B321C034D4}"/>
              </a:ext>
            </a:extLst>
          </p:cNvPr>
          <p:cNvCxnSpPr/>
          <p:nvPr/>
        </p:nvCxnSpPr>
        <p:spPr>
          <a:xfrm rot="10800000" flipV="1">
            <a:off x="6532514" y="3606470"/>
            <a:ext cx="659941" cy="426194"/>
          </a:xfrm>
          <a:prstGeom prst="bentConnector3">
            <a:avLst>
              <a:gd name="adj1" fmla="val -190"/>
            </a:avLst>
          </a:prstGeom>
          <a:noFill/>
          <a:ln w="19050" cap="flat" cmpd="sng" algn="ctr">
            <a:solidFill>
              <a:srgbClr val="8C28FF"/>
            </a:solidFill>
            <a:prstDash val="solid"/>
            <a:headEnd type="none"/>
            <a:tailEnd type="arrow" w="med" len="sm"/>
          </a:ln>
          <a:effectLst/>
        </p:spPr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5A5A53D-E802-C34E-9F25-B15C8DE67B9C}"/>
              </a:ext>
            </a:extLst>
          </p:cNvPr>
          <p:cNvCxnSpPr/>
          <p:nvPr/>
        </p:nvCxnSpPr>
        <p:spPr>
          <a:xfrm rot="10800000">
            <a:off x="6532511" y="3478979"/>
            <a:ext cx="659941" cy="426194"/>
          </a:xfrm>
          <a:prstGeom prst="bentConnector3">
            <a:avLst>
              <a:gd name="adj1" fmla="val -190"/>
            </a:avLst>
          </a:prstGeom>
          <a:noFill/>
          <a:ln w="19050" cap="flat" cmpd="sng" algn="ctr">
            <a:solidFill>
              <a:srgbClr val="8C28FF"/>
            </a:solidFill>
            <a:prstDash val="solid"/>
            <a:headEnd type="none"/>
            <a:tailEnd type="none" w="med" len="sm"/>
          </a:ln>
          <a:effectLst/>
        </p:spPr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2646C75F-C64D-994A-8356-586AE1B78F92}"/>
              </a:ext>
            </a:extLst>
          </p:cNvPr>
          <p:cNvCxnSpPr/>
          <p:nvPr/>
        </p:nvCxnSpPr>
        <p:spPr>
          <a:xfrm rot="5400000" flipV="1">
            <a:off x="5869181" y="2649854"/>
            <a:ext cx="762055" cy="369085"/>
          </a:xfrm>
          <a:prstGeom prst="bentConnector3">
            <a:avLst>
              <a:gd name="adj1" fmla="val -190"/>
            </a:avLst>
          </a:prstGeom>
          <a:noFill/>
          <a:ln w="19050" cap="flat" cmpd="sng" algn="ctr">
            <a:solidFill>
              <a:srgbClr val="8C28FF"/>
            </a:solidFill>
            <a:prstDash val="solid"/>
            <a:headEnd type="none"/>
            <a:tailEnd type="arrow" w="med" len="sm"/>
          </a:ln>
          <a:effectLst/>
        </p:spPr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9C864E1E-C0C2-0F41-9FDB-35282BD1745F}"/>
              </a:ext>
            </a:extLst>
          </p:cNvPr>
          <p:cNvCxnSpPr/>
          <p:nvPr/>
        </p:nvCxnSpPr>
        <p:spPr>
          <a:xfrm rot="5400000">
            <a:off x="5778851" y="2649852"/>
            <a:ext cx="762055" cy="369085"/>
          </a:xfrm>
          <a:prstGeom prst="bentConnector3">
            <a:avLst>
              <a:gd name="adj1" fmla="val -190"/>
            </a:avLst>
          </a:prstGeom>
          <a:noFill/>
          <a:ln w="19050" cap="flat" cmpd="sng" algn="ctr">
            <a:solidFill>
              <a:srgbClr val="8C28FF"/>
            </a:solidFill>
            <a:prstDash val="solid"/>
            <a:headEnd type="none"/>
            <a:tailEnd type="none" w="med" len="sm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05F6B8-08AE-4D44-BD2B-673E057E13E7}"/>
              </a:ext>
            </a:extLst>
          </p:cNvPr>
          <p:cNvCxnSpPr/>
          <p:nvPr/>
        </p:nvCxnSpPr>
        <p:spPr>
          <a:xfrm flipH="1">
            <a:off x="4557168" y="2551756"/>
            <a:ext cx="231377" cy="0"/>
          </a:xfrm>
          <a:prstGeom prst="line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none" w="lg" len="me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62AA4F-27AC-D545-9739-9E25D286AAD5}"/>
              </a:ext>
            </a:extLst>
          </p:cNvPr>
          <p:cNvCxnSpPr>
            <a:cxnSpLocks/>
          </p:cNvCxnSpPr>
          <p:nvPr/>
        </p:nvCxnSpPr>
        <p:spPr>
          <a:xfrm>
            <a:off x="8182304" y="1447800"/>
            <a:ext cx="0" cy="5804338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9B09D01-9A6B-3F49-810A-AD00E688C874}"/>
              </a:ext>
            </a:extLst>
          </p:cNvPr>
          <p:cNvGrpSpPr/>
          <p:nvPr/>
        </p:nvGrpSpPr>
        <p:grpSpPr>
          <a:xfrm>
            <a:off x="3981112" y="3649565"/>
            <a:ext cx="468880" cy="195162"/>
            <a:chOff x="5970951" y="3863268"/>
            <a:chExt cx="468880" cy="195162"/>
          </a:xfrm>
          <a:solidFill>
            <a:srgbClr val="666CFF"/>
          </a:solidFill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B475274-5B8F-E141-A69B-A710F57DFA15}"/>
                </a:ext>
              </a:extLst>
            </p:cNvPr>
            <p:cNvSpPr/>
            <p:nvPr/>
          </p:nvSpPr>
          <p:spPr>
            <a:xfrm>
              <a:off x="5970951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64F8282-1572-B047-9A3D-95B58640D609}"/>
                </a:ext>
              </a:extLst>
            </p:cNvPr>
            <p:cNvSpPr/>
            <p:nvPr/>
          </p:nvSpPr>
          <p:spPr>
            <a:xfrm>
              <a:off x="6141304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9AFCD27-9750-E846-ACC6-DF7D0D7567FD}"/>
                </a:ext>
              </a:extLst>
            </p:cNvPr>
            <p:cNvSpPr/>
            <p:nvPr/>
          </p:nvSpPr>
          <p:spPr>
            <a:xfrm>
              <a:off x="6311657" y="3863268"/>
              <a:ext cx="128174" cy="1951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4026248-D3D4-5343-9440-CD3DD29B03F6}"/>
              </a:ext>
            </a:extLst>
          </p:cNvPr>
          <p:cNvCxnSpPr>
            <a:cxnSpLocks/>
          </p:cNvCxnSpPr>
          <p:nvPr/>
        </p:nvCxnSpPr>
        <p:spPr>
          <a:xfrm flipH="1">
            <a:off x="4215558" y="3997234"/>
            <a:ext cx="1976" cy="532736"/>
          </a:xfrm>
          <a:prstGeom prst="straightConnector1">
            <a:avLst/>
          </a:prstGeom>
          <a:noFill/>
          <a:ln w="19050" cap="flat" cmpd="sng" algn="ctr">
            <a:solidFill>
              <a:srgbClr val="282828"/>
            </a:solidFill>
            <a:prstDash val="solid"/>
            <a:headEnd type="none" w="med" len="med"/>
            <a:tailEnd type="arrow" w="med" len="sm"/>
          </a:ln>
          <a:effectLst/>
        </p:spPr>
      </p:cxnSp>
      <p:cxnSp>
        <p:nvCxnSpPr>
          <p:cNvPr id="199" name="Elbow Connector 107">
            <a:extLst>
              <a:ext uri="{FF2B5EF4-FFF2-40B4-BE49-F238E27FC236}">
                <a16:creationId xmlns:a16="http://schemas.microsoft.com/office/drawing/2014/main" id="{4C8266AB-6655-A14F-AD72-7F66CFBE2131}"/>
              </a:ext>
            </a:extLst>
          </p:cNvPr>
          <p:cNvCxnSpPr>
            <a:cxnSpLocks/>
            <a:stCxn id="167" idx="3"/>
          </p:cNvCxnSpPr>
          <p:nvPr/>
        </p:nvCxnSpPr>
        <p:spPr>
          <a:xfrm rot="16200000" flipH="1">
            <a:off x="4123676" y="5603384"/>
            <a:ext cx="1112818" cy="929055"/>
          </a:xfrm>
          <a:prstGeom prst="bentConnector3">
            <a:avLst>
              <a:gd name="adj1" fmla="val 73281"/>
            </a:avLst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arrow" w="med" len="sm"/>
          </a:ln>
          <a:effectLst/>
        </p:spPr>
      </p:cxnSp>
      <p:cxnSp>
        <p:nvCxnSpPr>
          <p:cNvPr id="200" name="Elbow Connector 107">
            <a:extLst>
              <a:ext uri="{FF2B5EF4-FFF2-40B4-BE49-F238E27FC236}">
                <a16:creationId xmlns:a16="http://schemas.microsoft.com/office/drawing/2014/main" id="{608715CF-21E3-5A4E-A715-D688C1778395}"/>
              </a:ext>
            </a:extLst>
          </p:cNvPr>
          <p:cNvCxnSpPr>
            <a:cxnSpLocks/>
            <a:stCxn id="172" idx="3"/>
          </p:cNvCxnSpPr>
          <p:nvPr/>
        </p:nvCxnSpPr>
        <p:spPr>
          <a:xfrm rot="5400000">
            <a:off x="4568242" y="4984623"/>
            <a:ext cx="2425418" cy="853981"/>
          </a:xfrm>
          <a:prstGeom prst="bentConnector3">
            <a:avLst>
              <a:gd name="adj1" fmla="val 87701"/>
            </a:avLst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arrow" w="med" len="sm"/>
          </a:ln>
          <a:effectLst/>
        </p:spPr>
      </p:cxnSp>
      <p:sp>
        <p:nvSpPr>
          <p:cNvPr id="201" name="Freeform: Shape 98">
            <a:extLst>
              <a:ext uri="{FF2B5EF4-FFF2-40B4-BE49-F238E27FC236}">
                <a16:creationId xmlns:a16="http://schemas.microsoft.com/office/drawing/2014/main" id="{7CD44399-D5FA-7D4B-B2B1-251CE5F24A9A}"/>
              </a:ext>
            </a:extLst>
          </p:cNvPr>
          <p:cNvSpPr/>
          <p:nvPr/>
        </p:nvSpPr>
        <p:spPr>
          <a:xfrm>
            <a:off x="4951231" y="6720971"/>
            <a:ext cx="603198" cy="641700"/>
          </a:xfrm>
          <a:custGeom>
            <a:avLst/>
            <a:gdLst>
              <a:gd name="connsiteX0" fmla="*/ 875444 w 859536"/>
              <a:gd name="connsiteY0" fmla="*/ 503648 h 914400"/>
              <a:gd name="connsiteX1" fmla="*/ 815276 w 859536"/>
              <a:gd name="connsiteY1" fmla="*/ 440189 h 914400"/>
              <a:gd name="connsiteX2" fmla="*/ 786930 w 859536"/>
              <a:gd name="connsiteY2" fmla="*/ 421901 h 914400"/>
              <a:gd name="connsiteX3" fmla="*/ 788759 w 859536"/>
              <a:gd name="connsiteY3" fmla="*/ 408367 h 914400"/>
              <a:gd name="connsiteX4" fmla="*/ 807047 w 859536"/>
              <a:gd name="connsiteY4" fmla="*/ 276877 h 914400"/>
              <a:gd name="connsiteX5" fmla="*/ 822774 w 859536"/>
              <a:gd name="connsiteY5" fmla="*/ 161114 h 914400"/>
              <a:gd name="connsiteX6" fmla="*/ 781626 w 859536"/>
              <a:gd name="connsiteY6" fmla="*/ 81927 h 914400"/>
              <a:gd name="connsiteX7" fmla="*/ 576618 w 859536"/>
              <a:gd name="connsiteY7" fmla="*/ 13347 h 914400"/>
              <a:gd name="connsiteX8" fmla="*/ 313637 w 859536"/>
              <a:gd name="connsiteY8" fmla="*/ 4751 h 914400"/>
              <a:gd name="connsiteX9" fmla="*/ 84488 w 859536"/>
              <a:gd name="connsiteY9" fmla="*/ 59615 h 914400"/>
              <a:gd name="connsiteX10" fmla="*/ 546 w 859536"/>
              <a:gd name="connsiteY10" fmla="*/ 156359 h 914400"/>
              <a:gd name="connsiteX11" fmla="*/ 60348 w 859536"/>
              <a:gd name="connsiteY11" fmla="*/ 601306 h 914400"/>
              <a:gd name="connsiteX12" fmla="*/ 87780 w 859536"/>
              <a:gd name="connsiteY12" fmla="*/ 804851 h 914400"/>
              <a:gd name="connsiteX13" fmla="*/ 132768 w 859536"/>
              <a:gd name="connsiteY13" fmla="*/ 865750 h 914400"/>
              <a:gd name="connsiteX14" fmla="*/ 322963 w 859536"/>
              <a:gd name="connsiteY14" fmla="*/ 911105 h 914400"/>
              <a:gd name="connsiteX15" fmla="*/ 574972 w 859536"/>
              <a:gd name="connsiteY15" fmla="*/ 899949 h 914400"/>
              <a:gd name="connsiteX16" fmla="*/ 734078 w 859536"/>
              <a:gd name="connsiteY16" fmla="*/ 808509 h 914400"/>
              <a:gd name="connsiteX17" fmla="*/ 766996 w 859536"/>
              <a:gd name="connsiteY17" fmla="*/ 563998 h 914400"/>
              <a:gd name="connsiteX18" fmla="*/ 771019 w 859536"/>
              <a:gd name="connsiteY18" fmla="*/ 539127 h 914400"/>
              <a:gd name="connsiteX19" fmla="*/ 875444 w 859536"/>
              <a:gd name="connsiteY19" fmla="*/ 503648 h 914400"/>
              <a:gd name="connsiteX20" fmla="*/ 411294 w 859536"/>
              <a:gd name="connsiteY20" fmla="*/ 36207 h 914400"/>
              <a:gd name="connsiteX21" fmla="*/ 745050 w 859536"/>
              <a:gd name="connsiteY21" fmla="*/ 102775 h 914400"/>
              <a:gd name="connsiteX22" fmla="*/ 784918 w 859536"/>
              <a:gd name="connsiteY22" fmla="*/ 152335 h 914400"/>
              <a:gd name="connsiteX23" fmla="*/ 721276 w 859536"/>
              <a:gd name="connsiteY23" fmla="*/ 193849 h 914400"/>
              <a:gd name="connsiteX24" fmla="*/ 632945 w 859536"/>
              <a:gd name="connsiteY24" fmla="*/ 218538 h 914400"/>
              <a:gd name="connsiteX25" fmla="*/ 236827 w 859536"/>
              <a:gd name="connsiteY25" fmla="*/ 226768 h 914400"/>
              <a:gd name="connsiteX26" fmla="*/ 66383 w 859536"/>
              <a:gd name="connsiteY26" fmla="*/ 176841 h 914400"/>
              <a:gd name="connsiteX27" fmla="*/ 37488 w 859536"/>
              <a:gd name="connsiteY27" fmla="*/ 137888 h 914400"/>
              <a:gd name="connsiteX28" fmla="*/ 59068 w 859536"/>
              <a:gd name="connsiteY28" fmla="*/ 114845 h 914400"/>
              <a:gd name="connsiteX29" fmla="*/ 190741 w 859536"/>
              <a:gd name="connsiteY29" fmla="*/ 61627 h 914400"/>
              <a:gd name="connsiteX30" fmla="*/ 411294 w 859536"/>
              <a:gd name="connsiteY30" fmla="*/ 36207 h 914400"/>
              <a:gd name="connsiteX31" fmla="*/ 698050 w 859536"/>
              <a:gd name="connsiteY31" fmla="*/ 807046 h 914400"/>
              <a:gd name="connsiteX32" fmla="*/ 643186 w 859536"/>
              <a:gd name="connsiteY32" fmla="*/ 845085 h 914400"/>
              <a:gd name="connsiteX33" fmla="*/ 535653 w 859536"/>
              <a:gd name="connsiteY33" fmla="*/ 869225 h 914400"/>
              <a:gd name="connsiteX34" fmla="*/ 291142 w 859536"/>
              <a:gd name="connsiteY34" fmla="*/ 869225 h 914400"/>
              <a:gd name="connsiteX35" fmla="*/ 144838 w 859536"/>
              <a:gd name="connsiteY35" fmla="*/ 829540 h 914400"/>
              <a:gd name="connsiteX36" fmla="*/ 122893 w 859536"/>
              <a:gd name="connsiteY36" fmla="*/ 797902 h 914400"/>
              <a:gd name="connsiteX37" fmla="*/ 64188 w 859536"/>
              <a:gd name="connsiteY37" fmla="*/ 362830 h 914400"/>
              <a:gd name="connsiteX38" fmla="*/ 42974 w 859536"/>
              <a:gd name="connsiteY38" fmla="*/ 205554 h 914400"/>
              <a:gd name="connsiteX39" fmla="*/ 176477 w 859536"/>
              <a:gd name="connsiteY39" fmla="*/ 252371 h 914400"/>
              <a:gd name="connsiteX40" fmla="*/ 328450 w 859536"/>
              <a:gd name="connsiteY40" fmla="*/ 272305 h 914400"/>
              <a:gd name="connsiteX41" fmla="*/ 628190 w 859536"/>
              <a:gd name="connsiteY41" fmla="*/ 255663 h 914400"/>
              <a:gd name="connsiteX42" fmla="*/ 778335 w 859536"/>
              <a:gd name="connsiteY42" fmla="*/ 205554 h 914400"/>
              <a:gd name="connsiteX43" fmla="*/ 739564 w 859536"/>
              <a:gd name="connsiteY43" fmla="*/ 492675 h 914400"/>
              <a:gd name="connsiteX44" fmla="*/ 468536 w 859536"/>
              <a:gd name="connsiteY44" fmla="*/ 382947 h 914400"/>
              <a:gd name="connsiteX45" fmla="*/ 457380 w 859536"/>
              <a:gd name="connsiteY45" fmla="*/ 377644 h 914400"/>
              <a:gd name="connsiteX46" fmla="*/ 451345 w 859536"/>
              <a:gd name="connsiteY46" fmla="*/ 370146 h 914400"/>
              <a:gd name="connsiteX47" fmla="*/ 435983 w 859536"/>
              <a:gd name="connsiteY47" fmla="*/ 343262 h 914400"/>
              <a:gd name="connsiteX48" fmla="*/ 378144 w 859536"/>
              <a:gd name="connsiteY48" fmla="*/ 349656 h 914400"/>
              <a:gd name="connsiteX49" fmla="*/ 384538 w 859536"/>
              <a:gd name="connsiteY49" fmla="*/ 407496 h 914400"/>
              <a:gd name="connsiteX50" fmla="*/ 413306 w 859536"/>
              <a:gd name="connsiteY50" fmla="*/ 416414 h 914400"/>
              <a:gd name="connsiteX51" fmla="*/ 431594 w 859536"/>
              <a:gd name="connsiteY51" fmla="*/ 410928 h 914400"/>
              <a:gd name="connsiteX52" fmla="*/ 446225 w 859536"/>
              <a:gd name="connsiteY52" fmla="*/ 412574 h 914400"/>
              <a:gd name="connsiteX53" fmla="*/ 720545 w 859536"/>
              <a:gd name="connsiteY53" fmla="*/ 525228 h 914400"/>
              <a:gd name="connsiteX54" fmla="*/ 734443 w 859536"/>
              <a:gd name="connsiteY54" fmla="*/ 536932 h 914400"/>
              <a:gd name="connsiteX55" fmla="*/ 730969 w 859536"/>
              <a:gd name="connsiteY55" fmla="*/ 563450 h 914400"/>
              <a:gd name="connsiteX56" fmla="*/ 719264 w 859536"/>
              <a:gd name="connsiteY56" fmla="*/ 650683 h 914400"/>
              <a:gd name="connsiteX57" fmla="*/ 415866 w 859536"/>
              <a:gd name="connsiteY57" fmla="*/ 374535 h 914400"/>
              <a:gd name="connsiteX58" fmla="*/ 407088 w 859536"/>
              <a:gd name="connsiteY58" fmla="*/ 375815 h 914400"/>
              <a:gd name="connsiteX59" fmla="*/ 415866 w 859536"/>
              <a:gd name="connsiteY59" fmla="*/ 374535 h 914400"/>
              <a:gd name="connsiteX60" fmla="*/ 776140 w 859536"/>
              <a:gd name="connsiteY60" fmla="*/ 502551 h 914400"/>
              <a:gd name="connsiteX61" fmla="*/ 781626 w 859536"/>
              <a:gd name="connsiteY61" fmla="*/ 462134 h 914400"/>
              <a:gd name="connsiteX62" fmla="*/ 839234 w 859536"/>
              <a:gd name="connsiteY62" fmla="*/ 509134 h 914400"/>
              <a:gd name="connsiteX63" fmla="*/ 776140 w 859536"/>
              <a:gd name="connsiteY63" fmla="*/ 50255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59536" h="914400">
                <a:moveTo>
                  <a:pt x="875444" y="503648"/>
                </a:moveTo>
                <a:cubicBezTo>
                  <a:pt x="870140" y="474936"/>
                  <a:pt x="837588" y="454636"/>
                  <a:pt x="815276" y="440189"/>
                </a:cubicBezTo>
                <a:cubicBezTo>
                  <a:pt x="808144" y="435617"/>
                  <a:pt x="788576" y="428301"/>
                  <a:pt x="786930" y="421901"/>
                </a:cubicBezTo>
                <a:cubicBezTo>
                  <a:pt x="786818" y="417321"/>
                  <a:pt x="787435" y="412753"/>
                  <a:pt x="788759" y="408367"/>
                </a:cubicBezTo>
                <a:lnTo>
                  <a:pt x="807047" y="276877"/>
                </a:lnTo>
                <a:cubicBezTo>
                  <a:pt x="812350" y="238289"/>
                  <a:pt x="817471" y="199701"/>
                  <a:pt x="822774" y="161114"/>
                </a:cubicBezTo>
                <a:cubicBezTo>
                  <a:pt x="827529" y="125635"/>
                  <a:pt x="810522" y="101861"/>
                  <a:pt x="781626" y="81927"/>
                </a:cubicBezTo>
                <a:cubicBezTo>
                  <a:pt x="722739" y="41144"/>
                  <a:pt x="645930" y="24685"/>
                  <a:pt x="576618" y="13347"/>
                </a:cubicBezTo>
                <a:cubicBezTo>
                  <a:pt x="489695" y="-845"/>
                  <a:pt x="401301" y="-3734"/>
                  <a:pt x="313637" y="4751"/>
                </a:cubicBezTo>
                <a:cubicBezTo>
                  <a:pt x="234791" y="10537"/>
                  <a:pt x="157404" y="29065"/>
                  <a:pt x="84488" y="59615"/>
                </a:cubicBezTo>
                <a:cubicBezTo>
                  <a:pt x="45352" y="77903"/>
                  <a:pt x="-5855" y="106433"/>
                  <a:pt x="546" y="156359"/>
                </a:cubicBezTo>
                <a:cubicBezTo>
                  <a:pt x="18834" y="304857"/>
                  <a:pt x="40414" y="452990"/>
                  <a:pt x="60348" y="601306"/>
                </a:cubicBezTo>
                <a:cubicBezTo>
                  <a:pt x="69492" y="669154"/>
                  <a:pt x="78636" y="737003"/>
                  <a:pt x="87780" y="804851"/>
                </a:cubicBezTo>
                <a:cubicBezTo>
                  <a:pt x="90784" y="831744"/>
                  <a:pt x="107946" y="854976"/>
                  <a:pt x="132768" y="865750"/>
                </a:cubicBezTo>
                <a:cubicBezTo>
                  <a:pt x="189461" y="896474"/>
                  <a:pt x="259687" y="905252"/>
                  <a:pt x="322963" y="911105"/>
                </a:cubicBezTo>
                <a:cubicBezTo>
                  <a:pt x="407086" y="918703"/>
                  <a:pt x="491849" y="914951"/>
                  <a:pt x="574972" y="899949"/>
                </a:cubicBezTo>
                <a:cubicBezTo>
                  <a:pt x="627642" y="890256"/>
                  <a:pt x="725665" y="874346"/>
                  <a:pt x="734078" y="808509"/>
                </a:cubicBezTo>
                <a:cubicBezTo>
                  <a:pt x="744502" y="726944"/>
                  <a:pt x="756023" y="645380"/>
                  <a:pt x="766996" y="563998"/>
                </a:cubicBezTo>
                <a:lnTo>
                  <a:pt x="771019" y="539127"/>
                </a:lnTo>
                <a:cubicBezTo>
                  <a:pt x="800829" y="546259"/>
                  <a:pt x="885868" y="561438"/>
                  <a:pt x="875444" y="503648"/>
                </a:cubicBezTo>
                <a:close/>
                <a:moveTo>
                  <a:pt x="411294" y="36207"/>
                </a:moveTo>
                <a:cubicBezTo>
                  <a:pt x="521022" y="36207"/>
                  <a:pt x="646661" y="48642"/>
                  <a:pt x="745050" y="102775"/>
                </a:cubicBezTo>
                <a:cubicBezTo>
                  <a:pt x="760230" y="111187"/>
                  <a:pt x="795525" y="130024"/>
                  <a:pt x="784918" y="152335"/>
                </a:cubicBezTo>
                <a:cubicBezTo>
                  <a:pt x="774311" y="174647"/>
                  <a:pt x="741393" y="185802"/>
                  <a:pt x="721276" y="193849"/>
                </a:cubicBezTo>
                <a:cubicBezTo>
                  <a:pt x="692550" y="204460"/>
                  <a:pt x="663009" y="212717"/>
                  <a:pt x="632945" y="218538"/>
                </a:cubicBezTo>
                <a:cubicBezTo>
                  <a:pt x="502400" y="244398"/>
                  <a:pt x="368333" y="247184"/>
                  <a:pt x="236827" y="226768"/>
                </a:cubicBezTo>
                <a:cubicBezTo>
                  <a:pt x="177446" y="220644"/>
                  <a:pt x="119683" y="203725"/>
                  <a:pt x="66383" y="176841"/>
                </a:cubicBezTo>
                <a:cubicBezTo>
                  <a:pt x="53215" y="169343"/>
                  <a:pt x="31453" y="155810"/>
                  <a:pt x="37488" y="137888"/>
                </a:cubicBezTo>
                <a:cubicBezTo>
                  <a:pt x="42268" y="128259"/>
                  <a:pt x="49772" y="120246"/>
                  <a:pt x="59068" y="114845"/>
                </a:cubicBezTo>
                <a:cubicBezTo>
                  <a:pt x="99237" y="89012"/>
                  <a:pt x="143903" y="70960"/>
                  <a:pt x="190741" y="61627"/>
                </a:cubicBezTo>
                <a:cubicBezTo>
                  <a:pt x="262965" y="44289"/>
                  <a:pt x="337021" y="35754"/>
                  <a:pt x="411294" y="36207"/>
                </a:cubicBezTo>
                <a:close/>
                <a:moveTo>
                  <a:pt x="698050" y="807046"/>
                </a:moveTo>
                <a:cubicBezTo>
                  <a:pt x="695307" y="828443"/>
                  <a:pt x="660011" y="839050"/>
                  <a:pt x="643186" y="845085"/>
                </a:cubicBezTo>
                <a:cubicBezTo>
                  <a:pt x="608256" y="856769"/>
                  <a:pt x="572225" y="864858"/>
                  <a:pt x="535653" y="869225"/>
                </a:cubicBezTo>
                <a:cubicBezTo>
                  <a:pt x="454506" y="880014"/>
                  <a:pt x="372289" y="880014"/>
                  <a:pt x="291142" y="869225"/>
                </a:cubicBezTo>
                <a:cubicBezTo>
                  <a:pt x="240318" y="865282"/>
                  <a:pt x="190688" y="851820"/>
                  <a:pt x="144838" y="829540"/>
                </a:cubicBezTo>
                <a:cubicBezTo>
                  <a:pt x="132115" y="824010"/>
                  <a:pt x="123616" y="811757"/>
                  <a:pt x="122893" y="797902"/>
                </a:cubicBezTo>
                <a:cubicBezTo>
                  <a:pt x="104605" y="652878"/>
                  <a:pt x="83756" y="507854"/>
                  <a:pt x="64188" y="362830"/>
                </a:cubicBezTo>
                <a:lnTo>
                  <a:pt x="42974" y="205554"/>
                </a:lnTo>
                <a:cubicBezTo>
                  <a:pt x="84550" y="228502"/>
                  <a:pt x="129674" y="244326"/>
                  <a:pt x="176477" y="252371"/>
                </a:cubicBezTo>
                <a:cubicBezTo>
                  <a:pt x="226604" y="262572"/>
                  <a:pt x="277387" y="269233"/>
                  <a:pt x="328450" y="272305"/>
                </a:cubicBezTo>
                <a:cubicBezTo>
                  <a:pt x="428665" y="279486"/>
                  <a:pt x="529386" y="273894"/>
                  <a:pt x="628190" y="255663"/>
                </a:cubicBezTo>
                <a:cubicBezTo>
                  <a:pt x="680836" y="248091"/>
                  <a:pt x="731693" y="231118"/>
                  <a:pt x="778335" y="205554"/>
                </a:cubicBezTo>
                <a:lnTo>
                  <a:pt x="739564" y="492675"/>
                </a:lnTo>
                <a:cubicBezTo>
                  <a:pt x="646890" y="462143"/>
                  <a:pt x="556348" y="425486"/>
                  <a:pt x="468536" y="382947"/>
                </a:cubicBezTo>
                <a:cubicBezTo>
                  <a:pt x="464683" y="381477"/>
                  <a:pt x="460953" y="379703"/>
                  <a:pt x="457380" y="377644"/>
                </a:cubicBezTo>
                <a:cubicBezTo>
                  <a:pt x="452442" y="373986"/>
                  <a:pt x="453723" y="375815"/>
                  <a:pt x="451345" y="370146"/>
                </a:cubicBezTo>
                <a:cubicBezTo>
                  <a:pt x="446773" y="359721"/>
                  <a:pt x="445676" y="351858"/>
                  <a:pt x="435983" y="343262"/>
                </a:cubicBezTo>
                <a:cubicBezTo>
                  <a:pt x="418246" y="329056"/>
                  <a:pt x="392350" y="331919"/>
                  <a:pt x="378144" y="349656"/>
                </a:cubicBezTo>
                <a:cubicBezTo>
                  <a:pt x="363937" y="367394"/>
                  <a:pt x="366800" y="393290"/>
                  <a:pt x="384538" y="407496"/>
                </a:cubicBezTo>
                <a:cubicBezTo>
                  <a:pt x="392655" y="413998"/>
                  <a:pt x="402934" y="417184"/>
                  <a:pt x="413306" y="416414"/>
                </a:cubicBezTo>
                <a:cubicBezTo>
                  <a:pt x="419610" y="415368"/>
                  <a:pt x="425755" y="413525"/>
                  <a:pt x="431594" y="410928"/>
                </a:cubicBezTo>
                <a:cubicBezTo>
                  <a:pt x="438726" y="408733"/>
                  <a:pt x="438726" y="409099"/>
                  <a:pt x="446225" y="412574"/>
                </a:cubicBezTo>
                <a:cubicBezTo>
                  <a:pt x="535166" y="455943"/>
                  <a:pt x="626793" y="493572"/>
                  <a:pt x="720545" y="525228"/>
                </a:cubicBezTo>
                <a:cubicBezTo>
                  <a:pt x="734626" y="529800"/>
                  <a:pt x="734443" y="525228"/>
                  <a:pt x="734443" y="536932"/>
                </a:cubicBezTo>
                <a:cubicBezTo>
                  <a:pt x="733850" y="545836"/>
                  <a:pt x="732689" y="554693"/>
                  <a:pt x="730969" y="563450"/>
                </a:cubicBezTo>
                <a:lnTo>
                  <a:pt x="719264" y="650683"/>
                </a:lnTo>
                <a:close/>
                <a:moveTo>
                  <a:pt x="415866" y="374535"/>
                </a:moveTo>
                <a:cubicBezTo>
                  <a:pt x="415866" y="379472"/>
                  <a:pt x="408917" y="378924"/>
                  <a:pt x="407088" y="375815"/>
                </a:cubicBezTo>
                <a:cubicBezTo>
                  <a:pt x="405259" y="372706"/>
                  <a:pt x="415866" y="367585"/>
                  <a:pt x="415866" y="374535"/>
                </a:cubicBezTo>
                <a:close/>
                <a:moveTo>
                  <a:pt x="776140" y="502551"/>
                </a:moveTo>
                <a:lnTo>
                  <a:pt x="781626" y="462134"/>
                </a:lnTo>
                <a:cubicBezTo>
                  <a:pt x="799914" y="472558"/>
                  <a:pt x="831004" y="488286"/>
                  <a:pt x="839234" y="509134"/>
                </a:cubicBezTo>
                <a:cubicBezTo>
                  <a:pt x="821311" y="516450"/>
                  <a:pt x="792965" y="506757"/>
                  <a:pt x="776140" y="502551"/>
                </a:cubicBezTo>
                <a:close/>
              </a:path>
            </a:pathLst>
          </a:custGeom>
          <a:solidFill>
            <a:schemeClr val="tx1"/>
          </a:solidFill>
          <a:ln w="18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B4D5A5-E338-234B-AD14-31BA0A4802C6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COMPANION HANDS-ON LABS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D21057-4FB1-284D-8A3C-B595F0185323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Hands-on Labs are hosted at: </a:t>
            </a:r>
            <a:r>
              <a:rPr lang="en-US" sz="2000" dirty="0">
                <a:hlinkClick r:id="rId2"/>
              </a:rPr>
              <a:t>https://awsauroralabsmysql.com/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All lab code is available at: </a:t>
            </a:r>
            <a:r>
              <a:rPr lang="en-US" sz="2000" dirty="0">
                <a:hlinkClick r:id="rId3"/>
              </a:rPr>
              <a:t>https://github.com/aws-samples/amazon-aurora-labs-for-mysql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Slide deck contains suggested labs and points in the presentation flow for labs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3AA-1D1B-8948-AB5C-92E7F1BB2D92}"/>
              </a:ext>
            </a:extLst>
          </p:cNvPr>
          <p:cNvSpPr txBox="1">
            <a:spLocks/>
          </p:cNvSpPr>
          <p:nvPr/>
        </p:nvSpPr>
        <p:spPr>
          <a:xfrm>
            <a:off x="548640" y="184150"/>
            <a:ext cx="13514388" cy="87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2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Hands-on with Amazon Aurora (MySQL)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99BD-69D0-364A-BE15-988232EBE8E1}"/>
              </a:ext>
            </a:extLst>
          </p:cNvPr>
          <p:cNvSpPr txBox="1">
            <a:spLocks/>
          </p:cNvSpPr>
          <p:nvPr/>
        </p:nvSpPr>
        <p:spPr>
          <a:xfrm>
            <a:off x="548638" y="1645920"/>
            <a:ext cx="13514388" cy="50896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Suggested hands-on labs: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3"/>
              </a:rPr>
              <a:t>Prerequisites</a:t>
            </a:r>
            <a:r>
              <a:rPr lang="en-US" sz="2000" dirty="0">
                <a:solidFill>
                  <a:schemeClr val="accent1"/>
                </a:solidFill>
              </a:rPr>
              <a:t> (20min, depending on audience level, launch DB cluster via CloudFormation, or manually)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4"/>
              </a:rPr>
              <a:t>Create a New DB Cluster</a:t>
            </a:r>
            <a:r>
              <a:rPr lang="en-US" sz="2000" dirty="0">
                <a:solidFill>
                  <a:schemeClr val="accent1"/>
                </a:solidFill>
              </a:rPr>
              <a:t> (20min, optional, depending on audience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hlinkClick r:id="rId5"/>
              </a:rPr>
              <a:t>Connect, Load Data and Auto Scale</a:t>
            </a:r>
            <a:r>
              <a:rPr lang="en-US" sz="2000" dirty="0">
                <a:solidFill>
                  <a:schemeClr val="accent1"/>
                </a:solidFill>
              </a:rPr>
              <a:t> (15min)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Hands-on labs will exercise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Deployment automation via CloudFormation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Creation of DB cluster topology manually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Client connectivity to the different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Data loading via import from Amazon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Load generation to test read replica auto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61046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Team or presenters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2448903" cy="119125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Amazon Aurora Immersion Day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4253721"/>
            <a:ext cx="9666531" cy="1231243"/>
          </a:xfrm>
        </p:spPr>
        <p:txBody>
          <a:bodyPr/>
          <a:lstStyle/>
          <a:p>
            <a:r>
              <a:rPr lang="en-US" sz="3500" dirty="0">
                <a:solidFill>
                  <a:schemeClr val="tx2"/>
                </a:solidFill>
              </a:rPr>
              <a:t>MySQL Compatible </a:t>
            </a:r>
            <a:r>
              <a:rPr lang="en-US" sz="3500" dirty="0"/>
              <a:t>E</a:t>
            </a:r>
            <a:r>
              <a:rPr lang="en-US" sz="3500" dirty="0">
                <a:solidFill>
                  <a:schemeClr val="tx2"/>
                </a:solidFill>
              </a:rPr>
              <a:t>dition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548640" y="6560822"/>
            <a:ext cx="5892800" cy="591819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2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128486" cy="87318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[Example]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 to Amazon Aurora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Aurora Fundamentals</a:t>
            </a:r>
            <a:endParaRPr lang="en-US" dirty="0">
              <a:solidFill>
                <a:schemeClr val="tx2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HA/DR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 and Monitoring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and Shared Responsibility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Migration Best Practices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 Features and Optimization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Best Practices for Effective Data Models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Roadmap Review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50724"/>
            <a:ext cx="12435840" cy="1488168"/>
          </a:xfrm>
        </p:spPr>
        <p:txBody>
          <a:bodyPr/>
          <a:lstStyle/>
          <a:p>
            <a:r>
              <a:rPr lang="en-US" dirty="0"/>
              <a:t>Introduction to Amazon Aurora 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asked for a cost-effective, enterprise database…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E354E-A070-4588-B099-C504CE32C171}"/>
              </a:ext>
            </a:extLst>
          </p:cNvPr>
          <p:cNvGrpSpPr/>
          <p:nvPr/>
        </p:nvGrpSpPr>
        <p:grpSpPr>
          <a:xfrm>
            <a:off x="1154265" y="3718235"/>
            <a:ext cx="2568688" cy="2568688"/>
            <a:chOff x="201930" y="1769035"/>
            <a:chExt cx="1605430" cy="16054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8B676F-50E4-4D08-9778-5372A53A8AAD}"/>
                </a:ext>
              </a:extLst>
            </p:cNvPr>
            <p:cNvGrpSpPr/>
            <p:nvPr/>
          </p:nvGrpSpPr>
          <p:grpSpPr>
            <a:xfrm>
              <a:off x="238711" y="2011500"/>
              <a:ext cx="1531868" cy="1120500"/>
              <a:chOff x="4379304" y="713237"/>
              <a:chExt cx="1097280" cy="8026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6B0FF-83AC-4E1E-B133-1727439BD436}"/>
                  </a:ext>
                </a:extLst>
              </p:cNvPr>
              <p:cNvSpPr txBox="1"/>
              <p:nvPr/>
            </p:nvSpPr>
            <p:spPr>
              <a:xfrm>
                <a:off x="4379304" y="1360220"/>
                <a:ext cx="109728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680" b="1" dirty="0">
                    <a:solidFill>
                      <a:schemeClr val="tx2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Aurora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2D3170F-3910-443B-89E8-F78407D45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730" y="713237"/>
                <a:ext cx="602428" cy="548640"/>
              </a:xfrm>
              <a:prstGeom prst="rect">
                <a:avLst/>
              </a:prstGeom>
            </p:spPr>
          </p:pic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5EE034-D771-4E50-8514-A599D9AFB491}"/>
                </a:ext>
              </a:extLst>
            </p:cNvPr>
            <p:cNvSpPr/>
            <p:nvPr/>
          </p:nvSpPr>
          <p:spPr>
            <a:xfrm>
              <a:off x="201930" y="1769035"/>
              <a:ext cx="1605430" cy="1605430"/>
            </a:xfrm>
            <a:prstGeom prst="ellips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608" dirty="0">
                <a:latin typeface="+mj-lt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23CDD-B038-45C3-A10A-B7ED75ADFA0B}"/>
              </a:ext>
            </a:extLst>
          </p:cNvPr>
          <p:cNvSpPr/>
          <p:nvPr/>
        </p:nvSpPr>
        <p:spPr>
          <a:xfrm>
            <a:off x="4204806" y="3491139"/>
            <a:ext cx="921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Speed</a:t>
            </a: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</a:t>
            </a: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</a:t>
            </a: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 high-end commercial 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C5F33-34AB-453B-9838-4D83896CF0F4}"/>
              </a:ext>
            </a:extLst>
          </p:cNvPr>
          <p:cNvSpPr/>
          <p:nvPr/>
        </p:nvSpPr>
        <p:spPr>
          <a:xfrm>
            <a:off x="4204806" y="4336671"/>
            <a:ext cx="921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Simplicity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cost-effectiveness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of open source 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56342-9527-4F35-9009-1F629AFAE43F}"/>
              </a:ext>
            </a:extLst>
          </p:cNvPr>
          <p:cNvSpPr/>
          <p:nvPr/>
        </p:nvSpPr>
        <p:spPr>
          <a:xfrm>
            <a:off x="4204806" y="5182202"/>
            <a:ext cx="921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Drop-in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compatibility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with MySQL and PostgreSQL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38240-A77A-40C2-8358-A438BC419976}"/>
              </a:ext>
            </a:extLst>
          </p:cNvPr>
          <p:cNvSpPr/>
          <p:nvPr/>
        </p:nvSpPr>
        <p:spPr>
          <a:xfrm>
            <a:off x="4204806" y="6027733"/>
            <a:ext cx="921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Simple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pay</a:t>
            </a:r>
            <a:r>
              <a:rPr lang="en-US" sz="2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</a:t>
            </a:r>
            <a:r>
              <a:rPr lang="en-US" sz="2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you</a:t>
            </a:r>
            <a:r>
              <a:rPr lang="en-US" sz="2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</a:t>
            </a:r>
            <a:r>
              <a:rPr lang="en-US" sz="24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pricing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573C2-BB98-4C00-AAB9-C4FA0922DD58}"/>
              </a:ext>
            </a:extLst>
          </p:cNvPr>
          <p:cNvCxnSpPr>
            <a:cxnSpLocks/>
          </p:cNvCxnSpPr>
          <p:nvPr/>
        </p:nvCxnSpPr>
        <p:spPr>
          <a:xfrm>
            <a:off x="4204806" y="5848110"/>
            <a:ext cx="9218612" cy="0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EBAA3-232E-41E7-A08F-C778A7F464DE}"/>
              </a:ext>
            </a:extLst>
          </p:cNvPr>
          <p:cNvCxnSpPr>
            <a:cxnSpLocks/>
          </p:cNvCxnSpPr>
          <p:nvPr/>
        </p:nvCxnSpPr>
        <p:spPr>
          <a:xfrm>
            <a:off x="4204806" y="5002579"/>
            <a:ext cx="9218612" cy="0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53F875-84FF-46E3-BE79-D82B276BD192}"/>
              </a:ext>
            </a:extLst>
          </p:cNvPr>
          <p:cNvCxnSpPr>
            <a:cxnSpLocks/>
          </p:cNvCxnSpPr>
          <p:nvPr/>
        </p:nvCxnSpPr>
        <p:spPr>
          <a:xfrm>
            <a:off x="4204806" y="4157048"/>
            <a:ext cx="9218612" cy="0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FB21BB-9648-704F-A612-91DF94065CE9}"/>
              </a:ext>
            </a:extLst>
          </p:cNvPr>
          <p:cNvSpPr txBox="1"/>
          <p:nvPr/>
        </p:nvSpPr>
        <p:spPr>
          <a:xfrm>
            <a:off x="2308067" y="1949530"/>
            <a:ext cx="10014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So, we designed </a:t>
            </a:r>
            <a:r>
              <a:rPr lang="en-US" sz="3200" b="1" dirty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Aurora</a:t>
            </a:r>
            <a:r>
              <a:rPr lang="en-US" sz="3200" dirty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- enterprise database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open source price, delivered as a managed service</a:t>
            </a:r>
          </a:p>
        </p:txBody>
      </p:sp>
    </p:spTree>
    <p:extLst>
      <p:ext uri="{BB962C8B-B14F-4D97-AF65-F5344CB8AC3E}">
        <p14:creationId xmlns:p14="http://schemas.microsoft.com/office/powerpoint/2010/main" val="74881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1102E2-7522-A842-B76F-114D79B42554}"/>
              </a:ext>
            </a:extLst>
          </p:cNvPr>
          <p:cNvSpPr txBox="1">
            <a:spLocks/>
          </p:cNvSpPr>
          <p:nvPr/>
        </p:nvSpPr>
        <p:spPr>
          <a:xfrm>
            <a:off x="3952990" y="5858232"/>
            <a:ext cx="6724419" cy="457200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360" dirty="0">
                <a:solidFill>
                  <a:schemeClr val="tx2"/>
                </a:solidFill>
              </a:rPr>
              <a:t>Fully managed service, automating administrative tasks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C7E382-E26B-894D-927E-0015808DBD70}"/>
              </a:ext>
            </a:extLst>
          </p:cNvPr>
          <p:cNvSpPr txBox="1">
            <a:spLocks/>
          </p:cNvSpPr>
          <p:nvPr/>
        </p:nvSpPr>
        <p:spPr>
          <a:xfrm>
            <a:off x="3952990" y="2554945"/>
            <a:ext cx="6724421" cy="457200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Scale-out, distributed, design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70BE1A-370A-D942-881B-F03A7D2E0046}"/>
              </a:ext>
            </a:extLst>
          </p:cNvPr>
          <p:cNvSpPr txBox="1">
            <a:spLocks/>
          </p:cNvSpPr>
          <p:nvPr/>
        </p:nvSpPr>
        <p:spPr>
          <a:xfrm>
            <a:off x="3952991" y="4027414"/>
            <a:ext cx="6724420" cy="457200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Service-oriented architecture using AWS services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474089-283E-8548-927B-E50A29E2995F}"/>
              </a:ext>
            </a:extLst>
          </p:cNvPr>
          <p:cNvSpPr/>
          <p:nvPr/>
        </p:nvSpPr>
        <p:spPr bwMode="auto">
          <a:xfrm>
            <a:off x="3308466" y="2516159"/>
            <a:ext cx="584200" cy="584200"/>
          </a:xfrm>
          <a:prstGeom prst="ellipse">
            <a:avLst/>
          </a:prstGeom>
          <a:ln w="254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4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B6B3FE-8372-8745-B3D0-4F6E521A2B5A}"/>
              </a:ext>
            </a:extLst>
          </p:cNvPr>
          <p:cNvSpPr/>
          <p:nvPr/>
        </p:nvSpPr>
        <p:spPr bwMode="auto">
          <a:xfrm>
            <a:off x="3308466" y="3679704"/>
            <a:ext cx="584200" cy="584200"/>
          </a:xfrm>
          <a:prstGeom prst="ellipse">
            <a:avLst/>
          </a:prstGeom>
          <a:ln w="254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4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CE0F3B-FF68-5E4F-A427-8FE8F7AE6D09}"/>
              </a:ext>
            </a:extLst>
          </p:cNvPr>
          <p:cNvSpPr/>
          <p:nvPr/>
        </p:nvSpPr>
        <p:spPr bwMode="auto">
          <a:xfrm>
            <a:off x="3308466" y="5510525"/>
            <a:ext cx="584200" cy="584200"/>
          </a:xfrm>
          <a:prstGeom prst="ellipse">
            <a:avLst/>
          </a:prstGeom>
          <a:ln w="254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4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6E195-ECCA-0D42-892B-A66BEE5A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Re-imagining databases for the cloud…</a:t>
            </a:r>
          </a:p>
        </p:txBody>
      </p:sp>
    </p:spTree>
    <p:extLst>
      <p:ext uri="{BB962C8B-B14F-4D97-AF65-F5344CB8AC3E}">
        <p14:creationId xmlns:p14="http://schemas.microsoft.com/office/powerpoint/2010/main" val="314879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5ABA-877D-8740-AC02-8F6D362D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AWS Cloud ecosystem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F50ED-6DEE-5943-A1CD-FE55E0CC9BCB}"/>
              </a:ext>
            </a:extLst>
          </p:cNvPr>
          <p:cNvSpPr txBox="1"/>
          <p:nvPr/>
        </p:nvSpPr>
        <p:spPr>
          <a:xfrm>
            <a:off x="1552265" y="1797988"/>
            <a:ext cx="201869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12D21-970B-A14A-8816-24EA18B31C4F}"/>
              </a:ext>
            </a:extLst>
          </p:cNvPr>
          <p:cNvSpPr txBox="1"/>
          <p:nvPr/>
        </p:nvSpPr>
        <p:spPr>
          <a:xfrm>
            <a:off x="1839619" y="3027360"/>
            <a:ext cx="173316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01DFD-B347-5C48-AB9E-F396AF104C2E}"/>
              </a:ext>
            </a:extLst>
          </p:cNvPr>
          <p:cNvSpPr txBox="1"/>
          <p:nvPr/>
        </p:nvSpPr>
        <p:spPr>
          <a:xfrm>
            <a:off x="2169613" y="4262267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AWS 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831C2-F5B1-DE48-8B52-47C6F8952D2A}"/>
              </a:ext>
            </a:extLst>
          </p:cNvPr>
          <p:cNvSpPr txBox="1"/>
          <p:nvPr/>
        </p:nvSpPr>
        <p:spPr>
          <a:xfrm>
            <a:off x="527561" y="5521881"/>
            <a:ext cx="304339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Amazon </a:t>
            </a:r>
            <a:r>
              <a:rPr lang="en-US" sz="2200" b="1" dirty="0" err="1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CloudWatch</a:t>
            </a:r>
            <a:endParaRPr lang="en-US" sz="2200" b="1" dirty="0">
              <a:solidFill>
                <a:schemeClr val="tx2"/>
              </a:solidFill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9605B-D5C2-B14B-B1FE-38024F835FA6}"/>
              </a:ext>
            </a:extLst>
          </p:cNvPr>
          <p:cNvSpPr txBox="1"/>
          <p:nvPr/>
        </p:nvSpPr>
        <p:spPr>
          <a:xfrm>
            <a:off x="4890625" y="1795212"/>
            <a:ext cx="9171967" cy="437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Invoke AWS Lambda events from stored procedures/triggers.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D7DA4-B408-254F-9A5E-80C967CC045C}"/>
              </a:ext>
            </a:extLst>
          </p:cNvPr>
          <p:cNvSpPr txBox="1"/>
          <p:nvPr/>
        </p:nvSpPr>
        <p:spPr>
          <a:xfrm>
            <a:off x="4890625" y="3030436"/>
            <a:ext cx="965606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Load from, save to Amazon S3, store snapshots and backups in S3.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2093F-1EF7-1642-A2F2-FE0D81C2C27A}"/>
              </a:ext>
            </a:extLst>
          </p:cNvPr>
          <p:cNvSpPr txBox="1"/>
          <p:nvPr/>
        </p:nvSpPr>
        <p:spPr>
          <a:xfrm>
            <a:off x="4890624" y="4089912"/>
            <a:ext cx="9656064" cy="7817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Use AWS Identity &amp; Access Management (IAM) roles to manage </a:t>
            </a:r>
          </a:p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database access control.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2A769-DF71-0B49-A6EC-B92DFB13F9DC}"/>
              </a:ext>
            </a:extLst>
          </p:cNvPr>
          <p:cNvSpPr txBox="1"/>
          <p:nvPr/>
        </p:nvSpPr>
        <p:spPr>
          <a:xfrm>
            <a:off x="4890624" y="5521880"/>
            <a:ext cx="9656064" cy="437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Upload systems metrics and audit logs to Amazon </a:t>
            </a:r>
            <a:r>
              <a:rPr lang="en-US" sz="2200" dirty="0" err="1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31E577C-C9C8-394B-9E7A-BDC00C1F3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14677" y="1592629"/>
            <a:ext cx="830405" cy="83040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B1341F-C490-284D-954A-FD95CA862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10219" y="2830678"/>
            <a:ext cx="830405" cy="83040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F4476AD-9E79-DF46-81DA-3F18A02F3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808391" y="4068727"/>
            <a:ext cx="830405" cy="83040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5ED53DB-FE63-834F-B1A5-B057813EC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08390" y="5322058"/>
            <a:ext cx="830405" cy="830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CBFD50-09FD-C94D-9FE2-F5C7AF8D28A8}"/>
              </a:ext>
            </a:extLst>
          </p:cNvPr>
          <p:cNvSpPr txBox="1"/>
          <p:nvPr/>
        </p:nvSpPr>
        <p:spPr>
          <a:xfrm>
            <a:off x="527561" y="6615514"/>
            <a:ext cx="3049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Amazon </a:t>
            </a:r>
            <a:r>
              <a:rPr lang="en-US" sz="2200" b="1" dirty="0" err="1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Sagemaker</a:t>
            </a:r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ea typeface="Arial" charset="0"/>
                <a:cs typeface="Arial" panose="020B0604020202020204" pitchFamily="34" charset="0"/>
              </a:rPr>
              <a:t>Amazon Comprehend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DEEE0-D8D8-C04E-BD74-EC9AF41BEAF8}"/>
              </a:ext>
            </a:extLst>
          </p:cNvPr>
          <p:cNvSpPr txBox="1"/>
          <p:nvPr/>
        </p:nvSpPr>
        <p:spPr>
          <a:xfrm>
            <a:off x="4890624" y="6775804"/>
            <a:ext cx="9656064" cy="437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Amazon Ember" panose="020B0603020204020204" pitchFamily="34" charset="0"/>
                <a:cs typeface="Arial" panose="020B0604020202020204" pitchFamily="34" charset="0"/>
              </a:rPr>
              <a:t>Make inferences directly from your database using SQL calls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88B3F52-DB22-0E4E-8BF4-09C299CEB1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808389" y="6577762"/>
            <a:ext cx="830404" cy="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256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3">
      <a:dk1>
        <a:srgbClr val="000000"/>
      </a:dk1>
      <a:lt1>
        <a:srgbClr val="FFFFFF"/>
      </a:lt1>
      <a:dk2>
        <a:srgbClr val="232F3E"/>
      </a:dk2>
      <a:lt2>
        <a:srgbClr val="F2F3F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1E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solidFill>
              <a:schemeClr val="tx2"/>
            </a:solidFill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32114</TotalTime>
  <Words>1924</Words>
  <Application>Microsoft Office PowerPoint</Application>
  <PresentationFormat>Custom</PresentationFormat>
  <Paragraphs>512</Paragraphs>
  <Slides>30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Amazon Ember</vt:lpstr>
      <vt:lpstr>Amazon Ember Light</vt:lpstr>
      <vt:lpstr>Amazon Ember Regular</vt:lpstr>
      <vt:lpstr>Arial</vt:lpstr>
      <vt:lpstr>Monaco</vt:lpstr>
      <vt:lpstr>Segoe UI</vt:lpstr>
      <vt:lpstr>DeckTemplate-AWS</vt:lpstr>
      <vt:lpstr>PowerPoint Presentation</vt:lpstr>
      <vt:lpstr>PowerPoint Presentation</vt:lpstr>
      <vt:lpstr>PowerPoint Presentation</vt:lpstr>
      <vt:lpstr>PowerPoint Presentation</vt:lpstr>
      <vt:lpstr>[Example] Table of contents</vt:lpstr>
      <vt:lpstr>Introduction to Amazon Aurora </vt:lpstr>
      <vt:lpstr>You asked for a cost-effective, enterprise database…</vt:lpstr>
      <vt:lpstr>Re-imagining databases for the cloud…</vt:lpstr>
      <vt:lpstr>Leverages the AWS Cloud ecosystem</vt:lpstr>
      <vt:lpstr>Automates administrative tasks </vt:lpstr>
      <vt:lpstr>Amazon Aurora customer adoption</vt:lpstr>
      <vt:lpstr>Amazon Aurora is fast…  up to 5x the throughput of MySQL; 3x the throughput of PostgreSQL</vt:lpstr>
      <vt:lpstr>Who is adopting Amazon Aurora?</vt:lpstr>
      <vt:lpstr>Amazon Aurora Fundamentals</vt:lpstr>
      <vt:lpstr>Traditional Database Architecture</vt:lpstr>
      <vt:lpstr>Traditional Database Architecture… in the Cloud</vt:lpstr>
      <vt:lpstr>Scale-out, distributed, multi-tenant storage architecture</vt:lpstr>
      <vt:lpstr>Scale-out, distributed, multi-tenant storage architecture</vt:lpstr>
      <vt:lpstr>High durability storage system, tolerant of AZ+1 failures</vt:lpstr>
      <vt:lpstr>::TODO:: Quorum membership</vt:lpstr>
      <vt:lpstr>Amazon Aurora cluster topology</vt:lpstr>
      <vt:lpstr>Accessing your Aurora databases</vt:lpstr>
      <vt:lpstr>Tolerating compute failures</vt:lpstr>
      <vt:lpstr>Writes and asynchronous readers</vt:lpstr>
      <vt:lpstr>Aurora I/O profile compared</vt:lpstr>
      <vt:lpstr>Aurora read replicas are dedicated to reads</vt:lpstr>
      <vt:lpstr>Aurora architectural improvements</vt:lpstr>
      <vt:lpstr>Anatomy of an Aurora compute node</vt:lpstr>
      <vt:lpstr>Anatomy of storage node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House, Cindy</cp:lastModifiedBy>
  <cp:revision>280</cp:revision>
  <dcterms:created xsi:type="dcterms:W3CDTF">2016-06-17T18:22:10Z</dcterms:created>
  <dcterms:modified xsi:type="dcterms:W3CDTF">2020-02-28T21:47:52Z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