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5"/>
  </p:notesMasterIdLst>
  <p:sldIdLst>
    <p:sldId id="331" r:id="rId5"/>
    <p:sldId id="333" r:id="rId6"/>
    <p:sldId id="1780" r:id="rId7"/>
    <p:sldId id="285" r:id="rId8"/>
    <p:sldId id="260" r:id="rId9"/>
    <p:sldId id="1621" r:id="rId10"/>
    <p:sldId id="1622" r:id="rId11"/>
    <p:sldId id="604" r:id="rId12"/>
    <p:sldId id="765" r:id="rId13"/>
    <p:sldId id="1733" r:id="rId14"/>
    <p:sldId id="1734" r:id="rId15"/>
    <p:sldId id="1735" r:id="rId16"/>
    <p:sldId id="1774" r:id="rId17"/>
    <p:sldId id="1775" r:id="rId18"/>
    <p:sldId id="1843" r:id="rId19"/>
    <p:sldId id="1620" r:id="rId20"/>
    <p:sldId id="1848" r:id="rId21"/>
    <p:sldId id="1777" r:id="rId22"/>
    <p:sldId id="1849" r:id="rId23"/>
    <p:sldId id="1850" r:id="rId24"/>
    <p:sldId id="1833" r:id="rId25"/>
    <p:sldId id="1851" r:id="rId26"/>
    <p:sldId id="1724" r:id="rId27"/>
    <p:sldId id="1778" r:id="rId28"/>
    <p:sldId id="1783" r:id="rId29"/>
    <p:sldId id="1841" r:id="rId30"/>
    <p:sldId id="1846" r:id="rId31"/>
    <p:sldId id="1847" r:id="rId32"/>
    <p:sldId id="1840" r:id="rId33"/>
    <p:sldId id="1782" r:id="rId3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C66EDE-7147-BE42-AB7D-AF607126532F}">
          <p14:sldIdLst>
            <p14:sldId id="331"/>
            <p14:sldId id="333"/>
            <p14:sldId id="1780"/>
            <p14:sldId id="285"/>
            <p14:sldId id="260"/>
          </p14:sldIdLst>
        </p14:section>
        <p14:section name="HA/DR" id="{D3C799E6-8609-2248-B875-23096CE176F6}">
          <p14:sldIdLst>
            <p14:sldId id="1621"/>
            <p14:sldId id="1622"/>
            <p14:sldId id="604"/>
            <p14:sldId id="765"/>
            <p14:sldId id="1733"/>
            <p14:sldId id="1734"/>
            <p14:sldId id="1735"/>
            <p14:sldId id="1774"/>
            <p14:sldId id="1775"/>
            <p14:sldId id="1843"/>
            <p14:sldId id="1620"/>
            <p14:sldId id="1848"/>
            <p14:sldId id="1777"/>
            <p14:sldId id="1849"/>
            <p14:sldId id="1850"/>
            <p14:sldId id="1833"/>
            <p14:sldId id="1851"/>
            <p14:sldId id="1724"/>
            <p14:sldId id="1778"/>
            <p14:sldId id="1783"/>
            <p14:sldId id="1841"/>
            <p14:sldId id="1846"/>
            <p14:sldId id="1847"/>
            <p14:sldId id="1840"/>
            <p14:sldId id="17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56" userDrawn="1">
          <p15:clr>
            <a:srgbClr val="A4A3A4"/>
          </p15:clr>
        </p15:guide>
        <p15:guide id="26" pos="336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aitlyn Ryan" initials="CR" lastIdx="2" clrIdx="2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  <p:cmAuthor id="3" name="Microsoft Office User" initials="MOU" lastIdx="11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Vlad Vlasceanu" initials="VV" lastIdx="3" clrIdx="4">
    <p:extLst>
      <p:ext uri="{19B8F6BF-5375-455C-9EA6-DF929625EA0E}">
        <p15:presenceInfo xmlns:p15="http://schemas.microsoft.com/office/powerpoint/2012/main" userId="Vlad Vlascean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AE"/>
    <a:srgbClr val="4F81BD"/>
    <a:srgbClr val="FFFAD0"/>
    <a:srgbClr val="D1CB5D"/>
    <a:srgbClr val="595A5D"/>
    <a:srgbClr val="DCDCDC"/>
    <a:srgbClr val="F2F4F4"/>
    <a:srgbClr val="414042"/>
    <a:srgbClr val="0E2735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 autoAdjust="0"/>
    <p:restoredTop sz="94869" autoAdjust="0"/>
  </p:normalViewPr>
  <p:slideViewPr>
    <p:cSldViewPr snapToGrid="0" showGuides="1">
      <p:cViewPr varScale="1">
        <p:scale>
          <a:sx n="127" d="100"/>
          <a:sy n="127" d="100"/>
        </p:scale>
        <p:origin x="732" y="126"/>
      </p:cViewPr>
      <p:guideLst>
        <p:guide orient="horz" pos="1488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56"/>
        <p:guide pos="336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an\AppData\Local\Microsoft\Windows\Temporary%20Internet%20Files\Content.Outlook\G4CO94WZ\re-inv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an\AppData\Local\Microsoft\Windows\Temporary%20Internet%20Files\Content.Outlook\G4CO94WZ\re-inv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an\AppData\Local\Microsoft\Windows\Temporary%20Internet%20Files\Content.Outlook\G4CO94WZ\re-inv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an\AppData\Local\Microsoft\Windows\Temporary%20Internet%20Files\Content.Outlook\G4CO94WZ\re-inv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0 - 5s – 30% of fail-overs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Failovers!$I$1</c:f>
              <c:strCache>
                <c:ptCount val="1"/>
                <c:pt idx="0">
                  <c:v>0 - 5s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Failovers!$I$2:$I$36</c:f>
              <c:numCache>
                <c:formatCode>0%</c:formatCode>
                <c:ptCount val="35"/>
                <c:pt idx="0">
                  <c:v>0.21686746987951799</c:v>
                </c:pt>
                <c:pt idx="1">
                  <c:v>0.23741007194244601</c:v>
                </c:pt>
                <c:pt idx="2">
                  <c:v>0.21666666666666701</c:v>
                </c:pt>
                <c:pt idx="3">
                  <c:v>0.19551282051282101</c:v>
                </c:pt>
                <c:pt idx="4">
                  <c:v>0.211382113821138</c:v>
                </c:pt>
                <c:pt idx="5">
                  <c:v>0.268085106382979</c:v>
                </c:pt>
                <c:pt idx="6">
                  <c:v>0.17320261437908499</c:v>
                </c:pt>
                <c:pt idx="7">
                  <c:v>0.19796215429403199</c:v>
                </c:pt>
                <c:pt idx="8">
                  <c:v>0.28585178055822902</c:v>
                </c:pt>
                <c:pt idx="9">
                  <c:v>0.21376811594202899</c:v>
                </c:pt>
                <c:pt idx="10">
                  <c:v>0.22829964328180699</c:v>
                </c:pt>
                <c:pt idx="11">
                  <c:v>0.13955342902711301</c:v>
                </c:pt>
                <c:pt idx="12">
                  <c:v>0.20620555914673599</c:v>
                </c:pt>
                <c:pt idx="13">
                  <c:v>0.246753246753247</c:v>
                </c:pt>
                <c:pt idx="14">
                  <c:v>0.20353063343717601</c:v>
                </c:pt>
                <c:pt idx="15">
                  <c:v>0.18628281117696899</c:v>
                </c:pt>
                <c:pt idx="16">
                  <c:v>0.229007633587786</c:v>
                </c:pt>
                <c:pt idx="17">
                  <c:v>0.20674356699201399</c:v>
                </c:pt>
                <c:pt idx="18">
                  <c:v>0.24387177875550001</c:v>
                </c:pt>
                <c:pt idx="19">
                  <c:v>0.23728813559322001</c:v>
                </c:pt>
                <c:pt idx="20">
                  <c:v>0.28229665071770299</c:v>
                </c:pt>
                <c:pt idx="21">
                  <c:v>0.23652291105121301</c:v>
                </c:pt>
                <c:pt idx="22">
                  <c:v>0.15890688259109301</c:v>
                </c:pt>
                <c:pt idx="23">
                  <c:v>0.169510807736064</c:v>
                </c:pt>
                <c:pt idx="24">
                  <c:v>0.18937329700272501</c:v>
                </c:pt>
                <c:pt idx="25">
                  <c:v>0.236917221693625</c:v>
                </c:pt>
                <c:pt idx="26">
                  <c:v>0.22518159806295401</c:v>
                </c:pt>
                <c:pt idx="27">
                  <c:v>0.267234701781565</c:v>
                </c:pt>
                <c:pt idx="28">
                  <c:v>0.22126245847176099</c:v>
                </c:pt>
                <c:pt idx="29">
                  <c:v>0.27066748315982903</c:v>
                </c:pt>
                <c:pt idx="30">
                  <c:v>0.26544021024967102</c:v>
                </c:pt>
                <c:pt idx="31">
                  <c:v>0.241127348643006</c:v>
                </c:pt>
                <c:pt idx="32">
                  <c:v>0.321978913219789</c:v>
                </c:pt>
                <c:pt idx="33">
                  <c:v>0.277573529411765</c:v>
                </c:pt>
                <c:pt idx="34">
                  <c:v>0.28657616892910998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66-1C4A-83CF-53B088F61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846784"/>
        <c:axId val="154847176"/>
      </c:lineChart>
      <c:catAx>
        <c:axId val="154846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7176"/>
        <c:crosses val="autoZero"/>
        <c:auto val="1"/>
        <c:lblAlgn val="ctr"/>
        <c:lblOffset val="100"/>
        <c:noMultiLvlLbl val="0"/>
      </c:catAx>
      <c:valAx>
        <c:axId val="15484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5 - 10s – 40% of fail-overs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Failovers!$J$1</c:f>
              <c:strCache>
                <c:ptCount val="1"/>
                <c:pt idx="0">
                  <c:v>5 - 10s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Failovers!$J$2:$J$36</c:f>
              <c:numCache>
                <c:formatCode>0%</c:formatCode>
                <c:ptCount val="35"/>
                <c:pt idx="0">
                  <c:v>0.34939759036144602</c:v>
                </c:pt>
                <c:pt idx="1">
                  <c:v>0.35251798561151099</c:v>
                </c:pt>
                <c:pt idx="2">
                  <c:v>0.39722222222222198</c:v>
                </c:pt>
                <c:pt idx="3">
                  <c:v>0.38461538461538503</c:v>
                </c:pt>
                <c:pt idx="4">
                  <c:v>0.38414634146341498</c:v>
                </c:pt>
                <c:pt idx="5">
                  <c:v>0.365957446808511</c:v>
                </c:pt>
                <c:pt idx="6">
                  <c:v>0.38398692810457502</c:v>
                </c:pt>
                <c:pt idx="7">
                  <c:v>0.30131004366812197</c:v>
                </c:pt>
                <c:pt idx="8">
                  <c:v>0.38787295476419598</c:v>
                </c:pt>
                <c:pt idx="9">
                  <c:v>0.405797101449275</c:v>
                </c:pt>
                <c:pt idx="10">
                  <c:v>0.390011890606421</c:v>
                </c:pt>
                <c:pt idx="11">
                  <c:v>0.22009569377990401</c:v>
                </c:pt>
                <c:pt idx="12">
                  <c:v>0.29864253393665202</c:v>
                </c:pt>
                <c:pt idx="13">
                  <c:v>0.38311688311688302</c:v>
                </c:pt>
                <c:pt idx="14">
                  <c:v>0.36344755970924197</c:v>
                </c:pt>
                <c:pt idx="15">
                  <c:v>0.40220152413209098</c:v>
                </c:pt>
                <c:pt idx="16">
                  <c:v>0.34944868532654799</c:v>
                </c:pt>
                <c:pt idx="17">
                  <c:v>0.35492457852706299</c:v>
                </c:pt>
                <c:pt idx="18">
                  <c:v>0.39912005028284098</c:v>
                </c:pt>
                <c:pt idx="19">
                  <c:v>0.338983050847458</c:v>
                </c:pt>
                <c:pt idx="20">
                  <c:v>0.35645933014354098</c:v>
                </c:pt>
                <c:pt idx="21">
                  <c:v>0.369272237196765</c:v>
                </c:pt>
                <c:pt idx="22">
                  <c:v>0.31477732793522301</c:v>
                </c:pt>
                <c:pt idx="23">
                  <c:v>0.35949943117178601</c:v>
                </c:pt>
                <c:pt idx="24">
                  <c:v>0.38692098092643101</c:v>
                </c:pt>
                <c:pt idx="25">
                  <c:v>0.375832540437678</c:v>
                </c:pt>
                <c:pt idx="26">
                  <c:v>0.38175948345439897</c:v>
                </c:pt>
                <c:pt idx="27">
                  <c:v>0.379550735863672</c:v>
                </c:pt>
                <c:pt idx="28">
                  <c:v>0.43189368770764103</c:v>
                </c:pt>
                <c:pt idx="29">
                  <c:v>0.38763012859767298</c:v>
                </c:pt>
                <c:pt idx="30">
                  <c:v>0.39159001314060499</c:v>
                </c:pt>
                <c:pt idx="31">
                  <c:v>0.39039665970772403</c:v>
                </c:pt>
                <c:pt idx="32">
                  <c:v>0.42984590429845898</c:v>
                </c:pt>
                <c:pt idx="33">
                  <c:v>0.40808823529411797</c:v>
                </c:pt>
                <c:pt idx="34">
                  <c:v>0.35822021116138802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0-0F44-8872-24615D162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847960"/>
        <c:axId val="154848352"/>
      </c:lineChart>
      <c:catAx>
        <c:axId val="154847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8352"/>
        <c:crosses val="autoZero"/>
        <c:auto val="1"/>
        <c:lblAlgn val="ctr"/>
        <c:lblOffset val="100"/>
        <c:noMultiLvlLbl val="0"/>
      </c:catAx>
      <c:valAx>
        <c:axId val="1548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10 - 20s – 25% of fail-overs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Failovers!$K$1</c:f>
              <c:strCache>
                <c:ptCount val="1"/>
                <c:pt idx="0">
                  <c:v>10 - 20s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Failovers!$K$2:$K$36</c:f>
              <c:numCache>
                <c:formatCode>0%</c:formatCode>
                <c:ptCount val="35"/>
                <c:pt idx="0">
                  <c:v>0.16867469879518099</c:v>
                </c:pt>
                <c:pt idx="1">
                  <c:v>0.31654676258992798</c:v>
                </c:pt>
                <c:pt idx="2">
                  <c:v>0.280555555555556</c:v>
                </c:pt>
                <c:pt idx="3">
                  <c:v>0.37179487179487197</c:v>
                </c:pt>
                <c:pt idx="4">
                  <c:v>0.35772357723577197</c:v>
                </c:pt>
                <c:pt idx="5">
                  <c:v>0.319148936170213</c:v>
                </c:pt>
                <c:pt idx="6">
                  <c:v>0.36437908496732002</c:v>
                </c:pt>
                <c:pt idx="7">
                  <c:v>0.36390101892285298</c:v>
                </c:pt>
                <c:pt idx="8">
                  <c:v>0.23387872954764199</c:v>
                </c:pt>
                <c:pt idx="9">
                  <c:v>0.315217391304348</c:v>
                </c:pt>
                <c:pt idx="10">
                  <c:v>0.307966706302021</c:v>
                </c:pt>
                <c:pt idx="11">
                  <c:v>0.52631578947368396</c:v>
                </c:pt>
                <c:pt idx="12">
                  <c:v>0.43956043956044</c:v>
                </c:pt>
                <c:pt idx="13">
                  <c:v>0.29313543599257902</c:v>
                </c:pt>
                <c:pt idx="14">
                  <c:v>0.29283489096573201</c:v>
                </c:pt>
                <c:pt idx="15">
                  <c:v>0.323454699407282</c:v>
                </c:pt>
                <c:pt idx="16">
                  <c:v>0.34690415606446101</c:v>
                </c:pt>
                <c:pt idx="17">
                  <c:v>0.29902395740905102</c:v>
                </c:pt>
                <c:pt idx="18">
                  <c:v>0.263984915147706</c:v>
                </c:pt>
                <c:pt idx="19">
                  <c:v>0.26425269645608601</c:v>
                </c:pt>
                <c:pt idx="20">
                  <c:v>0.27033492822966498</c:v>
                </c:pt>
                <c:pt idx="21">
                  <c:v>0.27425876010781702</c:v>
                </c:pt>
                <c:pt idx="22">
                  <c:v>0.30364372469635598</c:v>
                </c:pt>
                <c:pt idx="23">
                  <c:v>0.36860068259385698</c:v>
                </c:pt>
                <c:pt idx="24">
                  <c:v>0.31880108991825601</c:v>
                </c:pt>
                <c:pt idx="25">
                  <c:v>0.29971455756422499</c:v>
                </c:pt>
                <c:pt idx="26">
                  <c:v>0.32364810330912003</c:v>
                </c:pt>
                <c:pt idx="27">
                  <c:v>0.288148721920992</c:v>
                </c:pt>
                <c:pt idx="28">
                  <c:v>0.28106312292358798</c:v>
                </c:pt>
                <c:pt idx="29">
                  <c:v>0.291488058787508</c:v>
                </c:pt>
                <c:pt idx="30">
                  <c:v>0.25558475689881699</c:v>
                </c:pt>
                <c:pt idx="31">
                  <c:v>0.27557411273486399</c:v>
                </c:pt>
                <c:pt idx="32">
                  <c:v>0.21167883211678801</c:v>
                </c:pt>
                <c:pt idx="33">
                  <c:v>0.25735294117647101</c:v>
                </c:pt>
                <c:pt idx="34">
                  <c:v>0.27300150829562603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F7-6F41-80EA-647496AA8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421552"/>
        <c:axId val="155779864"/>
      </c:lineChart>
      <c:catAx>
        <c:axId val="15442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79864"/>
        <c:crosses val="autoZero"/>
        <c:auto val="1"/>
        <c:lblAlgn val="ctr"/>
        <c:lblOffset val="100"/>
        <c:noMultiLvlLbl val="0"/>
      </c:catAx>
      <c:valAx>
        <c:axId val="15577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2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20 - 30s – 5% of fail-overs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Failovers!$L$1</c:f>
              <c:strCache>
                <c:ptCount val="1"/>
                <c:pt idx="0">
                  <c:v>20 - 30s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Failovers!$L$2:$L$36</c:f>
              <c:numCache>
                <c:formatCode>0%</c:formatCode>
                <c:ptCount val="35"/>
                <c:pt idx="0">
                  <c:v>0.180722891566265</c:v>
                </c:pt>
                <c:pt idx="1">
                  <c:v>5.99520383693046E-2</c:v>
                </c:pt>
                <c:pt idx="2">
                  <c:v>4.1666666666666699E-2</c:v>
                </c:pt>
                <c:pt idx="3">
                  <c:v>3.2051282051282E-2</c:v>
                </c:pt>
                <c:pt idx="4">
                  <c:v>1.8292682926829298E-2</c:v>
                </c:pt>
                <c:pt idx="5">
                  <c:v>2.97872340425532E-2</c:v>
                </c:pt>
                <c:pt idx="6">
                  <c:v>3.7581699346405199E-2</c:v>
                </c:pt>
                <c:pt idx="7">
                  <c:v>5.8224163027656498E-2</c:v>
                </c:pt>
                <c:pt idx="8">
                  <c:v>2.6948989412897001E-2</c:v>
                </c:pt>
                <c:pt idx="9">
                  <c:v>2.8985507246376802E-2</c:v>
                </c:pt>
                <c:pt idx="10">
                  <c:v>2.3781212841854901E-2</c:v>
                </c:pt>
                <c:pt idx="11">
                  <c:v>2.7113237639553402E-2</c:v>
                </c:pt>
                <c:pt idx="12">
                  <c:v>2.3917259211376898E-2</c:v>
                </c:pt>
                <c:pt idx="13">
                  <c:v>4.17439703153989E-2</c:v>
                </c:pt>
                <c:pt idx="14">
                  <c:v>8.2035306334371796E-2</c:v>
                </c:pt>
                <c:pt idx="15">
                  <c:v>3.97967823878069E-2</c:v>
                </c:pt>
                <c:pt idx="16">
                  <c:v>5.34351145038168E-2</c:v>
                </c:pt>
                <c:pt idx="17">
                  <c:v>5.5900621118012403E-2</c:v>
                </c:pt>
                <c:pt idx="18">
                  <c:v>6.4110622250157095E-2</c:v>
                </c:pt>
                <c:pt idx="19">
                  <c:v>8.8597842835131002E-2</c:v>
                </c:pt>
                <c:pt idx="20">
                  <c:v>3.73205741626794E-2</c:v>
                </c:pt>
                <c:pt idx="21">
                  <c:v>4.5148247978436702E-2</c:v>
                </c:pt>
                <c:pt idx="22">
                  <c:v>6.88259109311741E-2</c:v>
                </c:pt>
                <c:pt idx="23">
                  <c:v>5.4607508532423202E-2</c:v>
                </c:pt>
                <c:pt idx="24">
                  <c:v>6.67574931880109E-2</c:v>
                </c:pt>
                <c:pt idx="25">
                  <c:v>6.5651760228353895E-2</c:v>
                </c:pt>
                <c:pt idx="26">
                  <c:v>4.5197740112994302E-2</c:v>
                </c:pt>
                <c:pt idx="27">
                  <c:v>4.3377226955848197E-2</c:v>
                </c:pt>
                <c:pt idx="28">
                  <c:v>3.9202657807308999E-2</c:v>
                </c:pt>
                <c:pt idx="29">
                  <c:v>3.9191671769748901E-2</c:v>
                </c:pt>
                <c:pt idx="30">
                  <c:v>6.1103810775295697E-2</c:v>
                </c:pt>
                <c:pt idx="31">
                  <c:v>5.94989561586639E-2</c:v>
                </c:pt>
                <c:pt idx="32">
                  <c:v>2.5141930251419298E-2</c:v>
                </c:pt>
                <c:pt idx="33">
                  <c:v>4.8713235294117703E-2</c:v>
                </c:pt>
                <c:pt idx="34">
                  <c:v>5.5806938159879298E-2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A-C741-A2E1-2C13766DD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780648"/>
        <c:axId val="155781040"/>
      </c:lineChart>
      <c:catAx>
        <c:axId val="155780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81040"/>
        <c:crosses val="autoZero"/>
        <c:auto val="1"/>
        <c:lblAlgn val="ctr"/>
        <c:lblOffset val="100"/>
        <c:noMultiLvlLbl val="0"/>
      </c:catAx>
      <c:valAx>
        <c:axId val="15578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8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'MySQL MTS(USED I SLIDE)'!$D$1</c:f>
              <c:strCache>
                <c:ptCount val="1"/>
                <c:pt idx="0">
                  <c:v>QPS</c:v>
                </c:pt>
              </c:strCache>
            </c:strRef>
          </c:tx>
          <c:spPr>
            <a:ln w="28575" cap="rnd">
              <a:solidFill>
                <a:srgbClr val="ED1E79"/>
              </a:solidFill>
              <a:round/>
            </a:ln>
            <a:effectLst/>
          </c:spPr>
          <c:marker>
            <c:symbol val="none"/>
          </c:marker>
          <c:val>
            <c:numRef>
              <c:f>'MySQL MTS(USED I SLIDE)'!$D$2:$D$129</c:f>
              <c:numCache>
                <c:formatCode>General</c:formatCode>
                <c:ptCount val="128"/>
                <c:pt idx="0">
                  <c:v>4824.45</c:v>
                </c:pt>
                <c:pt idx="1">
                  <c:v>4824.45</c:v>
                </c:pt>
                <c:pt idx="2">
                  <c:v>4834.8599999999997</c:v>
                </c:pt>
                <c:pt idx="3">
                  <c:v>4820.26</c:v>
                </c:pt>
                <c:pt idx="4">
                  <c:v>4807.7700000000004</c:v>
                </c:pt>
                <c:pt idx="5">
                  <c:v>4779.9399999999996</c:v>
                </c:pt>
                <c:pt idx="6">
                  <c:v>4844.3500000000004</c:v>
                </c:pt>
                <c:pt idx="7">
                  <c:v>4788.91</c:v>
                </c:pt>
                <c:pt idx="8">
                  <c:v>4780.76</c:v>
                </c:pt>
                <c:pt idx="9">
                  <c:v>4824.91</c:v>
                </c:pt>
                <c:pt idx="10">
                  <c:v>4772.72</c:v>
                </c:pt>
                <c:pt idx="11">
                  <c:v>4812.2</c:v>
                </c:pt>
                <c:pt idx="12">
                  <c:v>4847.43</c:v>
                </c:pt>
                <c:pt idx="13">
                  <c:v>4791.6899999999996</c:v>
                </c:pt>
                <c:pt idx="14">
                  <c:v>4788.1899999999996</c:v>
                </c:pt>
                <c:pt idx="15">
                  <c:v>4780.1400000000003</c:v>
                </c:pt>
                <c:pt idx="16">
                  <c:v>4823.2299999999996</c:v>
                </c:pt>
                <c:pt idx="17">
                  <c:v>5456.21</c:v>
                </c:pt>
                <c:pt idx="18">
                  <c:v>5421.3</c:v>
                </c:pt>
                <c:pt idx="19">
                  <c:v>5437.58</c:v>
                </c:pt>
                <c:pt idx="20">
                  <c:v>5381.02</c:v>
                </c:pt>
                <c:pt idx="21">
                  <c:v>5402.92</c:v>
                </c:pt>
                <c:pt idx="22">
                  <c:v>5446.11</c:v>
                </c:pt>
                <c:pt idx="23">
                  <c:v>5407.15</c:v>
                </c:pt>
                <c:pt idx="24">
                  <c:v>5366.74</c:v>
                </c:pt>
                <c:pt idx="25">
                  <c:v>5402.36</c:v>
                </c:pt>
                <c:pt idx="26">
                  <c:v>5404.95</c:v>
                </c:pt>
                <c:pt idx="27">
                  <c:v>5417.6</c:v>
                </c:pt>
                <c:pt idx="28">
                  <c:v>5382.48</c:v>
                </c:pt>
                <c:pt idx="29">
                  <c:v>5407.82</c:v>
                </c:pt>
                <c:pt idx="30">
                  <c:v>5376.29</c:v>
                </c:pt>
                <c:pt idx="31">
                  <c:v>5408.32</c:v>
                </c:pt>
                <c:pt idx="32">
                  <c:v>5438.92</c:v>
                </c:pt>
                <c:pt idx="33">
                  <c:v>6036.64</c:v>
                </c:pt>
                <c:pt idx="34">
                  <c:v>5991.48</c:v>
                </c:pt>
                <c:pt idx="35">
                  <c:v>5996.6</c:v>
                </c:pt>
                <c:pt idx="36">
                  <c:v>6014.36</c:v>
                </c:pt>
                <c:pt idx="37">
                  <c:v>5985.02</c:v>
                </c:pt>
                <c:pt idx="38">
                  <c:v>5984.52</c:v>
                </c:pt>
                <c:pt idx="39">
                  <c:v>5972.09</c:v>
                </c:pt>
                <c:pt idx="40">
                  <c:v>6014.65</c:v>
                </c:pt>
                <c:pt idx="41">
                  <c:v>6017.46</c:v>
                </c:pt>
                <c:pt idx="42">
                  <c:v>6001.28</c:v>
                </c:pt>
                <c:pt idx="43">
                  <c:v>6003.36</c:v>
                </c:pt>
                <c:pt idx="44">
                  <c:v>6011.73</c:v>
                </c:pt>
                <c:pt idx="45">
                  <c:v>6003.12</c:v>
                </c:pt>
                <c:pt idx="46">
                  <c:v>6027.35</c:v>
                </c:pt>
                <c:pt idx="47">
                  <c:v>6027.28</c:v>
                </c:pt>
                <c:pt idx="48">
                  <c:v>5985.94</c:v>
                </c:pt>
                <c:pt idx="49">
                  <c:v>12044.45</c:v>
                </c:pt>
                <c:pt idx="50">
                  <c:v>12019.77</c:v>
                </c:pt>
                <c:pt idx="51">
                  <c:v>12013.44</c:v>
                </c:pt>
                <c:pt idx="52">
                  <c:v>12019.91</c:v>
                </c:pt>
                <c:pt idx="53">
                  <c:v>12099.48</c:v>
                </c:pt>
                <c:pt idx="54">
                  <c:v>12001.07</c:v>
                </c:pt>
                <c:pt idx="55">
                  <c:v>11987.27</c:v>
                </c:pt>
                <c:pt idx="56">
                  <c:v>12006.95</c:v>
                </c:pt>
                <c:pt idx="57">
                  <c:v>11954.23</c:v>
                </c:pt>
                <c:pt idx="58">
                  <c:v>11967.4</c:v>
                </c:pt>
                <c:pt idx="59">
                  <c:v>12027.16</c:v>
                </c:pt>
                <c:pt idx="60">
                  <c:v>12073.81</c:v>
                </c:pt>
                <c:pt idx="61">
                  <c:v>12030.49</c:v>
                </c:pt>
                <c:pt idx="62">
                  <c:v>11966.93</c:v>
                </c:pt>
                <c:pt idx="63">
                  <c:v>11962.58</c:v>
                </c:pt>
                <c:pt idx="64">
                  <c:v>12025.44</c:v>
                </c:pt>
                <c:pt idx="65">
                  <c:v>18060.87</c:v>
                </c:pt>
                <c:pt idx="66">
                  <c:v>18010.86</c:v>
                </c:pt>
                <c:pt idx="67">
                  <c:v>18037.48</c:v>
                </c:pt>
                <c:pt idx="68">
                  <c:v>18020.169999999998</c:v>
                </c:pt>
                <c:pt idx="69">
                  <c:v>17986.310000000001</c:v>
                </c:pt>
                <c:pt idx="70">
                  <c:v>18043.38</c:v>
                </c:pt>
                <c:pt idx="71">
                  <c:v>18057.54</c:v>
                </c:pt>
                <c:pt idx="72">
                  <c:v>18033.419999999998</c:v>
                </c:pt>
                <c:pt idx="73">
                  <c:v>17950.02</c:v>
                </c:pt>
                <c:pt idx="74">
                  <c:v>17953.650000000001</c:v>
                </c:pt>
                <c:pt idx="75">
                  <c:v>18001.14</c:v>
                </c:pt>
                <c:pt idx="76">
                  <c:v>18110.330000000002</c:v>
                </c:pt>
                <c:pt idx="77">
                  <c:v>18061.490000000002</c:v>
                </c:pt>
                <c:pt idx="78">
                  <c:v>17959.3</c:v>
                </c:pt>
                <c:pt idx="79">
                  <c:v>18090.02</c:v>
                </c:pt>
                <c:pt idx="80">
                  <c:v>18015.75</c:v>
                </c:pt>
                <c:pt idx="81">
                  <c:v>24026.22</c:v>
                </c:pt>
                <c:pt idx="82">
                  <c:v>24018.47</c:v>
                </c:pt>
                <c:pt idx="83">
                  <c:v>23947.19</c:v>
                </c:pt>
                <c:pt idx="84">
                  <c:v>24142.3</c:v>
                </c:pt>
                <c:pt idx="85">
                  <c:v>24045.56</c:v>
                </c:pt>
                <c:pt idx="86">
                  <c:v>24094.63</c:v>
                </c:pt>
                <c:pt idx="87">
                  <c:v>23985.200000000001</c:v>
                </c:pt>
                <c:pt idx="88">
                  <c:v>24091.279999999999</c:v>
                </c:pt>
                <c:pt idx="89">
                  <c:v>24021.65</c:v>
                </c:pt>
                <c:pt idx="90">
                  <c:v>24039.38</c:v>
                </c:pt>
                <c:pt idx="91">
                  <c:v>24006.080000000002</c:v>
                </c:pt>
                <c:pt idx="92">
                  <c:v>24059.05</c:v>
                </c:pt>
                <c:pt idx="93">
                  <c:v>24012.76</c:v>
                </c:pt>
                <c:pt idx="94">
                  <c:v>23930.47</c:v>
                </c:pt>
                <c:pt idx="95">
                  <c:v>23996.799999999999</c:v>
                </c:pt>
                <c:pt idx="96">
                  <c:v>24058.34</c:v>
                </c:pt>
                <c:pt idx="97">
                  <c:v>30234.57</c:v>
                </c:pt>
                <c:pt idx="98">
                  <c:v>30084.13</c:v>
                </c:pt>
                <c:pt idx="99">
                  <c:v>30072.85</c:v>
                </c:pt>
                <c:pt idx="100">
                  <c:v>29999.91</c:v>
                </c:pt>
                <c:pt idx="101">
                  <c:v>30057.21</c:v>
                </c:pt>
                <c:pt idx="102">
                  <c:v>30013.58</c:v>
                </c:pt>
                <c:pt idx="103">
                  <c:v>30050.98</c:v>
                </c:pt>
                <c:pt idx="104">
                  <c:v>30082.22</c:v>
                </c:pt>
                <c:pt idx="105">
                  <c:v>29998.04</c:v>
                </c:pt>
                <c:pt idx="106">
                  <c:v>30071.52</c:v>
                </c:pt>
                <c:pt idx="107">
                  <c:v>30068.7</c:v>
                </c:pt>
                <c:pt idx="108">
                  <c:v>30034.06</c:v>
                </c:pt>
                <c:pt idx="109">
                  <c:v>29993.360000000001</c:v>
                </c:pt>
                <c:pt idx="110">
                  <c:v>30149.119999999999</c:v>
                </c:pt>
                <c:pt idx="111">
                  <c:v>30060.04</c:v>
                </c:pt>
                <c:pt idx="112">
                  <c:v>30072.01</c:v>
                </c:pt>
                <c:pt idx="113">
                  <c:v>36188.46</c:v>
                </c:pt>
                <c:pt idx="114">
                  <c:v>36113.050000000003</c:v>
                </c:pt>
                <c:pt idx="115">
                  <c:v>36160.54</c:v>
                </c:pt>
                <c:pt idx="116">
                  <c:v>36165.72</c:v>
                </c:pt>
                <c:pt idx="117">
                  <c:v>36180.400000000001</c:v>
                </c:pt>
                <c:pt idx="118">
                  <c:v>36138.1</c:v>
                </c:pt>
                <c:pt idx="119">
                  <c:v>36024.85</c:v>
                </c:pt>
                <c:pt idx="120">
                  <c:v>36056.99</c:v>
                </c:pt>
                <c:pt idx="121">
                  <c:v>36154.29</c:v>
                </c:pt>
                <c:pt idx="122">
                  <c:v>36194.11</c:v>
                </c:pt>
                <c:pt idx="123">
                  <c:v>36111.86</c:v>
                </c:pt>
                <c:pt idx="124">
                  <c:v>36058.980000000003</c:v>
                </c:pt>
                <c:pt idx="125">
                  <c:v>36041.620000000003</c:v>
                </c:pt>
                <c:pt idx="126">
                  <c:v>36111.050000000003</c:v>
                </c:pt>
                <c:pt idx="127">
                  <c:v>36074.620000000003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78-3543-955C-D8F4C550C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465760"/>
        <c:axId val="490466544"/>
      </c:lineChart>
      <c:lineChart>
        <c:grouping val="standard"/>
        <c:varyColors val="0"/>
        <c:ser>
          <c:idx val="1"/>
          <c:order val="1"/>
          <c:tx>
            <c:strRef>
              <c:f>'MySQL MTS(USED I SLIDE)'!$J$1</c:f>
              <c:strCache>
                <c:ptCount val="1"/>
                <c:pt idx="0">
                  <c:v>Lag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'MySQL MTS(USED I SLIDE)'!$J$2:$J$129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1</c:v>
                </c:pt>
                <c:pt idx="85">
                  <c:v>3</c:v>
                </c:pt>
                <c:pt idx="86">
                  <c:v>2</c:v>
                </c:pt>
                <c:pt idx="87">
                  <c:v>1</c:v>
                </c:pt>
                <c:pt idx="88">
                  <c:v>0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0</c:v>
                </c:pt>
                <c:pt idx="94">
                  <c:v>2</c:v>
                </c:pt>
                <c:pt idx="95">
                  <c:v>1</c:v>
                </c:pt>
                <c:pt idx="96">
                  <c:v>8</c:v>
                </c:pt>
                <c:pt idx="97">
                  <c:v>18</c:v>
                </c:pt>
                <c:pt idx="98">
                  <c:v>28</c:v>
                </c:pt>
                <c:pt idx="99">
                  <c:v>41</c:v>
                </c:pt>
                <c:pt idx="100">
                  <c:v>51</c:v>
                </c:pt>
                <c:pt idx="101">
                  <c:v>64</c:v>
                </c:pt>
                <c:pt idx="102">
                  <c:v>75</c:v>
                </c:pt>
                <c:pt idx="103">
                  <c:v>84</c:v>
                </c:pt>
                <c:pt idx="104">
                  <c:v>95</c:v>
                </c:pt>
                <c:pt idx="105">
                  <c:v>107</c:v>
                </c:pt>
                <c:pt idx="106">
                  <c:v>119</c:v>
                </c:pt>
                <c:pt idx="107">
                  <c:v>134</c:v>
                </c:pt>
                <c:pt idx="108">
                  <c:v>149</c:v>
                </c:pt>
                <c:pt idx="109">
                  <c:v>162</c:v>
                </c:pt>
                <c:pt idx="110">
                  <c:v>177</c:v>
                </c:pt>
                <c:pt idx="111">
                  <c:v>191</c:v>
                </c:pt>
                <c:pt idx="112">
                  <c:v>237</c:v>
                </c:pt>
                <c:pt idx="113">
                  <c:v>252</c:v>
                </c:pt>
                <c:pt idx="114">
                  <c:v>268</c:v>
                </c:pt>
                <c:pt idx="115">
                  <c:v>223</c:v>
                </c:pt>
                <c:pt idx="116">
                  <c:v>246</c:v>
                </c:pt>
                <c:pt idx="117">
                  <c:v>271</c:v>
                </c:pt>
                <c:pt idx="118">
                  <c:v>290</c:v>
                </c:pt>
                <c:pt idx="119">
                  <c:v>312</c:v>
                </c:pt>
                <c:pt idx="120">
                  <c:v>336</c:v>
                </c:pt>
                <c:pt idx="121">
                  <c:v>359</c:v>
                </c:pt>
                <c:pt idx="122">
                  <c:v>382</c:v>
                </c:pt>
                <c:pt idx="123">
                  <c:v>407</c:v>
                </c:pt>
                <c:pt idx="124">
                  <c:v>428</c:v>
                </c:pt>
                <c:pt idx="125">
                  <c:v>451</c:v>
                </c:pt>
                <c:pt idx="126">
                  <c:v>474</c:v>
                </c:pt>
                <c:pt idx="127">
                  <c:v>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78-3543-955C-D8F4C550C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455176"/>
        <c:axId val="490462624"/>
      </c:lineChart>
      <c:catAx>
        <c:axId val="49046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0466544"/>
        <c:crosses val="autoZero"/>
        <c:auto val="1"/>
        <c:lblAlgn val="ctr"/>
        <c:lblOffset val="100"/>
        <c:noMultiLvlLbl val="0"/>
      </c:catAx>
      <c:valAx>
        <c:axId val="490466544"/>
        <c:scaling>
          <c:orientation val="minMax"/>
          <c:max val="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465760"/>
        <c:crosses val="autoZero"/>
        <c:crossBetween val="between"/>
      </c:valAx>
      <c:valAx>
        <c:axId val="490462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455176"/>
        <c:crosses val="max"/>
        <c:crossBetween val="between"/>
      </c:valAx>
      <c:catAx>
        <c:axId val="490455176"/>
        <c:scaling>
          <c:orientation val="minMax"/>
        </c:scaling>
        <c:delete val="1"/>
        <c:axPos val="b"/>
        <c:majorTickMark val="out"/>
        <c:minorTickMark val="none"/>
        <c:tickLblPos val="nextTo"/>
        <c:crossAx val="490462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'Aurora Global DB(USED IN SLIDE)'!$D$1</c:f>
              <c:strCache>
                <c:ptCount val="1"/>
                <c:pt idx="0">
                  <c:v>QPS</c:v>
                </c:pt>
              </c:strCache>
            </c:strRef>
          </c:tx>
          <c:spPr>
            <a:ln w="28575" cap="rnd">
              <a:solidFill>
                <a:srgbClr val="ED1E79"/>
              </a:solidFill>
              <a:round/>
            </a:ln>
            <a:effectLst/>
          </c:spPr>
          <c:marker>
            <c:symbol val="none"/>
          </c:marker>
          <c:val>
            <c:numRef>
              <c:f>'Aurora Global DB(USED IN SLIDE)'!$D$2:$D$77</c:f>
              <c:numCache>
                <c:formatCode>General</c:formatCode>
                <c:ptCount val="76"/>
                <c:pt idx="0">
                  <c:v>6125.17</c:v>
                </c:pt>
                <c:pt idx="1">
                  <c:v>5997.67</c:v>
                </c:pt>
                <c:pt idx="2">
                  <c:v>6025.54</c:v>
                </c:pt>
                <c:pt idx="3">
                  <c:v>6046.87</c:v>
                </c:pt>
                <c:pt idx="4">
                  <c:v>5973.11</c:v>
                </c:pt>
                <c:pt idx="5">
                  <c:v>5986.83</c:v>
                </c:pt>
                <c:pt idx="6">
                  <c:v>6050.68</c:v>
                </c:pt>
                <c:pt idx="7">
                  <c:v>6002.1</c:v>
                </c:pt>
                <c:pt idx="8">
                  <c:v>6003.89</c:v>
                </c:pt>
                <c:pt idx="9">
                  <c:v>5979.72</c:v>
                </c:pt>
                <c:pt idx="10">
                  <c:v>12113.22</c:v>
                </c:pt>
                <c:pt idx="11">
                  <c:v>11925.91</c:v>
                </c:pt>
                <c:pt idx="12">
                  <c:v>12009.11</c:v>
                </c:pt>
                <c:pt idx="13">
                  <c:v>12075.34</c:v>
                </c:pt>
                <c:pt idx="14">
                  <c:v>11999.29</c:v>
                </c:pt>
                <c:pt idx="15">
                  <c:v>12048.13</c:v>
                </c:pt>
                <c:pt idx="16">
                  <c:v>11945.3</c:v>
                </c:pt>
                <c:pt idx="17">
                  <c:v>11940.72</c:v>
                </c:pt>
                <c:pt idx="18">
                  <c:v>11994.02</c:v>
                </c:pt>
                <c:pt idx="19">
                  <c:v>12032.09</c:v>
                </c:pt>
                <c:pt idx="20">
                  <c:v>24201.09</c:v>
                </c:pt>
                <c:pt idx="21">
                  <c:v>24008.87</c:v>
                </c:pt>
                <c:pt idx="22">
                  <c:v>23916.86</c:v>
                </c:pt>
                <c:pt idx="23">
                  <c:v>24021.61</c:v>
                </c:pt>
                <c:pt idx="24">
                  <c:v>23952.83</c:v>
                </c:pt>
                <c:pt idx="25">
                  <c:v>24051.29</c:v>
                </c:pt>
                <c:pt idx="26">
                  <c:v>24032.35</c:v>
                </c:pt>
                <c:pt idx="27">
                  <c:v>23920.75</c:v>
                </c:pt>
                <c:pt idx="28">
                  <c:v>23981.17</c:v>
                </c:pt>
                <c:pt idx="29">
                  <c:v>23981.82</c:v>
                </c:pt>
                <c:pt idx="30">
                  <c:v>48010.27</c:v>
                </c:pt>
                <c:pt idx="31">
                  <c:v>48018.63</c:v>
                </c:pt>
                <c:pt idx="32">
                  <c:v>48143.7</c:v>
                </c:pt>
                <c:pt idx="33">
                  <c:v>48041.91</c:v>
                </c:pt>
                <c:pt idx="34">
                  <c:v>47954.080000000002</c:v>
                </c:pt>
                <c:pt idx="35">
                  <c:v>47940.01</c:v>
                </c:pt>
                <c:pt idx="36">
                  <c:v>47956.66</c:v>
                </c:pt>
                <c:pt idx="37">
                  <c:v>48088.22</c:v>
                </c:pt>
                <c:pt idx="38">
                  <c:v>48001.61</c:v>
                </c:pt>
                <c:pt idx="39">
                  <c:v>47899.1</c:v>
                </c:pt>
                <c:pt idx="40">
                  <c:v>95866.93</c:v>
                </c:pt>
                <c:pt idx="41">
                  <c:v>96036.4</c:v>
                </c:pt>
                <c:pt idx="42">
                  <c:v>95941.77</c:v>
                </c:pt>
                <c:pt idx="43">
                  <c:v>96169.98</c:v>
                </c:pt>
                <c:pt idx="44">
                  <c:v>96168.33</c:v>
                </c:pt>
                <c:pt idx="45">
                  <c:v>96009.06</c:v>
                </c:pt>
                <c:pt idx="46">
                  <c:v>96064.2</c:v>
                </c:pt>
                <c:pt idx="47">
                  <c:v>95857.18</c:v>
                </c:pt>
                <c:pt idx="48">
                  <c:v>95966.66</c:v>
                </c:pt>
                <c:pt idx="49">
                  <c:v>95867.99</c:v>
                </c:pt>
                <c:pt idx="50">
                  <c:v>143963.44</c:v>
                </c:pt>
                <c:pt idx="51">
                  <c:v>144372.96</c:v>
                </c:pt>
                <c:pt idx="52">
                  <c:v>144140.07</c:v>
                </c:pt>
                <c:pt idx="53">
                  <c:v>143936.31</c:v>
                </c:pt>
                <c:pt idx="54">
                  <c:v>143907.41</c:v>
                </c:pt>
                <c:pt idx="55">
                  <c:v>143947.1</c:v>
                </c:pt>
                <c:pt idx="56">
                  <c:v>143993.96</c:v>
                </c:pt>
                <c:pt idx="57">
                  <c:v>144105.41</c:v>
                </c:pt>
                <c:pt idx="58">
                  <c:v>144027.64000000001</c:v>
                </c:pt>
                <c:pt idx="59">
                  <c:v>143875.99</c:v>
                </c:pt>
                <c:pt idx="60">
                  <c:v>205970.85</c:v>
                </c:pt>
                <c:pt idx="61">
                  <c:v>201000.54</c:v>
                </c:pt>
                <c:pt idx="62">
                  <c:v>196592.19</c:v>
                </c:pt>
                <c:pt idx="63">
                  <c:v>198581.19</c:v>
                </c:pt>
                <c:pt idx="64">
                  <c:v>200100.73</c:v>
                </c:pt>
                <c:pt idx="65">
                  <c:v>198440.06</c:v>
                </c:pt>
                <c:pt idx="66">
                  <c:v>200830.45</c:v>
                </c:pt>
                <c:pt idx="67">
                  <c:v>199123.98</c:v>
                </c:pt>
                <c:pt idx="68">
                  <c:v>202175.33</c:v>
                </c:pt>
                <c:pt idx="69">
                  <c:v>200333.37</c:v>
                </c:pt>
                <c:pt idx="70">
                  <c:v>199196.33</c:v>
                </c:pt>
                <c:pt idx="71">
                  <c:v>198347.5</c:v>
                </c:pt>
                <c:pt idx="72">
                  <c:v>195865.48</c:v>
                </c:pt>
                <c:pt idx="73">
                  <c:v>199352.03</c:v>
                </c:pt>
                <c:pt idx="74">
                  <c:v>205163.78</c:v>
                </c:pt>
                <c:pt idx="75">
                  <c:v>201768.79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C9-AE4E-B18B-02CB8E85A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464584"/>
        <c:axId val="490459488"/>
      </c:lineChart>
      <c:lineChart>
        <c:grouping val="standard"/>
        <c:varyColors val="0"/>
        <c:ser>
          <c:idx val="1"/>
          <c:order val="1"/>
          <c:tx>
            <c:strRef>
              <c:f>'Aurora Global DB(USED IN SLIDE)'!$I$1</c:f>
              <c:strCache>
                <c:ptCount val="1"/>
                <c:pt idx="0">
                  <c:v>Lag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'Aurora Global DB(USED IN SLIDE)'!$I$2:$I$77</c:f>
              <c:numCache>
                <c:formatCode>General</c:formatCode>
                <c:ptCount val="76"/>
                <c:pt idx="0">
                  <c:v>4.3900000000000002E-2</c:v>
                </c:pt>
                <c:pt idx="1">
                  <c:v>2.4400000000000002E-2</c:v>
                </c:pt>
                <c:pt idx="2">
                  <c:v>2.5600000000000001E-2</c:v>
                </c:pt>
                <c:pt idx="3">
                  <c:v>2.23E-2</c:v>
                </c:pt>
                <c:pt idx="4">
                  <c:v>2.58E-2</c:v>
                </c:pt>
                <c:pt idx="5">
                  <c:v>1.9400000000000001E-2</c:v>
                </c:pt>
                <c:pt idx="6">
                  <c:v>2.6700000000000002E-2</c:v>
                </c:pt>
                <c:pt idx="7">
                  <c:v>2.35E-2</c:v>
                </c:pt>
                <c:pt idx="8">
                  <c:v>2.1600000000000001E-2</c:v>
                </c:pt>
                <c:pt idx="9">
                  <c:v>2.86E-2</c:v>
                </c:pt>
                <c:pt idx="10">
                  <c:v>2.5100000000000001E-2</c:v>
                </c:pt>
                <c:pt idx="11">
                  <c:v>2.8500000000000001E-2</c:v>
                </c:pt>
                <c:pt idx="12">
                  <c:v>2.64E-2</c:v>
                </c:pt>
                <c:pt idx="13">
                  <c:v>2.8799999999999999E-2</c:v>
                </c:pt>
                <c:pt idx="14">
                  <c:v>2.92E-2</c:v>
                </c:pt>
                <c:pt idx="15">
                  <c:v>2.9899999999999999E-2</c:v>
                </c:pt>
                <c:pt idx="16">
                  <c:v>2.1700000000000001E-2</c:v>
                </c:pt>
                <c:pt idx="17">
                  <c:v>2.8899999999999999E-2</c:v>
                </c:pt>
                <c:pt idx="18">
                  <c:v>2.5100000000000001E-2</c:v>
                </c:pt>
                <c:pt idx="19">
                  <c:v>2.47E-2</c:v>
                </c:pt>
                <c:pt idx="20">
                  <c:v>2.3099999999999999E-2</c:v>
                </c:pt>
                <c:pt idx="21">
                  <c:v>2.3699999999999999E-2</c:v>
                </c:pt>
                <c:pt idx="22">
                  <c:v>3.0300000000000001E-2</c:v>
                </c:pt>
                <c:pt idx="23">
                  <c:v>3.09E-2</c:v>
                </c:pt>
                <c:pt idx="24">
                  <c:v>1.7899999999999999E-2</c:v>
                </c:pt>
                <c:pt idx="25">
                  <c:v>3.0099999999999998E-2</c:v>
                </c:pt>
                <c:pt idx="26">
                  <c:v>3.4099999999999998E-2</c:v>
                </c:pt>
                <c:pt idx="27">
                  <c:v>2.9600000000000001E-2</c:v>
                </c:pt>
                <c:pt idx="28">
                  <c:v>1.9300000000000001E-2</c:v>
                </c:pt>
                <c:pt idx="29">
                  <c:v>2.3E-2</c:v>
                </c:pt>
                <c:pt idx="30">
                  <c:v>2.5700000000000001E-2</c:v>
                </c:pt>
                <c:pt idx="31">
                  <c:v>2.9700000000000001E-2</c:v>
                </c:pt>
                <c:pt idx="32">
                  <c:v>3.1099999999999999E-2</c:v>
                </c:pt>
                <c:pt idx="33">
                  <c:v>3.2300000000000002E-2</c:v>
                </c:pt>
                <c:pt idx="34">
                  <c:v>2.3599999999999999E-2</c:v>
                </c:pt>
                <c:pt idx="35">
                  <c:v>3.9800000000000002E-2</c:v>
                </c:pt>
                <c:pt idx="36">
                  <c:v>5.3600000000000002E-2</c:v>
                </c:pt>
                <c:pt idx="37">
                  <c:v>3.5099999999999999E-2</c:v>
                </c:pt>
                <c:pt idx="38">
                  <c:v>8.7599999999999997E-2</c:v>
                </c:pt>
                <c:pt idx="39">
                  <c:v>8.3699999999999997E-2</c:v>
                </c:pt>
                <c:pt idx="40">
                  <c:v>5.7200000000000001E-2</c:v>
                </c:pt>
                <c:pt idx="41">
                  <c:v>7.6999999999999999E-2</c:v>
                </c:pt>
                <c:pt idx="42">
                  <c:v>0.18440000000000001</c:v>
                </c:pt>
                <c:pt idx="43">
                  <c:v>0.1065</c:v>
                </c:pt>
                <c:pt idx="44">
                  <c:v>0.1162</c:v>
                </c:pt>
                <c:pt idx="45">
                  <c:v>9.7500000000000003E-2</c:v>
                </c:pt>
                <c:pt idx="46">
                  <c:v>0.1986</c:v>
                </c:pt>
                <c:pt idx="47">
                  <c:v>6.6299999999999998E-2</c:v>
                </c:pt>
                <c:pt idx="48">
                  <c:v>7.6100000000000001E-2</c:v>
                </c:pt>
                <c:pt idx="49">
                  <c:v>1.9400000000000001E-2</c:v>
                </c:pt>
                <c:pt idx="50">
                  <c:v>5.2499999999999998E-2</c:v>
                </c:pt>
                <c:pt idx="51">
                  <c:v>0.21479999999999999</c:v>
                </c:pt>
                <c:pt idx="52">
                  <c:v>0.17380000000000001</c:v>
                </c:pt>
                <c:pt idx="53">
                  <c:v>0.19040000000000001</c:v>
                </c:pt>
                <c:pt idx="54">
                  <c:v>6.9699999999999998E-2</c:v>
                </c:pt>
                <c:pt idx="55">
                  <c:v>0.16239999999999999</c:v>
                </c:pt>
                <c:pt idx="56">
                  <c:v>0.2162</c:v>
                </c:pt>
                <c:pt idx="57">
                  <c:v>0.20610000000000001</c:v>
                </c:pt>
                <c:pt idx="58">
                  <c:v>0.1404</c:v>
                </c:pt>
                <c:pt idx="59">
                  <c:v>0.34210000000000002</c:v>
                </c:pt>
                <c:pt idx="60">
                  <c:v>0.20250000000000001</c:v>
                </c:pt>
                <c:pt idx="61">
                  <c:v>0.34610000000000002</c:v>
                </c:pt>
                <c:pt idx="62">
                  <c:v>0.54459999999999997</c:v>
                </c:pt>
                <c:pt idx="63">
                  <c:v>0.28549999999999998</c:v>
                </c:pt>
                <c:pt idx="64">
                  <c:v>0.33439999999999998</c:v>
                </c:pt>
                <c:pt idx="65">
                  <c:v>0.29120000000000001</c:v>
                </c:pt>
                <c:pt idx="66">
                  <c:v>0.34339999999999998</c:v>
                </c:pt>
                <c:pt idx="67">
                  <c:v>0.21959999999999999</c:v>
                </c:pt>
                <c:pt idx="68">
                  <c:v>0.47970000000000002</c:v>
                </c:pt>
                <c:pt idx="69">
                  <c:v>0.56769999999999998</c:v>
                </c:pt>
                <c:pt idx="70">
                  <c:v>0.2959</c:v>
                </c:pt>
                <c:pt idx="71">
                  <c:v>0.48849999999999999</c:v>
                </c:pt>
                <c:pt idx="72">
                  <c:v>0.31709999999999999</c:v>
                </c:pt>
                <c:pt idx="73">
                  <c:v>0.4592</c:v>
                </c:pt>
                <c:pt idx="74">
                  <c:v>0.38979999999999998</c:v>
                </c:pt>
                <c:pt idx="75">
                  <c:v>0.26910000000000001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C9-AE4E-B18B-02CB8E85A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461448"/>
        <c:axId val="490459880"/>
      </c:lineChart>
      <c:catAx>
        <c:axId val="490464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0459488"/>
        <c:crosses val="autoZero"/>
        <c:auto val="1"/>
        <c:lblAlgn val="ctr"/>
        <c:lblOffset val="100"/>
        <c:noMultiLvlLbl val="0"/>
      </c:catAx>
      <c:valAx>
        <c:axId val="49045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464584"/>
        <c:crosses val="autoZero"/>
        <c:crossBetween val="between"/>
      </c:valAx>
      <c:valAx>
        <c:axId val="490459880"/>
        <c:scaling>
          <c:orientation val="minMax"/>
          <c:max val="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461448"/>
        <c:crosses val="max"/>
        <c:crossBetween val="between"/>
      </c:valAx>
      <c:catAx>
        <c:axId val="490461448"/>
        <c:scaling>
          <c:orientation val="minMax"/>
        </c:scaling>
        <c:delete val="1"/>
        <c:axPos val="b"/>
        <c:majorTickMark val="out"/>
        <c:minorTickMark val="none"/>
        <c:tickLblPos val="nextTo"/>
        <c:crossAx val="490459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88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2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  <a:p>
            <a:endParaRPr lang="en-US" dirty="0"/>
          </a:p>
          <a:p>
            <a:r>
              <a:rPr lang="en-US" dirty="0"/>
              <a:t>(1min 15 sec)</a:t>
            </a:r>
          </a:p>
          <a:p>
            <a:endParaRPr lang="en-US" dirty="0"/>
          </a:p>
          <a:p>
            <a:r>
              <a:rPr lang="en-US" dirty="0"/>
              <a:t>Say we have 3 nodes, N1/N2/N3.</a:t>
            </a:r>
          </a:p>
          <a:p>
            <a:endParaRPr lang="en-US" dirty="0"/>
          </a:p>
          <a:p>
            <a:r>
              <a:rPr lang="en-US" dirty="0"/>
              <a:t>C1 issues a request to N1. </a:t>
            </a:r>
          </a:p>
          <a:p>
            <a:endParaRPr lang="en-US" dirty="0"/>
          </a:p>
          <a:p>
            <a:r>
              <a:rPr lang="en-US" dirty="0"/>
              <a:t>N1 then sends a hello request to N2 and N3. N2 and N3 respond with the timestamp when they saw the hello request from N1.</a:t>
            </a:r>
          </a:p>
          <a:p>
            <a:endParaRPr lang="en-US" dirty="0"/>
          </a:p>
          <a:p>
            <a:r>
              <a:rPr lang="en-US" dirty="0"/>
              <a:t>N1 then waits for replication to catch until T2 and T3 from N2 and N3 respectively. And once its caught up, performs the read and return the results back. This is a very simplified view, there is quite bit of engineering and complexities involved to make it work in practice.</a:t>
            </a:r>
          </a:p>
          <a:p>
            <a:endParaRPr lang="en-US" dirty="0"/>
          </a:p>
          <a:p>
            <a:r>
              <a:rPr lang="en-US" dirty="0"/>
              <a:t>As you can see, there is no wait on the write path. It only adds latency to the reads that needs global consistency. And its configurable per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0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7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4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4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  <a:p>
            <a:endParaRPr lang="en-US" dirty="0"/>
          </a:p>
          <a:p>
            <a:r>
              <a:rPr lang="en-US" dirty="0"/>
              <a:t>Session state altering operations that cause pinning: </a:t>
            </a:r>
            <a:r>
              <a:rPr lang="en-US" sz="2000" dirty="0"/>
              <a:t>set variables, explicit lock statements, prepared statements/calls, creation of temp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Pinning avoidance: excluding variables from pinning filters, avoid statements that cause pinning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2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6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  <a:p>
            <a:endParaRPr lang="en-US" dirty="0"/>
          </a:p>
          <a:p>
            <a:r>
              <a:rPr lang="en-US" dirty="0"/>
              <a:t>What matters is that this failover happens quickly. </a:t>
            </a:r>
          </a:p>
          <a:p>
            <a:endParaRPr lang="en-US" dirty="0"/>
          </a:p>
          <a:p>
            <a:r>
              <a:rPr lang="en-US" dirty="0"/>
              <a:t>These charts show you the % of failovers that happen in a given timeframe, say 0-5 seconds or 5-10 seconds. We measured this over 35 days and you have one data point along the x-axis for each day.</a:t>
            </a:r>
          </a:p>
          <a:p>
            <a:endParaRPr lang="en-US" dirty="0"/>
          </a:p>
          <a:p>
            <a:r>
              <a:rPr lang="en-US" dirty="0"/>
              <a:t>In our fleet, we observe 30% of failovers in less than 5 seconds, 70% in less than 10 seconds, 95% in less than 20 seconds, and effectively a 100% in less than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8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8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2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92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7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4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</a:t>
            </a:r>
            <a:r>
              <a:rPr lang="en-US" sz="1120" b="0" i="0" dirty="0" smtClean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2020, </a:t>
            </a: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Web Services, Inc. or its Affiliates.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6" y="5952744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80" y="1645920"/>
            <a:ext cx="6400800" cy="5087619"/>
          </a:xfr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3512" y="1645920"/>
            <a:ext cx="3657600" cy="26862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512" y="4774602"/>
            <a:ext cx="3657600" cy="1892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28074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14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0260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857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303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293"/>
            <a:ext cx="14630400" cy="82250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C184B-EFF1-FC42-ACB9-16B711681355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11480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2C44C-5305-B14C-BBB0-B6B7CFA8FA7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8400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829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64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</a:t>
            </a:r>
            <a:r>
              <a:rPr lang="en-US" sz="1120" b="0" i="0" dirty="0" smtClean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2020, </a:t>
            </a: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B2957-3B97-044C-96D9-919F122A473E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3800A-CE83-8544-84D0-9EEFD65420C6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7CECE-D438-CD4C-8D05-843868178D8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4E277-02CF-4A4A-A4A0-620880AAE48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P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D3F4F-E362-5848-B7C6-42C3641EFCCF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6" y="1645920"/>
            <a:ext cx="13513953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</a:t>
            </a:r>
            <a:r>
              <a:rPr lang="en-US" sz="1120" b="0" i="0" dirty="0" smtClean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2020, </a:t>
            </a: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8" r:id="rId24"/>
    <p:sldLayoutId id="2147483714" r:id="rId25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2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4" pos="88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1.awsstatic.com/whitepapers/RDS/amazon-aurora-connection-management-handbook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RDS/latest/AuroraUserGuide/AuroraMySQL.Managing.FaultInjectionQuerie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RDS/amazon-aurora-connection-management-handbook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mazon-aurora-labs-for-mysql" TargetMode="External"/><Relationship Id="rId2" Type="http://schemas.openxmlformats.org/officeDocument/2006/relationships/hyperlink" Target="https://awsauroralabsmysql.com/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auroralabsmysql.com/prereqs/environmen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awsauroralabsmysql.com/provisioned/failover/" TargetMode="External"/><Relationship Id="rId4" Type="http://schemas.openxmlformats.org/officeDocument/2006/relationships/hyperlink" Target="https://awsauroralabsmysql.com/provisioned/creat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ymedia.pl/2016/03/crash-recovery-mysql-auror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HOW TO USE THIS CONTENT AND CONTRIBUTE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NOTE: KEEP THIS SLIDE HIDDEN!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This slide deck is intended for discussions at 300 to 400 levels.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Slides are organized in sections, so you can hide/show entire sections as needed.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Individual slides have the intended level in the notes section (and you should maintain that pattern if you add/change content).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If you make changes add a line item in the change history on the right so we can track what/when changes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0D89F7-6D3E-984A-B171-CE81279AFB7C}"/>
              </a:ext>
            </a:extLst>
          </p:cNvPr>
          <p:cNvSpPr txBox="1">
            <a:spLocks/>
          </p:cNvSpPr>
          <p:nvPr/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CHANGE HISTORY: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V1.0, 2019-??-??, initial release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V2.0, 2019-10-22, content overhaul, leveling</a:t>
            </a:r>
          </a:p>
        </p:txBody>
      </p:sp>
    </p:spTree>
    <p:extLst>
      <p:ext uri="{BB962C8B-B14F-4D97-AF65-F5344CB8AC3E}">
        <p14:creationId xmlns:p14="http://schemas.microsoft.com/office/powerpoint/2010/main" val="19790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46304" tIns="73152" rIns="146304" bIns="73152" rtlCol="0" anchor="t">
            <a:noAutofit/>
          </a:bodyPr>
          <a:lstStyle/>
          <a:p>
            <a:r>
              <a:rPr lang="en-US" dirty="0"/>
              <a:t>Continuous backup with point-in-time restore</a:t>
            </a:r>
            <a:endParaRPr lang="en-US" b="0" spc="-128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3E543D-777B-D841-A77E-5993DEB7CC94}"/>
              </a:ext>
            </a:extLst>
          </p:cNvPr>
          <p:cNvGrpSpPr/>
          <p:nvPr/>
        </p:nvGrpSpPr>
        <p:grpSpPr>
          <a:xfrm>
            <a:off x="1482811" y="1237727"/>
            <a:ext cx="11509196" cy="3645667"/>
            <a:chOff x="732556" y="773577"/>
            <a:chExt cx="7387449" cy="255664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20AF5C-C394-3C41-A732-A400ADD353EE}"/>
                </a:ext>
              </a:extLst>
            </p:cNvPr>
            <p:cNvSpPr/>
            <p:nvPr/>
          </p:nvSpPr>
          <p:spPr>
            <a:xfrm>
              <a:off x="1642833" y="1427633"/>
              <a:ext cx="6477172" cy="4442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414196-B655-9340-BC5F-F7D33DCA6377}"/>
                </a:ext>
              </a:extLst>
            </p:cNvPr>
            <p:cNvSpPr/>
            <p:nvPr/>
          </p:nvSpPr>
          <p:spPr>
            <a:xfrm>
              <a:off x="1642833" y="1865254"/>
              <a:ext cx="6477172" cy="444215"/>
            </a:xfrm>
            <a:prstGeom prst="rect">
              <a:avLst/>
            </a:prstGeom>
            <a:solidFill>
              <a:srgbClr val="E7F4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F5F35B-C000-7F4C-9A72-525158D1A458}"/>
                </a:ext>
              </a:extLst>
            </p:cNvPr>
            <p:cNvSpPr/>
            <p:nvPr/>
          </p:nvSpPr>
          <p:spPr>
            <a:xfrm>
              <a:off x="1642833" y="2302874"/>
              <a:ext cx="6477172" cy="4442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D7F1CE-BE11-934B-B755-28897F8D37BC}"/>
                </a:ext>
              </a:extLst>
            </p:cNvPr>
            <p:cNvSpPr/>
            <p:nvPr/>
          </p:nvSpPr>
          <p:spPr>
            <a:xfrm>
              <a:off x="2402621" y="1427633"/>
              <a:ext cx="85677" cy="4376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AFB885-2A09-0D4E-8902-4285961783AD}"/>
                </a:ext>
              </a:extLst>
            </p:cNvPr>
            <p:cNvSpPr/>
            <p:nvPr/>
          </p:nvSpPr>
          <p:spPr>
            <a:xfrm>
              <a:off x="4245837" y="773577"/>
              <a:ext cx="1743229" cy="271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920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Segment snapshot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FB48EB-93A3-DE43-B790-E596CE6B32D9}"/>
                </a:ext>
              </a:extLst>
            </p:cNvPr>
            <p:cNvSpPr/>
            <p:nvPr/>
          </p:nvSpPr>
          <p:spPr>
            <a:xfrm>
              <a:off x="6277484" y="773577"/>
              <a:ext cx="1063835" cy="271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920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 records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306033-7612-BC4E-BF5A-9A597B12CCAD}"/>
                </a:ext>
              </a:extLst>
            </p:cNvPr>
            <p:cNvSpPr/>
            <p:nvPr/>
          </p:nvSpPr>
          <p:spPr>
            <a:xfrm>
              <a:off x="4182442" y="3011368"/>
              <a:ext cx="1299782" cy="271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920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Recovery point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24CB77-8FC2-F94B-AFE2-4CCF83FFC64D}"/>
                </a:ext>
              </a:extLst>
            </p:cNvPr>
            <p:cNvSpPr/>
            <p:nvPr/>
          </p:nvSpPr>
          <p:spPr>
            <a:xfrm>
              <a:off x="732556" y="1542241"/>
              <a:ext cx="847011" cy="25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60" b="1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Segment 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7F0AED-27DF-EF40-9667-0B6A1926CB56}"/>
                </a:ext>
              </a:extLst>
            </p:cNvPr>
            <p:cNvSpPr/>
            <p:nvPr/>
          </p:nvSpPr>
          <p:spPr>
            <a:xfrm>
              <a:off x="2889587" y="1865253"/>
              <a:ext cx="85677" cy="4376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2AA660-F96D-6547-8C48-D6BFAEC8106B}"/>
                </a:ext>
              </a:extLst>
            </p:cNvPr>
            <p:cNvSpPr/>
            <p:nvPr/>
          </p:nvSpPr>
          <p:spPr>
            <a:xfrm>
              <a:off x="3582805" y="2302873"/>
              <a:ext cx="85677" cy="4376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D9F80AC-105E-2C4B-87FC-B31D8EEE84A6}"/>
                </a:ext>
              </a:extLst>
            </p:cNvPr>
            <p:cNvSpPr/>
            <p:nvPr/>
          </p:nvSpPr>
          <p:spPr>
            <a:xfrm>
              <a:off x="6312693" y="2316066"/>
              <a:ext cx="85677" cy="4376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F39EF-8A87-184D-BD4D-866F6B5A2C08}"/>
                </a:ext>
              </a:extLst>
            </p:cNvPr>
            <p:cNvSpPr/>
            <p:nvPr/>
          </p:nvSpPr>
          <p:spPr>
            <a:xfrm>
              <a:off x="5603041" y="1863071"/>
              <a:ext cx="85677" cy="4376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DDE0A2-407B-3B41-9B95-4F2C12E710F4}"/>
                </a:ext>
              </a:extLst>
            </p:cNvPr>
            <p:cNvSpPr/>
            <p:nvPr/>
          </p:nvSpPr>
          <p:spPr>
            <a:xfrm>
              <a:off x="5056104" y="1416342"/>
              <a:ext cx="85677" cy="4376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C1767C7-833C-1B49-A604-D6C9A31F5236}"/>
                </a:ext>
              </a:extLst>
            </p:cNvPr>
            <p:cNvSpPr/>
            <p:nvPr/>
          </p:nvSpPr>
          <p:spPr>
            <a:xfrm>
              <a:off x="7734488" y="1416342"/>
              <a:ext cx="85677" cy="4376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148ED9A-407D-2B43-8745-C45EDB25259C}"/>
                </a:ext>
              </a:extLst>
            </p:cNvPr>
            <p:cNvCxnSpPr/>
            <p:nvPr/>
          </p:nvCxnSpPr>
          <p:spPr>
            <a:xfrm>
              <a:off x="4173068" y="1070915"/>
              <a:ext cx="18750" cy="2259307"/>
            </a:xfrm>
            <a:prstGeom prst="line">
              <a:avLst/>
            </a:prstGeom>
            <a:ln>
              <a:solidFill>
                <a:srgbClr val="41404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CA75296-D51D-A148-8975-545D41171F03}"/>
                </a:ext>
              </a:extLst>
            </p:cNvPr>
            <p:cNvGrpSpPr/>
            <p:nvPr/>
          </p:nvGrpSpPr>
          <p:grpSpPr>
            <a:xfrm>
              <a:off x="2628425" y="1586562"/>
              <a:ext cx="2337230" cy="112514"/>
              <a:chOff x="2420526" y="1418352"/>
              <a:chExt cx="2532894" cy="125481"/>
            </a:xfrm>
            <a:solidFill>
              <a:schemeClr val="accent2"/>
            </a:solidFill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2C1917F-98EF-964F-B638-2F00581E5697}"/>
                  </a:ext>
                </a:extLst>
              </p:cNvPr>
              <p:cNvSpPr/>
              <p:nvPr/>
            </p:nvSpPr>
            <p:spPr>
              <a:xfrm>
                <a:off x="24205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95FC5DD-4BCF-E541-A131-787686C06FEE}"/>
                  </a:ext>
                </a:extLst>
              </p:cNvPr>
              <p:cNvSpPr/>
              <p:nvPr/>
            </p:nvSpPr>
            <p:spPr>
              <a:xfrm>
                <a:off x="27253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3CA5945-7C20-2944-A161-33BF7FCBD3D2}"/>
                  </a:ext>
                </a:extLst>
              </p:cNvPr>
              <p:cNvSpPr/>
              <p:nvPr/>
            </p:nvSpPr>
            <p:spPr>
              <a:xfrm>
                <a:off x="30301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556CE41-C1A9-394D-B225-F938A03886C1}"/>
                  </a:ext>
                </a:extLst>
              </p:cNvPr>
              <p:cNvSpPr/>
              <p:nvPr/>
            </p:nvSpPr>
            <p:spPr>
              <a:xfrm>
                <a:off x="33349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46A1A6-2932-8748-879F-A853D42B2575}"/>
                  </a:ext>
                </a:extLst>
              </p:cNvPr>
              <p:cNvSpPr/>
              <p:nvPr/>
            </p:nvSpPr>
            <p:spPr>
              <a:xfrm>
                <a:off x="36397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C2BAD09-FFC7-1C41-85F8-9E1E0F164534}"/>
                  </a:ext>
                </a:extLst>
              </p:cNvPr>
              <p:cNvSpPr/>
              <p:nvPr/>
            </p:nvSpPr>
            <p:spPr>
              <a:xfrm>
                <a:off x="39445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B09DC7F-85DC-CC45-9CB3-853CFDAECAE5}"/>
                  </a:ext>
                </a:extLst>
              </p:cNvPr>
              <p:cNvSpPr/>
              <p:nvPr/>
            </p:nvSpPr>
            <p:spPr>
              <a:xfrm>
                <a:off x="42493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503885F-DB6A-C74D-A460-29FE4C3831D1}"/>
                  </a:ext>
                </a:extLst>
              </p:cNvPr>
              <p:cNvSpPr/>
              <p:nvPr/>
            </p:nvSpPr>
            <p:spPr>
              <a:xfrm>
                <a:off x="45541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7E3FA90-6C2C-434A-B64F-BDE58A72D056}"/>
                  </a:ext>
                </a:extLst>
              </p:cNvPr>
              <p:cNvSpPr/>
              <p:nvPr/>
            </p:nvSpPr>
            <p:spPr>
              <a:xfrm>
                <a:off x="48589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0EEC64C-2B44-2A4B-8A04-4AB664D144FE}"/>
                </a:ext>
              </a:extLst>
            </p:cNvPr>
            <p:cNvGrpSpPr/>
            <p:nvPr/>
          </p:nvGrpSpPr>
          <p:grpSpPr>
            <a:xfrm>
              <a:off x="5286490" y="1577132"/>
              <a:ext cx="2337230" cy="112514"/>
              <a:chOff x="2420526" y="1418352"/>
              <a:chExt cx="2532894" cy="125481"/>
            </a:xfrm>
            <a:solidFill>
              <a:schemeClr val="accent2"/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E547B5E-7BFF-8348-8631-1F6377A3B922}"/>
                  </a:ext>
                </a:extLst>
              </p:cNvPr>
              <p:cNvSpPr/>
              <p:nvPr/>
            </p:nvSpPr>
            <p:spPr>
              <a:xfrm>
                <a:off x="24205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428C2C-DD39-2B45-BE59-5689BC139506}"/>
                  </a:ext>
                </a:extLst>
              </p:cNvPr>
              <p:cNvSpPr/>
              <p:nvPr/>
            </p:nvSpPr>
            <p:spPr>
              <a:xfrm>
                <a:off x="27253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2A2AD1F-1DA5-644C-9CE0-125E85B6DA96}"/>
                  </a:ext>
                </a:extLst>
              </p:cNvPr>
              <p:cNvSpPr/>
              <p:nvPr/>
            </p:nvSpPr>
            <p:spPr>
              <a:xfrm>
                <a:off x="30301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2DF37-1438-254F-BE88-8644C75A81BD}"/>
                  </a:ext>
                </a:extLst>
              </p:cNvPr>
              <p:cNvSpPr/>
              <p:nvPr/>
            </p:nvSpPr>
            <p:spPr>
              <a:xfrm>
                <a:off x="33349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352AF52-80CD-7541-B27A-057822998D83}"/>
                  </a:ext>
                </a:extLst>
              </p:cNvPr>
              <p:cNvSpPr/>
              <p:nvPr/>
            </p:nvSpPr>
            <p:spPr>
              <a:xfrm>
                <a:off x="36397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FD4976-B913-B547-88C6-3B58A935B7C2}"/>
                  </a:ext>
                </a:extLst>
              </p:cNvPr>
              <p:cNvSpPr/>
              <p:nvPr/>
            </p:nvSpPr>
            <p:spPr>
              <a:xfrm>
                <a:off x="39445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49FCC3F-3E1C-6D42-A2D4-4BDD012E133C}"/>
                  </a:ext>
                </a:extLst>
              </p:cNvPr>
              <p:cNvSpPr/>
              <p:nvPr/>
            </p:nvSpPr>
            <p:spPr>
              <a:xfrm>
                <a:off x="42493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FD2BF3C-F4B0-D24F-BEAB-0C3873113E15}"/>
                  </a:ext>
                </a:extLst>
              </p:cNvPr>
              <p:cNvSpPr/>
              <p:nvPr/>
            </p:nvSpPr>
            <p:spPr>
              <a:xfrm>
                <a:off x="45541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C73F388-C9EA-5C47-8378-3A96E665B452}"/>
                  </a:ext>
                </a:extLst>
              </p:cNvPr>
              <p:cNvSpPr/>
              <p:nvPr/>
            </p:nvSpPr>
            <p:spPr>
              <a:xfrm>
                <a:off x="48589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E4DD91F-D193-9A4F-9EE4-7A05E2144BE1}"/>
                </a:ext>
              </a:extLst>
            </p:cNvPr>
            <p:cNvGrpSpPr/>
            <p:nvPr/>
          </p:nvGrpSpPr>
          <p:grpSpPr>
            <a:xfrm>
              <a:off x="3147337" y="2024182"/>
              <a:ext cx="2337230" cy="112514"/>
              <a:chOff x="2420526" y="1418352"/>
              <a:chExt cx="2532894" cy="125481"/>
            </a:xfrm>
            <a:solidFill>
              <a:srgbClr val="4F81BD"/>
            </a:solidFill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B106E-92EA-5C49-BB40-CA63E6DABDA0}"/>
                  </a:ext>
                </a:extLst>
              </p:cNvPr>
              <p:cNvSpPr/>
              <p:nvPr/>
            </p:nvSpPr>
            <p:spPr>
              <a:xfrm>
                <a:off x="24205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D1DE34E-0931-F448-BEAB-7F9CBAD4092E}"/>
                  </a:ext>
                </a:extLst>
              </p:cNvPr>
              <p:cNvSpPr/>
              <p:nvPr/>
            </p:nvSpPr>
            <p:spPr>
              <a:xfrm>
                <a:off x="27253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3773F8-8F30-704F-B0C2-0B2857E8BC2D}"/>
                  </a:ext>
                </a:extLst>
              </p:cNvPr>
              <p:cNvSpPr/>
              <p:nvPr/>
            </p:nvSpPr>
            <p:spPr>
              <a:xfrm>
                <a:off x="30301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409BA81-13CE-4043-B1B3-EFE204AD92D2}"/>
                  </a:ext>
                </a:extLst>
              </p:cNvPr>
              <p:cNvSpPr/>
              <p:nvPr/>
            </p:nvSpPr>
            <p:spPr>
              <a:xfrm>
                <a:off x="33349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46E909B-51C6-B64F-BC53-68286A330EA0}"/>
                  </a:ext>
                </a:extLst>
              </p:cNvPr>
              <p:cNvSpPr/>
              <p:nvPr/>
            </p:nvSpPr>
            <p:spPr>
              <a:xfrm>
                <a:off x="36397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95FC3F3-EF17-794D-B9A5-8CD7139929DC}"/>
                  </a:ext>
                </a:extLst>
              </p:cNvPr>
              <p:cNvSpPr/>
              <p:nvPr/>
            </p:nvSpPr>
            <p:spPr>
              <a:xfrm>
                <a:off x="39445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821C4A-8556-D743-98A9-51AED8F281AD}"/>
                  </a:ext>
                </a:extLst>
              </p:cNvPr>
              <p:cNvSpPr/>
              <p:nvPr/>
            </p:nvSpPr>
            <p:spPr>
              <a:xfrm>
                <a:off x="42493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1C75F4-AADC-784C-9529-571A5E75CEFB}"/>
                  </a:ext>
                </a:extLst>
              </p:cNvPr>
              <p:cNvSpPr/>
              <p:nvPr/>
            </p:nvSpPr>
            <p:spPr>
              <a:xfrm>
                <a:off x="45541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1F3594B-6C44-A64F-8D60-D2B836E6C53F}"/>
                  </a:ext>
                </a:extLst>
              </p:cNvPr>
              <p:cNvSpPr/>
              <p:nvPr/>
            </p:nvSpPr>
            <p:spPr>
              <a:xfrm>
                <a:off x="48589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9E594D4-FAB4-E84E-AB80-4592D79DD12C}"/>
                </a:ext>
              </a:extLst>
            </p:cNvPr>
            <p:cNvGrpSpPr/>
            <p:nvPr/>
          </p:nvGrpSpPr>
          <p:grpSpPr>
            <a:xfrm>
              <a:off x="3753786" y="2480952"/>
              <a:ext cx="2337230" cy="112514"/>
              <a:chOff x="2420526" y="1418352"/>
              <a:chExt cx="2532894" cy="125481"/>
            </a:xfrm>
            <a:solidFill>
              <a:srgbClr val="00B050"/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6C33C5E-948D-2645-A21D-F066A740C393}"/>
                  </a:ext>
                </a:extLst>
              </p:cNvPr>
              <p:cNvSpPr/>
              <p:nvPr/>
            </p:nvSpPr>
            <p:spPr>
              <a:xfrm>
                <a:off x="24205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4B9BC6C-DC78-D246-92BD-F994CB78D104}"/>
                  </a:ext>
                </a:extLst>
              </p:cNvPr>
              <p:cNvSpPr/>
              <p:nvPr/>
            </p:nvSpPr>
            <p:spPr>
              <a:xfrm>
                <a:off x="27253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B330743-8BD3-F145-8C44-99A6170CCC44}"/>
                  </a:ext>
                </a:extLst>
              </p:cNvPr>
              <p:cNvSpPr/>
              <p:nvPr/>
            </p:nvSpPr>
            <p:spPr>
              <a:xfrm>
                <a:off x="30301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1AE27EF-37DB-B245-9477-03F32334F656}"/>
                  </a:ext>
                </a:extLst>
              </p:cNvPr>
              <p:cNvSpPr/>
              <p:nvPr/>
            </p:nvSpPr>
            <p:spPr>
              <a:xfrm>
                <a:off x="33349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45F594A-8724-CE4B-839B-0A3135FB2DDB}"/>
                  </a:ext>
                </a:extLst>
              </p:cNvPr>
              <p:cNvSpPr/>
              <p:nvPr/>
            </p:nvSpPr>
            <p:spPr>
              <a:xfrm>
                <a:off x="3639726" y="1426435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D8DC608-3E76-BE42-9D9A-4C97EBF8A5BC}"/>
                  </a:ext>
                </a:extLst>
              </p:cNvPr>
              <p:cNvSpPr/>
              <p:nvPr/>
            </p:nvSpPr>
            <p:spPr>
              <a:xfrm>
                <a:off x="39445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53F545A-B94A-BB49-B636-296F605AA07D}"/>
                  </a:ext>
                </a:extLst>
              </p:cNvPr>
              <p:cNvSpPr/>
              <p:nvPr/>
            </p:nvSpPr>
            <p:spPr>
              <a:xfrm>
                <a:off x="42493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11591F3-A5FD-BE4B-B2E1-A8946751E9DA}"/>
                  </a:ext>
                </a:extLst>
              </p:cNvPr>
              <p:cNvSpPr/>
              <p:nvPr/>
            </p:nvSpPr>
            <p:spPr>
              <a:xfrm>
                <a:off x="45541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16969A8-EB96-6544-B8BD-1E2FFA65EE30}"/>
                  </a:ext>
                </a:extLst>
              </p:cNvPr>
              <p:cNvSpPr/>
              <p:nvPr/>
            </p:nvSpPr>
            <p:spPr>
              <a:xfrm>
                <a:off x="4858926" y="1418352"/>
                <a:ext cx="94494" cy="11739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0BE8F1-EF32-594E-BC35-88A799D45AFD}"/>
                </a:ext>
              </a:extLst>
            </p:cNvPr>
            <p:cNvSpPr/>
            <p:nvPr/>
          </p:nvSpPr>
          <p:spPr>
            <a:xfrm>
              <a:off x="6453958" y="248095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1ABD30-0073-A842-8E48-209D0C0143ED}"/>
                </a:ext>
              </a:extLst>
            </p:cNvPr>
            <p:cNvSpPr/>
            <p:nvPr/>
          </p:nvSpPr>
          <p:spPr>
            <a:xfrm>
              <a:off x="6735213" y="248095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178ADD-D0D7-3E49-96F8-4BD831CEF02A}"/>
                </a:ext>
              </a:extLst>
            </p:cNvPr>
            <p:cNvSpPr/>
            <p:nvPr/>
          </p:nvSpPr>
          <p:spPr>
            <a:xfrm>
              <a:off x="7016467" y="248095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8E0EF4-0DCC-6E4C-8ACC-22F46D9F7A3B}"/>
                </a:ext>
              </a:extLst>
            </p:cNvPr>
            <p:cNvSpPr/>
            <p:nvPr/>
          </p:nvSpPr>
          <p:spPr>
            <a:xfrm>
              <a:off x="7297721" y="248095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7A74D4-0ABA-8E4A-9821-FC382F02FD78}"/>
                </a:ext>
              </a:extLst>
            </p:cNvPr>
            <p:cNvSpPr/>
            <p:nvPr/>
          </p:nvSpPr>
          <p:spPr>
            <a:xfrm>
              <a:off x="7578976" y="248095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4D91D2-6CE2-4940-AF4E-157E9A554B4D}"/>
                </a:ext>
              </a:extLst>
            </p:cNvPr>
            <p:cNvSpPr/>
            <p:nvPr/>
          </p:nvSpPr>
          <p:spPr>
            <a:xfrm>
              <a:off x="7860230" y="2473704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A8A316-1945-514F-95BB-339D366D0B40}"/>
                </a:ext>
              </a:extLst>
            </p:cNvPr>
            <p:cNvSpPr/>
            <p:nvPr/>
          </p:nvSpPr>
          <p:spPr>
            <a:xfrm>
              <a:off x="5848999" y="2024181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4E250F-DA96-3A42-AF61-C09FB44268A6}"/>
                </a:ext>
              </a:extLst>
            </p:cNvPr>
            <p:cNvSpPr/>
            <p:nvPr/>
          </p:nvSpPr>
          <p:spPr>
            <a:xfrm>
              <a:off x="6130253" y="2024181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DB84B7-5021-3349-B1CC-F9D9F354195C}"/>
                </a:ext>
              </a:extLst>
            </p:cNvPr>
            <p:cNvSpPr/>
            <p:nvPr/>
          </p:nvSpPr>
          <p:spPr>
            <a:xfrm>
              <a:off x="6411508" y="2024181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165150-B575-F14E-AD61-4B35AD6603D8}"/>
                </a:ext>
              </a:extLst>
            </p:cNvPr>
            <p:cNvSpPr/>
            <p:nvPr/>
          </p:nvSpPr>
          <p:spPr>
            <a:xfrm>
              <a:off x="6692762" y="2024181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38CE4B-AFC0-DA4E-A7DA-A185CEC79180}"/>
                </a:ext>
              </a:extLst>
            </p:cNvPr>
            <p:cNvSpPr/>
            <p:nvPr/>
          </p:nvSpPr>
          <p:spPr>
            <a:xfrm>
              <a:off x="6974017" y="2024181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C0127F-4A22-4540-854D-AC4B044AD3D9}"/>
                </a:ext>
              </a:extLst>
            </p:cNvPr>
            <p:cNvSpPr/>
            <p:nvPr/>
          </p:nvSpPr>
          <p:spPr>
            <a:xfrm>
              <a:off x="7255271" y="201693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C74081-DD30-054D-9FB6-03EF6C2E6386}"/>
                </a:ext>
              </a:extLst>
            </p:cNvPr>
            <p:cNvSpPr/>
            <p:nvPr/>
          </p:nvSpPr>
          <p:spPr>
            <a:xfrm>
              <a:off x="7536526" y="201693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BFD5E1-BA25-6142-B91F-5DBE6A321D14}"/>
                </a:ext>
              </a:extLst>
            </p:cNvPr>
            <p:cNvSpPr/>
            <p:nvPr/>
          </p:nvSpPr>
          <p:spPr>
            <a:xfrm>
              <a:off x="7817780" y="201693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92FD2F0-59F8-4347-A0BC-79D3D6F2D431}"/>
                </a:ext>
              </a:extLst>
            </p:cNvPr>
            <p:cNvSpPr/>
            <p:nvPr/>
          </p:nvSpPr>
          <p:spPr>
            <a:xfrm>
              <a:off x="1982916" y="249014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0AC39A-EED5-0E4B-B115-90685C00F7C8}"/>
                </a:ext>
              </a:extLst>
            </p:cNvPr>
            <p:cNvSpPr/>
            <p:nvPr/>
          </p:nvSpPr>
          <p:spPr>
            <a:xfrm>
              <a:off x="2264170" y="2490142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EF8033-AD0C-444C-A0CC-E58FC1B5C800}"/>
                </a:ext>
              </a:extLst>
            </p:cNvPr>
            <p:cNvSpPr/>
            <p:nvPr/>
          </p:nvSpPr>
          <p:spPr>
            <a:xfrm>
              <a:off x="2545425" y="2482894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61F801-E71F-CA4F-920A-4EA127C25FBC}"/>
                </a:ext>
              </a:extLst>
            </p:cNvPr>
            <p:cNvSpPr/>
            <p:nvPr/>
          </p:nvSpPr>
          <p:spPr>
            <a:xfrm>
              <a:off x="2826679" y="2482894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928A69-7B39-7041-96D8-723DCD8C2CB8}"/>
                </a:ext>
              </a:extLst>
            </p:cNvPr>
            <p:cNvSpPr/>
            <p:nvPr/>
          </p:nvSpPr>
          <p:spPr>
            <a:xfrm>
              <a:off x="3107933" y="2482894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8B0BC-6657-4E42-99B6-13155DBEC298}"/>
                </a:ext>
              </a:extLst>
            </p:cNvPr>
            <p:cNvSpPr/>
            <p:nvPr/>
          </p:nvSpPr>
          <p:spPr>
            <a:xfrm>
              <a:off x="3389188" y="2482894"/>
              <a:ext cx="87194" cy="105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FDA213C-8CE2-3549-9715-0908349DF5AB}"/>
                </a:ext>
              </a:extLst>
            </p:cNvPr>
            <p:cNvSpPr/>
            <p:nvPr/>
          </p:nvSpPr>
          <p:spPr>
            <a:xfrm>
              <a:off x="1832290" y="204527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C575FD9-B8D4-4D41-A5C8-2C18FF0305A9}"/>
                </a:ext>
              </a:extLst>
            </p:cNvPr>
            <p:cNvSpPr/>
            <p:nvPr/>
          </p:nvSpPr>
          <p:spPr>
            <a:xfrm>
              <a:off x="2113545" y="204527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F1864EB-C0FA-8745-884F-E19509832BD7}"/>
                </a:ext>
              </a:extLst>
            </p:cNvPr>
            <p:cNvSpPr/>
            <p:nvPr/>
          </p:nvSpPr>
          <p:spPr>
            <a:xfrm>
              <a:off x="2394799" y="204527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9D3085-7060-9B4B-B956-6CB08E5B453A}"/>
                </a:ext>
              </a:extLst>
            </p:cNvPr>
            <p:cNvSpPr/>
            <p:nvPr/>
          </p:nvSpPr>
          <p:spPr>
            <a:xfrm>
              <a:off x="2676054" y="2045274"/>
              <a:ext cx="87194" cy="10526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2647E8-9D54-CB4C-A4F6-BA35F29D6821}"/>
                </a:ext>
              </a:extLst>
            </p:cNvPr>
            <p:cNvSpPr/>
            <p:nvPr/>
          </p:nvSpPr>
          <p:spPr>
            <a:xfrm>
              <a:off x="1916667" y="1580658"/>
              <a:ext cx="87194" cy="105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4D0FD7-6E47-5B4D-8913-BD37E90D8834}"/>
                </a:ext>
              </a:extLst>
            </p:cNvPr>
            <p:cNvSpPr/>
            <p:nvPr/>
          </p:nvSpPr>
          <p:spPr>
            <a:xfrm>
              <a:off x="2197921" y="1580658"/>
              <a:ext cx="87194" cy="105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56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2199E6-771F-D641-A50F-7519C852DBAA}"/>
                </a:ext>
              </a:extLst>
            </p:cNvPr>
            <p:cNvSpPr/>
            <p:nvPr/>
          </p:nvSpPr>
          <p:spPr>
            <a:xfrm>
              <a:off x="732556" y="1979527"/>
              <a:ext cx="847011" cy="25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60" b="1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Segment 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9E0201-EAFF-CD44-BEB6-71CD51C34352}"/>
                </a:ext>
              </a:extLst>
            </p:cNvPr>
            <p:cNvSpPr/>
            <p:nvPr/>
          </p:nvSpPr>
          <p:spPr>
            <a:xfrm>
              <a:off x="732556" y="2416810"/>
              <a:ext cx="847011" cy="25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60" b="1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Segment 3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AA71C97-A78A-0843-84F9-FF1FC6582A38}"/>
                </a:ext>
              </a:extLst>
            </p:cNvPr>
            <p:cNvGrpSpPr/>
            <p:nvPr/>
          </p:nvGrpSpPr>
          <p:grpSpPr>
            <a:xfrm>
              <a:off x="2351365" y="1344802"/>
              <a:ext cx="1909204" cy="1475254"/>
              <a:chOff x="2120271" y="1148731"/>
              <a:chExt cx="2069035" cy="1645269"/>
            </a:xfrm>
            <a:solidFill>
              <a:schemeClr val="bg1">
                <a:lumMod val="75000"/>
                <a:alpha val="49804"/>
              </a:schemeClr>
            </a:solidFill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2B6E1FD-C630-BA46-8C75-9D94C9749714}"/>
                  </a:ext>
                </a:extLst>
              </p:cNvPr>
              <p:cNvSpPr/>
              <p:nvPr/>
            </p:nvSpPr>
            <p:spPr>
              <a:xfrm>
                <a:off x="2120271" y="1148731"/>
                <a:ext cx="2069035" cy="56783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119602-AE0D-2C47-AD28-EF7090137C66}"/>
                  </a:ext>
                </a:extLst>
              </p:cNvPr>
              <p:cNvSpPr/>
              <p:nvPr/>
            </p:nvSpPr>
            <p:spPr>
              <a:xfrm>
                <a:off x="2642925" y="1712379"/>
                <a:ext cx="1546381" cy="49224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3CBDAC-6769-734E-A226-73B00F6B7EBB}"/>
                  </a:ext>
                </a:extLst>
              </p:cNvPr>
              <p:cNvSpPr/>
              <p:nvPr/>
            </p:nvSpPr>
            <p:spPr>
              <a:xfrm>
                <a:off x="3382173" y="2190273"/>
                <a:ext cx="807133" cy="60372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56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1CD5FA1-55C6-524F-8860-EB09C19DC0EA}"/>
                </a:ext>
              </a:extLst>
            </p:cNvPr>
            <p:cNvCxnSpPr/>
            <p:nvPr/>
          </p:nvCxnSpPr>
          <p:spPr>
            <a:xfrm>
              <a:off x="1642833" y="2998786"/>
              <a:ext cx="6477172" cy="1258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8A9D6AC-A238-1640-9191-F631BD04DF2B}"/>
                </a:ext>
              </a:extLst>
            </p:cNvPr>
            <p:cNvSpPr/>
            <p:nvPr/>
          </p:nvSpPr>
          <p:spPr>
            <a:xfrm>
              <a:off x="7482131" y="3011177"/>
              <a:ext cx="473511" cy="2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20" dirty="0">
                  <a:solidFill>
                    <a:srgbClr val="47474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Time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5AF79ED-02E1-7D40-97D1-E0CC5BFE1877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6497556" y="1045533"/>
              <a:ext cx="311845" cy="382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9CAE070-2A65-4345-BA29-DFE90E33BF6D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6735217" y="1045533"/>
              <a:ext cx="74185" cy="411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FA2A506-1E47-9947-941E-FF3FA6F5EB23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6809402" y="1045533"/>
              <a:ext cx="207065" cy="382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A8DB995-179A-B248-AAE6-40A0C4602143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5117452" y="1045533"/>
              <a:ext cx="9616" cy="299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1509D5-55B3-8145-8E84-F28EA519C272}"/>
              </a:ext>
            </a:extLst>
          </p:cNvPr>
          <p:cNvSpPr txBox="1"/>
          <p:nvPr/>
        </p:nvSpPr>
        <p:spPr>
          <a:xfrm>
            <a:off x="1291771" y="5304971"/>
            <a:ext cx="118944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Backup is performed without performance or availability impact by storage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Periodic snapshot of each segment is taken in parallel, and stored in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 records streamed to Amazon S3 continuously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restore, appropriate segment snapshots and log records are retrieved by storage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restore, log records are applied to segment snapshots in parallel and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41352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882-D208-224E-8136-44352FE9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E6B6-7938-2344-BDE3-B6CC8219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6647979" cy="5686282"/>
          </a:xfrm>
        </p:spPr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Automated backups: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Between 1 and 35 days retention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Recover up to the last ~5 min point in time</a:t>
            </a:r>
          </a:p>
          <a:p>
            <a:endParaRPr lang="en-US" sz="1200" dirty="0"/>
          </a:p>
          <a:p>
            <a:r>
              <a:rPr lang="en-US" sz="2800" b="1" dirty="0">
                <a:solidFill>
                  <a:schemeClr val="accent3"/>
                </a:solidFill>
              </a:rPr>
              <a:t>Snapshots: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Instantly create user snapshots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performance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Copy snapshots to another 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Share snapshots with other AWS accounts</a:t>
            </a:r>
          </a:p>
          <a:p>
            <a:endParaRPr lang="en-US" sz="1200" dirty="0"/>
          </a:p>
          <a:p>
            <a:r>
              <a:rPr lang="en-US" sz="2800" b="1" dirty="0">
                <a:solidFill>
                  <a:schemeClr val="accent3"/>
                </a:solidFill>
              </a:rPr>
              <a:t>Restore: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Time depends on cluster volume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Always creates a new DB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3D9B01-0B90-4F48-AC64-C127AB0580A9}"/>
              </a:ext>
            </a:extLst>
          </p:cNvPr>
          <p:cNvGrpSpPr/>
          <p:nvPr/>
        </p:nvGrpSpPr>
        <p:grpSpPr>
          <a:xfrm>
            <a:off x="7716379" y="4461149"/>
            <a:ext cx="2008292" cy="357785"/>
            <a:chOff x="7957012" y="4343400"/>
            <a:chExt cx="2008292" cy="3577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420946-D08E-DF4C-ABA9-D9DA2E77E45E}"/>
                </a:ext>
              </a:extLst>
            </p:cNvPr>
            <p:cNvGrpSpPr/>
            <p:nvPr/>
          </p:nvGrpSpPr>
          <p:grpSpPr>
            <a:xfrm>
              <a:off x="7957012" y="4343400"/>
              <a:ext cx="2008292" cy="357785"/>
              <a:chOff x="7957012" y="4329113"/>
              <a:chExt cx="2008292" cy="35778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63EAFA-D3C7-904F-85B6-A153758B8C3F}"/>
                  </a:ext>
                </a:extLst>
              </p:cNvPr>
              <p:cNvSpPr/>
              <p:nvPr/>
            </p:nvSpPr>
            <p:spPr>
              <a:xfrm>
                <a:off x="7957012" y="4329113"/>
                <a:ext cx="2008292" cy="357785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ADFB83-3E7A-234E-BC50-C42CA430373D}"/>
                  </a:ext>
                </a:extLst>
              </p:cNvPr>
              <p:cNvSpPr txBox="1"/>
              <p:nvPr/>
            </p:nvSpPr>
            <p:spPr>
              <a:xfrm>
                <a:off x="9020002" y="4367089"/>
                <a:ext cx="933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VOLUME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C0C7F2-74C6-4F49-BC06-D27F245F70B3}"/>
                </a:ext>
              </a:extLst>
            </p:cNvPr>
            <p:cNvSpPr/>
            <p:nvPr/>
          </p:nvSpPr>
          <p:spPr>
            <a:xfrm>
              <a:off x="7988523" y="4380435"/>
              <a:ext cx="271463" cy="295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9AF841-526A-DA48-B14E-CA9D0B776610}"/>
                </a:ext>
              </a:extLst>
            </p:cNvPr>
            <p:cNvSpPr/>
            <p:nvPr/>
          </p:nvSpPr>
          <p:spPr>
            <a:xfrm>
              <a:off x="8276530" y="4381677"/>
              <a:ext cx="271462" cy="2945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2EA75-5953-AD4D-9CC7-9F3E738D6697}"/>
                </a:ext>
              </a:extLst>
            </p:cNvPr>
            <p:cNvSpPr/>
            <p:nvPr/>
          </p:nvSpPr>
          <p:spPr>
            <a:xfrm>
              <a:off x="8564535" y="4380435"/>
              <a:ext cx="271463" cy="295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AEB6EF-1157-B24F-8B37-622102AD641E}"/>
              </a:ext>
            </a:extLst>
          </p:cNvPr>
          <p:cNvGrpSpPr/>
          <p:nvPr/>
        </p:nvGrpSpPr>
        <p:grpSpPr>
          <a:xfrm>
            <a:off x="7716380" y="2701961"/>
            <a:ext cx="910259" cy="984150"/>
            <a:chOff x="10479880" y="2432043"/>
            <a:chExt cx="1193008" cy="12898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0C08CA-7487-6E46-BD8C-CD961123FE2B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3DA984-FF92-D542-B538-4C2F5AA0E1E6}"/>
                </a:ext>
              </a:extLst>
            </p:cNvPr>
            <p:cNvSpPr txBox="1"/>
            <p:nvPr/>
          </p:nvSpPr>
          <p:spPr>
            <a:xfrm>
              <a:off x="10479880" y="2460567"/>
              <a:ext cx="1193007" cy="40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32FD65-0E08-4A45-B481-73AD46F73534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Transactions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807630-2CF8-5648-95D0-D6E10B658EB0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Caching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A80647-8A0E-C741-85C9-26BB4226DD6A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SQL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F0EEB6-F2C3-B844-BB33-9D3C255680BA}"/>
              </a:ext>
            </a:extLst>
          </p:cNvPr>
          <p:cNvCxnSpPr/>
          <p:nvPr/>
        </p:nvCxnSpPr>
        <p:spPr>
          <a:xfrm>
            <a:off x="8203863" y="3701350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B8CB1C-100D-8D49-AD8F-4535144F77FE}"/>
              </a:ext>
            </a:extLst>
          </p:cNvPr>
          <p:cNvCxnSpPr/>
          <p:nvPr/>
        </p:nvCxnSpPr>
        <p:spPr>
          <a:xfrm flipV="1">
            <a:off x="9294865" y="3707870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0C93E3-727D-174F-9955-C56837E868D4}"/>
              </a:ext>
            </a:extLst>
          </p:cNvPr>
          <p:cNvGrpSpPr/>
          <p:nvPr/>
        </p:nvGrpSpPr>
        <p:grpSpPr>
          <a:xfrm>
            <a:off x="8814413" y="2701961"/>
            <a:ext cx="910259" cy="984150"/>
            <a:chOff x="10479880" y="2432043"/>
            <a:chExt cx="1193008" cy="12898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9FA7C6-6659-0841-B755-9BC9F614FA71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580881-E444-5F44-B59B-9226FD936EE4}"/>
                </a:ext>
              </a:extLst>
            </p:cNvPr>
            <p:cNvSpPr txBox="1"/>
            <p:nvPr/>
          </p:nvSpPr>
          <p:spPr>
            <a:xfrm>
              <a:off x="10479880" y="2460567"/>
              <a:ext cx="1193007" cy="40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D2BAB-7734-2D4C-99F0-710BE27F10F7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Transactions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269AA1-1D59-AC45-B547-B6272908D1BB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Caching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BEEA4B-1180-2246-9C5F-DB53C3009EF3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SQL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847637-A904-6F48-AF84-6EAAECF04E6D}"/>
              </a:ext>
            </a:extLst>
          </p:cNvPr>
          <p:cNvSpPr/>
          <p:nvPr/>
        </p:nvSpPr>
        <p:spPr>
          <a:xfrm>
            <a:off x="7704346" y="5619617"/>
            <a:ext cx="6118494" cy="692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AB79ED-5BC2-CE4B-9597-B5839732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01" y="5753932"/>
            <a:ext cx="430030" cy="4479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23C881A-D8BE-3447-BC69-AF5D32767F03}"/>
              </a:ext>
            </a:extLst>
          </p:cNvPr>
          <p:cNvSpPr txBox="1"/>
          <p:nvPr/>
        </p:nvSpPr>
        <p:spPr>
          <a:xfrm>
            <a:off x="11799211" y="5782670"/>
            <a:ext cx="1891282" cy="4147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</a:p>
          <a:p>
            <a:pPr algn="r"/>
            <a:r>
              <a:rPr lang="en-US" sz="1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RDS Service Managed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6BD888-2820-2C41-AB8C-6E71B292C494}"/>
              </a:ext>
            </a:extLst>
          </p:cNvPr>
          <p:cNvSpPr/>
          <p:nvPr/>
        </p:nvSpPr>
        <p:spPr>
          <a:xfrm>
            <a:off x="9725983" y="5749450"/>
            <a:ext cx="192502" cy="4479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EB5BE3-C369-C74F-8939-4EC0C2FB4F01}"/>
              </a:ext>
            </a:extLst>
          </p:cNvPr>
          <p:cNvSpPr/>
          <p:nvPr/>
        </p:nvSpPr>
        <p:spPr>
          <a:xfrm>
            <a:off x="9933085" y="5902991"/>
            <a:ext cx="137081" cy="150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6B606-58F9-3846-8020-C097DE4DFB24}"/>
              </a:ext>
            </a:extLst>
          </p:cNvPr>
          <p:cNvSpPr/>
          <p:nvPr/>
        </p:nvSpPr>
        <p:spPr>
          <a:xfrm>
            <a:off x="10095512" y="5902991"/>
            <a:ext cx="137081" cy="150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450A47-34E7-0745-8A10-86E957FCFCC7}"/>
              </a:ext>
            </a:extLst>
          </p:cNvPr>
          <p:cNvSpPr/>
          <p:nvPr/>
        </p:nvSpPr>
        <p:spPr>
          <a:xfrm>
            <a:off x="10330131" y="5902991"/>
            <a:ext cx="137081" cy="150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8051D-D3D6-DC40-88FF-977295D659D8}"/>
              </a:ext>
            </a:extLst>
          </p:cNvPr>
          <p:cNvSpPr/>
          <p:nvPr/>
        </p:nvSpPr>
        <p:spPr>
          <a:xfrm>
            <a:off x="10588675" y="5749450"/>
            <a:ext cx="192502" cy="44794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D36D1-51DA-1946-8CD2-015D2D883F8C}"/>
              </a:ext>
            </a:extLst>
          </p:cNvPr>
          <p:cNvSpPr/>
          <p:nvPr/>
        </p:nvSpPr>
        <p:spPr>
          <a:xfrm>
            <a:off x="10892033" y="5902991"/>
            <a:ext cx="137081" cy="15024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6F44A9-D34F-1F49-A4B7-4EE66F3FBDD5}"/>
              </a:ext>
            </a:extLst>
          </p:cNvPr>
          <p:cNvSpPr/>
          <p:nvPr/>
        </p:nvSpPr>
        <p:spPr>
          <a:xfrm>
            <a:off x="11054456" y="5902991"/>
            <a:ext cx="137081" cy="15024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2AA5A8-6B2A-D741-9902-ED34E18927DF}"/>
              </a:ext>
            </a:extLst>
          </p:cNvPr>
          <p:cNvSpPr/>
          <p:nvPr/>
        </p:nvSpPr>
        <p:spPr>
          <a:xfrm>
            <a:off x="11297324" y="5749450"/>
            <a:ext cx="192502" cy="44794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3EFA7C-DA64-A74C-974D-B32BC87082F3}"/>
              </a:ext>
            </a:extLst>
          </p:cNvPr>
          <p:cNvSpPr/>
          <p:nvPr/>
        </p:nvSpPr>
        <p:spPr>
          <a:xfrm>
            <a:off x="11516458" y="5902991"/>
            <a:ext cx="137081" cy="15024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8E55AF-4514-0C46-88B4-EA4B0BB50A84}"/>
              </a:ext>
            </a:extLst>
          </p:cNvPr>
          <p:cNvCxnSpPr>
            <a:cxnSpLocks/>
          </p:cNvCxnSpPr>
          <p:nvPr/>
        </p:nvCxnSpPr>
        <p:spPr>
          <a:xfrm>
            <a:off x="7916779" y="4896852"/>
            <a:ext cx="1845300" cy="6125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EAEEC-9F6B-464A-90ED-AFBFE10AD37E}"/>
              </a:ext>
            </a:extLst>
          </p:cNvPr>
          <p:cNvCxnSpPr>
            <a:cxnSpLocks/>
          </p:cNvCxnSpPr>
          <p:nvPr/>
        </p:nvCxnSpPr>
        <p:spPr>
          <a:xfrm>
            <a:off x="8203863" y="4923762"/>
            <a:ext cx="2158712" cy="58112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137FA9-75AF-784A-902C-5FE0E0904394}"/>
              </a:ext>
            </a:extLst>
          </p:cNvPr>
          <p:cNvCxnSpPr>
            <a:cxnSpLocks/>
          </p:cNvCxnSpPr>
          <p:nvPr/>
        </p:nvCxnSpPr>
        <p:spPr>
          <a:xfrm>
            <a:off x="8474314" y="4919280"/>
            <a:ext cx="2505122" cy="58560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652AE69-102F-CD45-93CB-A05462DEA10D}"/>
              </a:ext>
            </a:extLst>
          </p:cNvPr>
          <p:cNvSpPr txBox="1"/>
          <p:nvPr/>
        </p:nvSpPr>
        <p:spPr>
          <a:xfrm>
            <a:off x="7704346" y="5034275"/>
            <a:ext cx="20203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Automated backup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17CF526-7E67-0A42-9B2B-D7615D60F3E0}"/>
              </a:ext>
            </a:extLst>
          </p:cNvPr>
          <p:cNvSpPr/>
          <p:nvPr/>
        </p:nvSpPr>
        <p:spPr>
          <a:xfrm>
            <a:off x="11251697" y="5504883"/>
            <a:ext cx="462002" cy="94404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60FF993-1CFF-924F-A5EF-51649E04C102}"/>
              </a:ext>
            </a:extLst>
          </p:cNvPr>
          <p:cNvSpPr/>
          <p:nvPr/>
        </p:nvSpPr>
        <p:spPr>
          <a:xfrm>
            <a:off x="10524902" y="5504958"/>
            <a:ext cx="320225" cy="94404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21BA93E-1E6D-D94E-8237-66DE1F9EAF1E}"/>
              </a:ext>
            </a:extLst>
          </p:cNvPr>
          <p:cNvSpPr/>
          <p:nvPr/>
        </p:nvSpPr>
        <p:spPr>
          <a:xfrm>
            <a:off x="9649227" y="5500873"/>
            <a:ext cx="641029" cy="94404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82126A4-95F0-0441-8930-1935AFA5FA9C}"/>
              </a:ext>
            </a:extLst>
          </p:cNvPr>
          <p:cNvGrpSpPr/>
          <p:nvPr/>
        </p:nvGrpSpPr>
        <p:grpSpPr>
          <a:xfrm>
            <a:off x="11736907" y="4467386"/>
            <a:ext cx="2008292" cy="357785"/>
            <a:chOff x="7957012" y="4343400"/>
            <a:chExt cx="2008292" cy="35778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0760A4-0700-5644-97FB-0170DA13CE1F}"/>
                </a:ext>
              </a:extLst>
            </p:cNvPr>
            <p:cNvGrpSpPr/>
            <p:nvPr/>
          </p:nvGrpSpPr>
          <p:grpSpPr>
            <a:xfrm>
              <a:off x="7957012" y="4343400"/>
              <a:ext cx="2008292" cy="357785"/>
              <a:chOff x="7957012" y="4329113"/>
              <a:chExt cx="2008292" cy="35778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794E14-DFF4-494D-84AE-3CED08DF363D}"/>
                  </a:ext>
                </a:extLst>
              </p:cNvPr>
              <p:cNvSpPr/>
              <p:nvPr/>
            </p:nvSpPr>
            <p:spPr>
              <a:xfrm>
                <a:off x="7957012" y="4329113"/>
                <a:ext cx="2008292" cy="357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A0C7BC-5F92-DD41-BC6E-5461C4A3DD01}"/>
                  </a:ext>
                </a:extLst>
              </p:cNvPr>
              <p:cNvSpPr txBox="1"/>
              <p:nvPr/>
            </p:nvSpPr>
            <p:spPr>
              <a:xfrm>
                <a:off x="9020002" y="4367089"/>
                <a:ext cx="933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VOLUME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4D0008A-BC44-C64E-BD98-3F3811419262}"/>
                </a:ext>
              </a:extLst>
            </p:cNvPr>
            <p:cNvSpPr/>
            <p:nvPr/>
          </p:nvSpPr>
          <p:spPr>
            <a:xfrm>
              <a:off x="7988523" y="4380435"/>
              <a:ext cx="271463" cy="295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BE8A83-21FD-2E4F-A2AB-39FC5E77C4E7}"/>
                </a:ext>
              </a:extLst>
            </p:cNvPr>
            <p:cNvSpPr/>
            <p:nvPr/>
          </p:nvSpPr>
          <p:spPr>
            <a:xfrm>
              <a:off x="8276530" y="4381677"/>
              <a:ext cx="271462" cy="2945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BC162A7-66F2-EC46-BC5D-CFEE7616FBD2}"/>
                </a:ext>
              </a:extLst>
            </p:cNvPr>
            <p:cNvSpPr/>
            <p:nvPr/>
          </p:nvSpPr>
          <p:spPr>
            <a:xfrm>
              <a:off x="8564535" y="4380435"/>
              <a:ext cx="271463" cy="295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60163A-CA71-5E49-A3A7-753B3DD803C6}"/>
              </a:ext>
            </a:extLst>
          </p:cNvPr>
          <p:cNvGrpSpPr/>
          <p:nvPr/>
        </p:nvGrpSpPr>
        <p:grpSpPr>
          <a:xfrm>
            <a:off x="11736908" y="2708198"/>
            <a:ext cx="910259" cy="984150"/>
            <a:chOff x="10479880" y="2432043"/>
            <a:chExt cx="1193008" cy="12898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954F484-D778-6743-B382-B94CCCADC9D8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FA5B46-C09E-BF44-A002-5E0DC66B6A54}"/>
                </a:ext>
              </a:extLst>
            </p:cNvPr>
            <p:cNvSpPr txBox="1"/>
            <p:nvPr/>
          </p:nvSpPr>
          <p:spPr>
            <a:xfrm>
              <a:off x="10479880" y="2460567"/>
              <a:ext cx="1193007" cy="40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E3CC2F-B861-5946-BDA6-E8E6A5077455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Transactions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FFA6FF-8B8D-7041-B326-B6BC37F697DE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Caching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52E6345-0427-DE49-8A9B-51D8C9C19397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SQL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C019F0-AE76-1844-8476-994D83793081}"/>
              </a:ext>
            </a:extLst>
          </p:cNvPr>
          <p:cNvCxnSpPr/>
          <p:nvPr/>
        </p:nvCxnSpPr>
        <p:spPr>
          <a:xfrm>
            <a:off x="12224391" y="3707587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CA4F127-BCFE-1149-8F50-38DCFCCE2819}"/>
              </a:ext>
            </a:extLst>
          </p:cNvPr>
          <p:cNvCxnSpPr>
            <a:stCxn id="72" idx="0"/>
            <a:endCxn id="79" idx="2"/>
          </p:cNvCxnSpPr>
          <p:nvPr/>
        </p:nvCxnSpPr>
        <p:spPr>
          <a:xfrm flipV="1">
            <a:off x="11482698" y="4800166"/>
            <a:ext cx="997464" cy="7047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B67EA2C-B3E8-6144-B191-34E793B44D8B}"/>
              </a:ext>
            </a:extLst>
          </p:cNvPr>
          <p:cNvCxnSpPr>
            <a:stCxn id="73" idx="0"/>
            <a:endCxn id="78" idx="2"/>
          </p:cNvCxnSpPr>
          <p:nvPr/>
        </p:nvCxnSpPr>
        <p:spPr>
          <a:xfrm flipV="1">
            <a:off x="10685015" y="4800167"/>
            <a:ext cx="1507141" cy="704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5B0325-2EE5-E64E-A055-6EAC70654EA2}"/>
              </a:ext>
            </a:extLst>
          </p:cNvPr>
          <p:cNvCxnSpPr>
            <a:stCxn id="74" idx="0"/>
            <a:endCxn id="77" idx="2"/>
          </p:cNvCxnSpPr>
          <p:nvPr/>
        </p:nvCxnSpPr>
        <p:spPr>
          <a:xfrm flipV="1">
            <a:off x="9969742" y="4800166"/>
            <a:ext cx="1934408" cy="7007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9A6C9A8-AFF3-4541-A791-835231192376}"/>
              </a:ext>
            </a:extLst>
          </p:cNvPr>
          <p:cNvSpPr txBox="1"/>
          <p:nvPr/>
        </p:nvSpPr>
        <p:spPr>
          <a:xfrm>
            <a:off x="11730198" y="5033831"/>
            <a:ext cx="20029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Restore to t</a:t>
            </a:r>
            <a:r>
              <a:rPr lang="en-US" sz="16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AA9E6F-4B1F-7E45-88C4-C70836A4D1B8}"/>
              </a:ext>
            </a:extLst>
          </p:cNvPr>
          <p:cNvSpPr/>
          <p:nvPr/>
        </p:nvSpPr>
        <p:spPr>
          <a:xfrm>
            <a:off x="7543799" y="2225842"/>
            <a:ext cx="2350622" cy="270547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51565E-E762-624F-BBF7-3CE3309964E5}"/>
              </a:ext>
            </a:extLst>
          </p:cNvPr>
          <p:cNvSpPr txBox="1"/>
          <p:nvPr/>
        </p:nvSpPr>
        <p:spPr>
          <a:xfrm>
            <a:off x="7543799" y="2226498"/>
            <a:ext cx="235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Source Cluster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9CDBDC-A744-364F-8A38-C3DC0C360DAE}"/>
              </a:ext>
            </a:extLst>
          </p:cNvPr>
          <p:cNvSpPr/>
          <p:nvPr/>
        </p:nvSpPr>
        <p:spPr>
          <a:xfrm>
            <a:off x="11567223" y="2224031"/>
            <a:ext cx="2350622" cy="270547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B8A3E4-B366-D048-8409-ECA2B7A6534F}"/>
              </a:ext>
            </a:extLst>
          </p:cNvPr>
          <p:cNvSpPr txBox="1"/>
          <p:nvPr/>
        </p:nvSpPr>
        <p:spPr>
          <a:xfrm>
            <a:off x="11567223" y="2224687"/>
            <a:ext cx="235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Restored Cluster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E0C5C8-F2DA-8D4B-AF4B-395C3E65523E}"/>
              </a:ext>
            </a:extLst>
          </p:cNvPr>
          <p:cNvCxnSpPr/>
          <p:nvPr/>
        </p:nvCxnSpPr>
        <p:spPr>
          <a:xfrm>
            <a:off x="7716379" y="7006283"/>
            <a:ext cx="61064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3FCF1-C0B8-B049-AAB5-3F6D77CC72E8}"/>
              </a:ext>
            </a:extLst>
          </p:cNvPr>
          <p:cNvSpPr txBox="1"/>
          <p:nvPr/>
        </p:nvSpPr>
        <p:spPr>
          <a:xfrm>
            <a:off x="7613987" y="672010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changes over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C959C-A2B1-F44A-BAC3-935EAC181940}"/>
              </a:ext>
            </a:extLst>
          </p:cNvPr>
          <p:cNvGrpSpPr/>
          <p:nvPr/>
        </p:nvGrpSpPr>
        <p:grpSpPr>
          <a:xfrm>
            <a:off x="9746005" y="6873994"/>
            <a:ext cx="324128" cy="534656"/>
            <a:chOff x="9746005" y="6873994"/>
            <a:chExt cx="324128" cy="53465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6A0EA7-F9ED-8042-95F6-EC9AC2DD1D43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ACD1F2-F793-0C40-9373-55EF852D5B7D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AB166C-585D-604F-9182-652DC6DDEBB4}"/>
              </a:ext>
            </a:extLst>
          </p:cNvPr>
          <p:cNvGrpSpPr/>
          <p:nvPr/>
        </p:nvGrpSpPr>
        <p:grpSpPr>
          <a:xfrm>
            <a:off x="10119955" y="6874877"/>
            <a:ext cx="324128" cy="534656"/>
            <a:chOff x="9746005" y="6873994"/>
            <a:chExt cx="324128" cy="53465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FE5CA4A-B4AA-6741-BC61-5AE2212419B5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1F7A5D-564D-EA44-AB73-202712670EE4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B1D2F0F-627A-1C4F-9E83-43C58F13ED0B}"/>
              </a:ext>
            </a:extLst>
          </p:cNvPr>
          <p:cNvGrpSpPr/>
          <p:nvPr/>
        </p:nvGrpSpPr>
        <p:grpSpPr>
          <a:xfrm>
            <a:off x="10469312" y="6871789"/>
            <a:ext cx="324128" cy="534656"/>
            <a:chOff x="9746005" y="6873994"/>
            <a:chExt cx="324128" cy="5346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C98400-DE71-5E47-BD27-A63CECA4C0B4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262EFF-A3DA-8749-A12E-AA4CA5C52400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8E14199-DABB-3846-84B7-E15A17C10C5B}"/>
              </a:ext>
            </a:extLst>
          </p:cNvPr>
          <p:cNvGrpSpPr/>
          <p:nvPr/>
        </p:nvGrpSpPr>
        <p:grpSpPr>
          <a:xfrm>
            <a:off x="10797802" y="6871789"/>
            <a:ext cx="324128" cy="534656"/>
            <a:chOff x="9746005" y="6873994"/>
            <a:chExt cx="324128" cy="53465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D28ECA-4D72-BB4C-9043-E0A65779F7C5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E901F4-9037-3F40-90AA-28EB7F19B492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64D9034-35AF-374C-85B5-3A88028D482C}"/>
              </a:ext>
            </a:extLst>
          </p:cNvPr>
          <p:cNvGrpSpPr/>
          <p:nvPr/>
        </p:nvGrpSpPr>
        <p:grpSpPr>
          <a:xfrm>
            <a:off x="11126291" y="6871789"/>
            <a:ext cx="324128" cy="534656"/>
            <a:chOff x="9746005" y="6873994"/>
            <a:chExt cx="324128" cy="53465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4BF169B-96AB-1046-A2FA-F7B47A81965B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D66A630-5108-534B-BA31-32FEFD54E3E9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accent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accent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E2A3E94-E93F-D843-BEAE-EEF612BB258D}"/>
              </a:ext>
            </a:extLst>
          </p:cNvPr>
          <p:cNvGrpSpPr/>
          <p:nvPr/>
        </p:nvGrpSpPr>
        <p:grpSpPr>
          <a:xfrm>
            <a:off x="11436996" y="6871714"/>
            <a:ext cx="324128" cy="534656"/>
            <a:chOff x="9746005" y="6873994"/>
            <a:chExt cx="324128" cy="53465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0360C2-74D8-BC40-BDDF-C2E418FE247F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FB5EE28-86BF-A14B-9F3D-35ADAE2B5C81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516A896-8043-D64E-863F-92B2EB7B26DE}"/>
              </a:ext>
            </a:extLst>
          </p:cNvPr>
          <p:cNvGrpSpPr/>
          <p:nvPr/>
        </p:nvGrpSpPr>
        <p:grpSpPr>
          <a:xfrm>
            <a:off x="11756375" y="6872597"/>
            <a:ext cx="324128" cy="534656"/>
            <a:chOff x="9746005" y="6873994"/>
            <a:chExt cx="324128" cy="53465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EC9176-030D-BC4D-8C43-88BC41BD0EC8}"/>
                </a:ext>
              </a:extLst>
            </p:cNvPr>
            <p:cNvCxnSpPr/>
            <p:nvPr/>
          </p:nvCxnSpPr>
          <p:spPr>
            <a:xfrm>
              <a:off x="9894421" y="6873994"/>
              <a:ext cx="0" cy="2682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E1CE79A-F480-8944-A184-4BB0CDED4A91}"/>
                </a:ext>
              </a:extLst>
            </p:cNvPr>
            <p:cNvSpPr txBox="1"/>
            <p:nvPr/>
          </p:nvSpPr>
          <p:spPr>
            <a:xfrm>
              <a:off x="9746005" y="710087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400" baseline="-250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1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2696-29CD-6940-9C66-5C5DD68B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Backtrack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5F3E0D-DD7D-0C4D-94EB-531623EDDFDF}"/>
              </a:ext>
            </a:extLst>
          </p:cNvPr>
          <p:cNvGrpSpPr/>
          <p:nvPr/>
        </p:nvGrpSpPr>
        <p:grpSpPr>
          <a:xfrm>
            <a:off x="1444987" y="1475183"/>
            <a:ext cx="11721255" cy="3697047"/>
            <a:chOff x="1432958" y="1294306"/>
            <a:chExt cx="11721255" cy="36970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A338B6-FEB5-BA41-B3AA-16D4178169D3}"/>
                </a:ext>
              </a:extLst>
            </p:cNvPr>
            <p:cNvSpPr/>
            <p:nvPr/>
          </p:nvSpPr>
          <p:spPr>
            <a:xfrm>
              <a:off x="10245810" y="1896284"/>
              <a:ext cx="1146090" cy="23066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31520"/>
              <a:endParaRPr lang="en-US" sz="4000" kern="0" dirty="0">
                <a:solidFill>
                  <a:prstClr val="white"/>
                </a:solidFill>
                <a:latin typeface="Amazon Ember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23D16A-A53E-5B4D-9BC4-AE132042BA2E}"/>
                </a:ext>
              </a:extLst>
            </p:cNvPr>
            <p:cNvSpPr/>
            <p:nvPr/>
          </p:nvSpPr>
          <p:spPr>
            <a:xfrm>
              <a:off x="6025381" y="1896283"/>
              <a:ext cx="1739594" cy="23328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C88FA3-AC88-6C49-9F5E-F24AD421E333}"/>
                </a:ext>
              </a:extLst>
            </p:cNvPr>
            <p:cNvCxnSpPr/>
            <p:nvPr/>
          </p:nvCxnSpPr>
          <p:spPr>
            <a:xfrm>
              <a:off x="1432958" y="4367309"/>
              <a:ext cx="1160282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028BD0-1374-7E41-BCF4-98B8C6A13C2C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3728088"/>
              <a:ext cx="4367944" cy="0"/>
            </a:xfrm>
            <a:prstGeom prst="lin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A0B245-ECDE-D949-BA6F-6B606CE9B31E}"/>
                </a:ext>
              </a:extLst>
            </p:cNvPr>
            <p:cNvCxnSpPr/>
            <p:nvPr/>
          </p:nvCxnSpPr>
          <p:spPr>
            <a:xfrm flipV="1">
              <a:off x="5825398" y="3732821"/>
              <a:ext cx="2227588" cy="0"/>
            </a:xfrm>
            <a:prstGeom prst="line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8F30C4-B3EF-C247-A4EC-166E6A5BAAB2}"/>
                </a:ext>
              </a:extLst>
            </p:cNvPr>
            <p:cNvCxnSpPr/>
            <p:nvPr/>
          </p:nvCxnSpPr>
          <p:spPr>
            <a:xfrm flipV="1">
              <a:off x="5825398" y="3050126"/>
              <a:ext cx="0" cy="677961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dash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5ADA5C-18A0-4749-A412-EBA7F610D76A}"/>
                </a:ext>
              </a:extLst>
            </p:cNvPr>
            <p:cNvCxnSpPr/>
            <p:nvPr/>
          </p:nvCxnSpPr>
          <p:spPr>
            <a:xfrm>
              <a:off x="5825398" y="3030754"/>
              <a:ext cx="2227588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dash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5A351E-B0D8-534E-B421-5D127CE648F0}"/>
                </a:ext>
              </a:extLst>
            </p:cNvPr>
            <p:cNvCxnSpPr/>
            <p:nvPr/>
          </p:nvCxnSpPr>
          <p:spPr>
            <a:xfrm flipV="1">
              <a:off x="8096892" y="3030754"/>
              <a:ext cx="1912928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9" name="Flowchart: Magnetic Disk 121">
              <a:extLst>
                <a:ext uri="{FF2B5EF4-FFF2-40B4-BE49-F238E27FC236}">
                  <a16:creationId xmlns:a16="http://schemas.microsoft.com/office/drawing/2014/main" id="{9D699932-63E7-414A-AF79-D5D106094B22}"/>
                </a:ext>
              </a:extLst>
            </p:cNvPr>
            <p:cNvSpPr/>
            <p:nvPr/>
          </p:nvSpPr>
          <p:spPr>
            <a:xfrm>
              <a:off x="5152393" y="3276600"/>
              <a:ext cx="435608" cy="265155"/>
            </a:xfrm>
            <a:prstGeom prst="flowChartMagneticDisk">
              <a:avLst/>
            </a:prstGeom>
            <a:solidFill>
              <a:schemeClr val="accent5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50" name="Flowchart: Magnetic Disk 123">
              <a:extLst>
                <a:ext uri="{FF2B5EF4-FFF2-40B4-BE49-F238E27FC236}">
                  <a16:creationId xmlns:a16="http://schemas.microsoft.com/office/drawing/2014/main" id="{F559DA31-C55E-6F4D-A599-5BAEE3620CE1}"/>
                </a:ext>
              </a:extLst>
            </p:cNvPr>
            <p:cNvSpPr/>
            <p:nvPr/>
          </p:nvSpPr>
          <p:spPr>
            <a:xfrm>
              <a:off x="1626992" y="3276600"/>
              <a:ext cx="435608" cy="265155"/>
            </a:xfrm>
            <a:prstGeom prst="flowChartMagneticDisk">
              <a:avLst/>
            </a:prstGeom>
            <a:solidFill>
              <a:schemeClr val="accent5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51" name="Flowchart: Magnetic Disk 124">
              <a:extLst>
                <a:ext uri="{FF2B5EF4-FFF2-40B4-BE49-F238E27FC236}">
                  <a16:creationId xmlns:a16="http://schemas.microsoft.com/office/drawing/2014/main" id="{6B71FC0B-EC1A-2B47-87CF-918B2665FD84}"/>
                </a:ext>
              </a:extLst>
            </p:cNvPr>
            <p:cNvSpPr/>
            <p:nvPr/>
          </p:nvSpPr>
          <p:spPr>
            <a:xfrm>
              <a:off x="8133945" y="2552763"/>
              <a:ext cx="435608" cy="265155"/>
            </a:xfrm>
            <a:prstGeom prst="flowChartMagneticDisk">
              <a:avLst/>
            </a:prstGeom>
            <a:solidFill>
              <a:schemeClr val="accent3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3A5385A-3506-9448-954F-7C17602D12E9}"/>
                </a:ext>
              </a:extLst>
            </p:cNvPr>
            <p:cNvCxnSpPr/>
            <p:nvPr/>
          </p:nvCxnSpPr>
          <p:spPr>
            <a:xfrm>
              <a:off x="1844794" y="4202928"/>
              <a:ext cx="0" cy="303497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9C934CA-CC89-1145-8175-3916269E8F7B}"/>
                </a:ext>
              </a:extLst>
            </p:cNvPr>
            <p:cNvCxnSpPr/>
            <p:nvPr/>
          </p:nvCxnSpPr>
          <p:spPr>
            <a:xfrm>
              <a:off x="5825398" y="4202928"/>
              <a:ext cx="0" cy="303497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637B58-A95F-8541-9238-0ED16B617143}"/>
                </a:ext>
              </a:extLst>
            </p:cNvPr>
            <p:cNvCxnSpPr/>
            <p:nvPr/>
          </p:nvCxnSpPr>
          <p:spPr>
            <a:xfrm>
              <a:off x="7964959" y="4202928"/>
              <a:ext cx="0" cy="303497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E62C02-7306-1F49-A213-FCD38B860E7E}"/>
                </a:ext>
              </a:extLst>
            </p:cNvPr>
            <p:cNvSpPr txBox="1"/>
            <p:nvPr/>
          </p:nvSpPr>
          <p:spPr>
            <a:xfrm>
              <a:off x="1630599" y="4468133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074E23-DE23-3B4A-9561-E9BD939A0F1A}"/>
                </a:ext>
              </a:extLst>
            </p:cNvPr>
            <p:cNvSpPr txBox="1"/>
            <p:nvPr/>
          </p:nvSpPr>
          <p:spPr>
            <a:xfrm>
              <a:off x="5585019" y="4468133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42AA62-531C-4F47-A047-1938A333ECBC}"/>
                </a:ext>
              </a:extLst>
            </p:cNvPr>
            <p:cNvSpPr txBox="1"/>
            <p:nvPr/>
          </p:nvSpPr>
          <p:spPr>
            <a:xfrm>
              <a:off x="7797082" y="4468133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51124F-6FC1-964F-AE54-8968554843CB}"/>
                </a:ext>
              </a:extLst>
            </p:cNvPr>
            <p:cNvSpPr txBox="1"/>
            <p:nvPr/>
          </p:nvSpPr>
          <p:spPr>
            <a:xfrm>
              <a:off x="1596921" y="2652692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6AC744-CBF4-B847-B087-D862A0E096AE}"/>
                </a:ext>
              </a:extLst>
            </p:cNvPr>
            <p:cNvSpPr txBox="1"/>
            <p:nvPr/>
          </p:nvSpPr>
          <p:spPr>
            <a:xfrm>
              <a:off x="5129816" y="2670177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644578-4D4E-4E4E-9B5F-C9E7DCB2DAA7}"/>
                </a:ext>
              </a:extLst>
            </p:cNvPr>
            <p:cNvSpPr txBox="1"/>
            <p:nvPr/>
          </p:nvSpPr>
          <p:spPr>
            <a:xfrm>
              <a:off x="8112516" y="1939888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E690CA-685A-6741-9CB0-533C1CC97169}"/>
                </a:ext>
              </a:extLst>
            </p:cNvPr>
            <p:cNvCxnSpPr/>
            <p:nvPr/>
          </p:nvCxnSpPr>
          <p:spPr>
            <a:xfrm>
              <a:off x="10002503" y="3030754"/>
              <a:ext cx="1690384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dash"/>
              <a:headEnd type="none" w="med" len="med"/>
              <a:tailEnd type="arrow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9DEA3A0-92BD-B241-AF8E-5F7FD4C0F5A5}"/>
                </a:ext>
              </a:extLst>
            </p:cNvPr>
            <p:cNvCxnSpPr/>
            <p:nvPr/>
          </p:nvCxnSpPr>
          <p:spPr>
            <a:xfrm flipV="1">
              <a:off x="10172100" y="2348676"/>
              <a:ext cx="0" cy="677961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859833-7F3D-1C40-85F3-F7CE35E411B6}"/>
                </a:ext>
              </a:extLst>
            </p:cNvPr>
            <p:cNvCxnSpPr/>
            <p:nvPr/>
          </p:nvCxnSpPr>
          <p:spPr>
            <a:xfrm>
              <a:off x="10172100" y="2348675"/>
              <a:ext cx="1389068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0BE330A-2D3E-294C-A2A0-20E0494EE134}"/>
                </a:ext>
              </a:extLst>
            </p:cNvPr>
            <p:cNvCxnSpPr>
              <a:cxnSpLocks/>
            </p:cNvCxnSpPr>
            <p:nvPr/>
          </p:nvCxnSpPr>
          <p:spPr>
            <a:xfrm>
              <a:off x="11569132" y="2348675"/>
              <a:ext cx="1448368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5" name="Flowchart: Magnetic Disk 30">
              <a:extLst>
                <a:ext uri="{FF2B5EF4-FFF2-40B4-BE49-F238E27FC236}">
                  <a16:creationId xmlns:a16="http://schemas.microsoft.com/office/drawing/2014/main" id="{C581A454-52DF-0448-A476-3A79158C0189}"/>
                </a:ext>
              </a:extLst>
            </p:cNvPr>
            <p:cNvSpPr/>
            <p:nvPr/>
          </p:nvSpPr>
          <p:spPr>
            <a:xfrm>
              <a:off x="11723885" y="1882878"/>
              <a:ext cx="435608" cy="265155"/>
            </a:xfrm>
            <a:prstGeom prst="flowChartMagneticDisk">
              <a:avLst/>
            </a:prstGeom>
            <a:solidFill>
              <a:schemeClr val="accent6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Flowchart: Magnetic Disk 31">
              <a:extLst>
                <a:ext uri="{FF2B5EF4-FFF2-40B4-BE49-F238E27FC236}">
                  <a16:creationId xmlns:a16="http://schemas.microsoft.com/office/drawing/2014/main" id="{9CBA517A-666D-FA44-A2A8-693371EFA9D2}"/>
                </a:ext>
              </a:extLst>
            </p:cNvPr>
            <p:cNvSpPr/>
            <p:nvPr/>
          </p:nvSpPr>
          <p:spPr>
            <a:xfrm>
              <a:off x="9387234" y="2552763"/>
              <a:ext cx="435608" cy="265155"/>
            </a:xfrm>
            <a:prstGeom prst="flowChartMagneticDisk">
              <a:avLst/>
            </a:prstGeom>
            <a:solidFill>
              <a:schemeClr val="accent3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7CC2780-48D8-0C4A-8788-4CF08569D1EE}"/>
                </a:ext>
              </a:extLst>
            </p:cNvPr>
            <p:cNvCxnSpPr/>
            <p:nvPr/>
          </p:nvCxnSpPr>
          <p:spPr>
            <a:xfrm>
              <a:off x="10072451" y="4202928"/>
              <a:ext cx="0" cy="303497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219718-D40E-6E45-8B35-F2497E4A657C}"/>
                </a:ext>
              </a:extLst>
            </p:cNvPr>
            <p:cNvSpPr txBox="1"/>
            <p:nvPr/>
          </p:nvSpPr>
          <p:spPr>
            <a:xfrm>
              <a:off x="9904574" y="4468133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3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576C43-7DBA-054E-B037-14391530BD18}"/>
                </a:ext>
              </a:extLst>
            </p:cNvPr>
            <p:cNvCxnSpPr/>
            <p:nvPr/>
          </p:nvCxnSpPr>
          <p:spPr>
            <a:xfrm>
              <a:off x="11565258" y="4202928"/>
              <a:ext cx="0" cy="303497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8175AB-84D1-AD4E-9C9F-C6DD4C49F089}"/>
                </a:ext>
              </a:extLst>
            </p:cNvPr>
            <p:cNvSpPr txBox="1"/>
            <p:nvPr/>
          </p:nvSpPr>
          <p:spPr>
            <a:xfrm>
              <a:off x="11397381" y="4468133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E30E00-7963-6A47-8D90-C18DE63A7194}"/>
                </a:ext>
              </a:extLst>
            </p:cNvPr>
            <p:cNvSpPr txBox="1"/>
            <p:nvPr/>
          </p:nvSpPr>
          <p:spPr>
            <a:xfrm>
              <a:off x="9364658" y="1939888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5D970E-28C4-D440-BD58-E7B94B745BBC}"/>
                </a:ext>
              </a:extLst>
            </p:cNvPr>
            <p:cNvSpPr txBox="1"/>
            <p:nvPr/>
          </p:nvSpPr>
          <p:spPr>
            <a:xfrm>
              <a:off x="11701309" y="1294306"/>
              <a:ext cx="4635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t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557428-AC06-0F41-BADD-9120D4B16805}"/>
                </a:ext>
              </a:extLst>
            </p:cNvPr>
            <p:cNvSpPr txBox="1"/>
            <p:nvPr/>
          </p:nvSpPr>
          <p:spPr>
            <a:xfrm>
              <a:off x="8049812" y="355764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Rewind to t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2B5224-3DDE-3543-87B1-3BF3B0EA949C}"/>
                </a:ext>
              </a:extLst>
            </p:cNvPr>
            <p:cNvSpPr txBox="1"/>
            <p:nvPr/>
          </p:nvSpPr>
          <p:spPr>
            <a:xfrm>
              <a:off x="11674321" y="284197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Rewind to t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FE080D-BBFB-1B46-AB9D-4D91C1682E65}"/>
                </a:ext>
              </a:extLst>
            </p:cNvPr>
            <p:cNvSpPr txBox="1"/>
            <p:nvPr/>
          </p:nvSpPr>
          <p:spPr>
            <a:xfrm>
              <a:off x="6394080" y="1949965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Invisible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B79ABF-C86D-584D-A137-D620A5798F09}"/>
                </a:ext>
              </a:extLst>
            </p:cNvPr>
            <p:cNvSpPr txBox="1"/>
            <p:nvPr/>
          </p:nvSpPr>
          <p:spPr>
            <a:xfrm>
              <a:off x="10349166" y="1949965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31520">
                <a:defRPr/>
              </a:pPr>
              <a:r>
                <a:rPr lang="en-US" sz="1600" b="1" kern="0" dirty="0">
                  <a:solidFill>
                    <a:schemeClr val="tx2"/>
                  </a:solidFill>
                </a:rPr>
                <a:t>Invisible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E816ED1D-420B-FB48-9BB0-8CB0089F4C42}"/>
              </a:ext>
            </a:extLst>
          </p:cNvPr>
          <p:cNvSpPr/>
          <p:nvPr/>
        </p:nvSpPr>
        <p:spPr>
          <a:xfrm>
            <a:off x="567808" y="5624525"/>
            <a:ext cx="13513953" cy="1609671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defTabSz="731520">
              <a:spcBef>
                <a:spcPts val="600"/>
              </a:spcBef>
              <a:buClr>
                <a:srgbClr val="4F81BD"/>
              </a:buClr>
              <a:buSzPct val="80000"/>
            </a:pPr>
            <a:r>
              <a:rPr lang="en-US" sz="2000" b="1" dirty="0">
                <a:solidFill>
                  <a:schemeClr val="accent5"/>
                </a:solidFill>
                <a:ea typeface="Amazon Ember" charset="0"/>
                <a:cs typeface="Amazon Ember" charset="0"/>
              </a:rPr>
              <a:t>Backtrack brings the database to a point in time without requiring restore from backups</a:t>
            </a:r>
          </a:p>
          <a:p>
            <a:pPr marL="0" lvl="1" defTabSz="1097278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US" sz="18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Recover from an unintentional DML or DDL operation</a:t>
            </a:r>
          </a:p>
          <a:p>
            <a:pPr marL="0" lvl="1" defTabSz="1097278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US" sz="18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Backtrack is not destructive; you can backtrack multiple times to find the right point in time</a:t>
            </a:r>
          </a:p>
          <a:p>
            <a:pPr marL="0" lvl="1" defTabSz="1097278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US" sz="18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Also useful for QA (rewind your DB between test runs)</a:t>
            </a:r>
          </a:p>
        </p:txBody>
      </p:sp>
    </p:spTree>
    <p:extLst>
      <p:ext uri="{BB962C8B-B14F-4D97-AF65-F5344CB8AC3E}">
        <p14:creationId xmlns:p14="http://schemas.microsoft.com/office/powerpoint/2010/main" val="366139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70CC-767B-E948-8FBC-F093EA60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HA&amp;DR: from one region to multiple regions…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79A13-72B7-E242-84DB-0F749E236A7C}"/>
              </a:ext>
            </a:extLst>
          </p:cNvPr>
          <p:cNvSpPr/>
          <p:nvPr/>
        </p:nvSpPr>
        <p:spPr>
          <a:xfrm>
            <a:off x="7189360" y="1508685"/>
            <a:ext cx="6873232" cy="2018694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Logical, using binary log replication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Up to 5 readable replica clusters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Managed by the RDS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08DB-C1D2-F84E-B593-ACC93E56E200}"/>
              </a:ext>
            </a:extLst>
          </p:cNvPr>
          <p:cNvSpPr/>
          <p:nvPr/>
        </p:nvSpPr>
        <p:spPr>
          <a:xfrm>
            <a:off x="7189360" y="4880019"/>
            <a:ext cx="6873232" cy="2018694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Physical (redo log) based replication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Up to 1* readable replica cluster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Purpose built replication 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4E722-8C8C-214C-A8F7-E1551B043C97}"/>
              </a:ext>
            </a:extLst>
          </p:cNvPr>
          <p:cNvSpPr/>
          <p:nvPr/>
        </p:nvSpPr>
        <p:spPr>
          <a:xfrm>
            <a:off x="695169" y="1637725"/>
            <a:ext cx="5998741" cy="18896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8" dirty="0">
                <a:ea typeface="Amazon Ember" panose="020B0603020204020204" pitchFamily="34" charset="0"/>
                <a:cs typeface="Arial" panose="020B0604020202020204" pitchFamily="34" charset="0"/>
              </a:rPr>
              <a:t>Cross-region read replicas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A694C-6EC1-934A-97F9-DE4060298D9A}"/>
              </a:ext>
            </a:extLst>
          </p:cNvPr>
          <p:cNvSpPr/>
          <p:nvPr/>
        </p:nvSpPr>
        <p:spPr>
          <a:xfrm>
            <a:off x="695169" y="5009059"/>
            <a:ext cx="5998741" cy="18896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8" dirty="0">
                <a:ea typeface="Amazon Ember" panose="020B0603020204020204" pitchFamily="34" charset="0"/>
                <a:cs typeface="Arial" panose="020B0604020202020204" pitchFamily="34" charset="0"/>
              </a:rPr>
              <a:t>Aurora Global Database</a:t>
            </a:r>
          </a:p>
        </p:txBody>
      </p:sp>
    </p:spTree>
    <p:extLst>
      <p:ext uri="{BB962C8B-B14F-4D97-AF65-F5344CB8AC3E}">
        <p14:creationId xmlns:p14="http://schemas.microsoft.com/office/powerpoint/2010/main" val="42681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9A5E-9040-8045-98D2-798F0DE8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region read replicas (logical)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43350-BD53-6540-BF95-5F7E8F404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+mn-lt"/>
              </a:rPr>
              <a:t>Promote remote readers to a  master for faster recovery in the event of disaster (low RTO/low RPO solution).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Bring data close to your customer’s applications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in different regions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Promote to a master for easy migration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Replica clusters are writable unless you set </a:t>
            </a:r>
            <a:r>
              <a:rPr lang="en-US" sz="2200" dirty="0" err="1">
                <a:latin typeface="+mn-lt"/>
              </a:rPr>
              <a:t>read_only</a:t>
            </a:r>
            <a:r>
              <a:rPr lang="en-US" sz="2200" dirty="0">
                <a:latin typeface="+mn-lt"/>
              </a:rPr>
              <a:t> = 1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Writer in replica cluster applies logical changes, lag subject to workload, but isolates the replica</a:t>
            </a:r>
          </a:p>
        </p:txBody>
      </p:sp>
      <p:pic>
        <p:nvPicPr>
          <p:cNvPr id="7" name="Picture Placeholder 6" descr="RDSCrossRegionReadReplicasHero_notext_20131126.png">
            <a:extLst>
              <a:ext uri="{FF2B5EF4-FFF2-40B4-BE49-F238E27FC236}">
                <a16:creationId xmlns:a16="http://schemas.microsoft.com/office/drawing/2014/main" id="{AEC9FB9B-FECE-9E47-AE96-1F7E0975B9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r="6471"/>
          <a:stretch/>
        </p:blipFill>
        <p:spPr>
          <a:xfrm>
            <a:off x="7658100" y="1645920"/>
            <a:ext cx="6400800" cy="5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Global Database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1102" y="5392446"/>
            <a:ext cx="6392833" cy="207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457189">
              <a:lnSpc>
                <a:spcPct val="150000"/>
              </a:lnSpc>
              <a:buClr>
                <a:srgbClr val="4F81BD"/>
              </a:buClr>
              <a:buSzPct val="80000"/>
            </a:pPr>
            <a:r>
              <a:rPr lang="en-US" sz="1800" b="1" dirty="0">
                <a:solidFill>
                  <a:schemeClr val="accent3"/>
                </a:soli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High throughput: </a:t>
            </a: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Up to 200K writes/sec</a:t>
            </a:r>
          </a:p>
          <a:p>
            <a:pPr defTabSz="457189">
              <a:lnSpc>
                <a:spcPct val="150000"/>
              </a:lnSpc>
              <a:buClr>
                <a:srgbClr val="4F81BD"/>
              </a:buClr>
              <a:buSzPct val="80000"/>
            </a:pPr>
            <a:r>
              <a:rPr lang="en-US" sz="1800" b="1" dirty="0">
                <a:solidFill>
                  <a:schemeClr val="accent3"/>
                </a:soli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Low replica lag: </a:t>
            </a: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&lt; 1 sec cross-region lag</a:t>
            </a:r>
          </a:p>
          <a:p>
            <a:pPr defTabSz="457189">
              <a:lnSpc>
                <a:spcPct val="150000"/>
              </a:lnSpc>
              <a:buClr>
                <a:srgbClr val="4F81BD"/>
              </a:buClr>
              <a:buSzPct val="80000"/>
            </a:pPr>
            <a:r>
              <a:rPr lang="en-US" sz="1800" b="1" dirty="0">
                <a:solidFill>
                  <a:schemeClr val="accent3"/>
                </a:soli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Fast recovery: </a:t>
            </a: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&lt; 1 min downtime after region unavailability</a:t>
            </a:r>
          </a:p>
          <a:p>
            <a:pPr lvl="0" defTabSz="457189">
              <a:lnSpc>
                <a:spcPct val="150000"/>
              </a:lnSpc>
              <a:buClr>
                <a:srgbClr val="4F81BD"/>
              </a:buClr>
              <a:buSzPct val="80000"/>
              <a:defRPr/>
            </a:pP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Support for </a:t>
            </a:r>
            <a:r>
              <a:rPr lang="en-US" sz="1800" b="1" dirty="0">
                <a:solidFill>
                  <a:schemeClr val="accent3"/>
                </a:soli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multiple</a:t>
            </a: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 secondary regions</a:t>
            </a:r>
          </a:p>
          <a:p>
            <a:pPr lvl="0" defTabSz="457189">
              <a:lnSpc>
                <a:spcPct val="150000"/>
              </a:lnSpc>
              <a:buClr>
                <a:srgbClr val="4F81BD"/>
              </a:buClr>
              <a:buSzPct val="80000"/>
              <a:defRPr/>
            </a:pP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Support for </a:t>
            </a:r>
            <a:r>
              <a:rPr lang="en-US" sz="1800" b="1" dirty="0">
                <a:solidFill>
                  <a:schemeClr val="accent3"/>
                </a:soli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in-place conversion </a:t>
            </a:r>
            <a:r>
              <a:rPr lang="en-US" sz="18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  <a:ea typeface="Amazon Ember" panose="020B0603020204020204" pitchFamily="34" charset="0"/>
                <a:cs typeface="Amazon Ember" panose="020B0603020204020204" pitchFamily="34" charset="0"/>
              </a:rPr>
              <a:t>to Global Database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666EAE-FA05-4532-953D-45CBC2A44537}"/>
              </a:ext>
            </a:extLst>
          </p:cNvPr>
          <p:cNvSpPr/>
          <p:nvPr/>
        </p:nvSpPr>
        <p:spPr>
          <a:xfrm>
            <a:off x="4951410" y="2768847"/>
            <a:ext cx="3551668" cy="2490834"/>
          </a:xfrm>
          <a:prstGeom prst="rect">
            <a:avLst/>
          </a:prstGeom>
          <a:solidFill>
            <a:srgbClr val="FFF8AE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731520"/>
            <a:endParaRPr lang="en-US" sz="288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0E8BD7-D783-4105-892B-2BF3E4427931}"/>
              </a:ext>
            </a:extLst>
          </p:cNvPr>
          <p:cNvSpPr/>
          <p:nvPr/>
        </p:nvSpPr>
        <p:spPr>
          <a:xfrm>
            <a:off x="551102" y="2768847"/>
            <a:ext cx="3551668" cy="24908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C4FF4-F60D-4481-BD6F-06FAC0027FE6}"/>
              </a:ext>
            </a:extLst>
          </p:cNvPr>
          <p:cNvSpPr/>
          <p:nvPr/>
        </p:nvSpPr>
        <p:spPr bwMode="auto">
          <a:xfrm>
            <a:off x="4010232" y="4798328"/>
            <a:ext cx="187463" cy="18039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551F02-5CB8-4FB7-B70C-553ACE35AFE9}"/>
              </a:ext>
            </a:extLst>
          </p:cNvPr>
          <p:cNvSpPr/>
          <p:nvPr/>
        </p:nvSpPr>
        <p:spPr bwMode="auto">
          <a:xfrm>
            <a:off x="4857678" y="4798328"/>
            <a:ext cx="187463" cy="18039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A1506-1339-420D-B5BD-480DE814C366}"/>
              </a:ext>
            </a:extLst>
          </p:cNvPr>
          <p:cNvSpPr/>
          <p:nvPr/>
        </p:nvSpPr>
        <p:spPr bwMode="auto">
          <a:xfrm>
            <a:off x="8406561" y="4782372"/>
            <a:ext cx="187463" cy="18039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E14ADE-661C-4031-ADCA-E698FB447606}"/>
              </a:ext>
            </a:extLst>
          </p:cNvPr>
          <p:cNvSpPr txBox="1"/>
          <p:nvPr/>
        </p:nvSpPr>
        <p:spPr>
          <a:xfrm>
            <a:off x="551103" y="2511863"/>
            <a:ext cx="184185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Oregon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51F0CE-0C2B-4510-84A7-A3CF72DD9848}"/>
              </a:ext>
            </a:extLst>
          </p:cNvPr>
          <p:cNvGrpSpPr/>
          <p:nvPr/>
        </p:nvGrpSpPr>
        <p:grpSpPr>
          <a:xfrm>
            <a:off x="6108372" y="3277572"/>
            <a:ext cx="1644750" cy="662001"/>
            <a:chOff x="1198819" y="2041386"/>
            <a:chExt cx="1254122" cy="5047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39018F-F613-49D3-9E84-D47912AE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52707" y="2051343"/>
              <a:ext cx="0" cy="494819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544F1E4-040A-40DB-AF55-218ECD2029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5880" y="2051342"/>
              <a:ext cx="0" cy="49481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59777A6-CE09-416A-985E-688CB06C393C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53" y="2051341"/>
              <a:ext cx="0" cy="49481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113" name="Rectangle: Rounded Corners 96">
              <a:extLst>
                <a:ext uri="{FF2B5EF4-FFF2-40B4-BE49-F238E27FC236}">
                  <a16:creationId xmlns:a16="http://schemas.microsoft.com/office/drawing/2014/main" id="{8E7A23AC-B131-45E5-93F1-374701A57315}"/>
                </a:ext>
              </a:extLst>
            </p:cNvPr>
            <p:cNvSpPr/>
            <p:nvPr/>
          </p:nvSpPr>
          <p:spPr>
            <a:xfrm>
              <a:off x="1198819" y="2041388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14" name="Rectangle: Rounded Corners 97">
              <a:extLst>
                <a:ext uri="{FF2B5EF4-FFF2-40B4-BE49-F238E27FC236}">
                  <a16:creationId xmlns:a16="http://schemas.microsoft.com/office/drawing/2014/main" id="{B84B1F70-9CF8-44AC-A0B2-10683CFD77DA}"/>
                </a:ext>
              </a:extLst>
            </p:cNvPr>
            <p:cNvSpPr/>
            <p:nvPr/>
          </p:nvSpPr>
          <p:spPr>
            <a:xfrm>
              <a:off x="1671992" y="2041387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15" name="Rectangle: Rounded Corners 98">
              <a:extLst>
                <a:ext uri="{FF2B5EF4-FFF2-40B4-BE49-F238E27FC236}">
                  <a16:creationId xmlns:a16="http://schemas.microsoft.com/office/drawing/2014/main" id="{EC0E2F13-BAE4-4058-85D1-9DD69EADCFB5}"/>
                </a:ext>
              </a:extLst>
            </p:cNvPr>
            <p:cNvSpPr/>
            <p:nvPr/>
          </p:nvSpPr>
          <p:spPr>
            <a:xfrm>
              <a:off x="2145164" y="2041386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  <a:endPara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endParaRPr>
            </a:p>
          </p:txBody>
        </p:sp>
      </p:grpSp>
      <p:sp>
        <p:nvSpPr>
          <p:cNvPr id="102" name="Rectangle: Rounded Corners 58">
            <a:extLst>
              <a:ext uri="{FF2B5EF4-FFF2-40B4-BE49-F238E27FC236}">
                <a16:creationId xmlns:a16="http://schemas.microsoft.com/office/drawing/2014/main" id="{CF24C3A6-4E1F-4446-93FB-FB43AC9C06D9}"/>
              </a:ext>
            </a:extLst>
          </p:cNvPr>
          <p:cNvSpPr/>
          <p:nvPr/>
        </p:nvSpPr>
        <p:spPr>
          <a:xfrm>
            <a:off x="5946666" y="3911329"/>
            <a:ext cx="1950720" cy="41017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Storage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923EF7B-D97F-4E4F-B962-209F2BC7ECAF}"/>
              </a:ext>
            </a:extLst>
          </p:cNvPr>
          <p:cNvGrpSpPr/>
          <p:nvPr/>
        </p:nvGrpSpPr>
        <p:grpSpPr>
          <a:xfrm>
            <a:off x="1442885" y="3791977"/>
            <a:ext cx="1067554" cy="662001"/>
            <a:chOff x="1406148" y="2037073"/>
            <a:chExt cx="814010" cy="50477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DF5E139-1E74-4363-ADCE-02741D241D00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39" y="2047029"/>
              <a:ext cx="0" cy="49481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6AFA6D-D09B-466A-87D9-31ACB0DCE1E6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67" y="2047022"/>
              <a:ext cx="0" cy="49481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121" name="Rectangle: Rounded Corners 110">
              <a:extLst>
                <a:ext uri="{FF2B5EF4-FFF2-40B4-BE49-F238E27FC236}">
                  <a16:creationId xmlns:a16="http://schemas.microsoft.com/office/drawing/2014/main" id="{FEFB4BB7-71C5-4D08-AA79-15B54C1EA7A8}"/>
                </a:ext>
              </a:extLst>
            </p:cNvPr>
            <p:cNvSpPr/>
            <p:nvPr/>
          </p:nvSpPr>
          <p:spPr>
            <a:xfrm>
              <a:off x="1406148" y="2037074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22" name="Rectangle: Rounded Corners 111">
              <a:extLst>
                <a:ext uri="{FF2B5EF4-FFF2-40B4-BE49-F238E27FC236}">
                  <a16:creationId xmlns:a16="http://schemas.microsoft.com/office/drawing/2014/main" id="{C20B4CA8-0BF0-41F1-A611-BBDD5E1BA980}"/>
                </a:ext>
              </a:extLst>
            </p:cNvPr>
            <p:cNvSpPr/>
            <p:nvPr/>
          </p:nvSpPr>
          <p:spPr>
            <a:xfrm>
              <a:off x="1912381" y="2037073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  <a:endPara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endParaRPr>
            </a:p>
          </p:txBody>
        </p:sp>
      </p:grpSp>
      <p:sp>
        <p:nvSpPr>
          <p:cNvPr id="118" name="Rectangle: Rounded Corners 105">
            <a:extLst>
              <a:ext uri="{FF2B5EF4-FFF2-40B4-BE49-F238E27FC236}">
                <a16:creationId xmlns:a16="http://schemas.microsoft.com/office/drawing/2014/main" id="{8E988296-5996-485E-AF93-D61B5D877FE9}"/>
              </a:ext>
            </a:extLst>
          </p:cNvPr>
          <p:cNvSpPr/>
          <p:nvPr/>
        </p:nvSpPr>
        <p:spPr>
          <a:xfrm>
            <a:off x="1009273" y="4431379"/>
            <a:ext cx="1950720" cy="41017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Storage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H="1" flipV="1">
            <a:off x="3950620" y="4898466"/>
            <a:ext cx="1821044" cy="61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E2F9CFE-09A3-42F4-B69D-B1672AA1A9DB}"/>
              </a:ext>
            </a:extLst>
          </p:cNvPr>
          <p:cNvSpPr txBox="1"/>
          <p:nvPr/>
        </p:nvSpPr>
        <p:spPr>
          <a:xfrm>
            <a:off x="4951419" y="2511863"/>
            <a:ext cx="30804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Ohio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05C79D2-032E-4F60-BE05-D4C446C3A0D9}"/>
              </a:ext>
            </a:extLst>
          </p:cNvPr>
          <p:cNvSpPr/>
          <p:nvPr/>
        </p:nvSpPr>
        <p:spPr>
          <a:xfrm>
            <a:off x="10349518" y="1589842"/>
            <a:ext cx="3551659" cy="24908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731520"/>
            <a:endParaRPr lang="en-US" sz="288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8F18CC-04B2-4EB8-A5A2-5867F555362E}"/>
              </a:ext>
            </a:extLst>
          </p:cNvPr>
          <p:cNvSpPr/>
          <p:nvPr/>
        </p:nvSpPr>
        <p:spPr>
          <a:xfrm>
            <a:off x="10349519" y="4666314"/>
            <a:ext cx="3551668" cy="24908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731520"/>
            <a:endParaRPr lang="en-US" sz="288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896CFF-DB7B-4F68-B8D6-33CFB433641F}"/>
              </a:ext>
            </a:extLst>
          </p:cNvPr>
          <p:cNvSpPr/>
          <p:nvPr/>
        </p:nvSpPr>
        <p:spPr bwMode="auto">
          <a:xfrm>
            <a:off x="10234631" y="3034629"/>
            <a:ext cx="187463" cy="18039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4B79F8-D221-4C76-AF99-26F089A82790}"/>
              </a:ext>
            </a:extLst>
          </p:cNvPr>
          <p:cNvSpPr/>
          <p:nvPr/>
        </p:nvSpPr>
        <p:spPr bwMode="auto">
          <a:xfrm>
            <a:off x="10234631" y="6101509"/>
            <a:ext cx="187463" cy="18039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C1F5F9E-94F8-455F-B8AA-B67BB239B417}"/>
              </a:ext>
            </a:extLst>
          </p:cNvPr>
          <p:cNvGrpSpPr/>
          <p:nvPr/>
        </p:nvGrpSpPr>
        <p:grpSpPr>
          <a:xfrm>
            <a:off x="11972823" y="2600945"/>
            <a:ext cx="1067552" cy="661997"/>
            <a:chOff x="1406149" y="2037073"/>
            <a:chExt cx="814009" cy="50477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14FF6F7-4D55-48DF-B7C3-1396D8F90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39" y="2047026"/>
              <a:ext cx="0" cy="494817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DB733-5BA7-41C6-BA38-7FDB84E7A70D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68" y="2047020"/>
              <a:ext cx="0" cy="49481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131" name="Rectangle: Rounded Corners 145">
              <a:extLst>
                <a:ext uri="{FF2B5EF4-FFF2-40B4-BE49-F238E27FC236}">
                  <a16:creationId xmlns:a16="http://schemas.microsoft.com/office/drawing/2014/main" id="{8DABAE20-37DB-4552-A2A3-6903C37A5691}"/>
                </a:ext>
              </a:extLst>
            </p:cNvPr>
            <p:cNvSpPr/>
            <p:nvPr/>
          </p:nvSpPr>
          <p:spPr>
            <a:xfrm>
              <a:off x="1406149" y="2037073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32" name="Rectangle: Rounded Corners 146">
              <a:extLst>
                <a:ext uri="{FF2B5EF4-FFF2-40B4-BE49-F238E27FC236}">
                  <a16:creationId xmlns:a16="http://schemas.microsoft.com/office/drawing/2014/main" id="{C5F084E9-645E-41C4-8511-17008B06CD98}"/>
                </a:ext>
              </a:extLst>
            </p:cNvPr>
            <p:cNvSpPr/>
            <p:nvPr/>
          </p:nvSpPr>
          <p:spPr>
            <a:xfrm>
              <a:off x="1912381" y="2037073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  <a:endPara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endParaRPr>
            </a:p>
          </p:txBody>
        </p:sp>
      </p:grpSp>
      <p:sp>
        <p:nvSpPr>
          <p:cNvPr id="128" name="Rectangle: Rounded Corners 142">
            <a:extLst>
              <a:ext uri="{FF2B5EF4-FFF2-40B4-BE49-F238E27FC236}">
                <a16:creationId xmlns:a16="http://schemas.microsoft.com/office/drawing/2014/main" id="{A996596E-2BBB-4D9D-BC83-246B26C2D600}"/>
              </a:ext>
            </a:extLst>
          </p:cNvPr>
          <p:cNvSpPr/>
          <p:nvPr/>
        </p:nvSpPr>
        <p:spPr>
          <a:xfrm>
            <a:off x="11539210" y="3240342"/>
            <a:ext cx="1950720" cy="41017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Storage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DB2493D-65D5-4712-B3FD-03ADBBE423F7}"/>
              </a:ext>
            </a:extLst>
          </p:cNvPr>
          <p:cNvGrpSpPr/>
          <p:nvPr/>
        </p:nvGrpSpPr>
        <p:grpSpPr>
          <a:xfrm>
            <a:off x="11972823" y="5689449"/>
            <a:ext cx="1067552" cy="661997"/>
            <a:chOff x="1406149" y="2037073"/>
            <a:chExt cx="814009" cy="50477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281A662-2A3C-4E95-BB1C-9B4918F38228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39" y="2047026"/>
              <a:ext cx="0" cy="494817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B59E68A-DBBD-4860-AA7F-3C6BD327D2DE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68" y="2047020"/>
              <a:ext cx="0" cy="49481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155" name="Rectangle: Rounded Corners 152">
              <a:extLst>
                <a:ext uri="{FF2B5EF4-FFF2-40B4-BE49-F238E27FC236}">
                  <a16:creationId xmlns:a16="http://schemas.microsoft.com/office/drawing/2014/main" id="{111E6FF4-1352-45F7-8AF3-1119FF9566E8}"/>
                </a:ext>
              </a:extLst>
            </p:cNvPr>
            <p:cNvSpPr/>
            <p:nvPr/>
          </p:nvSpPr>
          <p:spPr>
            <a:xfrm>
              <a:off x="1406149" y="2037073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56" name="Rectangle: Rounded Corners 153">
              <a:extLst>
                <a:ext uri="{FF2B5EF4-FFF2-40B4-BE49-F238E27FC236}">
                  <a16:creationId xmlns:a16="http://schemas.microsoft.com/office/drawing/2014/main" id="{6100725F-C018-4CF3-954F-8719525B3A5C}"/>
                </a:ext>
              </a:extLst>
            </p:cNvPr>
            <p:cNvSpPr/>
            <p:nvPr/>
          </p:nvSpPr>
          <p:spPr>
            <a:xfrm>
              <a:off x="1912381" y="2037073"/>
              <a:ext cx="307777" cy="30777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</a:t>
              </a:r>
              <a:endPara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endParaRPr>
            </a:p>
          </p:txBody>
        </p:sp>
      </p:grpSp>
      <p:sp>
        <p:nvSpPr>
          <p:cNvPr id="135" name="Rectangle: Rounded Corners 149">
            <a:extLst>
              <a:ext uri="{FF2B5EF4-FFF2-40B4-BE49-F238E27FC236}">
                <a16:creationId xmlns:a16="http://schemas.microsoft.com/office/drawing/2014/main" id="{B37D6BDB-F581-4BA6-A0F8-781B511604BA}"/>
              </a:ext>
            </a:extLst>
          </p:cNvPr>
          <p:cNvSpPr/>
          <p:nvPr/>
        </p:nvSpPr>
        <p:spPr>
          <a:xfrm>
            <a:off x="11539210" y="6328846"/>
            <a:ext cx="1950720" cy="41017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Storage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2B1F26-A559-4C17-B4F3-D8DF8BA0E2F7}"/>
              </a:ext>
            </a:extLst>
          </p:cNvPr>
          <p:cNvSpPr txBox="1"/>
          <p:nvPr/>
        </p:nvSpPr>
        <p:spPr>
          <a:xfrm>
            <a:off x="10328363" y="1321939"/>
            <a:ext cx="253672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Northern Virginia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DD9C71-CE90-4E92-AE4D-A73EED0F9451}"/>
              </a:ext>
            </a:extLst>
          </p:cNvPr>
          <p:cNvSpPr txBox="1"/>
          <p:nvPr/>
        </p:nvSpPr>
        <p:spPr>
          <a:xfrm>
            <a:off x="10349519" y="4393264"/>
            <a:ext cx="117043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Ireland</a:t>
            </a:r>
          </a:p>
        </p:txBody>
      </p:sp>
      <p:cxnSp>
        <p:nvCxnSpPr>
          <p:cNvPr id="123" name="Connector: Elbow 137">
            <a:extLst>
              <a:ext uri="{FF2B5EF4-FFF2-40B4-BE49-F238E27FC236}">
                <a16:creationId xmlns:a16="http://schemas.microsoft.com/office/drawing/2014/main" id="{809E4F4E-6FA5-49E3-BB25-3B7051BAA97B}"/>
              </a:ext>
            </a:extLst>
          </p:cNvPr>
          <p:cNvCxnSpPr>
            <a:cxnSpLocks/>
          </p:cNvCxnSpPr>
          <p:nvPr/>
        </p:nvCxnSpPr>
        <p:spPr>
          <a:xfrm flipV="1">
            <a:off x="7694805" y="3121023"/>
            <a:ext cx="2820640" cy="1737791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24" name="Connector: Elbow 138">
            <a:extLst>
              <a:ext uri="{FF2B5EF4-FFF2-40B4-BE49-F238E27FC236}">
                <a16:creationId xmlns:a16="http://schemas.microsoft.com/office/drawing/2014/main" id="{676015E5-D936-488F-AE64-653DE5A331E3}"/>
              </a:ext>
            </a:extLst>
          </p:cNvPr>
          <p:cNvCxnSpPr>
            <a:cxnSpLocks/>
          </p:cNvCxnSpPr>
          <p:nvPr/>
        </p:nvCxnSpPr>
        <p:spPr>
          <a:xfrm>
            <a:off x="7706290" y="4858814"/>
            <a:ext cx="2793231" cy="1321979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E14ADE-661C-4031-ADCA-E698FB447606}"/>
              </a:ext>
            </a:extLst>
          </p:cNvPr>
          <p:cNvSpPr txBox="1"/>
          <p:nvPr/>
        </p:nvSpPr>
        <p:spPr>
          <a:xfrm>
            <a:off x="628639" y="2816452"/>
            <a:ext cx="184185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(secondary region)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E14ADE-661C-4031-ADCA-E698FB447606}"/>
              </a:ext>
            </a:extLst>
          </p:cNvPr>
          <p:cNvSpPr txBox="1"/>
          <p:nvPr/>
        </p:nvSpPr>
        <p:spPr>
          <a:xfrm>
            <a:off x="12179657" y="1643446"/>
            <a:ext cx="184185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(secondary region)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E14ADE-661C-4031-ADCA-E698FB447606}"/>
              </a:ext>
            </a:extLst>
          </p:cNvPr>
          <p:cNvSpPr txBox="1"/>
          <p:nvPr/>
        </p:nvSpPr>
        <p:spPr>
          <a:xfrm>
            <a:off x="12192890" y="4735062"/>
            <a:ext cx="184185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(secondary region)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4ADE-661C-4031-ADCA-E698FB447606}"/>
              </a:ext>
            </a:extLst>
          </p:cNvPr>
          <p:cNvSpPr txBox="1"/>
          <p:nvPr/>
        </p:nvSpPr>
        <p:spPr>
          <a:xfrm>
            <a:off x="5032999" y="2801212"/>
            <a:ext cx="184185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31520"/>
            <a:r>
              <a:rPr lang="en-US" sz="1440" b="1" dirty="0">
                <a:solidFill>
                  <a:srgbClr val="232F3E"/>
                </a:solidFill>
                <a:latin typeface="Amazon Ember Regular"/>
              </a:rPr>
              <a:t>(primary region)</a:t>
            </a:r>
          </a:p>
        </p:txBody>
      </p:sp>
      <p:sp>
        <p:nvSpPr>
          <p:cNvPr id="54" name="Rectangle: Rounded Corners 105">
            <a:extLst>
              <a:ext uri="{FF2B5EF4-FFF2-40B4-BE49-F238E27FC236}">
                <a16:creationId xmlns:a16="http://schemas.microsoft.com/office/drawing/2014/main" id="{8E988296-5996-485E-AF93-D61B5D877FE9}"/>
              </a:ext>
            </a:extLst>
          </p:cNvPr>
          <p:cNvSpPr/>
          <p:nvPr/>
        </p:nvSpPr>
        <p:spPr>
          <a:xfrm rot="16200000">
            <a:off x="2635814" y="3791353"/>
            <a:ext cx="2199344" cy="4101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Inbound replication</a:t>
            </a:r>
          </a:p>
        </p:txBody>
      </p:sp>
      <p:sp>
        <p:nvSpPr>
          <p:cNvPr id="94" name="Rectangle: Rounded Corners 105">
            <a:extLst>
              <a:ext uri="{FF2B5EF4-FFF2-40B4-BE49-F238E27FC236}">
                <a16:creationId xmlns:a16="http://schemas.microsoft.com/office/drawing/2014/main" id="{8E988296-5996-485E-AF93-D61B5D877FE9}"/>
              </a:ext>
            </a:extLst>
          </p:cNvPr>
          <p:cNvSpPr/>
          <p:nvPr/>
        </p:nvSpPr>
        <p:spPr>
          <a:xfrm rot="16200000">
            <a:off x="9622114" y="2634811"/>
            <a:ext cx="2199344" cy="4101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Inbound replication</a:t>
            </a:r>
          </a:p>
        </p:txBody>
      </p:sp>
      <p:sp>
        <p:nvSpPr>
          <p:cNvPr id="95" name="Rectangle: Rounded Corners 105">
            <a:extLst>
              <a:ext uri="{FF2B5EF4-FFF2-40B4-BE49-F238E27FC236}">
                <a16:creationId xmlns:a16="http://schemas.microsoft.com/office/drawing/2014/main" id="{8E988296-5996-485E-AF93-D61B5D877FE9}"/>
              </a:ext>
            </a:extLst>
          </p:cNvPr>
          <p:cNvSpPr/>
          <p:nvPr/>
        </p:nvSpPr>
        <p:spPr>
          <a:xfrm rot="16200000">
            <a:off x="9622114" y="5714535"/>
            <a:ext cx="2199344" cy="4101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Inbound replication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H="1" flipV="1">
            <a:off x="2940673" y="4642711"/>
            <a:ext cx="601755" cy="269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2510439" y="3993799"/>
            <a:ext cx="1016571" cy="1329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H="1" flipV="1">
            <a:off x="1643491" y="3549679"/>
            <a:ext cx="1890539" cy="709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none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>
            <a:off x="1643491" y="3549679"/>
            <a:ext cx="1" cy="24167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V="1">
            <a:off x="10938361" y="6535055"/>
            <a:ext cx="619844" cy="269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V="1">
            <a:off x="10911969" y="3428313"/>
            <a:ext cx="619844" cy="269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  <a:stCxn id="94" idx="2"/>
          </p:cNvCxnSpPr>
          <p:nvPr/>
        </p:nvCxnSpPr>
        <p:spPr>
          <a:xfrm flipV="1">
            <a:off x="10926876" y="2834828"/>
            <a:ext cx="1038521" cy="5073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V="1">
            <a:off x="10917113" y="5887077"/>
            <a:ext cx="1038521" cy="5073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>
            <a:off x="12838552" y="2344345"/>
            <a:ext cx="1" cy="24167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>
            <a:off x="12836457" y="5464972"/>
            <a:ext cx="1" cy="24167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H="1">
            <a:off x="10911969" y="2340063"/>
            <a:ext cx="1938328" cy="716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none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 flipH="1">
            <a:off x="10896927" y="5480236"/>
            <a:ext cx="1938328" cy="716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sm"/>
            <a:tailEnd type="none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sp>
        <p:nvSpPr>
          <p:cNvPr id="146" name="Rectangle: Rounded Corners 105">
            <a:extLst>
              <a:ext uri="{FF2B5EF4-FFF2-40B4-BE49-F238E27FC236}">
                <a16:creationId xmlns:a16="http://schemas.microsoft.com/office/drawing/2014/main" id="{8E988296-5996-485E-AF93-D61B5D877FE9}"/>
              </a:ext>
            </a:extLst>
          </p:cNvPr>
          <p:cNvSpPr/>
          <p:nvPr/>
        </p:nvSpPr>
        <p:spPr>
          <a:xfrm>
            <a:off x="5549937" y="4653725"/>
            <a:ext cx="2396399" cy="4101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rPr>
              <a:t>Outbound replication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28CDEB-BC1F-4BF9-9157-388BA4DEEA81}"/>
              </a:ext>
            </a:extLst>
          </p:cNvPr>
          <p:cNvCxnSpPr>
            <a:cxnSpLocks/>
          </p:cNvCxnSpPr>
          <p:nvPr/>
        </p:nvCxnSpPr>
        <p:spPr>
          <a:xfrm>
            <a:off x="6944251" y="4282481"/>
            <a:ext cx="0" cy="371244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sm"/>
            <a:tailEnd type="arrow" w="med" len="sm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39018F-F613-49D3-9E84-D47912AEFE6C}"/>
              </a:ext>
            </a:extLst>
          </p:cNvPr>
          <p:cNvCxnSpPr>
            <a:cxnSpLocks/>
          </p:cNvCxnSpPr>
          <p:nvPr/>
        </p:nvCxnSpPr>
        <p:spPr>
          <a:xfrm>
            <a:off x="5766138" y="3479393"/>
            <a:ext cx="0" cy="1174332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39018F-F613-49D3-9E84-D47912AEFE6C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761212" y="3476609"/>
            <a:ext cx="347160" cy="2787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E9E5D51-6A35-674F-BF43-E7EC80B35FA6}"/>
              </a:ext>
            </a:extLst>
          </p:cNvPr>
          <p:cNvSpPr/>
          <p:nvPr/>
        </p:nvSpPr>
        <p:spPr>
          <a:xfrm>
            <a:off x="473336" y="1288088"/>
            <a:ext cx="9140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Faster disaster recovery and enhanced data locality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625E-6 -9.87654E-7 L -0.05306 -9.87654E-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583E-6 -9.87654E-7 L -0.05305 -9.87654E-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04938E-6 L -0.05306 1.04938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917E-6 4.93827E-6 L -0.05306 4.93827E-6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97531E-6 L -0.05306 1.97531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7 -4.01235E-6 L -0.05306 -4.01235E-6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3194E-6 -2.71605E-6 L -0.05306 -2.71605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9.87654E-7 L -0.05306 9.87654E-7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57" grpId="0"/>
      <p:bldP spid="157" grpId="1"/>
      <p:bldP spid="158" grpId="0"/>
      <p:bldP spid="158" grpId="1"/>
      <p:bldP spid="159" grpId="0"/>
      <p:bldP spid="159" grpId="1"/>
      <p:bldP spid="49" grpId="0"/>
      <p:bldP spid="49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12D2-4AF8-DD40-A749-100F504C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logical vs. physical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DDE4A-B857-5645-AC44-4421FA0AA3D1}"/>
              </a:ext>
            </a:extLst>
          </p:cNvPr>
          <p:cNvSpPr/>
          <p:nvPr/>
        </p:nvSpPr>
        <p:spPr>
          <a:xfrm>
            <a:off x="250851" y="6040661"/>
            <a:ext cx="6907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Logical replication</a:t>
            </a:r>
            <a:b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MySQL Binary logs (MTS)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D1C61-DC01-7344-B85A-08B6D3E1594E}"/>
              </a:ext>
            </a:extLst>
          </p:cNvPr>
          <p:cNvSpPr/>
          <p:nvPr/>
        </p:nvSpPr>
        <p:spPr>
          <a:xfrm>
            <a:off x="7229517" y="6040661"/>
            <a:ext cx="7095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 replication</a:t>
            </a:r>
            <a:b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Global Database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C6DB4F-150A-E245-8DAB-EC786B74A8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91797"/>
              </p:ext>
            </p:extLst>
          </p:nvPr>
        </p:nvGraphicFramePr>
        <p:xfrm>
          <a:off x="250854" y="1581123"/>
          <a:ext cx="6907016" cy="433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CAB375-BBC2-FA4D-BFE2-313C8FCBF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23091"/>
              </p:ext>
            </p:extLst>
          </p:nvPr>
        </p:nvGraphicFramePr>
        <p:xfrm>
          <a:off x="7229517" y="1581121"/>
          <a:ext cx="7095690" cy="433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620420-53E8-CF41-B899-AF1D64CAB08D}"/>
              </a:ext>
            </a:extLst>
          </p:cNvPr>
          <p:cNvSpPr txBox="1"/>
          <p:nvPr/>
        </p:nvSpPr>
        <p:spPr>
          <a:xfrm>
            <a:off x="2910570" y="7063942"/>
            <a:ext cx="88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485"/>
            <a:r>
              <a:rPr lang="en-US" sz="1800" dirty="0">
                <a:solidFill>
                  <a:schemeClr val="tx2"/>
                </a:solidFill>
              </a:rPr>
              <a:t>SysBench OLTP (write-only) stepped every 600 seconds on R4.16xlarge</a:t>
            </a:r>
          </a:p>
        </p:txBody>
      </p:sp>
    </p:spTree>
    <p:extLst>
      <p:ext uri="{BB962C8B-B14F-4D97-AF65-F5344CB8AC3E}">
        <p14:creationId xmlns:p14="http://schemas.microsoft.com/office/powerpoint/2010/main" val="175853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70CC-767B-E948-8FBC-F093EA60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HA: reducing the impact of downtime/failures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79A13-72B7-E242-84DB-0F749E236A7C}"/>
              </a:ext>
            </a:extLst>
          </p:cNvPr>
          <p:cNvSpPr/>
          <p:nvPr/>
        </p:nvSpPr>
        <p:spPr>
          <a:xfrm>
            <a:off x="7189360" y="1908072"/>
            <a:ext cx="6873232" cy="1348959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Multiple concurrent writer DB instances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When one fails others are still available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08DB-C1D2-F84E-B593-ACC93E56E200}"/>
              </a:ext>
            </a:extLst>
          </p:cNvPr>
          <p:cNvSpPr/>
          <p:nvPr/>
        </p:nvSpPr>
        <p:spPr>
          <a:xfrm>
            <a:off x="7189360" y="4880019"/>
            <a:ext cx="6873232" cy="2018694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Cluster-aware clients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RDS Proxy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56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Failover optimization and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4E722-8C8C-214C-A8F7-E1551B043C97}"/>
              </a:ext>
            </a:extLst>
          </p:cNvPr>
          <p:cNvSpPr/>
          <p:nvPr/>
        </p:nvSpPr>
        <p:spPr>
          <a:xfrm>
            <a:off x="695169" y="1637725"/>
            <a:ext cx="5998741" cy="18896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8" dirty="0">
                <a:ea typeface="Amazon Ember" panose="020B0603020204020204" pitchFamily="34" charset="0"/>
                <a:cs typeface="Arial" panose="020B0604020202020204" pitchFamily="34" charset="0"/>
              </a:rPr>
              <a:t>Aurora Multi-Master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A694C-6EC1-934A-97F9-DE4060298D9A}"/>
              </a:ext>
            </a:extLst>
          </p:cNvPr>
          <p:cNvSpPr/>
          <p:nvPr/>
        </p:nvSpPr>
        <p:spPr>
          <a:xfrm>
            <a:off x="695169" y="5009059"/>
            <a:ext cx="5998741" cy="18896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8" dirty="0">
                <a:ea typeface="Amazon Ember" panose="020B0603020204020204" pitchFamily="34" charset="0"/>
                <a:cs typeface="Arial" panose="020B0604020202020204" pitchFamily="34" charset="0"/>
              </a:rPr>
              <a:t>Efficient Connection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5038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6352EE-93E1-B642-B4BE-7E9FBC9D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availability with Aurora Multi-Master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D0214-105E-6343-9DA9-85AFD81CE5FE}"/>
              </a:ext>
            </a:extLst>
          </p:cNvPr>
          <p:cNvSpPr txBox="1">
            <a:spLocks/>
          </p:cNvSpPr>
          <p:nvPr/>
        </p:nvSpPr>
        <p:spPr>
          <a:xfrm>
            <a:off x="7964434" y="1938945"/>
            <a:ext cx="5702911" cy="1034129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1520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400" dirty="0">
                <a:solidFill>
                  <a:schemeClr val="tx2"/>
                </a:solidFill>
              </a:rPr>
              <a:t>Multiple independent DB instances write to shared storage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FBAD2-8438-544E-AF62-B535429714AF}"/>
              </a:ext>
            </a:extLst>
          </p:cNvPr>
          <p:cNvSpPr txBox="1">
            <a:spLocks/>
          </p:cNvSpPr>
          <p:nvPr/>
        </p:nvSpPr>
        <p:spPr>
          <a:xfrm>
            <a:off x="7964438" y="3539538"/>
            <a:ext cx="5702910" cy="664797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1520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400" dirty="0">
                <a:solidFill>
                  <a:schemeClr val="tx2"/>
                </a:solidFill>
              </a:rPr>
              <a:t>6 copies, 2 copies per AZ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DF469C4-6B32-2A49-815D-28D8EE21C74F}"/>
              </a:ext>
            </a:extLst>
          </p:cNvPr>
          <p:cNvSpPr/>
          <p:nvPr/>
        </p:nvSpPr>
        <p:spPr bwMode="auto">
          <a:xfrm>
            <a:off x="6462209" y="2072012"/>
            <a:ext cx="1084522" cy="73866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89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EDB72BD-9133-374A-983B-CFCD6F94215A}"/>
              </a:ext>
            </a:extLst>
          </p:cNvPr>
          <p:cNvSpPr/>
          <p:nvPr/>
        </p:nvSpPr>
        <p:spPr bwMode="auto">
          <a:xfrm>
            <a:off x="6462208" y="3492602"/>
            <a:ext cx="1084522" cy="73866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89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787C-7BE9-0A40-9C4F-240C684F9AD4}"/>
              </a:ext>
            </a:extLst>
          </p:cNvPr>
          <p:cNvSpPr txBox="1">
            <a:spLocks/>
          </p:cNvSpPr>
          <p:nvPr/>
        </p:nvSpPr>
        <p:spPr>
          <a:xfrm>
            <a:off x="2250843" y="2123611"/>
            <a:ext cx="4211366" cy="627864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Continuous Availability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9E224E-2627-2742-AF35-2C2CC0275B7F}"/>
              </a:ext>
            </a:extLst>
          </p:cNvPr>
          <p:cNvSpPr txBox="1">
            <a:spLocks/>
          </p:cNvSpPr>
          <p:nvPr/>
        </p:nvSpPr>
        <p:spPr>
          <a:xfrm>
            <a:off x="2250845" y="3531829"/>
            <a:ext cx="4189187" cy="627864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Highly Durable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C5C4A-8A38-5343-A3D8-249D2A3C2FC2}"/>
              </a:ext>
            </a:extLst>
          </p:cNvPr>
          <p:cNvSpPr txBox="1">
            <a:spLocks/>
          </p:cNvSpPr>
          <p:nvPr/>
        </p:nvSpPr>
        <p:spPr>
          <a:xfrm>
            <a:off x="7964438" y="4631418"/>
            <a:ext cx="5702910" cy="1034129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1520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400" dirty="0">
                <a:solidFill>
                  <a:schemeClr val="tx2"/>
                </a:solidFill>
              </a:rPr>
              <a:t>Support for indexes, constraints, triggers, procedures, functions etc.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81990B9-38CB-A543-81B6-75674B38BD57}"/>
              </a:ext>
            </a:extLst>
          </p:cNvPr>
          <p:cNvSpPr/>
          <p:nvPr/>
        </p:nvSpPr>
        <p:spPr bwMode="auto">
          <a:xfrm>
            <a:off x="6440032" y="4801662"/>
            <a:ext cx="1084522" cy="73866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89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C4B16C-E59A-EB47-A838-3884CBC523BF}"/>
              </a:ext>
            </a:extLst>
          </p:cNvPr>
          <p:cNvSpPr txBox="1">
            <a:spLocks/>
          </p:cNvSpPr>
          <p:nvPr/>
        </p:nvSpPr>
        <p:spPr>
          <a:xfrm>
            <a:off x="2250843" y="4856712"/>
            <a:ext cx="4189187" cy="627864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SQL Compatible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D16FBC0-35F6-3C40-B51A-EC4FB01B38D0}"/>
              </a:ext>
            </a:extLst>
          </p:cNvPr>
          <p:cNvSpPr/>
          <p:nvPr/>
        </p:nvSpPr>
        <p:spPr bwMode="auto">
          <a:xfrm>
            <a:off x="6462209" y="6154480"/>
            <a:ext cx="1084522" cy="73866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89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72D7A9-CA68-A047-A006-2E2DBB6162F9}"/>
              </a:ext>
            </a:extLst>
          </p:cNvPr>
          <p:cNvSpPr txBox="1">
            <a:spLocks/>
          </p:cNvSpPr>
          <p:nvPr/>
        </p:nvSpPr>
        <p:spPr>
          <a:xfrm>
            <a:off x="7964435" y="6209880"/>
            <a:ext cx="5702911" cy="627864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Optimistic conflict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93BD39-6B28-FE44-8C76-550ECF4170BE}"/>
              </a:ext>
            </a:extLst>
          </p:cNvPr>
          <p:cNvSpPr txBox="1">
            <a:spLocks/>
          </p:cNvSpPr>
          <p:nvPr/>
        </p:nvSpPr>
        <p:spPr>
          <a:xfrm>
            <a:off x="2273021" y="6209880"/>
            <a:ext cx="4189187" cy="627864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Write Scaling</a:t>
            </a:r>
          </a:p>
        </p:txBody>
      </p:sp>
    </p:spTree>
    <p:extLst>
      <p:ext uri="{BB962C8B-B14F-4D97-AF65-F5344CB8AC3E}">
        <p14:creationId xmlns:p14="http://schemas.microsoft.com/office/powerpoint/2010/main" val="121871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6AFA-7BAE-5C43-87CA-51D60E08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Aurora Multi-Master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4171-2693-354D-95F8-B3A34DE0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6198753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node in the cluster is a writer node that can serve both read and write requests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Shared distributed storage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Instances can fail and recover independently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additional cost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81EDC-60FB-5B4B-9A16-75B640302C87}"/>
              </a:ext>
            </a:extLst>
          </p:cNvPr>
          <p:cNvGrpSpPr/>
          <p:nvPr/>
        </p:nvGrpSpPr>
        <p:grpSpPr>
          <a:xfrm>
            <a:off x="8072741" y="2769060"/>
            <a:ext cx="4837713" cy="3941022"/>
            <a:chOff x="3446951" y="1666149"/>
            <a:chExt cx="7067597" cy="3648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EBA1AB-72E8-694B-8FC7-96D05A92BCB5}"/>
                </a:ext>
              </a:extLst>
            </p:cNvPr>
            <p:cNvSpPr/>
            <p:nvPr/>
          </p:nvSpPr>
          <p:spPr>
            <a:xfrm>
              <a:off x="4771418" y="2835024"/>
              <a:ext cx="1706473" cy="918985"/>
            </a:xfrm>
            <a:prstGeom prst="rect">
              <a:avLst/>
            </a:prstGeom>
            <a:solidFill>
              <a:srgbClr val="8C28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lvl="0" algn="ctr" defTabSz="731520">
                <a:defRPr/>
              </a:pPr>
              <a:r>
                <a:rPr lang="en-US" sz="2000" dirty="0">
                  <a:solidFill>
                    <a:srgbClr val="FFFFFF"/>
                  </a:solidFill>
                  <a:ea typeface="Amazon Ember" charset="0"/>
                  <a:cs typeface="Amazon Ember" charset="0"/>
                </a:rPr>
                <a:t>Writer #1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2DDB7D-E7C8-4241-944B-6E709DC26FB2}"/>
                </a:ext>
              </a:extLst>
            </p:cNvPr>
            <p:cNvSpPr/>
            <p:nvPr/>
          </p:nvSpPr>
          <p:spPr>
            <a:xfrm>
              <a:off x="6933362" y="2835024"/>
              <a:ext cx="1706473" cy="918985"/>
            </a:xfrm>
            <a:prstGeom prst="rect">
              <a:avLst/>
            </a:prstGeom>
            <a:solidFill>
              <a:srgbClr val="8C28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lvl="0" algn="ctr" defTabSz="731520">
                <a:defRPr/>
              </a:pPr>
              <a:r>
                <a:rPr lang="en-US" sz="2000" dirty="0">
                  <a:solidFill>
                    <a:srgbClr val="FFFFFF"/>
                  </a:solidFill>
                  <a:ea typeface="Amazon Ember" charset="0"/>
                  <a:cs typeface="Amazon Ember" charset="0"/>
                </a:rPr>
                <a:t>Writer #2</a:t>
              </a:r>
            </a:p>
          </p:txBody>
        </p:sp>
        <p:sp>
          <p:nvSpPr>
            <p:cNvPr id="7" name="Rounded Rectangle 23">
              <a:extLst>
                <a:ext uri="{FF2B5EF4-FFF2-40B4-BE49-F238E27FC236}">
                  <a16:creationId xmlns:a16="http://schemas.microsoft.com/office/drawing/2014/main" id="{F4EC3342-7F20-1F4A-9DEA-796BB842BF17}"/>
                </a:ext>
              </a:extLst>
            </p:cNvPr>
            <p:cNvSpPr/>
            <p:nvPr/>
          </p:nvSpPr>
          <p:spPr>
            <a:xfrm>
              <a:off x="3446951" y="1666149"/>
              <a:ext cx="3363011" cy="558949"/>
            </a:xfrm>
            <a:prstGeom prst="rect">
              <a:avLst/>
            </a:prstGeom>
            <a:solidFill>
              <a:srgbClr val="D232A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lvl="0" algn="ctr" defTabSz="731520">
                <a:defRPr/>
              </a:pPr>
              <a:r>
                <a:rPr lang="en-US" sz="2000" dirty="0">
                  <a:solidFill>
                    <a:srgbClr val="FFFFFF"/>
                  </a:solidFill>
                  <a:ea typeface="Amazon Ember" charset="0"/>
                  <a:cs typeface="Amazon Ember" charset="0"/>
                </a:rPr>
                <a:t>Application1</a:t>
              </a:r>
            </a:p>
          </p:txBody>
        </p:sp>
        <p:sp>
          <p:nvSpPr>
            <p:cNvPr id="8" name="Rounded Rectangle 31">
              <a:extLst>
                <a:ext uri="{FF2B5EF4-FFF2-40B4-BE49-F238E27FC236}">
                  <a16:creationId xmlns:a16="http://schemas.microsoft.com/office/drawing/2014/main" id="{5B562C76-2146-5F44-BF0A-C9F36A9C8EC3}"/>
                </a:ext>
              </a:extLst>
            </p:cNvPr>
            <p:cNvSpPr/>
            <p:nvPr/>
          </p:nvSpPr>
          <p:spPr>
            <a:xfrm>
              <a:off x="7151537" y="1666149"/>
              <a:ext cx="3363011" cy="558949"/>
            </a:xfrm>
            <a:prstGeom prst="rect">
              <a:avLst/>
            </a:prstGeom>
            <a:solidFill>
              <a:srgbClr val="D232A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lvl="0" algn="ctr" defTabSz="731520">
                <a:defRPr/>
              </a:pPr>
              <a:r>
                <a:rPr lang="en-US" sz="2000" dirty="0">
                  <a:solidFill>
                    <a:srgbClr val="FFFFFF"/>
                  </a:solidFill>
                  <a:ea typeface="Amazon Ember" charset="0"/>
                  <a:cs typeface="Amazon Ember" charset="0"/>
                </a:rPr>
                <a:t>Application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6CA804-BB3F-D145-BCFE-73D5D34C1800}"/>
                </a:ext>
              </a:extLst>
            </p:cNvPr>
            <p:cNvSpPr/>
            <p:nvPr/>
          </p:nvSpPr>
          <p:spPr bwMode="auto">
            <a:xfrm>
              <a:off x="9554077" y="2568895"/>
              <a:ext cx="138223" cy="1250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5468ED59-B5EC-9842-8A4B-CC1403662358}"/>
                </a:ext>
              </a:extLst>
            </p:cNvPr>
            <p:cNvSpPr/>
            <p:nvPr/>
          </p:nvSpPr>
          <p:spPr>
            <a:xfrm>
              <a:off x="3446951" y="4320835"/>
              <a:ext cx="7067597" cy="9943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algn="ctr" defTabSz="731520">
                <a:defRPr/>
              </a:pPr>
              <a:r>
                <a:rPr lang="en-US" sz="2400" dirty="0">
                  <a:solidFill>
                    <a:srgbClr val="FFFFFF"/>
                  </a:solidFill>
                  <a:ea typeface="Amazon Ember" charset="0"/>
                  <a:cs typeface="Amazon Ember" charset="0"/>
                </a:rPr>
                <a:t>Shared distributed storage volume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75F86-B842-8F4E-819A-AC32C584569F}"/>
              </a:ext>
            </a:extLst>
          </p:cNvPr>
          <p:cNvCxnSpPr/>
          <p:nvPr/>
        </p:nvCxnSpPr>
        <p:spPr>
          <a:xfrm>
            <a:off x="9223718" y="3372741"/>
            <a:ext cx="339644" cy="658738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72CF24-042B-F745-82B8-EE1A2A438383}"/>
              </a:ext>
            </a:extLst>
          </p:cNvPr>
          <p:cNvCxnSpPr/>
          <p:nvPr/>
        </p:nvCxnSpPr>
        <p:spPr>
          <a:xfrm>
            <a:off x="9223718" y="3372741"/>
            <a:ext cx="1819477" cy="658738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01A40-1CDC-5B49-9BF2-0727FC4991BC}"/>
              </a:ext>
            </a:extLst>
          </p:cNvPr>
          <p:cNvCxnSpPr/>
          <p:nvPr/>
        </p:nvCxnSpPr>
        <p:spPr>
          <a:xfrm flipH="1">
            <a:off x="11043195" y="3372741"/>
            <a:ext cx="716282" cy="658738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4A2B60-84FC-4445-9879-91ABA297AFC3}"/>
              </a:ext>
            </a:extLst>
          </p:cNvPr>
          <p:cNvCxnSpPr/>
          <p:nvPr/>
        </p:nvCxnSpPr>
        <p:spPr>
          <a:xfrm flipH="1">
            <a:off x="9563362" y="3372741"/>
            <a:ext cx="2196115" cy="658738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F1534-FF9B-054D-A4F3-A6A2372DD681}"/>
              </a:ext>
            </a:extLst>
          </p:cNvPr>
          <p:cNvCxnSpPr/>
          <p:nvPr/>
        </p:nvCxnSpPr>
        <p:spPr>
          <a:xfrm flipH="1">
            <a:off x="9563361" y="5024009"/>
            <a:ext cx="2503" cy="61218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084B83-923E-D34C-8192-A315DB94D977}"/>
              </a:ext>
            </a:extLst>
          </p:cNvPr>
          <p:cNvCxnSpPr/>
          <p:nvPr/>
        </p:nvCxnSpPr>
        <p:spPr>
          <a:xfrm flipH="1">
            <a:off x="11043194" y="5024009"/>
            <a:ext cx="2503" cy="61218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EXAMPLE AURORA IMMERSION DAY AGENDA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Participants Introduction (10 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Customer architecture or goals (20 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Introduction to Amazon Aurora (L200, 15min)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Aurora Fundamentals: Cluster Architecture, Storage System (L300-400,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HA/DR: HA options, failure recovery, connection management, DR options, Global Database, Multi-Master (L300-400+, 1.5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Management and Monitoring: Patching/upgrades, CloudWatch Metrics, Enhanced Monitoring, Performance Insights, Serverless + Data API, Read Replica Auto Scaling, RDS Proxy (L200-400+, 1.5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Security and Shared Responsibility Model (L200,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Migration Best Practices (L300,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Performance Features and Optimization: Parallel Query, AKP, Query Cache, Hash Joins, Batch Scans (L300-400+,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Best Practices for Effective Data Models (L300-400+, 0.5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Roadmap Review (L200-300,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1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0A42-DB52-384D-963A-A471E5CC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Aurora Multi-Master with your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76A6-63C9-E047-9F95-FC51DF27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5297053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Allocate applications to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 writer node health checks in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Re-distribute connections from failed writers to healthy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Client side drivers used with Aurora single master will also work with Multi-Master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0D4C-524F-4048-84A7-0BFF0771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67" y="2250253"/>
            <a:ext cx="7960205" cy="4477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177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Multi-Master: example of transactions with no conflict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544791" y="2712750"/>
            <a:ext cx="4849567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Transactions </a:t>
            </a:r>
            <a:r>
              <a:rPr lang="en-US" sz="224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T1</a:t>
            </a: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and </a:t>
            </a:r>
            <a:r>
              <a:rPr lang="en-US" sz="224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T2</a:t>
            </a: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from </a:t>
            </a:r>
            <a:r>
              <a:rPr lang="en-US" sz="224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BLUE</a:t>
            </a: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and </a:t>
            </a:r>
            <a:r>
              <a:rPr lang="en-US" sz="224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RED</a:t>
            </a: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masters update different tables Table 1 and Table 2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4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No logical or physical conflicts because data from Table 1 and Table 2 are stored on different pages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4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4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No conflict resolution required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899986" y="3730014"/>
            <a:ext cx="8000019" cy="3133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185424" y="4157614"/>
            <a:ext cx="3443514" cy="6894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04926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528579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052234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575886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105888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483187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10057148" y="4144343"/>
            <a:ext cx="3621928" cy="7047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055632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1579285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2102939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2626592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3156594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533893" y="4300600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302879" y="3721105"/>
            <a:ext cx="106247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Page 1 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1275734" y="3721105"/>
            <a:ext cx="98873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Page 2</a:t>
            </a:r>
          </a:p>
        </p:txBody>
      </p:sp>
      <p:cxnSp>
        <p:nvCxnSpPr>
          <p:cNvPr id="309" name="Straight Connector 308"/>
          <p:cNvCxnSpPr>
            <a:cxnSpLocks/>
            <a:stCxn id="171" idx="2"/>
          </p:cNvCxnSpPr>
          <p:nvPr/>
        </p:nvCxnSpPr>
        <p:spPr>
          <a:xfrm>
            <a:off x="9113451" y="2815241"/>
            <a:ext cx="0" cy="90586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cxnSpLocks/>
            <a:stCxn id="183" idx="2"/>
          </p:cNvCxnSpPr>
          <p:nvPr/>
        </p:nvCxnSpPr>
        <p:spPr>
          <a:xfrm>
            <a:off x="12860936" y="2815241"/>
            <a:ext cx="0" cy="90586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7754" y="1762566"/>
            <a:ext cx="1491393" cy="1052675"/>
            <a:chOff x="8926554" y="1554011"/>
            <a:chExt cx="1491393" cy="1052675"/>
          </a:xfrm>
        </p:grpSpPr>
        <p:sp>
          <p:nvSpPr>
            <p:cNvPr id="171" name="Rectangle 170"/>
            <p:cNvSpPr/>
            <p:nvPr/>
          </p:nvSpPr>
          <p:spPr>
            <a:xfrm>
              <a:off x="8926554" y="1554011"/>
              <a:ext cx="1491393" cy="10526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9048528" y="1898761"/>
              <a:ext cx="1263487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60" b="1" cap="all" dirty="0">
                  <a:solidFill>
                    <a:schemeClr val="accent3"/>
                  </a:solidFill>
                  <a:latin typeface="Amazon Ember" charset="0"/>
                  <a:ea typeface="Amazon Ember" charset="0"/>
                  <a:cs typeface="Amazon Ember" charset="0"/>
                </a:rPr>
                <a:t>Master 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102939" y="1762566"/>
            <a:ext cx="1515993" cy="1052675"/>
            <a:chOff x="12661739" y="1437720"/>
            <a:chExt cx="1515993" cy="1052675"/>
          </a:xfrm>
        </p:grpSpPr>
        <p:sp>
          <p:nvSpPr>
            <p:cNvPr id="183" name="Rectangle 182"/>
            <p:cNvSpPr/>
            <p:nvPr/>
          </p:nvSpPr>
          <p:spPr>
            <a:xfrm>
              <a:off x="12661739" y="1437720"/>
              <a:ext cx="1515993" cy="1052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2792431" y="1777002"/>
              <a:ext cx="1263487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60" b="1" cap="all" dirty="0">
                  <a:solidFill>
                    <a:schemeClr val="accent6"/>
                  </a:solidFill>
                  <a:latin typeface="Amazon Ember" charset="0"/>
                  <a:ea typeface="Amazon Ember" charset="0"/>
                  <a:cs typeface="Amazon Ember" charset="0"/>
                </a:rPr>
                <a:t>Master 2</a:t>
              </a: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7502572" y="6360514"/>
            <a:ext cx="110709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table 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332253" y="6360514"/>
            <a:ext cx="110709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table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24198"/>
              </p:ext>
            </p:extLst>
          </p:nvPr>
        </p:nvGraphicFramePr>
        <p:xfrm>
          <a:off x="6755987" y="5141503"/>
          <a:ext cx="2592492" cy="10332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31989"/>
              </p:ext>
            </p:extLst>
          </p:nvPr>
        </p:nvGraphicFramePr>
        <p:xfrm>
          <a:off x="10586056" y="5153402"/>
          <a:ext cx="2592492" cy="10332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Multi-Master: example of physical conflict (storage arbitration)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554236" y="1330556"/>
            <a:ext cx="484956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Transactions </a:t>
            </a:r>
            <a:r>
              <a:rPr lang="en-US" sz="200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T1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and </a:t>
            </a:r>
            <a:r>
              <a:rPr lang="en-US" sz="200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T2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from </a:t>
            </a:r>
            <a:r>
              <a:rPr lang="en-US" sz="200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BLUE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and </a:t>
            </a:r>
            <a:r>
              <a:rPr lang="en-US" sz="200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RED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masters update Table 1 at the same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Data may be on the same page and cause a conflict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Transaction </a:t>
            </a:r>
            <a:r>
              <a:rPr lang="en-US" sz="200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T1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from </a:t>
            </a:r>
            <a:r>
              <a:rPr lang="en-US" sz="200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BLUE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master achieves quorum (first to reach storage) – transaction </a:t>
            </a:r>
            <a:r>
              <a:rPr lang="en-US" sz="2000" b="1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rPr>
              <a:t>T1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is committed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Transaction </a:t>
            </a:r>
            <a:r>
              <a:rPr lang="en-US" sz="200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T2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from </a:t>
            </a:r>
            <a:r>
              <a:rPr lang="en-US" sz="200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RED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master fails to achieves quorum – transaction </a:t>
            </a:r>
            <a:r>
              <a:rPr lang="en-US" sz="2000" b="1" dirty="0">
                <a:solidFill>
                  <a:schemeClr val="accent6"/>
                </a:solidFill>
                <a:latin typeface="Amazon Ember" charset="0"/>
                <a:ea typeface="Amazon Ember" charset="0"/>
                <a:cs typeface="Amazon Ember" charset="0"/>
              </a:rPr>
              <a:t>T2</a:t>
            </a: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 is rolled back and returns error to client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Amazon Ember" charset="0"/>
                <a:ea typeface="Amazon Ember" charset="0"/>
                <a:cs typeface="Amazon Ember" charset="0"/>
              </a:rPr>
              <a:t>Storage nodes act as arbitrator for conflict resolution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899986" y="3730014"/>
            <a:ext cx="8000019" cy="3133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185424" y="4157614"/>
            <a:ext cx="3443514" cy="6894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04926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528579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052234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575886" y="4309656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105888" y="4309656"/>
            <a:ext cx="398157" cy="39537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483187" y="4309656"/>
            <a:ext cx="398157" cy="3953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rPr>
              <a:t>1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10057148" y="4144343"/>
            <a:ext cx="3621928" cy="7047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055632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1579285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2102939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626592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3156594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0533893" y="4300600"/>
            <a:ext cx="398157" cy="39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b="1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302879" y="3721105"/>
            <a:ext cx="106247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Page 1 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1275734" y="3721105"/>
            <a:ext cx="98873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Page 2</a:t>
            </a:r>
          </a:p>
        </p:txBody>
      </p:sp>
      <p:cxnSp>
        <p:nvCxnSpPr>
          <p:cNvPr id="309" name="Straight Connector 308"/>
          <p:cNvCxnSpPr>
            <a:cxnSpLocks/>
            <a:stCxn id="171" idx="2"/>
          </p:cNvCxnSpPr>
          <p:nvPr/>
        </p:nvCxnSpPr>
        <p:spPr>
          <a:xfrm>
            <a:off x="9113451" y="2815241"/>
            <a:ext cx="0" cy="90586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cxnSpLocks/>
            <a:stCxn id="183" idx="2"/>
          </p:cNvCxnSpPr>
          <p:nvPr/>
        </p:nvCxnSpPr>
        <p:spPr>
          <a:xfrm>
            <a:off x="12860936" y="2815241"/>
            <a:ext cx="0" cy="90586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7754" y="1762566"/>
            <a:ext cx="1491393" cy="1052675"/>
            <a:chOff x="8926554" y="1554011"/>
            <a:chExt cx="1491393" cy="1052675"/>
          </a:xfrm>
        </p:grpSpPr>
        <p:sp>
          <p:nvSpPr>
            <p:cNvPr id="171" name="Rectangle 170"/>
            <p:cNvSpPr/>
            <p:nvPr/>
          </p:nvSpPr>
          <p:spPr>
            <a:xfrm>
              <a:off x="8926554" y="1554011"/>
              <a:ext cx="1491393" cy="10526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>
                <a:solidFill>
                  <a:schemeClr val="accent3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9048528" y="1898761"/>
              <a:ext cx="1263487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60" b="1" cap="all" dirty="0">
                  <a:solidFill>
                    <a:schemeClr val="accent3"/>
                  </a:solidFill>
                  <a:latin typeface="Amazon Ember" charset="0"/>
                  <a:ea typeface="Amazon Ember" charset="0"/>
                  <a:cs typeface="Amazon Ember" charset="0"/>
                </a:rPr>
                <a:t>Master 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102939" y="1762566"/>
            <a:ext cx="1515993" cy="1052675"/>
            <a:chOff x="12661739" y="1437720"/>
            <a:chExt cx="1515993" cy="1052675"/>
          </a:xfrm>
        </p:grpSpPr>
        <p:sp>
          <p:nvSpPr>
            <p:cNvPr id="183" name="Rectangle 182"/>
            <p:cNvSpPr/>
            <p:nvPr/>
          </p:nvSpPr>
          <p:spPr>
            <a:xfrm>
              <a:off x="12661739" y="1437720"/>
              <a:ext cx="1515993" cy="1052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>
                <a:solidFill>
                  <a:srgbClr val="FFFFFF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2792431" y="1777002"/>
              <a:ext cx="1263487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60" b="1" cap="all" dirty="0">
                  <a:solidFill>
                    <a:schemeClr val="accent6"/>
                  </a:solidFill>
                  <a:latin typeface="Amazon Ember" charset="0"/>
                  <a:ea typeface="Amazon Ember" charset="0"/>
                  <a:cs typeface="Amazon Ember" charset="0"/>
                </a:rPr>
                <a:t>Master 2</a:t>
              </a: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7502572" y="6360514"/>
            <a:ext cx="110709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table 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332253" y="6360514"/>
            <a:ext cx="110709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20" b="1" cap="all" dirty="0">
                <a:solidFill>
                  <a:srgbClr val="FFFFFF">
                    <a:lumMod val="50000"/>
                  </a:srgbClr>
                </a:solidFill>
                <a:latin typeface="Amazon Ember" charset="0"/>
                <a:ea typeface="Amazon Ember" charset="0"/>
                <a:cs typeface="Amazon Ember" charset="0"/>
              </a:rPr>
              <a:t>table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55987" y="5141503"/>
          <a:ext cx="2592492" cy="10332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0586056" y="5153402"/>
          <a:ext cx="2592492" cy="10332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46304" marR="146304" marT="73152" marB="73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5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4D936-65B1-0943-9939-F4DEDDD40202}"/>
              </a:ext>
            </a:extLst>
          </p:cNvPr>
          <p:cNvSpPr/>
          <p:nvPr/>
        </p:nvSpPr>
        <p:spPr>
          <a:xfrm>
            <a:off x="4622301" y="6213044"/>
            <a:ext cx="1181046" cy="1038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39889-19F5-0144-848A-E87AA94D4B8C}"/>
              </a:ext>
            </a:extLst>
          </p:cNvPr>
          <p:cNvSpPr/>
          <p:nvPr/>
        </p:nvSpPr>
        <p:spPr>
          <a:xfrm>
            <a:off x="1357018" y="3861462"/>
            <a:ext cx="1181046" cy="1038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1C73C-308B-AC49-BF2C-D72D02F6727D}"/>
              </a:ext>
            </a:extLst>
          </p:cNvPr>
          <p:cNvSpPr/>
          <p:nvPr/>
        </p:nvSpPr>
        <p:spPr>
          <a:xfrm>
            <a:off x="4622301" y="3821483"/>
            <a:ext cx="1181046" cy="1038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1DB88-22F5-794C-9CB0-F70108E0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74" y="6340050"/>
            <a:ext cx="846864" cy="836213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57FC4-CBE1-AE4B-B695-9E6186F7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7" y="4911716"/>
            <a:ext cx="846864" cy="83621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74A65-A826-4747-8432-D5695B32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62" y="3934348"/>
            <a:ext cx="846864" cy="836213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4F3756-9878-7A4B-A299-596EE7F6AB07}"/>
              </a:ext>
            </a:extLst>
          </p:cNvPr>
          <p:cNvSpPr/>
          <p:nvPr/>
        </p:nvSpPr>
        <p:spPr>
          <a:xfrm>
            <a:off x="519481" y="1509754"/>
            <a:ext cx="2877458" cy="996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A84616-1366-E14E-89D5-28C1CFB24A45}"/>
              </a:ext>
            </a:extLst>
          </p:cNvPr>
          <p:cNvCxnSpPr>
            <a:cxnSpLocks/>
          </p:cNvCxnSpPr>
          <p:nvPr/>
        </p:nvCxnSpPr>
        <p:spPr>
          <a:xfrm>
            <a:off x="1696274" y="2506318"/>
            <a:ext cx="0" cy="13551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4DD943-6C8D-FC42-9B1A-B768CCF36F5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23147" y="4479436"/>
            <a:ext cx="2689678" cy="17336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9F181-4449-4241-B0E4-5661789C1030}"/>
              </a:ext>
            </a:extLst>
          </p:cNvPr>
          <p:cNvCxnSpPr>
            <a:cxnSpLocks/>
          </p:cNvCxnSpPr>
          <p:nvPr/>
        </p:nvCxnSpPr>
        <p:spPr>
          <a:xfrm>
            <a:off x="2523208" y="4442561"/>
            <a:ext cx="2125830" cy="576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3721404-58CF-3B40-BF7F-5C503276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27" y="7277434"/>
            <a:ext cx="846864" cy="836213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A5EB824-8567-DC48-897B-03D23194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7" y="6122578"/>
            <a:ext cx="846864" cy="836213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471024-3027-FA43-BF05-E0BDB6646734}"/>
              </a:ext>
            </a:extLst>
          </p:cNvPr>
          <p:cNvCxnSpPr>
            <a:cxnSpLocks/>
          </p:cNvCxnSpPr>
          <p:nvPr/>
        </p:nvCxnSpPr>
        <p:spPr>
          <a:xfrm>
            <a:off x="2491352" y="4181941"/>
            <a:ext cx="2158093" cy="0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8E62DF-4253-1947-AA8E-8FD641F5BB0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157" y="4864996"/>
            <a:ext cx="2718144" cy="1867534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417382-FB3E-8741-8B8F-042AA824DEAF}"/>
              </a:ext>
            </a:extLst>
          </p:cNvPr>
          <p:cNvSpPr txBox="1"/>
          <p:nvPr/>
        </p:nvSpPr>
        <p:spPr>
          <a:xfrm>
            <a:off x="1357017" y="6279249"/>
            <a:ext cx="880421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D55726-8CBA-8244-942A-8D73BE7F588E}"/>
              </a:ext>
            </a:extLst>
          </p:cNvPr>
          <p:cNvSpPr txBox="1"/>
          <p:nvPr/>
        </p:nvSpPr>
        <p:spPr>
          <a:xfrm>
            <a:off x="1357017" y="7425703"/>
            <a:ext cx="880421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38B018-95A6-2143-9AE1-53C82F10AFB8}"/>
              </a:ext>
            </a:extLst>
          </p:cNvPr>
          <p:cNvSpPr txBox="1"/>
          <p:nvPr/>
        </p:nvSpPr>
        <p:spPr>
          <a:xfrm>
            <a:off x="2139569" y="7495691"/>
            <a:ext cx="10351262" cy="613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N1 wait for replication to catch up until </a:t>
            </a:r>
            <a:r>
              <a:rPr lang="en-US" sz="3389" dirty="0">
                <a:solidFill>
                  <a:schemeClr val="accent4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T2</a:t>
            </a:r>
            <a:r>
              <a:rPr lang="en-US" sz="3389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</a:t>
            </a:r>
            <a:r>
              <a:rPr lang="en-US" sz="3389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3389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B7050C-0AE8-6848-B6F0-E3F89A7F7572}"/>
              </a:ext>
            </a:extLst>
          </p:cNvPr>
          <p:cNvCxnSpPr>
            <a:cxnSpLocks/>
          </p:cNvCxnSpPr>
          <p:nvPr/>
        </p:nvCxnSpPr>
        <p:spPr>
          <a:xfrm flipV="1">
            <a:off x="2215758" y="2445357"/>
            <a:ext cx="0" cy="14280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AD33423-6713-6342-A7F8-F542DD6E5878}"/>
              </a:ext>
            </a:extLst>
          </p:cNvPr>
          <p:cNvSpPr txBox="1"/>
          <p:nvPr/>
        </p:nvSpPr>
        <p:spPr>
          <a:xfrm>
            <a:off x="2572990" y="2779261"/>
            <a:ext cx="4633816" cy="1135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Globally consistent results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A717E-49D1-3245-B702-8341D247731E}"/>
              </a:ext>
            </a:extLst>
          </p:cNvPr>
          <p:cNvSpPr txBox="1"/>
          <p:nvPr/>
        </p:nvSpPr>
        <p:spPr>
          <a:xfrm>
            <a:off x="8007337" y="2258668"/>
            <a:ext cx="6235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 waits on the write path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Adds latency ONLY to globally consistent reads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Configurable per session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BE58B-9738-4248-A943-5CDB8AE6EF40}"/>
              </a:ext>
            </a:extLst>
          </p:cNvPr>
          <p:cNvSpPr txBox="1"/>
          <p:nvPr/>
        </p:nvSpPr>
        <p:spPr>
          <a:xfrm>
            <a:off x="567948" y="6442005"/>
            <a:ext cx="2795637" cy="835034"/>
          </a:xfrm>
          <a:prstGeom prst="roundRect">
            <a:avLst>
              <a:gd name="adj" fmla="val 4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24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distributed storage volume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49F156-78BC-3B4E-A7B5-48D5F2F26275}"/>
              </a:ext>
            </a:extLst>
          </p:cNvPr>
          <p:cNvCxnSpPr>
            <a:stCxn id="5" idx="2"/>
            <a:endCxn id="75" idx="0"/>
          </p:cNvCxnSpPr>
          <p:nvPr/>
        </p:nvCxnSpPr>
        <p:spPr>
          <a:xfrm>
            <a:off x="1947541" y="4900433"/>
            <a:ext cx="18226" cy="154157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BEE1E42-CB7F-034C-AFF9-BA9216A4AA98}"/>
              </a:ext>
            </a:extLst>
          </p:cNvPr>
          <p:cNvSpPr txBox="1"/>
          <p:nvPr/>
        </p:nvSpPr>
        <p:spPr>
          <a:xfrm>
            <a:off x="2101713" y="7495690"/>
            <a:ext cx="10389118" cy="613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Performs the read at vector clock T =  (</a:t>
            </a:r>
            <a:r>
              <a:rPr lang="en-US" sz="3389" dirty="0">
                <a:solidFill>
                  <a:schemeClr val="accent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T1</a:t>
            </a:r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3389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T2</a:t>
            </a:r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3389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T3</a:t>
            </a:r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24813-0B56-A14A-8B28-D15CC85CF56B}"/>
              </a:ext>
            </a:extLst>
          </p:cNvPr>
          <p:cNvSpPr txBox="1"/>
          <p:nvPr/>
        </p:nvSpPr>
        <p:spPr>
          <a:xfrm>
            <a:off x="751979" y="5131187"/>
            <a:ext cx="6346733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854E5C-1141-1C4F-9D55-4C0EEFE661B0}"/>
              </a:ext>
            </a:extLst>
          </p:cNvPr>
          <p:cNvCxnSpPr>
            <a:cxnSpLocks/>
          </p:cNvCxnSpPr>
          <p:nvPr/>
        </p:nvCxnSpPr>
        <p:spPr>
          <a:xfrm>
            <a:off x="4622302" y="4454738"/>
            <a:ext cx="7320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035288-52FA-0840-89BF-11E6E1F945E9}"/>
              </a:ext>
            </a:extLst>
          </p:cNvPr>
          <p:cNvCxnSpPr>
            <a:cxnSpLocks/>
          </p:cNvCxnSpPr>
          <p:nvPr/>
        </p:nvCxnSpPr>
        <p:spPr>
          <a:xfrm flipH="1" flipV="1">
            <a:off x="2472735" y="4435370"/>
            <a:ext cx="2732662" cy="179361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B06D89-EC8F-FA47-97DD-1BA8DBFB6291}"/>
              </a:ext>
            </a:extLst>
          </p:cNvPr>
          <p:cNvSpPr txBox="1"/>
          <p:nvPr/>
        </p:nvSpPr>
        <p:spPr>
          <a:xfrm>
            <a:off x="1357017" y="5034868"/>
            <a:ext cx="880421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9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A8ED-AF2C-D74D-AD58-CCE96DB1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Globally consistent </a:t>
            </a:r>
            <a:r>
              <a:rPr lang="en-US" dirty="0"/>
              <a:t>r</a:t>
            </a:r>
            <a:r>
              <a:rPr lang="en-US" b="1" dirty="0"/>
              <a:t>eads with Multi-Master</a:t>
            </a:r>
          </a:p>
        </p:txBody>
      </p:sp>
    </p:spTree>
    <p:extLst>
      <p:ext uri="{BB962C8B-B14F-4D97-AF65-F5344CB8AC3E}">
        <p14:creationId xmlns:p14="http://schemas.microsoft.com/office/powerpoint/2010/main" val="25808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4" grpId="0"/>
      <p:bldP spid="64" grpId="1"/>
      <p:bldP spid="65" grpId="0" animBg="1"/>
      <p:bldP spid="65" grpId="1" animBg="1"/>
      <p:bldP spid="70" grpId="0" animBg="1"/>
      <p:bldP spid="74" grpId="0"/>
      <p:bldP spid="75" grpId="0" animBg="1"/>
      <p:bldP spid="75" grpId="1" animBg="1"/>
      <p:bldP spid="78" grpId="0" animBg="1"/>
      <p:bldP spid="78" grpId="1" animBg="1"/>
      <p:bldP spid="79" grpId="0"/>
      <p:bldP spid="79" grpId="1"/>
      <p:bldP spid="34" grpId="0"/>
      <p:bldP spid="3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EC66-E0D2-3A49-95A8-E35A5BE8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 to minimize disruptions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8C7D-D129-DD45-8E8E-0F27DBEC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8913685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 to 16,000 connections per cluster node (readers or writers)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 read/write splitting (either in application, or proxy)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connection pooling, or a proxy if pooling not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Respect the DNS TTL of the endpoints!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Put a CNAME in front of the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Avoid long running connections and turning </a:t>
            </a:r>
            <a:r>
              <a:rPr lang="en-US" dirty="0" err="1"/>
              <a:t>auto_commit</a:t>
            </a:r>
            <a:r>
              <a:rPr lang="en-US" dirty="0"/>
              <a:t> = 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28427-E276-0A4A-95FB-4FB53DA8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252" y="2562942"/>
            <a:ext cx="3103716" cy="3103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5EAF2-E373-DF4B-A48B-5970FD6757F9}"/>
              </a:ext>
            </a:extLst>
          </p:cNvPr>
          <p:cNvSpPr txBox="1"/>
          <p:nvPr/>
        </p:nvSpPr>
        <p:spPr>
          <a:xfrm>
            <a:off x="1523396" y="7866156"/>
            <a:ext cx="1158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RDS Proxy is currently in Preview. More: </a:t>
            </a:r>
            <a:r>
              <a:rPr lang="en-US" sz="1400" dirty="0">
                <a:hlinkClick r:id="rId4"/>
              </a:rPr>
              <a:t>https://d1.awsstatic.com/whitepapers/RDS/amazon-aurora-connection-management-handbook.pdf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5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40D-11EB-E547-BF61-32EFB646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workload fault resilience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08C29-A611-CB4C-8F1F-70B32A669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/>
                </a:solidFill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Understand app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Understand failure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Understand recovery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r>
              <a:rPr lang="en-US" sz="2800" b="1" dirty="0">
                <a:solidFill>
                  <a:schemeClr val="accent3"/>
                </a:solidFill>
              </a:rPr>
              <a:t>TYPES OF DOWNTIME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Scheduled: software updates, instance scaling, non-dynamic parameter changes, hardware maintenance/retirement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Unscheduled: substrate failures (hardware, network, power), workload anomalies, overloads, OOM, unsafe usage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B2664-42DD-B342-A3A3-A86B24897A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/>
                </a:solidFill>
              </a:rPr>
              <a:t>SERVER-SIDE MECHANISMS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Instance reboots (API)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Manual failover (API)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Failure injection queries (SQL)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Promotion of remote replica (API)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Contact Support/Service Team</a:t>
            </a:r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CLIENT-SIDE MECHANISMS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Networking disruption (NACLs)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Endpoint disruption (CNAME)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Connection pool disruption/reset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level fault injection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D1921-3F95-144E-A478-615A6CFEAAC9}"/>
              </a:ext>
            </a:extLst>
          </p:cNvPr>
          <p:cNvSpPr/>
          <p:nvPr/>
        </p:nvSpPr>
        <p:spPr>
          <a:xfrm>
            <a:off x="11769213" y="2183820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A34468-C65D-2949-B85F-63F8D8B5E015}"/>
              </a:ext>
            </a:extLst>
          </p:cNvPr>
          <p:cNvSpPr/>
          <p:nvPr/>
        </p:nvSpPr>
        <p:spPr>
          <a:xfrm>
            <a:off x="11351342" y="2183820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BC3FC-C281-E04C-92C2-011E3FC2C95D}"/>
              </a:ext>
            </a:extLst>
          </p:cNvPr>
          <p:cNvSpPr/>
          <p:nvPr/>
        </p:nvSpPr>
        <p:spPr>
          <a:xfrm>
            <a:off x="11211232" y="2611524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4C6B3A-A19D-A14E-A95E-4F5CDFF51F17}"/>
              </a:ext>
            </a:extLst>
          </p:cNvPr>
          <p:cNvSpPr/>
          <p:nvPr/>
        </p:nvSpPr>
        <p:spPr>
          <a:xfrm>
            <a:off x="12845845" y="3053975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EA19-7AC8-3B40-AFC1-0D3EE00C57FE}"/>
              </a:ext>
            </a:extLst>
          </p:cNvPr>
          <p:cNvSpPr/>
          <p:nvPr/>
        </p:nvSpPr>
        <p:spPr>
          <a:xfrm>
            <a:off x="12427974" y="3053975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3B2FD9-F75A-604A-8151-B425DA69B1A7}"/>
              </a:ext>
            </a:extLst>
          </p:cNvPr>
          <p:cNvSpPr/>
          <p:nvPr/>
        </p:nvSpPr>
        <p:spPr>
          <a:xfrm>
            <a:off x="13406284" y="3496426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FE839-250E-5847-AD9F-1E446798244C}"/>
              </a:ext>
            </a:extLst>
          </p:cNvPr>
          <p:cNvSpPr/>
          <p:nvPr/>
        </p:nvSpPr>
        <p:spPr>
          <a:xfrm>
            <a:off x="12988413" y="3496426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1C118-1E15-434E-9DF1-2E33092D64F3}"/>
              </a:ext>
            </a:extLst>
          </p:cNvPr>
          <p:cNvSpPr/>
          <p:nvPr/>
        </p:nvSpPr>
        <p:spPr>
          <a:xfrm>
            <a:off x="13268632" y="3053975"/>
            <a:ext cx="275304" cy="2753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87317D-EE92-C242-852B-ADFE0EB1B611}"/>
              </a:ext>
            </a:extLst>
          </p:cNvPr>
          <p:cNvSpPr/>
          <p:nvPr/>
        </p:nvSpPr>
        <p:spPr>
          <a:xfrm>
            <a:off x="12590205" y="3939965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0EAED9-7FBC-7A43-94C8-497762129A86}"/>
              </a:ext>
            </a:extLst>
          </p:cNvPr>
          <p:cNvSpPr/>
          <p:nvPr/>
        </p:nvSpPr>
        <p:spPr>
          <a:xfrm>
            <a:off x="6400800" y="7414577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1D7123-8F9A-0440-828A-455FAAA7BA3C}"/>
              </a:ext>
            </a:extLst>
          </p:cNvPr>
          <p:cNvSpPr/>
          <p:nvPr/>
        </p:nvSpPr>
        <p:spPr>
          <a:xfrm>
            <a:off x="4616245" y="7414577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B82D8-83E0-DE42-8850-6EBFC700E221}"/>
              </a:ext>
            </a:extLst>
          </p:cNvPr>
          <p:cNvSpPr/>
          <p:nvPr/>
        </p:nvSpPr>
        <p:spPr>
          <a:xfrm>
            <a:off x="8185355" y="7414577"/>
            <a:ext cx="275304" cy="2753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2F45A-7492-DF46-8F5C-26628806A6BA}"/>
              </a:ext>
            </a:extLst>
          </p:cNvPr>
          <p:cNvSpPr txBox="1"/>
          <p:nvPr/>
        </p:nvSpPr>
        <p:spPr>
          <a:xfrm>
            <a:off x="4891549" y="734876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Writer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562B-23DF-2E47-BFD6-97486A419617}"/>
              </a:ext>
            </a:extLst>
          </p:cNvPr>
          <p:cNvSpPr txBox="1"/>
          <p:nvPr/>
        </p:nvSpPr>
        <p:spPr>
          <a:xfrm>
            <a:off x="6676104" y="7348765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Reader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D2AD1-88A8-F447-8C1E-79F3807F020D}"/>
              </a:ext>
            </a:extLst>
          </p:cNvPr>
          <p:cNvSpPr txBox="1"/>
          <p:nvPr/>
        </p:nvSpPr>
        <p:spPr>
          <a:xfrm>
            <a:off x="8460659" y="7348765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Storage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FC1464-514A-3E4D-B26C-AEE708FC61C1}"/>
              </a:ext>
            </a:extLst>
          </p:cNvPr>
          <p:cNvSpPr/>
          <p:nvPr/>
        </p:nvSpPr>
        <p:spPr>
          <a:xfrm>
            <a:off x="12885174" y="5249258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C0DFCA-B456-3644-8E01-F25D979352AF}"/>
              </a:ext>
            </a:extLst>
          </p:cNvPr>
          <p:cNvSpPr/>
          <p:nvPr/>
        </p:nvSpPr>
        <p:spPr>
          <a:xfrm>
            <a:off x="12467303" y="5249258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1B3EA3-CC91-514A-9CF6-88BD060CA0EA}"/>
              </a:ext>
            </a:extLst>
          </p:cNvPr>
          <p:cNvSpPr/>
          <p:nvPr/>
        </p:nvSpPr>
        <p:spPr>
          <a:xfrm>
            <a:off x="12708193" y="5691709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639DA-DA50-AB44-ABAD-4FD7011B6832}"/>
              </a:ext>
            </a:extLst>
          </p:cNvPr>
          <p:cNvSpPr/>
          <p:nvPr/>
        </p:nvSpPr>
        <p:spPr>
          <a:xfrm>
            <a:off x="12290322" y="5691709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C0FEF9-1CDD-B74D-9091-251680D9E306}"/>
              </a:ext>
            </a:extLst>
          </p:cNvPr>
          <p:cNvSpPr/>
          <p:nvPr/>
        </p:nvSpPr>
        <p:spPr>
          <a:xfrm>
            <a:off x="13263717" y="6134160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535E84-AE79-1A42-BB65-C0C4CBCEFD1B}"/>
              </a:ext>
            </a:extLst>
          </p:cNvPr>
          <p:cNvSpPr/>
          <p:nvPr/>
        </p:nvSpPr>
        <p:spPr>
          <a:xfrm>
            <a:off x="12845846" y="6134160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A5106B-FDA7-844B-A340-EF3204B198BC}"/>
              </a:ext>
            </a:extLst>
          </p:cNvPr>
          <p:cNvSpPr/>
          <p:nvPr/>
        </p:nvSpPr>
        <p:spPr>
          <a:xfrm>
            <a:off x="12963832" y="6576611"/>
            <a:ext cx="275304" cy="275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FE8C8C-7628-A74D-B735-9B529A9D3DCD}"/>
              </a:ext>
            </a:extLst>
          </p:cNvPr>
          <p:cNvSpPr/>
          <p:nvPr/>
        </p:nvSpPr>
        <p:spPr>
          <a:xfrm>
            <a:off x="12545961" y="6576611"/>
            <a:ext cx="275304" cy="275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AA6F29-B6DA-CC42-A594-C213065F0A24}"/>
              </a:ext>
            </a:extLst>
          </p:cNvPr>
          <p:cNvSpPr txBox="1"/>
          <p:nvPr/>
        </p:nvSpPr>
        <p:spPr>
          <a:xfrm>
            <a:off x="2052381" y="7866156"/>
            <a:ext cx="1052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More: </a:t>
            </a:r>
            <a:r>
              <a:rPr lang="en-US" sz="1400" dirty="0">
                <a:hlinkClick r:id="rId3"/>
              </a:rPr>
              <a:t>https://docs.aws.amazon.com/AmazonRDS/latest/AuroraUserGuide/AuroraMySQL.Managing.FaultInjectionQueries.html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2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6E7B-8CC2-914B-B495-1558BA2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HA with RDS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BC37-4B64-AD4D-AB52-F2675D5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managed, highly available database proxy feature for Amazon 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2A79C-F139-7346-997E-FB451555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4201" y="3870147"/>
            <a:ext cx="1506287" cy="1506287"/>
          </a:xfrm>
          <a:prstGeom prst="rect">
            <a:avLst/>
          </a:prstGeom>
          <a:noFill/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F7044-C4F0-4E43-9151-1BF643822D54}"/>
              </a:ext>
            </a:extLst>
          </p:cNvPr>
          <p:cNvSpPr txBox="1"/>
          <p:nvPr/>
        </p:nvSpPr>
        <p:spPr>
          <a:xfrm>
            <a:off x="988816" y="5508150"/>
            <a:ext cx="2357056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600" dirty="0">
                <a:solidFill>
                  <a:schemeClr val="tx2"/>
                </a:solidFill>
              </a:rPr>
              <a:t>Pool and share DB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connections for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improved app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DB720-0739-A042-9642-39E54188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67338" y="3870147"/>
            <a:ext cx="1506287" cy="150628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D65F4-BF22-9049-88C0-899E42263D02}"/>
              </a:ext>
            </a:extLst>
          </p:cNvPr>
          <p:cNvSpPr txBox="1"/>
          <p:nvPr/>
        </p:nvSpPr>
        <p:spPr>
          <a:xfrm>
            <a:off x="4335370" y="5508150"/>
            <a:ext cx="2570255" cy="11818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600" dirty="0">
                <a:solidFill>
                  <a:schemeClr val="tx2"/>
                </a:solidFill>
              </a:rPr>
              <a:t>Consistent endpoint,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holds connections open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and queue up requests,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minimizes failover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7A713-A077-4E41-A808-BAFB7469B2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789427" y="3870147"/>
            <a:ext cx="1506287" cy="15062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4CD77-068F-3B42-8868-D84C86D7F43B}"/>
              </a:ext>
            </a:extLst>
          </p:cNvPr>
          <p:cNvSpPr txBox="1"/>
          <p:nvPr/>
        </p:nvSpPr>
        <p:spPr>
          <a:xfrm>
            <a:off x="11250249" y="5508150"/>
            <a:ext cx="2584682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600" dirty="0">
                <a:solidFill>
                  <a:schemeClr val="tx2"/>
                </a:solidFill>
              </a:rPr>
              <a:t>Delivered as a managed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service compatible with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RDS databases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D1296-B569-0849-99E2-97044A1C46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36290" y="3870147"/>
            <a:ext cx="1506287" cy="150628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AF2E70-5A52-1644-BB77-BB0869623E9E}"/>
              </a:ext>
            </a:extLst>
          </p:cNvPr>
          <p:cNvSpPr txBox="1"/>
          <p:nvPr/>
        </p:nvSpPr>
        <p:spPr>
          <a:xfrm>
            <a:off x="7578303" y="5508150"/>
            <a:ext cx="302230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600" dirty="0">
                <a:solidFill>
                  <a:schemeClr val="tx2"/>
                </a:solidFill>
              </a:rPr>
              <a:t>Encryption in transit and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improved DB access controls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6F788-3FD2-0943-AEB6-E017C0191894}"/>
              </a:ext>
            </a:extLst>
          </p:cNvPr>
          <p:cNvSpPr txBox="1"/>
          <p:nvPr/>
        </p:nvSpPr>
        <p:spPr>
          <a:xfrm>
            <a:off x="1228471" y="2877238"/>
            <a:ext cx="1877758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200" b="1" dirty="0">
                <a:solidFill>
                  <a:schemeClr val="tx2"/>
                </a:solidFill>
              </a:rPr>
              <a:t>Connection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Pooling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CD7C9-1FA8-BD46-91D3-4C7917E5E12F}"/>
              </a:ext>
            </a:extLst>
          </p:cNvPr>
          <p:cNvSpPr txBox="1"/>
          <p:nvPr/>
        </p:nvSpPr>
        <p:spPr>
          <a:xfrm>
            <a:off x="4257623" y="2877238"/>
            <a:ext cx="272574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200" b="1" dirty="0">
                <a:solidFill>
                  <a:schemeClr val="tx2"/>
                </a:solidFill>
              </a:rPr>
              <a:t>Minimize Failover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Disruptions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0C235-67F9-8944-96AC-8DFFA0AAFBE1}"/>
              </a:ext>
            </a:extLst>
          </p:cNvPr>
          <p:cNvSpPr txBox="1"/>
          <p:nvPr/>
        </p:nvSpPr>
        <p:spPr>
          <a:xfrm>
            <a:off x="11384096" y="2877238"/>
            <a:ext cx="231698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200" b="1" dirty="0">
                <a:solidFill>
                  <a:schemeClr val="tx2"/>
                </a:solidFill>
              </a:rPr>
              <a:t>Fully Managed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and Scalable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5AF47-753A-F040-A8A0-623C8A1B1596}"/>
              </a:ext>
            </a:extLst>
          </p:cNvPr>
          <p:cNvSpPr txBox="1"/>
          <p:nvPr/>
        </p:nvSpPr>
        <p:spPr>
          <a:xfrm>
            <a:off x="7688905" y="2877238"/>
            <a:ext cx="2801088" cy="6001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200" b="1" dirty="0">
                <a:solidFill>
                  <a:schemeClr val="tx2"/>
                </a:solidFill>
              </a:rPr>
              <a:t>Improved 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BC3AD-80F1-194A-A1FD-6006DD868A8D}"/>
              </a:ext>
            </a:extLst>
          </p:cNvPr>
          <p:cNvSpPr txBox="1"/>
          <p:nvPr/>
        </p:nvSpPr>
        <p:spPr>
          <a:xfrm>
            <a:off x="3443998" y="6925309"/>
            <a:ext cx="82686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preview, available for Aurora and RDS MySQL</a:t>
            </a:r>
          </a:p>
        </p:txBody>
      </p:sp>
    </p:spTree>
    <p:extLst>
      <p:ext uri="{BB962C8B-B14F-4D97-AF65-F5344CB8AC3E}">
        <p14:creationId xmlns:p14="http://schemas.microsoft.com/office/powerpoint/2010/main" val="30921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D2F9-2058-5644-84F7-96E7552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 with RDS Proxy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E954B-E254-7A4A-86B5-CBD6E539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Stabilizes and reduces connections against backend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Multiplexes client requests at transaction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Detects session state alterations and pins clients to backend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Limit/avoid pinning by setting consistent variables on all sessions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00B2EA-2CB2-4D4A-ABEF-5E87DB096A82}"/>
              </a:ext>
            </a:extLst>
          </p:cNvPr>
          <p:cNvGrpSpPr/>
          <p:nvPr/>
        </p:nvGrpSpPr>
        <p:grpSpPr>
          <a:xfrm>
            <a:off x="3969264" y="4489061"/>
            <a:ext cx="6666198" cy="2342760"/>
            <a:chOff x="3248286" y="4961491"/>
            <a:chExt cx="6666198" cy="2342760"/>
          </a:xfrm>
        </p:grpSpPr>
        <p:sp>
          <p:nvSpPr>
            <p:cNvPr id="6" name="Rectangle: Rounded Corners 28">
              <a:extLst>
                <a:ext uri="{FF2B5EF4-FFF2-40B4-BE49-F238E27FC236}">
                  <a16:creationId xmlns:a16="http://schemas.microsoft.com/office/drawing/2014/main" id="{22104A59-0AE5-5F41-9154-8CE4AE057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8286" y="4961492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10" name="Flowchart: Magnetic Disk 22">
              <a:extLst>
                <a:ext uri="{FF2B5EF4-FFF2-40B4-BE49-F238E27FC236}">
                  <a16:creationId xmlns:a16="http://schemas.microsoft.com/office/drawing/2014/main" id="{A37C4577-59C2-D840-A639-9269DF2B1CF8}"/>
                </a:ext>
              </a:extLst>
            </p:cNvPr>
            <p:cNvSpPr/>
            <p:nvPr/>
          </p:nvSpPr>
          <p:spPr>
            <a:xfrm>
              <a:off x="8275580" y="5414281"/>
              <a:ext cx="1638904" cy="1463178"/>
            </a:xfrm>
            <a:prstGeom prst="flowChartMagneticDisk">
              <a:avLst/>
            </a:prstGeom>
            <a:solidFill>
              <a:schemeClr val="accent3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DB Cluster</a:t>
              </a: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4595F78D-D62C-9548-9655-806554C65947}"/>
                </a:ext>
              </a:extLst>
            </p:cNvPr>
            <p:cNvSpPr/>
            <p:nvPr/>
          </p:nvSpPr>
          <p:spPr>
            <a:xfrm rot="16200000">
              <a:off x="5488176" y="5733422"/>
              <a:ext cx="2341783" cy="797922"/>
            </a:xfrm>
            <a:prstGeom prst="roundRect">
              <a:avLst/>
            </a:prstGeom>
            <a:solidFill>
              <a:schemeClr val="accent4"/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RDS Proxy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FEFEBD-FB2E-6346-8070-185123027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555" y="5271952"/>
              <a:ext cx="1217551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9F83279C-22B9-3943-B4AF-1A5610D20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8286" y="5823680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Amazon Ember Regular"/>
                </a:rPr>
                <a:t>App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/>
                <a:ea typeface="+mn-ea"/>
                <a:cs typeface="+mn-cs"/>
              </a:endParaRPr>
            </a:p>
          </p:txBody>
        </p:sp>
        <p:sp>
          <p:nvSpPr>
            <p:cNvPr id="21" name="Rectangle: Rounded Corners 28">
              <a:extLst>
                <a:ext uri="{FF2B5EF4-FFF2-40B4-BE49-F238E27FC236}">
                  <a16:creationId xmlns:a16="http://schemas.microsoft.com/office/drawing/2014/main" id="{04E9961A-EA0D-F444-BB07-4ADEA4895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8286" y="6657918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App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BB8017-2FA7-D54C-B83B-7932C1B7B79B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042554" y="6145870"/>
              <a:ext cx="1217554" cy="97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8F038B-BD15-F842-A75D-F6DB18167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551" y="6981084"/>
              <a:ext cx="1217554" cy="97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56103D-1043-BB40-BE70-1A9EBF45887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>
              <a:off x="7058029" y="6132383"/>
              <a:ext cx="1217551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07551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D2F9-2058-5644-84F7-96E7552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Failover Disruption with RDS Proxy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E954B-E254-7A4A-86B5-CBD6E539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Idle application connections are preserved by the proxy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Active connections with in-flight transactions will be interrupted to allow for error handling client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New requests will be queued up by the proxy during the failover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Faster failure recovery, bypassing DNS (up to 66% faster)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F58762-3546-2347-AD86-102D48525966}"/>
              </a:ext>
            </a:extLst>
          </p:cNvPr>
          <p:cNvGrpSpPr/>
          <p:nvPr/>
        </p:nvGrpSpPr>
        <p:grpSpPr>
          <a:xfrm>
            <a:off x="4100177" y="4114800"/>
            <a:ext cx="6404372" cy="2720003"/>
            <a:chOff x="3969264" y="4662829"/>
            <a:chExt cx="6404372" cy="2720003"/>
          </a:xfrm>
        </p:grpSpPr>
        <p:sp>
          <p:nvSpPr>
            <p:cNvPr id="6" name="Rectangle: Rounded Corners 28">
              <a:extLst>
                <a:ext uri="{FF2B5EF4-FFF2-40B4-BE49-F238E27FC236}">
                  <a16:creationId xmlns:a16="http://schemas.microsoft.com/office/drawing/2014/main" id="{22104A59-0AE5-5F41-9154-8CE4AE057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64" y="5040073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Client</a:t>
              </a:r>
            </a:p>
          </p:txBody>
        </p:sp>
        <p:sp>
          <p:nvSpPr>
            <p:cNvPr id="10" name="Flowchart: Magnetic Disk 22">
              <a:extLst>
                <a:ext uri="{FF2B5EF4-FFF2-40B4-BE49-F238E27FC236}">
                  <a16:creationId xmlns:a16="http://schemas.microsoft.com/office/drawing/2014/main" id="{A37C4577-59C2-D840-A639-9269DF2B1CF8}"/>
                </a:ext>
              </a:extLst>
            </p:cNvPr>
            <p:cNvSpPr/>
            <p:nvPr/>
          </p:nvSpPr>
          <p:spPr>
            <a:xfrm>
              <a:off x="8996558" y="5040072"/>
              <a:ext cx="1120998" cy="1000803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4595F78D-D62C-9548-9655-806554C65947}"/>
                </a:ext>
              </a:extLst>
            </p:cNvPr>
            <p:cNvSpPr/>
            <p:nvPr/>
          </p:nvSpPr>
          <p:spPr>
            <a:xfrm rot="16200000">
              <a:off x="6209154" y="5812003"/>
              <a:ext cx="2341783" cy="797922"/>
            </a:xfrm>
            <a:prstGeom prst="roundRect">
              <a:avLst/>
            </a:prstGeom>
            <a:solidFill>
              <a:schemeClr val="accent4"/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RDS Proxy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FEFEBD-FB2E-6346-8070-185123027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533" y="5350533"/>
              <a:ext cx="1217551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9F83279C-22B9-3943-B4AF-1A5610D20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64" y="5902261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Client</a:t>
              </a:r>
            </a:p>
          </p:txBody>
        </p:sp>
        <p:sp>
          <p:nvSpPr>
            <p:cNvPr id="21" name="Rectangle: Rounded Corners 28">
              <a:extLst>
                <a:ext uri="{FF2B5EF4-FFF2-40B4-BE49-F238E27FC236}">
                  <a16:creationId xmlns:a16="http://schemas.microsoft.com/office/drawing/2014/main" id="{04E9961A-EA0D-F444-BB07-4ADEA4895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64" y="6736499"/>
              <a:ext cx="1794268" cy="646333"/>
            </a:xfrm>
            <a:prstGeom prst="roundRect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Regular"/>
                  <a:ea typeface="+mn-ea"/>
                  <a:cs typeface="+mn-cs"/>
                </a:rPr>
                <a:t>Client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BB8017-2FA7-D54C-B83B-7932C1B7B79B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763532" y="6224451"/>
              <a:ext cx="1217554" cy="97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8F038B-BD15-F842-A75D-F6DB18167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529" y="7059665"/>
              <a:ext cx="1217554" cy="97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56103D-1043-BB40-BE70-1A9EBF458872}"/>
                </a:ext>
              </a:extLst>
            </p:cNvPr>
            <p:cNvCxnSpPr>
              <a:cxnSpLocks/>
              <a:stCxn id="14" idx="2"/>
              <a:endCxn id="13" idx="2"/>
            </p:cNvCxnSpPr>
            <p:nvPr/>
          </p:nvCxnSpPr>
          <p:spPr>
            <a:xfrm flipH="1" flipV="1">
              <a:off x="7779007" y="6210964"/>
              <a:ext cx="1217551" cy="67049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sp>
          <p:nvSpPr>
            <p:cNvPr id="14" name="Flowchart: Magnetic Disk 22">
              <a:extLst>
                <a:ext uri="{FF2B5EF4-FFF2-40B4-BE49-F238E27FC236}">
                  <a16:creationId xmlns:a16="http://schemas.microsoft.com/office/drawing/2014/main" id="{E8A892EA-A42B-E446-819E-7F0B218B23CE}"/>
                </a:ext>
              </a:extLst>
            </p:cNvPr>
            <p:cNvSpPr/>
            <p:nvPr/>
          </p:nvSpPr>
          <p:spPr>
            <a:xfrm>
              <a:off x="8996558" y="6381053"/>
              <a:ext cx="1120998" cy="1000803"/>
            </a:xfrm>
            <a:prstGeom prst="flowChartMagneticDisk">
              <a:avLst/>
            </a:prstGeom>
            <a:solidFill>
              <a:schemeClr val="accent3"/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E67C-60CF-9247-813F-D0A6D3864226}"/>
                </a:ext>
              </a:extLst>
            </p:cNvPr>
            <p:cNvCxnSpPr>
              <a:cxnSpLocks/>
              <a:stCxn id="10" idx="2"/>
              <a:endCxn id="13" idx="2"/>
            </p:cNvCxnSpPr>
            <p:nvPr/>
          </p:nvCxnSpPr>
          <p:spPr>
            <a:xfrm flipH="1">
              <a:off x="7779007" y="5540474"/>
              <a:ext cx="1217551" cy="67049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ysDot"/>
              <a:headEnd type="arrow" w="med" len="sm"/>
              <a:tailEnd type="none" w="med" len="sm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EC115F4-D266-8B4C-B693-D84B0FD9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0478" y="4662829"/>
              <a:ext cx="1633158" cy="1755287"/>
            </a:xfrm>
            <a:prstGeom prst="rect">
              <a:avLst/>
            </a:prstGeom>
          </p:spPr>
        </p:pic>
      </p:grp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74915C02-9F86-954D-B29A-3FBE0FBD7E47}"/>
              </a:ext>
            </a:extLst>
          </p:cNvPr>
          <p:cNvSpPr/>
          <p:nvPr/>
        </p:nvSpPr>
        <p:spPr>
          <a:xfrm rot="5400000">
            <a:off x="9783208" y="4723633"/>
            <a:ext cx="1600200" cy="1826896"/>
          </a:xfrm>
          <a:prstGeom prst="circular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8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F9CF-4DE8-8A44-9952-F9359B80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disruptions during failures/failovers (writers)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94860D-01A2-8F44-93C9-ACC5B7A1C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27131"/>
              </p:ext>
            </p:extLst>
          </p:nvPr>
        </p:nvGraphicFramePr>
        <p:xfrm>
          <a:off x="544513" y="1646238"/>
          <a:ext cx="13515976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526">
                  <a:extLst>
                    <a:ext uri="{9D8B030D-6E8A-4147-A177-3AD203B41FA5}">
                      <a16:colId xmlns:a16="http://schemas.microsoft.com/office/drawing/2014/main" val="3041660719"/>
                    </a:ext>
                  </a:extLst>
                </a:gridCol>
                <a:gridCol w="3362632">
                  <a:extLst>
                    <a:ext uri="{9D8B030D-6E8A-4147-A177-3AD203B41FA5}">
                      <a16:colId xmlns:a16="http://schemas.microsoft.com/office/drawing/2014/main" val="627184799"/>
                    </a:ext>
                  </a:extLst>
                </a:gridCol>
                <a:gridCol w="4414684">
                  <a:extLst>
                    <a:ext uri="{9D8B030D-6E8A-4147-A177-3AD203B41FA5}">
                      <a16:colId xmlns:a16="http://schemas.microsoft.com/office/drawing/2014/main" val="3058638279"/>
                    </a:ext>
                  </a:extLst>
                </a:gridCol>
                <a:gridCol w="3589134">
                  <a:extLst>
                    <a:ext uri="{9D8B030D-6E8A-4147-A177-3AD203B41FA5}">
                      <a16:colId xmlns:a16="http://schemas.microsoft.com/office/drawing/2014/main" val="216275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B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Connectivity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Rely on the Aurora DNS Endpoints for clients, respect DNS TTL (5 sec)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Use a ”smart” driver (e.g. MariaDB Connector/J) that is topology aware</a:t>
                      </a:r>
                    </a:p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Or, build your own topology awareness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Leverage RDS Proxy, connect to proxy endpoint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Failover Behavior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Cluster endpoint unavailable during failover, may initially connect to wrong instance due to stale DNS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Cluster endpoint unavailable during failover, but can avoid stale DNS issues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Existing connections held open subsequent queries queued up, in-flight transactions disconnected with error.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New connections may be rejected depending on timing.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Failover Recovery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Monitor server role from clients at connect time and when connections are borrowed from pool (e.g. SELECT @@</a:t>
                      </a:r>
                      <a:r>
                        <a:rPr lang="en-US" sz="2000" dirty="0" err="1"/>
                        <a:t>innodb_read_only</a:t>
                      </a:r>
                      <a:r>
                        <a:rPr lang="en-US" sz="2000" dirty="0"/>
                        <a:t>;)</a:t>
                      </a:r>
                    </a:p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Flush connection pool when inconsistent connection state detected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Connection failures don’t affect the entire pool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Retry failed connections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6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A435E4-98AD-4049-9BC3-83642DDB4ABC}"/>
              </a:ext>
            </a:extLst>
          </p:cNvPr>
          <p:cNvSpPr txBox="1"/>
          <p:nvPr/>
        </p:nvSpPr>
        <p:spPr>
          <a:xfrm>
            <a:off x="1523396" y="7866156"/>
            <a:ext cx="1158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RDS Proxy is currently in Preview. More: </a:t>
            </a:r>
            <a:r>
              <a:rPr lang="en-US" sz="1400" dirty="0">
                <a:hlinkClick r:id="rId3"/>
              </a:rPr>
              <a:t>https://d1.awsstatic.com/whitepapers/RDS/amazon-aurora-connection-management-handbook.pdf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COMPANION HANDS-ON LABS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Hands-on Labs are hosted at: </a:t>
            </a:r>
            <a:r>
              <a:rPr lang="en-US" sz="2000" dirty="0">
                <a:hlinkClick r:id="rId2"/>
              </a:rPr>
              <a:t>https://awsauroralabsmysql.com/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All lab code is available at: </a:t>
            </a:r>
            <a:r>
              <a:rPr lang="en-US" sz="2000" dirty="0">
                <a:hlinkClick r:id="rId3"/>
              </a:rPr>
              <a:t>https://github.com/aws-samples/amazon-aurora-labs-for-mysql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Slide deck contains suggested labs and points in the presentation flow for labs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3AA-1D1B-8948-AB5C-92E7F1BB2D92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Hands-on with Amazon Aurora (MySQL)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99BD-69D0-364A-BE15-988232EBE8E1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Suggested hands-on labs: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3"/>
              </a:rPr>
              <a:t>Prerequisites</a:t>
            </a:r>
            <a:r>
              <a:rPr lang="en-US" sz="2000" dirty="0">
                <a:solidFill>
                  <a:schemeClr val="accent1"/>
                </a:solidFill>
              </a:rPr>
              <a:t> (20min, if not completed already, let CloudFormation provision the DB cluster)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4"/>
              </a:rPr>
              <a:t>Backtrack a DB Cluster</a:t>
            </a:r>
            <a:r>
              <a:rPr lang="en-US" sz="2000" dirty="0">
                <a:solidFill>
                  <a:schemeClr val="accent1"/>
                </a:solidFill>
              </a:rPr>
              <a:t> (15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5"/>
              </a:rPr>
              <a:t>Test Fault Tolerance</a:t>
            </a:r>
            <a:r>
              <a:rPr lang="en-US" sz="2000" dirty="0">
                <a:solidFill>
                  <a:schemeClr val="accent1"/>
                </a:solidFill>
              </a:rPr>
              <a:t> (15-30 min)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Hands-on labs will exercise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Deployment automation via CloudFormation (if not completed already)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Reverting accidental DML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Testing, detecting and recovering from failovers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61046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Team or presenters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2698824" cy="119125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Amazon Aurora Immersion Day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4253721"/>
            <a:ext cx="9666531" cy="1231243"/>
          </a:xfrm>
        </p:spPr>
        <p:txBody>
          <a:bodyPr/>
          <a:lstStyle/>
          <a:p>
            <a:r>
              <a:rPr lang="en-US" sz="3500" dirty="0">
                <a:solidFill>
                  <a:schemeClr val="tx2"/>
                </a:solidFill>
              </a:rPr>
              <a:t>MySQL Compatible </a:t>
            </a:r>
            <a:r>
              <a:rPr lang="en-US" sz="3500" dirty="0"/>
              <a:t>E</a:t>
            </a:r>
            <a:r>
              <a:rPr lang="en-US" sz="3500" dirty="0">
                <a:solidFill>
                  <a:schemeClr val="tx2"/>
                </a:solidFill>
              </a:rPr>
              <a:t>dition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548640" y="6560822"/>
            <a:ext cx="5892800" cy="591819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2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128486" cy="87318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[Example]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 to Amazon Aurora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Aurora Fundamentals</a:t>
            </a:r>
            <a:endParaRPr lang="en-US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HA/DR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 and Monitoring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and Shared Responsibility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Migration Best Practices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 Features and Optimization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Best Practices for Effective Data Models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Roadmap Review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50724"/>
            <a:ext cx="12435840" cy="1488168"/>
          </a:xfrm>
        </p:spPr>
        <p:txBody>
          <a:bodyPr/>
          <a:lstStyle/>
          <a:p>
            <a:r>
              <a:rPr lang="en-US" dirty="0"/>
              <a:t>HA/DR with Amazon Aurora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</p:spPr>
        <p:txBody>
          <a:bodyPr/>
          <a:lstStyle/>
          <a:p>
            <a:r>
              <a:rPr lang="en-US" dirty="0"/>
              <a:t>Failure recovery, backup/restore, connection management, Global Database, Multi-Master</a:t>
            </a:r>
          </a:p>
        </p:txBody>
      </p:sp>
    </p:spTree>
    <p:extLst>
      <p:ext uri="{BB962C8B-B14F-4D97-AF65-F5344CB8AC3E}">
        <p14:creationId xmlns:p14="http://schemas.microsoft.com/office/powerpoint/2010/main" val="361967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Tolerating compute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Any reader node can be promoted to writer/master.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+mn-lt"/>
              </a:rPr>
              <a:t>Failover tier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determines preference on failover reader candidates.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Failed instances/nodes are replaced and come online as readers.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Readers reboot on writer failover.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9064666" y="4432667"/>
              <a:ext cx="4722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SHARED 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EF8D96-9002-4543-BC3F-A76A20E91AFF}"/>
              </a:ext>
            </a:extLst>
          </p:cNvPr>
          <p:cNvGrpSpPr/>
          <p:nvPr/>
        </p:nvGrpSpPr>
        <p:grpSpPr>
          <a:xfrm>
            <a:off x="6778168" y="2292925"/>
            <a:ext cx="1193008" cy="1289851"/>
            <a:chOff x="10479880" y="2432043"/>
            <a:chExt cx="1193008" cy="1289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F44032-5891-0C47-9E89-53E0678B611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D6BB80-B240-AB48-8A78-423916AD09E7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CA1EBC-5F3A-544A-B282-0A902AC24DD1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5BA475-51D5-4946-A8D8-0356B5386DF5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88774AE-64C8-1E47-B042-B9F3B40FC1D0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075AC3-F61B-6843-8358-EF4A3ED11BCD}"/>
              </a:ext>
            </a:extLst>
          </p:cNvPr>
          <p:cNvGrpSpPr/>
          <p:nvPr/>
        </p:nvGrpSpPr>
        <p:grpSpPr>
          <a:xfrm>
            <a:off x="9436897" y="2292925"/>
            <a:ext cx="1193008" cy="1289851"/>
            <a:chOff x="10479880" y="2432043"/>
            <a:chExt cx="1193008" cy="1289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6945858-1712-FD47-8F6F-9A703034E65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648A49-1C02-3149-AC51-7FBE1395B6C2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7CEE0F-2FC4-9441-9855-851A3709EA44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09F1D1-CD66-864C-A756-8B4B9F59E36C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FDC695-5B77-AF4E-B3D5-303F82F76BAE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63D5AF-AC87-4948-9831-07B24E8900F0}"/>
              </a:ext>
            </a:extLst>
          </p:cNvPr>
          <p:cNvGrpSpPr/>
          <p:nvPr/>
        </p:nvGrpSpPr>
        <p:grpSpPr>
          <a:xfrm>
            <a:off x="12081518" y="2292925"/>
            <a:ext cx="1193008" cy="1289851"/>
            <a:chOff x="10479880" y="2432043"/>
            <a:chExt cx="1193008" cy="1289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12CA12-B28C-9340-94A8-EDF81BE7987E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0107BE-AF0D-B74E-9465-88668A2A9DE9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7C62AF-9311-1545-B0B8-6CF990155C30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ACEE77-FE89-494B-9423-1BB388168297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4EE975-9DD3-B346-855D-590936316CAA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282EE2-5AB2-354A-AA70-323389DC69FF}"/>
              </a:ext>
            </a:extLst>
          </p:cNvPr>
          <p:cNvCxnSpPr/>
          <p:nvPr/>
        </p:nvCxnSpPr>
        <p:spPr>
          <a:xfrm>
            <a:off x="10068761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1A787C-5E43-7C4E-AA0B-14ED58BA796F}"/>
              </a:ext>
            </a:extLst>
          </p:cNvPr>
          <p:cNvCxnSpPr/>
          <p:nvPr/>
        </p:nvCxnSpPr>
        <p:spPr>
          <a:xfrm flipV="1">
            <a:off x="12711836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1483BB-B407-CC4F-B5C3-C52691E5E8A7}"/>
              </a:ext>
            </a:extLst>
          </p:cNvPr>
          <p:cNvCxnSpPr>
            <a:cxnSpLocks/>
          </p:cNvCxnSpPr>
          <p:nvPr/>
        </p:nvCxnSpPr>
        <p:spPr>
          <a:xfrm flipV="1">
            <a:off x="7379693" y="1478758"/>
            <a:ext cx="0" cy="681556"/>
          </a:xfrm>
          <a:prstGeom prst="straightConnector1">
            <a:avLst/>
          </a:prstGeom>
          <a:ln w="50800">
            <a:solidFill>
              <a:srgbClr val="7030A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C713550-6420-FB48-A0CD-F7B8F69D7218}"/>
              </a:ext>
            </a:extLst>
          </p:cNvPr>
          <p:cNvSpPr txBox="1"/>
          <p:nvPr/>
        </p:nvSpPr>
        <p:spPr>
          <a:xfrm>
            <a:off x="6882428" y="1698649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Cluster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Endpoint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64FA8-E5B4-0143-80B5-F1C366E82B31}"/>
              </a:ext>
            </a:extLst>
          </p:cNvPr>
          <p:cNvSpPr/>
          <p:nvPr/>
        </p:nvSpPr>
        <p:spPr>
          <a:xfrm>
            <a:off x="10445774" y="3367537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CE9D4C1-531D-3A42-ACA1-90915A8B7521}"/>
              </a:ext>
            </a:extLst>
          </p:cNvPr>
          <p:cNvSpPr/>
          <p:nvPr/>
        </p:nvSpPr>
        <p:spPr>
          <a:xfrm>
            <a:off x="7764708" y="3374128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450161-4997-3242-8A5E-3797BD96AF6C}"/>
              </a:ext>
            </a:extLst>
          </p:cNvPr>
          <p:cNvSpPr/>
          <p:nvPr/>
        </p:nvSpPr>
        <p:spPr>
          <a:xfrm>
            <a:off x="13072436" y="3367537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7B09B8A-C110-9743-B114-A8E9288EC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8697" y="2067323"/>
            <a:ext cx="1633158" cy="175528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275F23-B544-F844-B6E1-D452A2592B4E}"/>
              </a:ext>
            </a:extLst>
          </p:cNvPr>
          <p:cNvCxnSpPr>
            <a:cxnSpLocks/>
          </p:cNvCxnSpPr>
          <p:nvPr/>
        </p:nvCxnSpPr>
        <p:spPr>
          <a:xfrm flipV="1">
            <a:off x="12670016" y="1481481"/>
            <a:ext cx="0" cy="814168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297523B-0D1C-DB41-9AFE-BA6E6399ECD8}"/>
              </a:ext>
            </a:extLst>
          </p:cNvPr>
          <p:cNvSpPr txBox="1"/>
          <p:nvPr/>
        </p:nvSpPr>
        <p:spPr>
          <a:xfrm>
            <a:off x="12172751" y="1701372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Reader</a:t>
            </a:r>
          </a:p>
          <a:p>
            <a:pPr algn="ctr"/>
            <a:r>
              <a:rPr lang="en-US" sz="1200" b="1" dirty="0">
                <a:solidFill>
                  <a:schemeClr val="accent6"/>
                </a:solidFill>
              </a:rPr>
              <a:t>Endpoint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A8E2050-77AA-254D-B617-5379B6AE413A}"/>
              </a:ext>
            </a:extLst>
          </p:cNvPr>
          <p:cNvCxnSpPr>
            <a:cxnSpLocks/>
            <a:stCxn id="106" idx="3"/>
            <a:endCxn id="93" idx="0"/>
          </p:cNvCxnSpPr>
          <p:nvPr/>
        </p:nvCxnSpPr>
        <p:spPr>
          <a:xfrm>
            <a:off x="7865806" y="1929482"/>
            <a:ext cx="2167596" cy="363443"/>
          </a:xfrm>
          <a:prstGeom prst="bentConnector2">
            <a:avLst/>
          </a:prstGeom>
          <a:ln w="508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8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9CFB-4E18-4A95-86EC-A9087C16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Near-instant crash recovery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7F871-6444-4793-A17C-2D8F016C8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236504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Traditional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Have to replay logs since the last checkpoint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Typically 5 minutes between checkpoints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Single-threaded in MySQL; requires a large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number of disk accesses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E05B-0D57-6842-81CC-2A1567F0CE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236504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Amazon Aurora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Underlying storage replays redo records on demand as part of a disk 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Parallel, distributed, asynchronous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No replay for startup</a:t>
            </a:r>
          </a:p>
          <a:p>
            <a:endParaRPr lang="en-US" sz="2800" dirty="0">
              <a:latin typeface="+mn-lt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8DD9F9-00C8-46F4-A35D-7878B586F6D5}"/>
              </a:ext>
            </a:extLst>
          </p:cNvPr>
          <p:cNvGrpSpPr/>
          <p:nvPr/>
        </p:nvGrpSpPr>
        <p:grpSpPr>
          <a:xfrm>
            <a:off x="720175" y="4679830"/>
            <a:ext cx="5511400" cy="2086013"/>
            <a:chOff x="846668" y="3618878"/>
            <a:chExt cx="2596171" cy="100900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1C44B3F-568D-4515-9B43-ECF5EF59F64F}"/>
                </a:ext>
              </a:extLst>
            </p:cNvPr>
            <p:cNvSpPr/>
            <p:nvPr/>
          </p:nvSpPr>
          <p:spPr>
            <a:xfrm>
              <a:off x="846668" y="4198119"/>
              <a:ext cx="1490133" cy="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Checkpointed Data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DAA7965-E7C2-432D-945E-D60ABE2F2CBA}"/>
                </a:ext>
              </a:extLst>
            </p:cNvPr>
            <p:cNvSpPr/>
            <p:nvPr/>
          </p:nvSpPr>
          <p:spPr>
            <a:xfrm>
              <a:off x="2302936" y="4198119"/>
              <a:ext cx="1109132" cy="254000"/>
            </a:xfrm>
            <a:prstGeom prst="rect">
              <a:avLst/>
            </a:prstGeom>
            <a:solidFill>
              <a:srgbClr val="AEB0B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Redo Log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7C6B6CA-C1B4-4E83-A2AF-2DC9D8A91544}"/>
                </a:ext>
              </a:extLst>
            </p:cNvPr>
            <p:cNvCxnSpPr/>
            <p:nvPr/>
          </p:nvCxnSpPr>
          <p:spPr>
            <a:xfrm flipH="1">
              <a:off x="3403600" y="3867918"/>
              <a:ext cx="8468" cy="338666"/>
            </a:xfrm>
            <a:prstGeom prst="straightConnector1">
              <a:avLst/>
            </a:prstGeom>
            <a:ln w="28575" cmpd="sng">
              <a:solidFill>
                <a:srgbClr val="AEB0B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858DE4-3150-4BE5-B247-A74B318CA852}"/>
                </a:ext>
              </a:extLst>
            </p:cNvPr>
            <p:cNvSpPr txBox="1"/>
            <p:nvPr/>
          </p:nvSpPr>
          <p:spPr>
            <a:xfrm>
              <a:off x="2094681" y="3618878"/>
              <a:ext cx="1232279" cy="50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Crash at T</a:t>
              </a:r>
              <a:r>
                <a:rPr lang="en-US" sz="1560" baseline="-2500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</a:t>
              </a:r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requires</a:t>
              </a:r>
              <a:b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 re-application of the</a:t>
              </a:r>
              <a:b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SQL in the redo log since</a:t>
              </a:r>
              <a:b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last checkpoint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CB34B3-5BEC-436B-8145-294F8C88A778}"/>
                </a:ext>
              </a:extLst>
            </p:cNvPr>
            <p:cNvSpPr txBox="1"/>
            <p:nvPr/>
          </p:nvSpPr>
          <p:spPr>
            <a:xfrm>
              <a:off x="3255422" y="4458170"/>
              <a:ext cx="187417" cy="16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b="1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680" b="1" baseline="-2500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6AD619-2AE1-4561-8B7D-DA30DE624D83}"/>
              </a:ext>
            </a:extLst>
          </p:cNvPr>
          <p:cNvGrpSpPr/>
          <p:nvPr/>
        </p:nvGrpSpPr>
        <p:grpSpPr>
          <a:xfrm>
            <a:off x="8367534" y="4010960"/>
            <a:ext cx="4632624" cy="2757243"/>
            <a:chOff x="5952068" y="3455678"/>
            <a:chExt cx="1880638" cy="114866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9DF137C-18D0-4CFB-B981-78C48475AAD8}"/>
                </a:ext>
              </a:extLst>
            </p:cNvPr>
            <p:cNvGrpSpPr/>
            <p:nvPr/>
          </p:nvGrpSpPr>
          <p:grpSpPr>
            <a:xfrm>
              <a:off x="5952068" y="4198119"/>
              <a:ext cx="194733" cy="254000"/>
              <a:chOff x="4580467" y="4377267"/>
              <a:chExt cx="609600" cy="254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AE6DD97-F48D-434D-B6D6-A6280F1D4097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F262542-79E5-42D5-A58A-B008AEFCA51A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10EEE70-E5F7-4924-943F-50526EC052AA}"/>
                </a:ext>
              </a:extLst>
            </p:cNvPr>
            <p:cNvGrpSpPr/>
            <p:nvPr/>
          </p:nvGrpSpPr>
          <p:grpSpPr>
            <a:xfrm>
              <a:off x="6256868" y="4198119"/>
              <a:ext cx="194733" cy="254000"/>
              <a:chOff x="4580467" y="4377267"/>
              <a:chExt cx="609600" cy="254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B8819CB-7BCD-484F-B5EE-D65FD372818F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53C1FC5-8D88-4801-B9E6-5401F9D658C3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BDC9E5-AD4E-4B54-BF65-D2EF4DDE97E5}"/>
                </a:ext>
              </a:extLst>
            </p:cNvPr>
            <p:cNvGrpSpPr/>
            <p:nvPr/>
          </p:nvGrpSpPr>
          <p:grpSpPr>
            <a:xfrm>
              <a:off x="6544735" y="4198119"/>
              <a:ext cx="194733" cy="254000"/>
              <a:chOff x="4580467" y="4377267"/>
              <a:chExt cx="609600" cy="2540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D4DC98F-D242-409F-8C28-162B2DD1D52F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A31D160-0370-4014-B656-C049DDD68165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AD198E9-483B-4C01-8697-2A57406E2CC0}"/>
                </a:ext>
              </a:extLst>
            </p:cNvPr>
            <p:cNvGrpSpPr/>
            <p:nvPr/>
          </p:nvGrpSpPr>
          <p:grpSpPr>
            <a:xfrm>
              <a:off x="6815668" y="4198119"/>
              <a:ext cx="194733" cy="254000"/>
              <a:chOff x="4580467" y="4377267"/>
              <a:chExt cx="609600" cy="2540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DB63D13-1DC3-4B74-8595-C280FFB8AB91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21C7825-B9BB-4019-AEE2-F410AEB19DCF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EB42C58-5305-4E97-ADC5-9ACD00164848}"/>
                </a:ext>
              </a:extLst>
            </p:cNvPr>
            <p:cNvGrpSpPr/>
            <p:nvPr/>
          </p:nvGrpSpPr>
          <p:grpSpPr>
            <a:xfrm>
              <a:off x="7103534" y="4198119"/>
              <a:ext cx="194733" cy="254000"/>
              <a:chOff x="4580467" y="4377267"/>
              <a:chExt cx="609600" cy="254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149F8AE-764E-4A5F-AA8C-47388D6562F3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7872C94-25DC-4190-ACD8-10AAF595127B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CB5CCC5-DBA6-4AAB-A235-C72FF3ABE83C}"/>
                </a:ext>
              </a:extLst>
            </p:cNvPr>
            <p:cNvGrpSpPr/>
            <p:nvPr/>
          </p:nvGrpSpPr>
          <p:grpSpPr>
            <a:xfrm>
              <a:off x="7399868" y="4198119"/>
              <a:ext cx="194733" cy="254000"/>
              <a:chOff x="4580467" y="4377267"/>
              <a:chExt cx="609600" cy="254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3ACC6E1-9AAB-42E4-A6EA-630DC62D80E0}"/>
                  </a:ext>
                </a:extLst>
              </p:cNvPr>
              <p:cNvSpPr/>
              <p:nvPr/>
            </p:nvSpPr>
            <p:spPr>
              <a:xfrm>
                <a:off x="4580467" y="4377267"/>
                <a:ext cx="524933" cy="25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48218F3-DA44-4A3C-9452-FB8938A4B0EC}"/>
                  </a:ext>
                </a:extLst>
              </p:cNvPr>
              <p:cNvSpPr/>
              <p:nvPr/>
            </p:nvSpPr>
            <p:spPr>
              <a:xfrm>
                <a:off x="5088467" y="4377267"/>
                <a:ext cx="101600" cy="254000"/>
              </a:xfrm>
              <a:prstGeom prst="rect">
                <a:avLst/>
              </a:prstGeom>
              <a:solidFill>
                <a:srgbClr val="AEB0B1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6DF7A04-7F0A-4541-A1AB-1DB7F26E3A38}"/>
                </a:ext>
              </a:extLst>
            </p:cNvPr>
            <p:cNvSpPr txBox="1"/>
            <p:nvPr/>
          </p:nvSpPr>
          <p:spPr>
            <a:xfrm>
              <a:off x="7421022" y="4458170"/>
              <a:ext cx="161516" cy="14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b="1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</a:t>
              </a:r>
              <a:r>
                <a:rPr lang="en-US" sz="1680" b="1" baseline="-2500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5DFBD8-CBDA-43B4-8FDA-CD445C860A01}"/>
                </a:ext>
              </a:extLst>
            </p:cNvPr>
            <p:cNvSpPr txBox="1"/>
            <p:nvPr/>
          </p:nvSpPr>
          <p:spPr>
            <a:xfrm>
              <a:off x="6091517" y="3455678"/>
              <a:ext cx="1741189" cy="338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Crash at T</a:t>
              </a:r>
              <a:r>
                <a:rPr lang="en-US" sz="1560" baseline="-2500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</a:t>
              </a:r>
              <a:r>
                <a:rPr lang="en-US" sz="1560" dirty="0">
                  <a:solidFill>
                    <a:srgbClr val="6D6E6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will result in redo logs being applied to each segment on demand, in parallel, asynchronously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2D34FC2-5574-4C2C-916A-AD25CF171187}"/>
                </a:ext>
              </a:extLst>
            </p:cNvPr>
            <p:cNvGrpSpPr/>
            <p:nvPr/>
          </p:nvGrpSpPr>
          <p:grpSpPr>
            <a:xfrm>
              <a:off x="6129868" y="3850985"/>
              <a:ext cx="1447799" cy="355600"/>
              <a:chOff x="6129867" y="3903133"/>
              <a:chExt cx="1447799" cy="482600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FC53C1F-E754-4CCA-A67F-9CF2AC2678CB}"/>
                  </a:ext>
                </a:extLst>
              </p:cNvPr>
              <p:cNvCxnSpPr/>
              <p:nvPr/>
            </p:nvCxnSpPr>
            <p:spPr>
              <a:xfrm>
                <a:off x="7569200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2C81ABF-87A6-4499-8D79-3063DDAC9422}"/>
                  </a:ext>
                </a:extLst>
              </p:cNvPr>
              <p:cNvCxnSpPr/>
              <p:nvPr/>
            </p:nvCxnSpPr>
            <p:spPr>
              <a:xfrm>
                <a:off x="7281333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52E33370-92F4-429B-8E08-876B98C89C17}"/>
                  </a:ext>
                </a:extLst>
              </p:cNvPr>
              <p:cNvCxnSpPr/>
              <p:nvPr/>
            </p:nvCxnSpPr>
            <p:spPr>
              <a:xfrm>
                <a:off x="6985000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78C52DB0-E5D4-4F22-9978-D4DC0EEF2391}"/>
                  </a:ext>
                </a:extLst>
              </p:cNvPr>
              <p:cNvCxnSpPr/>
              <p:nvPr/>
            </p:nvCxnSpPr>
            <p:spPr>
              <a:xfrm>
                <a:off x="6722533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035B5728-5019-49C4-ACE5-2C818042138A}"/>
                  </a:ext>
                </a:extLst>
              </p:cNvPr>
              <p:cNvCxnSpPr/>
              <p:nvPr/>
            </p:nvCxnSpPr>
            <p:spPr>
              <a:xfrm>
                <a:off x="6426200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292D8EF6-60B0-4242-84D1-3D4AD50DF3CB}"/>
                  </a:ext>
                </a:extLst>
              </p:cNvPr>
              <p:cNvCxnSpPr/>
              <p:nvPr/>
            </p:nvCxnSpPr>
            <p:spPr>
              <a:xfrm>
                <a:off x="6129867" y="3903133"/>
                <a:ext cx="8466" cy="482600"/>
              </a:xfrm>
              <a:prstGeom prst="straightConnector1">
                <a:avLst/>
              </a:prstGeom>
              <a:ln w="28575" cmpd="sng">
                <a:solidFill>
                  <a:srgbClr val="AEB0B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AD8025-11EA-444F-B00A-A88609DCBDEC}"/>
              </a:ext>
            </a:extLst>
          </p:cNvPr>
          <p:cNvSpPr txBox="1"/>
          <p:nvPr/>
        </p:nvSpPr>
        <p:spPr>
          <a:xfrm>
            <a:off x="2589247" y="7085915"/>
            <a:ext cx="10137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Note: </a:t>
            </a:r>
            <a:r>
              <a:rPr lang="en-US" sz="2000" dirty="0" err="1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Binlogs</a:t>
            </a:r>
            <a:r>
              <a:rPr lang="en-US" sz="20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(master), undo logs, catalog</a:t>
            </a:r>
            <a:r>
              <a:rPr lang="en-US" sz="200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FTS indexes, XA </a:t>
            </a:r>
            <a:r>
              <a:rPr lang="en-US" sz="20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still require crash recovery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25116-8B25-5543-9632-E7517364D3B1}"/>
              </a:ext>
            </a:extLst>
          </p:cNvPr>
          <p:cNvSpPr txBox="1"/>
          <p:nvPr/>
        </p:nvSpPr>
        <p:spPr>
          <a:xfrm>
            <a:off x="4187580" y="7866156"/>
            <a:ext cx="625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More: </a:t>
            </a:r>
            <a:r>
              <a:rPr lang="en-US" sz="1400" dirty="0">
                <a:hlinkClick r:id="rId3"/>
              </a:rPr>
              <a:t>http://blog.symedia.pl/2016/03/crash-recovery-mysql-aurora.html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73152" rIns="146304" bIns="73152" rtlCol="0" anchor="t">
            <a:noAutofit/>
          </a:bodyPr>
          <a:lstStyle/>
          <a:p>
            <a:r>
              <a:rPr lang="en-US" sz="3840" dirty="0">
                <a:solidFill>
                  <a:srgbClr val="0E2735"/>
                </a:solidFill>
              </a:rPr>
              <a:t>When the database fails – recovery is fast &lt;30 seconds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747776" y="1430528"/>
          <a:ext cx="5931408" cy="339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7721597" y="1430528"/>
          <a:ext cx="6096002" cy="355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47776" y="4754880"/>
          <a:ext cx="6224016" cy="332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7721598" y="4984496"/>
          <a:ext cx="6096000" cy="2942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5966850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3">
      <a:dk1>
        <a:srgbClr val="000000"/>
      </a:dk1>
      <a:lt1>
        <a:srgbClr val="FFFFFF"/>
      </a:lt1>
      <a:dk2>
        <a:srgbClr val="232F3E"/>
      </a:dk2>
      <a:lt2>
        <a:srgbClr val="F2F3F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1E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solidFill>
              <a:schemeClr val="tx2"/>
            </a:solidFill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39026</TotalTime>
  <Words>2337</Words>
  <Application>Microsoft Office PowerPoint</Application>
  <PresentationFormat>Custom</PresentationFormat>
  <Paragraphs>522</Paragraphs>
  <Slides>30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Amazon Ember</vt:lpstr>
      <vt:lpstr>Amazon Ember Light</vt:lpstr>
      <vt:lpstr>Amazon Ember Regular</vt:lpstr>
      <vt:lpstr>Arial</vt:lpstr>
      <vt:lpstr>Segoe UI</vt:lpstr>
      <vt:lpstr>Wingdings</vt:lpstr>
      <vt:lpstr>DeckTemplate-AWS</vt:lpstr>
      <vt:lpstr>PowerPoint Presentation</vt:lpstr>
      <vt:lpstr>PowerPoint Presentation</vt:lpstr>
      <vt:lpstr>PowerPoint Presentation</vt:lpstr>
      <vt:lpstr>PowerPoint Presentation</vt:lpstr>
      <vt:lpstr>[Example] Table of contents</vt:lpstr>
      <vt:lpstr>HA/DR with Amazon Aurora</vt:lpstr>
      <vt:lpstr>Tolerating compute failures</vt:lpstr>
      <vt:lpstr>Near-instant crash recovery</vt:lpstr>
      <vt:lpstr>When the database fails – recovery is fast &lt;30 seconds</vt:lpstr>
      <vt:lpstr>Continuous backup with point-in-time restore</vt:lpstr>
      <vt:lpstr>Aurora backup and restore</vt:lpstr>
      <vt:lpstr>Aurora Backtrack</vt:lpstr>
      <vt:lpstr>HA&amp;DR: from one region to multiple regions…</vt:lpstr>
      <vt:lpstr>Cross region read replicas (logical)</vt:lpstr>
      <vt:lpstr>Aurora Global Database</vt:lpstr>
      <vt:lpstr>Performance: logical vs. physical replication</vt:lpstr>
      <vt:lpstr>HA: reducing the impact of downtime/failures</vt:lpstr>
      <vt:lpstr>Continuous availability with Aurora Multi-Master</vt:lpstr>
      <vt:lpstr>Introduction to Aurora Multi-Master</vt:lpstr>
      <vt:lpstr>Using Aurora Multi-Master with your applications</vt:lpstr>
      <vt:lpstr>Multi-Master: example of transactions with no conflict</vt:lpstr>
      <vt:lpstr>Multi-Master: example of physical conflict (storage arbitration)</vt:lpstr>
      <vt:lpstr>Globally consistent reads with Multi-Master</vt:lpstr>
      <vt:lpstr>Connection management to minimize disruptions</vt:lpstr>
      <vt:lpstr>Testing workload fault resilience</vt:lpstr>
      <vt:lpstr>Improving HA with RDS Proxy</vt:lpstr>
      <vt:lpstr>Connection Pooling with RDS Proxy</vt:lpstr>
      <vt:lpstr>Minimize Failover Disruption with RDS Proxy</vt:lpstr>
      <vt:lpstr>Minimizing disruptions during failures/failovers (writers)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House, Cindy</cp:lastModifiedBy>
  <cp:revision>296</cp:revision>
  <dcterms:created xsi:type="dcterms:W3CDTF">2016-06-17T18:22:10Z</dcterms:created>
  <dcterms:modified xsi:type="dcterms:W3CDTF">2020-02-28T21:53:36Z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