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73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0590d4c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0590d4c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0590d4c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0590d4c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0fb207e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0fb207e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0590d4cd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0590d4cd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0590d4cd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0590d4cd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0590d4c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0590d4c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0590d4cd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0590d4cd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dff2736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dff2736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0590d4cd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0590d4cd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0590d4cd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0590d4cd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0fb207e0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0fb207e0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dff2736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dff2736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0590d4cd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0590d4cd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0590d4cd0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0590d4cd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0590d4cd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0590d4cd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0590d4cd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0590d4cd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1e1e1053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1e1e1053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0590d4cd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0590d4cd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1e1e105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1e1e105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1e1e1053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1e1e105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1e1e1053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1e1e105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0590d4cd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0590d4cd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0590d4cd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0590d4cd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0fb207e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0fb207e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0b0640ff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0b0640ff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0590d4c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0590d4c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basic example of a dead lock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0590d4cd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0590d4cd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 third </a:t>
            </a:r>
            <a:r>
              <a:rPr lang="en"/>
              <a:t>process is added and a deadlock does not occur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0590d4cd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0590d4cd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processes and resources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0590d4cd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0590d4cd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Deadlocks in Operating Systems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Sameer Gupta, Issac Helms, David Grant, Anthony Hernandez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of a Communication Deadlock</a:t>
            </a:r>
            <a:endParaRPr/>
          </a:p>
        </p:txBody>
      </p:sp>
      <p:sp>
        <p:nvSpPr>
          <p:cNvPr id="147" name="Google Shape;147;p22"/>
          <p:cNvSpPr txBox="1"/>
          <p:nvPr>
            <p:ph idx="1" type="body"/>
          </p:nvPr>
        </p:nvSpPr>
        <p:spPr>
          <a:xfrm>
            <a:off x="3454750" y="2078875"/>
            <a:ext cx="4963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 sends a message request to process B</a:t>
            </a:r>
            <a:endParaRPr/>
          </a:p>
          <a:p>
            <a:pPr indent="-311150" lvl="0" marL="457200" rtl="0" algn="l">
              <a:spcBef>
                <a:spcPts val="0"/>
              </a:spcBef>
              <a:spcAft>
                <a:spcPts val="0"/>
              </a:spcAft>
              <a:buSzPts val="1300"/>
              <a:buAutoNum type="arabicPeriod"/>
            </a:pPr>
            <a:r>
              <a:rPr lang="en"/>
              <a:t>B Replies to A, but the reply is lost</a:t>
            </a:r>
            <a:endParaRPr/>
          </a:p>
          <a:p>
            <a:pPr indent="-311150" lvl="0" marL="457200" rtl="0" algn="l">
              <a:spcBef>
                <a:spcPts val="0"/>
              </a:spcBef>
              <a:spcAft>
                <a:spcPts val="0"/>
              </a:spcAft>
              <a:buSzPts val="1300"/>
              <a:buAutoNum type="arabicPeriod"/>
            </a:pPr>
            <a:r>
              <a:rPr lang="en"/>
              <a:t>A never gets B’s message so A is blocked</a:t>
            </a:r>
            <a:endParaRPr/>
          </a:p>
          <a:p>
            <a:pPr indent="-311150" lvl="0" marL="457200" rtl="0" algn="l">
              <a:spcBef>
                <a:spcPts val="0"/>
              </a:spcBef>
              <a:spcAft>
                <a:spcPts val="0"/>
              </a:spcAft>
              <a:buSzPts val="1300"/>
              <a:buAutoNum type="arabicPeriod"/>
            </a:pPr>
            <a:r>
              <a:rPr lang="en"/>
              <a:t>B gets blocked waiting for A to send a task</a:t>
            </a:r>
            <a:endParaRPr/>
          </a:p>
        </p:txBody>
      </p:sp>
      <p:sp>
        <p:nvSpPr>
          <p:cNvPr id="148" name="Google Shape;148;p22"/>
          <p:cNvSpPr/>
          <p:nvPr/>
        </p:nvSpPr>
        <p:spPr>
          <a:xfrm>
            <a:off x="894050" y="2273725"/>
            <a:ext cx="816900" cy="70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49" name="Google Shape;149;p22"/>
          <p:cNvSpPr/>
          <p:nvPr/>
        </p:nvSpPr>
        <p:spPr>
          <a:xfrm>
            <a:off x="2039850" y="3287050"/>
            <a:ext cx="816900" cy="70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cxnSp>
        <p:nvCxnSpPr>
          <p:cNvPr id="150" name="Google Shape;150;p22"/>
          <p:cNvCxnSpPr>
            <a:stCxn id="148" idx="3"/>
            <a:endCxn id="149" idx="2"/>
          </p:cNvCxnSpPr>
          <p:nvPr/>
        </p:nvCxnSpPr>
        <p:spPr>
          <a:xfrm>
            <a:off x="1013682" y="2876760"/>
            <a:ext cx="1026300" cy="7635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22"/>
          <p:cNvCxnSpPr>
            <a:stCxn id="149" idx="0"/>
          </p:cNvCxnSpPr>
          <p:nvPr/>
        </p:nvCxnSpPr>
        <p:spPr>
          <a:xfrm flipH="1" rot="10800000">
            <a:off x="2448300" y="2748250"/>
            <a:ext cx="2100" cy="5388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2"/>
          <p:cNvSpPr/>
          <p:nvPr/>
        </p:nvSpPr>
        <p:spPr>
          <a:xfrm>
            <a:off x="375275" y="3211850"/>
            <a:ext cx="11370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 sends request message</a:t>
            </a:r>
            <a:endParaRPr/>
          </a:p>
        </p:txBody>
      </p:sp>
      <p:sp>
        <p:nvSpPr>
          <p:cNvPr id="153" name="Google Shape;153;p22"/>
          <p:cNvSpPr/>
          <p:nvPr/>
        </p:nvSpPr>
        <p:spPr>
          <a:xfrm>
            <a:off x="1879800" y="2078875"/>
            <a:ext cx="11370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 replies but message is lost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 of a Communication Deadlock</a:t>
            </a:r>
            <a:endParaRPr/>
          </a:p>
        </p:txBody>
      </p:sp>
      <p:sp>
        <p:nvSpPr>
          <p:cNvPr id="159" name="Google Shape;159;p23"/>
          <p:cNvSpPr txBox="1"/>
          <p:nvPr>
            <p:ph idx="1" type="body"/>
          </p:nvPr>
        </p:nvSpPr>
        <p:spPr>
          <a:xfrm>
            <a:off x="5143500" y="2127950"/>
            <a:ext cx="3274800" cy="22611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AutoNum type="arabicPeriod"/>
            </a:pPr>
            <a:r>
              <a:rPr lang="en"/>
              <a:t>A sends a message request to process B</a:t>
            </a:r>
            <a:endParaRPr/>
          </a:p>
          <a:p>
            <a:pPr indent="-304958" lvl="0" marL="457200" rtl="0" algn="l">
              <a:spcBef>
                <a:spcPts val="0"/>
              </a:spcBef>
              <a:spcAft>
                <a:spcPts val="0"/>
              </a:spcAft>
              <a:buSzPct val="100000"/>
              <a:buAutoNum type="arabicPeriod"/>
            </a:pPr>
            <a:r>
              <a:rPr lang="en"/>
              <a:t>A sends a message request to process C</a:t>
            </a:r>
            <a:endParaRPr/>
          </a:p>
          <a:p>
            <a:pPr indent="-304958" lvl="0" marL="457200" rtl="0" algn="l">
              <a:spcBef>
                <a:spcPts val="0"/>
              </a:spcBef>
              <a:spcAft>
                <a:spcPts val="0"/>
              </a:spcAft>
              <a:buSzPct val="100000"/>
              <a:buAutoNum type="arabicPeriod"/>
            </a:pPr>
            <a:r>
              <a:rPr lang="en"/>
              <a:t>B Replies to A, but the reply is lost</a:t>
            </a:r>
            <a:endParaRPr/>
          </a:p>
          <a:p>
            <a:pPr indent="-304958" lvl="0" marL="457200" rtl="0" algn="l">
              <a:spcBef>
                <a:spcPts val="0"/>
              </a:spcBef>
              <a:spcAft>
                <a:spcPts val="0"/>
              </a:spcAft>
              <a:buSzPct val="100000"/>
              <a:buAutoNum type="arabicPeriod"/>
            </a:pPr>
            <a:r>
              <a:rPr lang="en"/>
              <a:t>C Replies to A and A sends a task to C</a:t>
            </a:r>
            <a:endParaRPr/>
          </a:p>
          <a:p>
            <a:pPr indent="-304958" lvl="0" marL="457200" rtl="0" algn="l">
              <a:spcBef>
                <a:spcPts val="0"/>
              </a:spcBef>
              <a:spcAft>
                <a:spcPts val="0"/>
              </a:spcAft>
              <a:buSzPct val="100000"/>
              <a:buAutoNum type="arabicPeriod"/>
            </a:pPr>
            <a:r>
              <a:rPr lang="en"/>
              <a:t>A never gets B’s message so A is blocked</a:t>
            </a:r>
            <a:endParaRPr/>
          </a:p>
          <a:p>
            <a:pPr indent="-304958" lvl="0" marL="457200" rtl="0" algn="l">
              <a:spcBef>
                <a:spcPts val="0"/>
              </a:spcBef>
              <a:spcAft>
                <a:spcPts val="0"/>
              </a:spcAft>
              <a:buSzPct val="100000"/>
              <a:buAutoNum type="arabicPeriod"/>
            </a:pPr>
            <a:r>
              <a:rPr lang="en"/>
              <a:t>B gets blocked waiting for A to send a task</a:t>
            </a:r>
            <a:endParaRPr/>
          </a:p>
          <a:p>
            <a:pPr indent="-304958" lvl="0" marL="457200" rtl="0" algn="l">
              <a:spcBef>
                <a:spcPts val="0"/>
              </a:spcBef>
              <a:spcAft>
                <a:spcPts val="0"/>
              </a:spcAft>
              <a:buSzPct val="100000"/>
              <a:buAutoNum type="arabicPeriod"/>
            </a:pPr>
            <a:r>
              <a:rPr lang="en"/>
              <a:t>C proceeds as normal</a:t>
            </a:r>
            <a:endParaRPr/>
          </a:p>
        </p:txBody>
      </p:sp>
      <p:sp>
        <p:nvSpPr>
          <p:cNvPr id="160" name="Google Shape;160;p23"/>
          <p:cNvSpPr/>
          <p:nvPr/>
        </p:nvSpPr>
        <p:spPr>
          <a:xfrm>
            <a:off x="894050" y="2273725"/>
            <a:ext cx="816900" cy="70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61" name="Google Shape;161;p23"/>
          <p:cNvSpPr/>
          <p:nvPr/>
        </p:nvSpPr>
        <p:spPr>
          <a:xfrm>
            <a:off x="2039850" y="3287050"/>
            <a:ext cx="816900" cy="70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cxnSp>
        <p:nvCxnSpPr>
          <p:cNvPr id="162" name="Google Shape;162;p23"/>
          <p:cNvCxnSpPr>
            <a:stCxn id="160" idx="3"/>
            <a:endCxn id="161" idx="2"/>
          </p:cNvCxnSpPr>
          <p:nvPr/>
        </p:nvCxnSpPr>
        <p:spPr>
          <a:xfrm>
            <a:off x="1013682" y="2876760"/>
            <a:ext cx="1026300" cy="7635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3"/>
          <p:cNvCxnSpPr>
            <a:stCxn id="161" idx="0"/>
          </p:cNvCxnSpPr>
          <p:nvPr/>
        </p:nvCxnSpPr>
        <p:spPr>
          <a:xfrm flipH="1" rot="10800000">
            <a:off x="2448300" y="2748250"/>
            <a:ext cx="2100" cy="53880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3"/>
          <p:cNvSpPr/>
          <p:nvPr/>
        </p:nvSpPr>
        <p:spPr>
          <a:xfrm>
            <a:off x="375275" y="3211850"/>
            <a:ext cx="11370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 sends request message</a:t>
            </a:r>
            <a:endParaRPr/>
          </a:p>
        </p:txBody>
      </p:sp>
      <p:sp>
        <p:nvSpPr>
          <p:cNvPr id="165" name="Google Shape;165;p23"/>
          <p:cNvSpPr/>
          <p:nvPr/>
        </p:nvSpPr>
        <p:spPr>
          <a:xfrm>
            <a:off x="1879800" y="2078875"/>
            <a:ext cx="11370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 replies but message is lost</a:t>
            </a:r>
            <a:endParaRPr/>
          </a:p>
        </p:txBody>
      </p:sp>
      <p:sp>
        <p:nvSpPr>
          <p:cNvPr id="166" name="Google Shape;166;p23"/>
          <p:cNvSpPr/>
          <p:nvPr/>
        </p:nvSpPr>
        <p:spPr>
          <a:xfrm>
            <a:off x="3651325" y="2785375"/>
            <a:ext cx="816900" cy="70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cxnSp>
        <p:nvCxnSpPr>
          <p:cNvPr id="167" name="Google Shape;167;p23"/>
          <p:cNvCxnSpPr>
            <a:stCxn id="160" idx="5"/>
            <a:endCxn id="166" idx="2"/>
          </p:cNvCxnSpPr>
          <p:nvPr/>
        </p:nvCxnSpPr>
        <p:spPr>
          <a:xfrm>
            <a:off x="1591318" y="2876760"/>
            <a:ext cx="2060100" cy="2619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3"/>
          <p:cNvSpPr/>
          <p:nvPr/>
        </p:nvSpPr>
        <p:spPr>
          <a:xfrm>
            <a:off x="3185650" y="2012050"/>
            <a:ext cx="11370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 sends request message</a:t>
            </a:r>
            <a:endParaRPr/>
          </a:p>
        </p:txBody>
      </p:sp>
      <p:cxnSp>
        <p:nvCxnSpPr>
          <p:cNvPr id="169" name="Google Shape;169;p23"/>
          <p:cNvCxnSpPr>
            <a:stCxn id="166" idx="4"/>
            <a:endCxn id="160" idx="5"/>
          </p:cNvCxnSpPr>
          <p:nvPr/>
        </p:nvCxnSpPr>
        <p:spPr>
          <a:xfrm rot="10800000">
            <a:off x="1591375" y="2876875"/>
            <a:ext cx="2468400" cy="6150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3"/>
          <p:cNvSpPr/>
          <p:nvPr/>
        </p:nvSpPr>
        <p:spPr>
          <a:xfrm>
            <a:off x="3023238" y="3491875"/>
            <a:ext cx="1137000" cy="70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 replies and A can send the task to 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729450" y="2571750"/>
            <a:ext cx="7021200" cy="127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Solving Deadlocks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 ways to resolve deadlocks</a:t>
            </a:r>
            <a:endParaRPr/>
          </a:p>
        </p:txBody>
      </p:sp>
      <p:sp>
        <p:nvSpPr>
          <p:cNvPr id="181" name="Google Shape;18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800">
                <a:solidFill>
                  <a:schemeClr val="dk2"/>
                </a:solidFill>
              </a:rPr>
              <a:t>Preemption</a:t>
            </a:r>
            <a:r>
              <a:rPr b="1" lang="en" sz="1800">
                <a:solidFill>
                  <a:schemeClr val="dk2"/>
                </a:solidFill>
              </a:rPr>
              <a:t> </a:t>
            </a:r>
            <a:endParaRPr b="1" sz="1800">
              <a:solidFill>
                <a:schemeClr val="dk2"/>
              </a:solidFill>
            </a:endParaRPr>
          </a:p>
          <a:p>
            <a:pPr indent="-311150" lvl="0" marL="457200" rtl="0" algn="l">
              <a:spcBef>
                <a:spcPts val="0"/>
              </a:spcBef>
              <a:spcAft>
                <a:spcPts val="0"/>
              </a:spcAft>
              <a:buSzPts val="1300"/>
              <a:buChar char="●"/>
            </a:pPr>
            <a:r>
              <a:rPr b="1" lang="en" sz="1800">
                <a:solidFill>
                  <a:schemeClr val="dk2"/>
                </a:solidFill>
              </a:rPr>
              <a:t>Rollback</a:t>
            </a:r>
            <a:endParaRPr b="1" sz="1800">
              <a:solidFill>
                <a:schemeClr val="dk2"/>
              </a:solidFill>
            </a:endParaRPr>
          </a:p>
          <a:p>
            <a:pPr indent="-311150" lvl="0" marL="457200" rtl="0" algn="l">
              <a:spcBef>
                <a:spcPts val="0"/>
              </a:spcBef>
              <a:spcAft>
                <a:spcPts val="0"/>
              </a:spcAft>
              <a:buSzPts val="1300"/>
              <a:buChar char="●"/>
            </a:pPr>
            <a:r>
              <a:rPr b="1" lang="en" sz="1800">
                <a:solidFill>
                  <a:schemeClr val="dk2"/>
                </a:solidFill>
              </a:rPr>
              <a:t>Killing Processes</a:t>
            </a:r>
            <a:endParaRPr b="1"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Recovery Through Preemption</a:t>
            </a:r>
            <a:endParaRPr/>
          </a:p>
        </p:txBody>
      </p:sp>
      <p:sp>
        <p:nvSpPr>
          <p:cNvPr id="187" name="Google Shape;18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Recovery through Preemption involves taking a resource away from the current owner and giving it to another owner. </a:t>
            </a:r>
            <a:endParaRPr sz="1800"/>
          </a:p>
          <a:p>
            <a:pPr indent="0" lvl="0" marL="0" rtl="0" algn="l">
              <a:spcBef>
                <a:spcPts val="1200"/>
              </a:spcBef>
              <a:spcAft>
                <a:spcPts val="1200"/>
              </a:spcAft>
              <a:buNone/>
            </a:pPr>
            <a:r>
              <a:rPr lang="en" sz="1800"/>
              <a:t>Ex. Taking paper out of a printer while printing to stop the current job and cancel. Then putting paper back in for the next job.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Recovery through Rollback</a:t>
            </a:r>
            <a:endParaRPr/>
          </a:p>
        </p:txBody>
      </p:sp>
      <p:sp>
        <p:nvSpPr>
          <p:cNvPr id="193" name="Google Shape;19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Recovery through Rollback involves, </a:t>
            </a:r>
            <a:r>
              <a:rPr lang="en" sz="1800"/>
              <a:t>periodically</a:t>
            </a:r>
            <a:r>
              <a:rPr lang="en" sz="1800"/>
              <a:t> checkpoint a process when a deadlock is thought to potentially occur. This saves a current image of what has already been run so in the event of a deadlock, the process that owns a needed resource can rollback to a previous checkpoint before it acquired that resource to reevaluate the potential deadlock.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Recovery through Killing Processes</a:t>
            </a:r>
            <a:endParaRPr/>
          </a:p>
        </p:txBody>
      </p:sp>
      <p:sp>
        <p:nvSpPr>
          <p:cNvPr id="199" name="Google Shape;19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Recovery through Killing a process involves physically stopping the processing form running in the hope it will allow the next process to begin running.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29450" y="2571750"/>
            <a:ext cx="7021200" cy="127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Sempahores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a:t>
            </a:r>
            <a:r>
              <a:rPr lang="en"/>
              <a:t>Semaphore</a:t>
            </a:r>
            <a:r>
              <a:rPr lang="en"/>
              <a:t>?</a:t>
            </a:r>
            <a:endParaRPr/>
          </a:p>
        </p:txBody>
      </p:sp>
      <p:sp>
        <p:nvSpPr>
          <p:cNvPr id="210" name="Google Shape;21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Semaphores are a variable used for counting the number of wakeups and is saved for a </a:t>
            </a:r>
            <a:r>
              <a:rPr lang="en" sz="1800"/>
              <a:t>future</a:t>
            </a:r>
            <a:r>
              <a:rPr lang="en" sz="1800"/>
              <a:t> use. </a:t>
            </a:r>
            <a:endParaRPr sz="1800"/>
          </a:p>
        </p:txBody>
      </p:sp>
      <p:pic>
        <p:nvPicPr>
          <p:cNvPr id="211" name="Google Shape;211;p30"/>
          <p:cNvPicPr preferRelativeResize="0"/>
          <p:nvPr/>
        </p:nvPicPr>
        <p:blipFill>
          <a:blip r:embed="rId3">
            <a:alphaModFix/>
          </a:blip>
          <a:stretch>
            <a:fillRect/>
          </a:stretch>
        </p:blipFill>
        <p:spPr>
          <a:xfrm>
            <a:off x="1914325" y="2932488"/>
            <a:ext cx="3505200" cy="197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a:t>
            </a:r>
            <a:r>
              <a:rPr lang="en"/>
              <a:t>Semaphores</a:t>
            </a:r>
            <a:r>
              <a:rPr lang="en"/>
              <a:t> help prevent deadlocks?</a:t>
            </a:r>
            <a:endParaRPr/>
          </a:p>
        </p:txBody>
      </p:sp>
      <p:sp>
        <p:nvSpPr>
          <p:cNvPr id="217" name="Google Shape;217;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Semaphores can help prevent deadlocks by limiting the amount of work that can concurrently occur at any time. Using a counter and incrementing and decrementing as necessary, deadlocks can be detected and taken </a:t>
            </a:r>
            <a:r>
              <a:rPr lang="en" sz="1800"/>
              <a:t>action</a:t>
            </a:r>
            <a:r>
              <a:rPr lang="en" sz="1800"/>
              <a:t> upon. </a:t>
            </a:r>
            <a:endParaRPr sz="1800"/>
          </a:p>
        </p:txBody>
      </p:sp>
      <p:pic>
        <p:nvPicPr>
          <p:cNvPr id="218" name="Google Shape;218;p31"/>
          <p:cNvPicPr preferRelativeResize="0"/>
          <p:nvPr/>
        </p:nvPicPr>
        <p:blipFill>
          <a:blip r:embed="rId3">
            <a:alphaModFix/>
          </a:blip>
          <a:stretch>
            <a:fillRect/>
          </a:stretch>
        </p:blipFill>
        <p:spPr>
          <a:xfrm>
            <a:off x="3309050" y="3112250"/>
            <a:ext cx="3203126" cy="2031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2913925"/>
            <a:ext cx="7021200" cy="93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About Deadlocks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729450" y="2571750"/>
            <a:ext cx="7021200" cy="127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to Detect a Deadlock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Deadlock Detection</a:t>
            </a:r>
            <a:endParaRPr/>
          </a:p>
        </p:txBody>
      </p:sp>
      <p:sp>
        <p:nvSpPr>
          <p:cNvPr id="229" name="Google Shape;229;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Deadlock detection is the process of determining </a:t>
            </a:r>
            <a:r>
              <a:rPr lang="en" sz="1800"/>
              <a:t>whether a deadlock exists and identifying the process and resources involved in resolving the deadlock. </a:t>
            </a:r>
            <a:endParaRPr sz="1800"/>
          </a:p>
        </p:txBody>
      </p:sp>
      <p:pic>
        <p:nvPicPr>
          <p:cNvPr id="230" name="Google Shape;230;p33"/>
          <p:cNvPicPr preferRelativeResize="0"/>
          <p:nvPr/>
        </p:nvPicPr>
        <p:blipFill>
          <a:blip r:embed="rId3">
            <a:alphaModFix/>
          </a:blip>
          <a:stretch>
            <a:fillRect/>
          </a:stretch>
        </p:blipFill>
        <p:spPr>
          <a:xfrm>
            <a:off x="2169025" y="2902350"/>
            <a:ext cx="1887900" cy="1905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whether system is deadlocked or not</a:t>
            </a:r>
            <a:endParaRPr/>
          </a:p>
        </p:txBody>
      </p:sp>
      <p:sp>
        <p:nvSpPr>
          <p:cNvPr id="236" name="Google Shape;236;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To determine whether a system is deadlocked or not is to check allocation against resource availability for all allocation abilities to determine if the system is in a deadlocked state. Action is taken based on this determination.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if machine is in Deadlock</a:t>
            </a:r>
            <a:endParaRPr/>
          </a:p>
        </p:txBody>
      </p:sp>
      <p:sp>
        <p:nvSpPr>
          <p:cNvPr id="242" name="Google Shape;242;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There are a few signs a </a:t>
            </a:r>
            <a:r>
              <a:rPr lang="en" sz="1800"/>
              <a:t>computer</a:t>
            </a:r>
            <a:r>
              <a:rPr lang="en" sz="1800"/>
              <a:t> will show if it is </a:t>
            </a:r>
            <a:r>
              <a:rPr lang="en" sz="1800"/>
              <a:t>experiencing</a:t>
            </a:r>
            <a:r>
              <a:rPr lang="en" sz="1800"/>
              <a:t> a deadlock:</a:t>
            </a:r>
            <a:endParaRPr sz="1800"/>
          </a:p>
          <a:p>
            <a:pPr indent="-342900" lvl="0" marL="457200" rtl="0" algn="l">
              <a:spcBef>
                <a:spcPts val="1200"/>
              </a:spcBef>
              <a:spcAft>
                <a:spcPts val="0"/>
              </a:spcAft>
              <a:buSzPts val="1800"/>
              <a:buChar char="●"/>
            </a:pPr>
            <a:r>
              <a:rPr lang="en" sz="1800"/>
              <a:t>Frozen </a:t>
            </a:r>
            <a:r>
              <a:rPr lang="en" sz="1800"/>
              <a:t>Computer</a:t>
            </a:r>
            <a:endParaRPr sz="1800"/>
          </a:p>
          <a:p>
            <a:pPr indent="-342900" lvl="0" marL="457200" rtl="0" algn="l">
              <a:spcBef>
                <a:spcPts val="0"/>
              </a:spcBef>
              <a:spcAft>
                <a:spcPts val="0"/>
              </a:spcAft>
              <a:buSzPts val="1800"/>
              <a:buChar char="●"/>
            </a:pPr>
            <a:r>
              <a:rPr lang="en" sz="1800"/>
              <a:t>Blue screen of death</a:t>
            </a:r>
            <a:endParaRPr sz="1800"/>
          </a:p>
          <a:p>
            <a:pPr indent="-342900" lvl="0" marL="457200" rtl="0" algn="l">
              <a:spcBef>
                <a:spcPts val="0"/>
              </a:spcBef>
              <a:spcAft>
                <a:spcPts val="0"/>
              </a:spcAft>
              <a:buSzPts val="1800"/>
              <a:buChar char="●"/>
            </a:pPr>
            <a:r>
              <a:rPr lang="en" sz="1800"/>
              <a:t>Infinite loop of running program</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to do once deadlock has been detected</a:t>
            </a:r>
            <a:endParaRPr/>
          </a:p>
        </p:txBody>
      </p:sp>
      <p:sp>
        <p:nvSpPr>
          <p:cNvPr id="248" name="Google Shape;248;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Once a deadlock has been detected, it must be solved using a method which was </a:t>
            </a:r>
            <a:r>
              <a:rPr lang="en" sz="1800"/>
              <a:t>pre discussed</a:t>
            </a:r>
            <a:r>
              <a:rPr lang="en" sz="1800"/>
              <a:t> in this presentation. </a:t>
            </a:r>
            <a:endParaRPr sz="1800"/>
          </a:p>
          <a:p>
            <a:pPr indent="-342900" lvl="0" marL="457200" rtl="0" algn="l">
              <a:spcBef>
                <a:spcPts val="1200"/>
              </a:spcBef>
              <a:spcAft>
                <a:spcPts val="0"/>
              </a:spcAft>
              <a:buSzPts val="1800"/>
              <a:buAutoNum type="arabicPeriod"/>
            </a:pPr>
            <a:r>
              <a:rPr lang="en" sz="1800"/>
              <a:t>Preemption</a:t>
            </a:r>
            <a:endParaRPr sz="1800"/>
          </a:p>
          <a:p>
            <a:pPr indent="-342900" lvl="0" marL="457200" rtl="0" algn="l">
              <a:spcBef>
                <a:spcPts val="0"/>
              </a:spcBef>
              <a:spcAft>
                <a:spcPts val="0"/>
              </a:spcAft>
              <a:buSzPts val="1800"/>
              <a:buAutoNum type="arabicPeriod"/>
            </a:pPr>
            <a:r>
              <a:rPr lang="en" sz="1800"/>
              <a:t>Rollback</a:t>
            </a:r>
            <a:endParaRPr sz="1800"/>
          </a:p>
          <a:p>
            <a:pPr indent="-342900" lvl="0" marL="457200" rtl="0" algn="l">
              <a:spcBef>
                <a:spcPts val="0"/>
              </a:spcBef>
              <a:spcAft>
                <a:spcPts val="0"/>
              </a:spcAft>
              <a:buSzPts val="1800"/>
              <a:buAutoNum type="arabicPeriod"/>
            </a:pPr>
            <a:r>
              <a:rPr lang="en" sz="1800"/>
              <a:t>Killing Processes</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729450" y="2571750"/>
            <a:ext cx="7021200" cy="1277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The Dining Philosophers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Deadlock in Dining Philosophy</a:t>
            </a:r>
            <a:endParaRPr/>
          </a:p>
        </p:txBody>
      </p:sp>
      <p:sp>
        <p:nvSpPr>
          <p:cNvPr id="259" name="Google Shape;259;p38"/>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rgbClr val="FFFFFF"/>
                </a:highlight>
              </a:rPr>
              <a:t>The five philosophers sitting around a table can only use the fork on their immediate left or right. The </a:t>
            </a:r>
            <a:r>
              <a:rPr lang="en" sz="1600">
                <a:highlight>
                  <a:srgbClr val="FFFFFF"/>
                </a:highlight>
              </a:rPr>
              <a:t>philosophers </a:t>
            </a:r>
            <a:r>
              <a:rPr lang="en" sz="1600">
                <a:highlight>
                  <a:srgbClr val="FFFFFF"/>
                </a:highlight>
              </a:rPr>
              <a:t>never speak to each other, which creates a dangerous possibility of a deadlock. This deadlock  has the possibility to occur if every philosopher holds a left fork and waits perpetually for a right chopstick.</a:t>
            </a:r>
            <a:endParaRPr sz="1600">
              <a:highlight>
                <a:srgbClr val="FFFFFF"/>
              </a:highlight>
            </a:endParaRPr>
          </a:p>
          <a:p>
            <a:pPr indent="0" lvl="0" marL="0" rtl="0" algn="l">
              <a:spcBef>
                <a:spcPts val="1200"/>
              </a:spcBef>
              <a:spcAft>
                <a:spcPts val="1200"/>
              </a:spcAft>
              <a:buNone/>
            </a:pPr>
            <a:r>
              <a:t/>
            </a:r>
            <a:endParaRPr sz="1200">
              <a:solidFill>
                <a:srgbClr val="202124"/>
              </a:solidFill>
              <a:highlight>
                <a:srgbClr val="FFFFFF"/>
              </a:highlight>
              <a:latin typeface="Roboto"/>
              <a:ea typeface="Roboto"/>
              <a:cs typeface="Roboto"/>
              <a:sym typeface="Roboto"/>
            </a:endParaRPr>
          </a:p>
        </p:txBody>
      </p:sp>
      <p:pic>
        <p:nvPicPr>
          <p:cNvPr id="260" name="Google Shape;260;p38"/>
          <p:cNvPicPr preferRelativeResize="0"/>
          <p:nvPr/>
        </p:nvPicPr>
        <p:blipFill>
          <a:blip r:embed="rId3">
            <a:alphaModFix/>
          </a:blip>
          <a:stretch>
            <a:fillRect/>
          </a:stretch>
        </p:blipFill>
        <p:spPr>
          <a:xfrm>
            <a:off x="3629850" y="3040400"/>
            <a:ext cx="1887900" cy="1905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with</a:t>
            </a:r>
            <a:r>
              <a:rPr lang="en"/>
              <a:t> a Deadlock in Dining Philosophers</a:t>
            </a:r>
            <a:endParaRPr/>
          </a:p>
        </p:txBody>
      </p:sp>
      <p:sp>
        <p:nvSpPr>
          <p:cNvPr id="266" name="Google Shape;266;p39"/>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problem occurs when all philosophers pick up the same fork </a:t>
            </a:r>
            <a:r>
              <a:rPr lang="en" sz="1800"/>
              <a:t>making</a:t>
            </a:r>
            <a:r>
              <a:rPr lang="en" sz="1800"/>
              <a:t> it so that no philosopher has two forks and </a:t>
            </a:r>
            <a:r>
              <a:rPr lang="en" sz="1800"/>
              <a:t>therefore cannot eat. In the image it is clear that if all philosophers pick up the same fork on either their right or left then no one will have two forks and they will eventually starve. The technical term for their starvation is a deadlock.</a:t>
            </a:r>
            <a:endParaRPr sz="1800"/>
          </a:p>
          <a:p>
            <a:pPr indent="0" lvl="0" marL="0" rtl="0" algn="l">
              <a:spcBef>
                <a:spcPts val="1200"/>
              </a:spcBef>
              <a:spcAft>
                <a:spcPts val="1200"/>
              </a:spcAft>
              <a:buNone/>
            </a:pPr>
            <a:r>
              <a:t/>
            </a:r>
            <a:endParaRPr/>
          </a:p>
        </p:txBody>
      </p:sp>
      <p:pic>
        <p:nvPicPr>
          <p:cNvPr id="267" name="Google Shape;267;p39"/>
          <p:cNvPicPr preferRelativeResize="0"/>
          <p:nvPr/>
        </p:nvPicPr>
        <p:blipFill>
          <a:blip r:embed="rId3">
            <a:alphaModFix/>
          </a:blip>
          <a:stretch>
            <a:fillRect/>
          </a:stretch>
        </p:blipFill>
        <p:spPr>
          <a:xfrm>
            <a:off x="5914675" y="3230250"/>
            <a:ext cx="1896076" cy="19132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r>
              <a:rPr lang="en"/>
              <a:t> for Deadlock in Dining Philosophers</a:t>
            </a:r>
            <a:endParaRPr/>
          </a:p>
        </p:txBody>
      </p:sp>
      <p:sp>
        <p:nvSpPr>
          <p:cNvPr id="273" name="Google Shape;273;p40"/>
          <p:cNvSpPr txBox="1"/>
          <p:nvPr>
            <p:ph idx="1" type="body"/>
          </p:nvPr>
        </p:nvSpPr>
        <p:spPr>
          <a:xfrm>
            <a:off x="727650" y="1853850"/>
            <a:ext cx="7688700" cy="21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highlight>
                  <a:srgbClr val="FFFFFF"/>
                </a:highlight>
              </a:rPr>
              <a:t>In order to prevent a Deadlock it must be ensured that one philosopher picks up the left fork before the right. Then all other philosophers will need to pick up the right fork as the first Philosopher fork before the left fork which avoids the deadlock condition. If even one philosopher picks up the wrong fork then a deadlock occurs</a:t>
            </a:r>
            <a:r>
              <a:rPr lang="en" sz="1600">
                <a:solidFill>
                  <a:srgbClr val="202124"/>
                </a:solidFill>
                <a:highlight>
                  <a:srgbClr val="FFFFFF"/>
                </a:highlight>
              </a:rPr>
              <a:t>.</a:t>
            </a:r>
            <a:endParaRPr sz="1600">
              <a:solidFill>
                <a:srgbClr val="202124"/>
              </a:solidFill>
              <a:highlight>
                <a:srgbClr val="FFFFFF"/>
              </a:highlight>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74" name="Google Shape;274;p40"/>
          <p:cNvPicPr preferRelativeResize="0"/>
          <p:nvPr/>
        </p:nvPicPr>
        <p:blipFill>
          <a:blip r:embed="rId3">
            <a:alphaModFix/>
          </a:blip>
          <a:stretch>
            <a:fillRect/>
          </a:stretch>
        </p:blipFill>
        <p:spPr>
          <a:xfrm>
            <a:off x="6032950" y="3084675"/>
            <a:ext cx="1998275" cy="2016375"/>
          </a:xfrm>
          <a:prstGeom prst="rect">
            <a:avLst/>
          </a:prstGeom>
          <a:noFill/>
          <a:ln>
            <a:noFill/>
          </a:ln>
        </p:spPr>
      </p:pic>
      <p:sp>
        <p:nvSpPr>
          <p:cNvPr id="275" name="Google Shape;275;p40"/>
          <p:cNvSpPr txBox="1"/>
          <p:nvPr/>
        </p:nvSpPr>
        <p:spPr>
          <a:xfrm>
            <a:off x="729450" y="3248075"/>
            <a:ext cx="5008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accent1"/>
                </a:solidFill>
                <a:latin typeface="Lato"/>
                <a:ea typeface="Lato"/>
                <a:cs typeface="Lato"/>
                <a:sym typeface="Lato"/>
              </a:rPr>
              <a:t>In order to avoid a deadlock in the image if P1 picks up fork 2 then all the other Ps must pick up the fork to their right. This way P1 has two forks and can eat. When he finishes then there will be another two forks available so on and so forth </a:t>
            </a:r>
            <a:r>
              <a:rPr lang="en" sz="1600">
                <a:solidFill>
                  <a:schemeClr val="accent1"/>
                </a:solidFill>
                <a:latin typeface="Lato"/>
                <a:ea typeface="Lato"/>
                <a:cs typeface="Lato"/>
                <a:sym typeface="Lato"/>
              </a:rPr>
              <a:t>until all have eaten.</a:t>
            </a:r>
            <a:endParaRPr sz="1600">
              <a:solidFill>
                <a:schemeClr val="accen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729450" y="2571750"/>
            <a:ext cx="7021200" cy="1277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Deadlocks: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Deadlock?</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900"/>
              <a:t>A deadlock occurs when a process needs EXCLUSIVE access to multiple resources. When multiple processed are blocked and in standstill, the situation is a deadlock.</a:t>
            </a: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86" name="Google Shape;28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800"/>
              <a:t>In conclusion, it is mandatory </a:t>
            </a:r>
            <a:r>
              <a:rPr lang="en" sz="1800"/>
              <a:t>that when two or more processes are waiting on the same asset that there is a deadlock detection algorithm to break the ensuing deadlock. If no algorithm exists deadlocks can severely hurt an applications performance and ultimately users will undergo a poor experience. For developers the threat of deadlocks must always be considered and proper code must always be implemented to avoid them.</a:t>
            </a:r>
            <a:endParaRPr sz="1800"/>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Conditions for Deadlock to occur</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Mutual Exclusion</a:t>
            </a:r>
            <a:endParaRPr sz="1600"/>
          </a:p>
          <a:p>
            <a:pPr indent="-330200" lvl="0" marL="457200" rtl="0" algn="l">
              <a:spcBef>
                <a:spcPts val="0"/>
              </a:spcBef>
              <a:spcAft>
                <a:spcPts val="0"/>
              </a:spcAft>
              <a:buSzPts val="1600"/>
              <a:buAutoNum type="arabicPeriod"/>
            </a:pPr>
            <a:r>
              <a:rPr lang="en" sz="1600"/>
              <a:t>Non Preemptive</a:t>
            </a:r>
            <a:r>
              <a:rPr lang="en" sz="1600"/>
              <a:t> resource allocation</a:t>
            </a:r>
            <a:endParaRPr sz="1600"/>
          </a:p>
          <a:p>
            <a:pPr indent="-330200" lvl="0" marL="457200" rtl="0" algn="l">
              <a:spcBef>
                <a:spcPts val="0"/>
              </a:spcBef>
              <a:spcAft>
                <a:spcPts val="0"/>
              </a:spcAft>
              <a:buSzPts val="1600"/>
              <a:buAutoNum type="arabicPeriod"/>
            </a:pPr>
            <a:r>
              <a:rPr lang="en" sz="1600"/>
              <a:t>Hold and Wait</a:t>
            </a:r>
            <a:endParaRPr sz="1600"/>
          </a:p>
          <a:p>
            <a:pPr indent="-330200" lvl="0" marL="457200" rtl="0" algn="l">
              <a:spcBef>
                <a:spcPts val="0"/>
              </a:spcBef>
              <a:spcAft>
                <a:spcPts val="0"/>
              </a:spcAft>
              <a:buSzPts val="1600"/>
              <a:buAutoNum type="arabicPeriod"/>
            </a:pPr>
            <a:r>
              <a:rPr lang="en" sz="1600"/>
              <a:t>Cyclic Wait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Type of Deadlocks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b="1" lang="en" sz="1800">
                <a:solidFill>
                  <a:schemeClr val="dk2"/>
                </a:solidFill>
              </a:rPr>
              <a:t>Resource Deadlock</a:t>
            </a:r>
            <a:endParaRPr b="1" sz="1800">
              <a:solidFill>
                <a:schemeClr val="dk2"/>
              </a:solidFill>
            </a:endParaRPr>
          </a:p>
          <a:p>
            <a:pPr indent="0" lvl="0" marL="457200" rtl="0" algn="l">
              <a:spcBef>
                <a:spcPts val="1200"/>
              </a:spcBef>
              <a:spcAft>
                <a:spcPts val="0"/>
              </a:spcAft>
              <a:buNone/>
            </a:pPr>
            <a:r>
              <a:rPr lang="en" sz="1400">
                <a:solidFill>
                  <a:schemeClr val="dk2"/>
                </a:solidFill>
              </a:rPr>
              <a:t>A problem </a:t>
            </a:r>
            <a:r>
              <a:rPr lang="en" sz="1400">
                <a:solidFill>
                  <a:schemeClr val="dk2"/>
                </a:solidFill>
              </a:rPr>
              <a:t> from competition synchronization and o</a:t>
            </a:r>
            <a:r>
              <a:rPr lang="en" sz="1400">
                <a:solidFill>
                  <a:schemeClr val="dk2"/>
                </a:solidFill>
              </a:rPr>
              <a:t>ccurs when multiple processes are trying to get exclusive access to the same resources</a:t>
            </a:r>
            <a:endParaRPr sz="1400">
              <a:solidFill>
                <a:schemeClr val="dk2"/>
              </a:solidFill>
            </a:endParaRPr>
          </a:p>
          <a:p>
            <a:pPr indent="0" lvl="0" marL="457200" rtl="0" algn="l">
              <a:spcBef>
                <a:spcPts val="1200"/>
              </a:spcBef>
              <a:spcAft>
                <a:spcPts val="1200"/>
              </a:spcAft>
              <a:buNone/>
            </a:pPr>
            <a:r>
              <a:t/>
            </a:r>
            <a:endParaRPr sz="1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of Resource Deadlocks</a:t>
            </a:r>
            <a:endParaRPr/>
          </a:p>
        </p:txBody>
      </p:sp>
      <p:sp>
        <p:nvSpPr>
          <p:cNvPr id="116" name="Google Shape;116;p18"/>
          <p:cNvSpPr txBox="1"/>
          <p:nvPr>
            <p:ph idx="1" type="body"/>
          </p:nvPr>
        </p:nvSpPr>
        <p:spPr>
          <a:xfrm>
            <a:off x="729450" y="2078875"/>
            <a:ext cx="482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8"/>
          <p:cNvPicPr preferRelativeResize="0"/>
          <p:nvPr/>
        </p:nvPicPr>
        <p:blipFill>
          <a:blip r:embed="rId3">
            <a:alphaModFix/>
          </a:blip>
          <a:stretch>
            <a:fillRect/>
          </a:stretch>
        </p:blipFill>
        <p:spPr>
          <a:xfrm>
            <a:off x="681050" y="2002225"/>
            <a:ext cx="4731300" cy="2507875"/>
          </a:xfrm>
          <a:prstGeom prst="rect">
            <a:avLst/>
          </a:prstGeom>
          <a:noFill/>
          <a:ln>
            <a:noFill/>
          </a:ln>
        </p:spPr>
      </p:pic>
      <p:sp>
        <p:nvSpPr>
          <p:cNvPr id="118" name="Google Shape;118;p18"/>
          <p:cNvSpPr txBox="1"/>
          <p:nvPr/>
        </p:nvSpPr>
        <p:spPr>
          <a:xfrm>
            <a:off x="5617525" y="2078875"/>
            <a:ext cx="22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9" name="Google Shape;119;p18"/>
          <p:cNvSpPr txBox="1"/>
          <p:nvPr/>
        </p:nvSpPr>
        <p:spPr>
          <a:xfrm>
            <a:off x="5412350" y="2078875"/>
            <a:ext cx="3590400" cy="2139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Lato"/>
              <a:buChar char="●"/>
            </a:pPr>
            <a:r>
              <a:rPr lang="en" sz="1300">
                <a:latin typeface="Lato"/>
                <a:ea typeface="Lato"/>
                <a:cs typeface="Lato"/>
                <a:sym typeface="Lato"/>
              </a:rPr>
              <a:t>Two Process and Two Tables</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Here Process A aquires Table A and Process B </a:t>
            </a:r>
            <a:r>
              <a:rPr lang="en" sz="1300">
                <a:latin typeface="Lato"/>
                <a:ea typeface="Lato"/>
                <a:cs typeface="Lato"/>
                <a:sym typeface="Lato"/>
              </a:rPr>
              <a:t>acquires</a:t>
            </a:r>
            <a:r>
              <a:rPr lang="en" sz="1300">
                <a:latin typeface="Lato"/>
                <a:ea typeface="Lato"/>
                <a:cs typeface="Lato"/>
                <a:sym typeface="Lato"/>
              </a:rPr>
              <a:t> Table B</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The problem arises due to Process A also needing access to Table B while Process B also needs access to Table A</a:t>
            </a:r>
            <a:endParaRPr sz="1300">
              <a:latin typeface="Lato"/>
              <a:ea typeface="Lato"/>
              <a:cs typeface="Lato"/>
              <a:sym typeface="Lato"/>
            </a:endParaRPr>
          </a:p>
          <a:p>
            <a:pPr indent="-311150" lvl="0" marL="457200" rtl="0" algn="l">
              <a:spcBef>
                <a:spcPts val="0"/>
              </a:spcBef>
              <a:spcAft>
                <a:spcPts val="0"/>
              </a:spcAft>
              <a:buSzPts val="1300"/>
              <a:buFont typeface="Lato"/>
              <a:buChar char="●"/>
            </a:pPr>
            <a:r>
              <a:rPr lang="en" sz="1300">
                <a:latin typeface="Lato"/>
                <a:ea typeface="Lato"/>
                <a:cs typeface="Lato"/>
                <a:sym typeface="Lato"/>
              </a:rPr>
              <a:t>This causes a deadlock due to both processes needing access to both tables at the same time.</a:t>
            </a:r>
            <a:endParaRPr sz="13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3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 of Resource Deadlocks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694075" y="2078875"/>
            <a:ext cx="4194726" cy="2289400"/>
          </a:xfrm>
          <a:prstGeom prst="rect">
            <a:avLst/>
          </a:prstGeom>
          <a:noFill/>
          <a:ln>
            <a:noFill/>
          </a:ln>
        </p:spPr>
      </p:pic>
      <p:sp>
        <p:nvSpPr>
          <p:cNvPr id="127" name="Google Shape;127;p19"/>
          <p:cNvSpPr txBox="1"/>
          <p:nvPr/>
        </p:nvSpPr>
        <p:spPr>
          <a:xfrm>
            <a:off x="4817850" y="2078875"/>
            <a:ext cx="3600300" cy="2216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Process 1 holds Resource 1</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Process 2 holds Resource 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Process 3 waits to acquire both Resource 1 and 2</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 </a:t>
            </a:r>
            <a:r>
              <a:rPr lang="en">
                <a:latin typeface="Lato"/>
                <a:ea typeface="Lato"/>
                <a:cs typeface="Lato"/>
                <a:sym typeface="Lato"/>
              </a:rPr>
              <a:t>deadlock does NOT occur here because there are no circular dependencies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i="1" lang="en" sz="1000">
                <a:latin typeface="Lato"/>
                <a:ea typeface="Lato"/>
                <a:cs typeface="Lato"/>
                <a:sym typeface="Lato"/>
              </a:rPr>
              <a:t>Circular Dependencies: Each process heading in the same direction towards opposite resources</a:t>
            </a:r>
            <a:endParaRPr i="1" sz="1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(3) of Resource Deadlocks</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729450" y="2078875"/>
            <a:ext cx="4421125" cy="2261100"/>
          </a:xfrm>
          <a:prstGeom prst="rect">
            <a:avLst/>
          </a:prstGeom>
          <a:noFill/>
          <a:ln>
            <a:noFill/>
          </a:ln>
        </p:spPr>
      </p:pic>
      <p:sp>
        <p:nvSpPr>
          <p:cNvPr id="135" name="Google Shape;135;p20"/>
          <p:cNvSpPr txBox="1"/>
          <p:nvPr/>
        </p:nvSpPr>
        <p:spPr>
          <a:xfrm>
            <a:off x="5150575" y="2078875"/>
            <a:ext cx="4075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Same concept with more processes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Each process controls one resource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Each process waits for the next </a:t>
            </a:r>
            <a:r>
              <a:rPr lang="en">
                <a:latin typeface="Lato"/>
                <a:ea typeface="Lato"/>
                <a:cs typeface="Lato"/>
                <a:sym typeface="Lato"/>
              </a:rPr>
              <a:t>resource to become available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 resource will be available as they will all be waiting for each other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Type of Deadlocks</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b="1" lang="en" sz="1800">
                <a:solidFill>
                  <a:schemeClr val="dk2"/>
                </a:solidFill>
              </a:rPr>
              <a:t>Communication Deadlock</a:t>
            </a:r>
            <a:endParaRPr b="1" sz="1800">
              <a:solidFill>
                <a:schemeClr val="dk2"/>
              </a:solidFill>
            </a:endParaRPr>
          </a:p>
          <a:p>
            <a:pPr indent="0" lvl="0" marL="457200" rtl="0" algn="l">
              <a:spcBef>
                <a:spcPts val="1200"/>
              </a:spcBef>
              <a:spcAft>
                <a:spcPts val="1200"/>
              </a:spcAft>
              <a:buNone/>
            </a:pPr>
            <a:r>
              <a:rPr lang="en" sz="1400">
                <a:solidFill>
                  <a:schemeClr val="dk2"/>
                </a:solidFill>
              </a:rPr>
              <a:t>Communication Deadlocks are a type of distributed deadlock and occurs when multiple processes are trying to send messages to each other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