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3"/>
  </p:notesMasterIdLst>
  <p:sldIdLst>
    <p:sldId id="287" r:id="rId2"/>
    <p:sldId id="260" r:id="rId3"/>
    <p:sldId id="288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306" r:id="rId18"/>
    <p:sldId id="309" r:id="rId19"/>
    <p:sldId id="305" r:id="rId20"/>
    <p:sldId id="307" r:id="rId21"/>
    <p:sldId id="308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185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>
      <p:cViewPr varScale="1">
        <p:scale>
          <a:sx n="108" d="100"/>
          <a:sy n="108" d="100"/>
        </p:scale>
        <p:origin x="100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C97F58-7DCD-4D68-A5B2-41332365F84C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5D02F3-E8A8-48C4-982A-15EA9E9AA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2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A2D59AB-E7C5-4CFB-97C5-FC59B7FAC240}" type="slidenum">
              <a:rPr lang="en-US" altLang="en-US"/>
              <a:pPr eaLnBrk="1" hangingPunct="1">
                <a:spcBef>
                  <a:spcPct val="0"/>
                </a:spcBef>
              </a:pPr>
              <a:t>4</a:t>
            </a:fld>
            <a:endParaRPr lang="en-US" alt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636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E2DECA3-B521-4D56-9BFF-D6C214DF99D2}" type="slidenum">
              <a:rPr lang="en-US" altLang="en-US"/>
              <a:pPr eaLnBrk="1" hangingPunct="1">
                <a:spcBef>
                  <a:spcPct val="0"/>
                </a:spcBef>
              </a:pPr>
              <a:t>5</a:t>
            </a:fld>
            <a:endParaRPr lang="en-US" alt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76973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F0A9046-4C44-4E91-9C13-2912CC3285EC}" type="slidenum">
              <a:rPr lang="en-US" altLang="en-US"/>
              <a:pPr eaLnBrk="1" hangingPunct="1">
                <a:spcBef>
                  <a:spcPct val="0"/>
                </a:spcBef>
              </a:pPr>
              <a:t>6</a:t>
            </a:fld>
            <a:endParaRPr lang="en-US" alt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If the argument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expression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of this macro with functional form compares equal to zero (i.e., the expression is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false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), a message is written to the standard error device and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abort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is called, terminating the program execution.</a:t>
            </a:r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37532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A27C308-0192-4B4B-AE27-E6144066D4C7}" type="slidenum">
              <a:rPr lang="en-US" altLang="en-US"/>
              <a:pPr eaLnBrk="1" hangingPunct="1">
                <a:spcBef>
                  <a:spcPct val="0"/>
                </a:spcBef>
              </a:pPr>
              <a:t>7</a:t>
            </a:fld>
            <a:endParaRPr lang="en-US" alt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60547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EE32D78-3BAD-411E-8236-BA1629EDB088}" type="slidenum">
              <a:rPr lang="en-US" altLang="en-US"/>
              <a:pPr eaLnBrk="1" hangingPunct="1">
                <a:spcBef>
                  <a:spcPct val="0"/>
                </a:spcBef>
              </a:pPr>
              <a:t>8</a:t>
            </a:fld>
            <a:endParaRPr lang="en-US" alt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</a:rPr>
              <a:t>Use bubble sort instead of heap sort.</a:t>
            </a:r>
          </a:p>
        </p:txBody>
      </p:sp>
    </p:spTree>
    <p:extLst>
      <p:ext uri="{BB962C8B-B14F-4D97-AF65-F5344CB8AC3E}">
        <p14:creationId xmlns:p14="http://schemas.microsoft.com/office/powerpoint/2010/main" val="41059470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352B4C5-DC1A-41AD-9ECC-9F482773CF46}" type="slidenum">
              <a:rPr lang="en-US" altLang="en-US"/>
              <a:pPr eaLnBrk="1" hangingPunct="1">
                <a:spcBef>
                  <a:spcPct val="0"/>
                </a:spcBef>
              </a:pPr>
              <a:t>9</a:t>
            </a:fld>
            <a:endParaRPr lang="en-US" altLang="en-U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</a:rPr>
              <a:t>Make any output</a:t>
            </a:r>
            <a:r>
              <a:rPr lang="en-US" altLang="en-US" baseline="0" dirty="0">
                <a:latin typeface="Arial" panose="020B0604020202020204" pitchFamily="34" charset="0"/>
              </a:rPr>
              <a:t> for the stub.</a:t>
            </a:r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9453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BF61E-89C7-4DB1-A11B-C38A6309F8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B56985-A9C4-47AA-B7A0-DF4AC1A3DA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4100A-CFDA-47B9-BCBE-F087082B9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DE092-7B38-442A-A87D-D2FBA845EC2B}" type="datetime1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A1DF26-877C-43B8-9869-BB4DB323C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6B586-93B6-41DA-879E-75ACBCBAD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B6381-63B3-428E-9ECF-3466A6319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584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B02C6-7C1E-4336-A49F-017382302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C59B8D-EB4A-4C24-B934-DBE99F119E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3B040-0E47-464B-9300-D16D2DC0E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3BB0C-BBCF-46FA-B670-5041691420D7}" type="datetime1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A5557-4BBE-4B5A-B03A-23931CBCE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51D79-1A10-43AB-BADD-20A8ADE23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B6381-63B3-428E-9ECF-3466A6319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524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693935-BF5F-4E8E-9CA7-3B29B4749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D4D5BE-42E6-4A68-986F-5DBB011FE4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2281C0-D348-4DD1-A43B-4BC4CAEFB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CA995-B5AE-4B19-9FED-F11C28B79515}" type="datetime1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D6FEB-2B5E-4899-8108-AF3FCD224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639874-CA39-45F7-BC47-622922529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B6381-63B3-428E-9ECF-3466A6319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452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E7EBD-4BEB-4ED3-AB9A-CFB57F4E5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B4F49-A848-4898-AFF7-AFFA53EE4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1E804-FCC9-4149-ADFB-9BEDA5A53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899FB-D4FD-47CC-9154-53E9D952C2E4}" type="datetime1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74DE2-0C06-40F9-A452-EF02980AB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80173-872C-46D6-BF5B-3F11C228F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B6381-63B3-428E-9ECF-3466A6319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254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70AEF-4EE5-4DC8-9EC2-8F32FBB9D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4F1EC3-546F-438D-A5B7-A772FCB459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770FA-E36E-4469-8BA3-1B6E0F16C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B17CB-54BF-449E-8261-A1B43045224C}" type="datetime1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22941-26E6-4A87-95C6-5835131FE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13D23-056B-48C5-8E86-469073731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B6381-63B3-428E-9ECF-3466A6319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690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A84F6-4FDE-49E6-A84A-9F8E159EB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E739B-95FD-43EE-A36A-488EBBA506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507421-A793-4B0A-AC6B-3DA7470923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00CAB2-E393-4576-9126-26C6CC511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5E547-1483-4201-A1C8-0C7CC6E467B5}" type="datetime1">
              <a:rPr lang="en-US" smtClean="0"/>
              <a:t>2/13/2019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1DBE9D-1E2B-41DD-BD67-83C1A721B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25B2EB-3FCE-411E-8811-3F5E8DBAA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B6381-63B3-428E-9ECF-3466A6319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565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07749-9F72-4A46-A34B-8EE5946F6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D06E6-1CE8-43BD-90F7-A404DBBCE9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EF74AD-AA8C-44B0-BC43-986822B7B1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C68F2A-B209-4F37-B6FF-717734E3B5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7B5702-9113-4510-B5F2-4CECE35F6A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448794-1124-4FC3-9926-5F2F27FB7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EA800-84DA-4953-B4A1-D92AD7CF28F7}" type="datetime1">
              <a:rPr lang="en-US" smtClean="0"/>
              <a:t>2/13/2019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8E0A3C-7202-4850-9EBB-AE7D63665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5B5A3B-EA8A-4551-A9EC-229A5ABCD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B6381-63B3-428E-9ECF-3466A6319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592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553F7-B12B-43EE-880D-809E85E91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63D55B-5F96-43AD-98E0-0E8E854C4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C379A-B5DD-4A60-8F41-8D37B9EF008E}" type="datetime1">
              <a:rPr lang="en-US" smtClean="0"/>
              <a:t>2/13/2019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2FBF96-1968-44B2-90CF-0610D5585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81AC7B-6688-4890-ADD9-B75B88A1A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B6381-63B3-428E-9ECF-3466A6319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316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6D959D-D4FE-4469-BC34-94BB8D44D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03370-EE5E-4E85-A64D-9FB53B4B8A09}" type="datetime1">
              <a:rPr lang="en-US" smtClean="0"/>
              <a:t>2/13/2019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7E0988-8EFE-459E-BF55-7EFB7CA12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8EC980-E8FC-47F1-8999-8A60EE753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B6381-63B3-428E-9ECF-3466A6319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403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FCB7D-8AB8-4360-8522-90A69F374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6612F-07E7-444D-AA6C-FB857529E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09C643-3AA9-4F49-B915-65BBECA750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B378AC-2830-41C8-9A38-DD5319042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7EC1E-0F1B-4AA3-AB27-14DF44CC6C99}" type="datetime1">
              <a:rPr lang="en-US" smtClean="0"/>
              <a:t>2/13/2019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ED63FC-BFF8-4B2F-82D5-AC4B5FF9F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9E487D-8BE9-4D4B-AE98-0D4DA981F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B6381-63B3-428E-9ECF-3466A6319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948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5F134-68F5-4DF7-9F0A-38D6A5D3B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44D654-57B8-4E63-A9E9-E35E7F113D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9CE964-4780-4012-9743-999CFED536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5119E6-E984-43D2-B8C2-7D9114BA4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2158A-68E8-4D03-B701-8CBF0F8CD03F}" type="datetime1">
              <a:rPr lang="en-US" smtClean="0"/>
              <a:t>2/13/2019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BE0383-057B-4837-843A-63833655E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9A7350-987C-49FA-8C83-84809CF2F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B6381-63B3-428E-9ECF-3466A6319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796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DA5A46-11ED-40E3-BF3C-01D8F6F5B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9FBFB3-0EC9-4063-99FE-FF649284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67931-9708-4257-BF9E-E550B62904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0208F-19CA-4F34-9916-2C61FAC55288}" type="datetime1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4C622-0E87-403F-98C7-75FC2035B7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BCBEDF-2B93-4884-87F6-D7FDCFB9A8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B6381-63B3-428E-9ECF-3466A6319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538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00FF"/>
          </a:solidFill>
          <a:latin typeface="Gill Sans MT" panose="020B05020201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visualstudio/test/microsoft-visualstudio-testtools-cppunittestframework-api-reference?view=vs-2017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visualstudio/test/writing-unit-tests-for-c-cpp?view=vs-2017" TargetMode="External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doc.qt.io/qt-5/qtest-tutorial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122362"/>
            <a:ext cx="8382000" cy="2916237"/>
          </a:xfrm>
        </p:spPr>
        <p:txBody>
          <a:bodyPr>
            <a:noAutofit/>
          </a:bodyPr>
          <a:lstStyle/>
          <a:p>
            <a:r>
              <a:rPr lang="en-US" sz="4400" dirty="0">
                <a:latin typeface="+mn-lt"/>
              </a:rPr>
              <a:t>C++ and QT Unit Testing in</a:t>
            </a:r>
            <a:br>
              <a:rPr lang="en-US" sz="4400" dirty="0">
                <a:latin typeface="+mn-lt"/>
              </a:rPr>
            </a:br>
            <a:r>
              <a:rPr lang="en-US" sz="4400" dirty="0">
                <a:latin typeface="+mn-lt"/>
              </a:rPr>
              <a:t>Visual Studio 2017</a:t>
            </a:r>
            <a:br>
              <a:rPr lang="en-US" altLang="zh-CN" sz="4400" dirty="0">
                <a:latin typeface="+mn-lt"/>
              </a:rPr>
            </a:br>
            <a:r>
              <a:rPr lang="en-US" altLang="zh-CN" sz="4400" dirty="0">
                <a:latin typeface="+mn-lt"/>
              </a:rPr>
              <a:t>Lecture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419600"/>
            <a:ext cx="6858000" cy="1066801"/>
          </a:xfrm>
        </p:spPr>
        <p:txBody>
          <a:bodyPr/>
          <a:lstStyle/>
          <a:p>
            <a:r>
              <a:rPr lang="en-US" dirty="0">
                <a:latin typeface="+mn-lt"/>
              </a:rPr>
              <a:t>2019</a:t>
            </a:r>
            <a:endParaRPr lang="en-US" b="1" dirty="0">
              <a:solidFill>
                <a:srgbClr val="0000FF"/>
              </a:solidFill>
              <a:latin typeface="+mn-lt"/>
            </a:endParaRPr>
          </a:p>
          <a:p>
            <a:r>
              <a:rPr lang="en-US" b="1" dirty="0">
                <a:solidFill>
                  <a:srgbClr val="0000FF"/>
                </a:solidFill>
                <a:latin typeface="+mn-lt"/>
              </a:rPr>
              <a:t>Dr. </a:t>
            </a:r>
            <a:r>
              <a:rPr lang="en-US" b="1" dirty="0" err="1">
                <a:solidFill>
                  <a:srgbClr val="0000FF"/>
                </a:solidFill>
                <a:latin typeface="+mn-lt"/>
              </a:rPr>
              <a:t>Macam</a:t>
            </a:r>
            <a:r>
              <a:rPr lang="en-US" b="1" dirty="0">
                <a:solidFill>
                  <a:srgbClr val="0000FF"/>
                </a:solidFill>
                <a:latin typeface="+mn-lt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+mn-lt"/>
              </a:rPr>
              <a:t>Dattathreya</a:t>
            </a:r>
            <a:endParaRPr lang="en-US" b="1" dirty="0">
              <a:solidFill>
                <a:srgbClr val="0000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592064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Top Corners Rounded 8">
            <a:extLst>
              <a:ext uri="{FF2B5EF4-FFF2-40B4-BE49-F238E27FC236}">
                <a16:creationId xmlns:a16="http://schemas.microsoft.com/office/drawing/2014/main" id="{3BAF1561-20C4-41FD-A35F-BF2B9E727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37536" y="1604792"/>
            <a:ext cx="5923488" cy="3648417"/>
          </a:xfrm>
          <a:prstGeom prst="round2SameRect">
            <a:avLst>
              <a:gd name="adj1" fmla="val 3762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: Top Corners Rounded 10">
            <a:extLst>
              <a:ext uri="{FF2B5EF4-FFF2-40B4-BE49-F238E27FC236}">
                <a16:creationId xmlns:a16="http://schemas.microsoft.com/office/drawing/2014/main" id="{839DC788-B140-4F3E-A91E-CB3E70ED94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44075" y="1645100"/>
            <a:ext cx="5609397" cy="3567794"/>
          </a:xfrm>
          <a:prstGeom prst="round2SameRect">
            <a:avLst>
              <a:gd name="adj1" fmla="val 2061"/>
              <a:gd name="adj2" fmla="val 0"/>
            </a:avLst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E0CB6D-6DBF-45E7-AB19-32139470C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299" y="981091"/>
            <a:ext cx="3069714" cy="1624457"/>
          </a:xfrm>
        </p:spPr>
        <p:txBody>
          <a:bodyPr>
            <a:normAutofit/>
          </a:bodyPr>
          <a:lstStyle/>
          <a:p>
            <a:r>
              <a:rPr lang="en-US" sz="3100" dirty="0">
                <a:solidFill>
                  <a:schemeClr val="bg1"/>
                </a:solidFill>
              </a:rPr>
              <a:t>C++ Unit Testing in VS 2017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C18D930-0EEE-448F-ABF1-2AA3C83DA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3053" y="2705800"/>
            <a:ext cx="1198092" cy="0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1DA37-CCD7-48C6-AA64-374AC81C5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99" y="2834809"/>
            <a:ext cx="3069714" cy="3042099"/>
          </a:xfrm>
        </p:spPr>
        <p:txBody>
          <a:bodyPr anchor="t">
            <a:normAutofit/>
          </a:bodyPr>
          <a:lstStyle/>
          <a:p>
            <a:r>
              <a:rPr lang="en-US" sz="1700">
                <a:solidFill>
                  <a:schemeClr val="bg1"/>
                </a:solidFill>
              </a:rPr>
              <a:t>Right click on Solution of the project -&gt; Add -&gt; New project</a:t>
            </a:r>
          </a:p>
          <a:p>
            <a:endParaRPr lang="en-US" sz="170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E3DCDE-6C11-449F-B189-07086140F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2825" y="911445"/>
            <a:ext cx="4906588" cy="487806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6D22F0-9943-4EAF-AA66-FF519C6A9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B6381-63B3-428E-9ECF-3466A631945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209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E0CB6D-6DBF-45E7-AB19-32139470C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C++ Unit Testing in VS 2017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1DA37-CCD7-48C6-AA64-374AC81C5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1" y="2638044"/>
            <a:ext cx="2522980" cy="3415622"/>
          </a:xfrm>
        </p:spPr>
        <p:txBody>
          <a:bodyPr>
            <a:normAutofit/>
          </a:bodyPr>
          <a:lstStyle/>
          <a:p>
            <a:r>
              <a:rPr lang="en-US" sz="1700">
                <a:solidFill>
                  <a:schemeClr val="bg1"/>
                </a:solidFill>
              </a:rPr>
              <a:t>Click </a:t>
            </a:r>
            <a:r>
              <a:rPr lang="en-US" sz="1700" b="1">
                <a:solidFill>
                  <a:schemeClr val="bg1"/>
                </a:solidFill>
              </a:rPr>
              <a:t>Test </a:t>
            </a:r>
            <a:r>
              <a:rPr lang="en-US" sz="1700">
                <a:solidFill>
                  <a:schemeClr val="bg1"/>
                </a:solidFill>
              </a:rPr>
              <a:t>from left panel. Choose </a:t>
            </a:r>
            <a:r>
              <a:rPr lang="en-US" sz="1700" b="1">
                <a:solidFill>
                  <a:schemeClr val="bg1"/>
                </a:solidFill>
              </a:rPr>
              <a:t>Native Unit Test</a:t>
            </a:r>
          </a:p>
          <a:p>
            <a:r>
              <a:rPr lang="en-US" sz="1700">
                <a:solidFill>
                  <a:schemeClr val="bg1"/>
                </a:solidFill>
              </a:rPr>
              <a:t>Project. Give it a name. Click </a:t>
            </a:r>
            <a:r>
              <a:rPr lang="en-US" sz="1700" b="1">
                <a:solidFill>
                  <a:schemeClr val="bg1"/>
                </a:solidFill>
              </a:rPr>
              <a:t>OK</a:t>
            </a:r>
            <a:r>
              <a:rPr lang="en-US" sz="170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3EDC10-06C5-446B-A314-3FBEBB038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3322" y="1484526"/>
            <a:ext cx="4688077" cy="3728081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00BCBD-CB0A-463D-A2E7-DE96EBDC7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B6381-63B3-428E-9ECF-3466A631945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817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0CB6D-6DBF-45E7-AB19-32139470C08C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400">
                <a:solidFill>
                  <a:schemeClr val="bg1"/>
                </a:solidFill>
              </a:rPr>
              <a:t>C++ Unit Testing in VS 2017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1DA37-CCD7-48C6-AA64-374AC81C5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10938"/>
            <a:ext cx="7886700" cy="5066025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Right click on the </a:t>
            </a:r>
            <a:r>
              <a:rPr lang="en-US" sz="1800" b="1" dirty="0">
                <a:solidFill>
                  <a:schemeClr val="bg1"/>
                </a:solidFill>
              </a:rPr>
              <a:t>References </a:t>
            </a:r>
            <a:r>
              <a:rPr lang="en-US" sz="1800" dirty="0">
                <a:solidFill>
                  <a:schemeClr val="bg1"/>
                </a:solidFill>
              </a:rPr>
              <a:t>in the new project -&gt;</a:t>
            </a:r>
          </a:p>
          <a:p>
            <a:r>
              <a:rPr lang="en-US" sz="1800" dirty="0">
                <a:solidFill>
                  <a:schemeClr val="bg1"/>
                </a:solidFill>
              </a:rPr>
              <a:t>Click Add -&gt; Select the target project to test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81094C-282F-4F48-983E-24B42FFD35E2}"/>
              </a:ext>
            </a:extLst>
          </p:cNvPr>
          <p:cNvSpPr/>
          <p:nvPr/>
        </p:nvSpPr>
        <p:spPr>
          <a:xfrm>
            <a:off x="914400" y="414866"/>
            <a:ext cx="6858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Right click on the </a:t>
            </a:r>
            <a:r>
              <a:rPr lang="en-US" b="1" dirty="0">
                <a:latin typeface="Calibri,Bold"/>
              </a:rPr>
              <a:t>References </a:t>
            </a:r>
            <a:r>
              <a:rPr lang="en-US" dirty="0">
                <a:latin typeface="Calibri" panose="020F0502020204030204" pitchFamily="34" charset="0"/>
              </a:rPr>
              <a:t>in the new project -&gt;</a:t>
            </a:r>
          </a:p>
          <a:p>
            <a:r>
              <a:rPr lang="en-US" dirty="0">
                <a:latin typeface="Calibri" panose="020F0502020204030204" pitchFamily="34" charset="0"/>
              </a:rPr>
              <a:t>Click Add -&gt; Select the target project to test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250418-A310-4A77-AA3B-6F40DA181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709" y="1315625"/>
            <a:ext cx="8304582" cy="4419600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5610CBF-CB6B-4BFC-BFF0-38E965BAA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B6381-63B3-428E-9ECF-3466A631945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935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0CB6D-6DBF-45E7-AB19-32139470C08C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C++ Unit Testing in VS 217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1DA37-CCD7-48C6-AA64-374AC81C5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10938"/>
            <a:ext cx="7886700" cy="5066025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Right click on the </a:t>
            </a:r>
            <a:r>
              <a:rPr lang="en-US" sz="1800" b="1" dirty="0">
                <a:solidFill>
                  <a:schemeClr val="bg1"/>
                </a:solidFill>
              </a:rPr>
              <a:t>References </a:t>
            </a:r>
            <a:r>
              <a:rPr lang="en-US" sz="1800" dirty="0">
                <a:solidFill>
                  <a:schemeClr val="bg1"/>
                </a:solidFill>
              </a:rPr>
              <a:t>in the new project -&gt;</a:t>
            </a:r>
          </a:p>
          <a:p>
            <a:r>
              <a:rPr lang="en-US" sz="1800" dirty="0">
                <a:solidFill>
                  <a:schemeClr val="bg1"/>
                </a:solidFill>
              </a:rPr>
              <a:t>Click Add -&gt; Select the target project to test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81094C-282F-4F48-983E-24B42FFD35E2}"/>
              </a:ext>
            </a:extLst>
          </p:cNvPr>
          <p:cNvSpPr/>
          <p:nvPr/>
        </p:nvSpPr>
        <p:spPr>
          <a:xfrm>
            <a:off x="914400" y="414866"/>
            <a:ext cx="78867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Click on the </a:t>
            </a:r>
            <a:r>
              <a:rPr lang="en-US" b="1" dirty="0"/>
              <a:t>Header Files </a:t>
            </a:r>
            <a:r>
              <a:rPr lang="en-US" dirty="0"/>
              <a:t>of the Test project, then</a:t>
            </a:r>
          </a:p>
          <a:p>
            <a:r>
              <a:rPr lang="en-US" b="1" dirty="0"/>
              <a:t>Add </a:t>
            </a:r>
            <a:r>
              <a:rPr lang="en-US" dirty="0"/>
              <a:t>-&gt; </a:t>
            </a:r>
            <a:r>
              <a:rPr lang="en-US" b="1" dirty="0"/>
              <a:t>Existing Item</a:t>
            </a:r>
            <a:r>
              <a:rPr lang="en-US" dirty="0"/>
              <a:t>, and add all the header files of the target project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5610CBF-CB6B-4BFC-BFF0-38E965BAA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B6381-63B3-428E-9ECF-3466A631945F}" type="slidenum">
              <a:rPr lang="en-US" smtClean="0"/>
              <a:t>13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415871-5958-43DD-8FF0-DCCB5D7D4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156" y="1604963"/>
            <a:ext cx="62873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932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CA24B-A431-407A-8819-0562D3593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Unit Testing in VS 2017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41DAE-ABDC-4DC0-A567-E79FE5678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 on the </a:t>
            </a:r>
            <a:r>
              <a:rPr lang="en-US" b="1" dirty="0"/>
              <a:t>Source Files </a:t>
            </a:r>
            <a:r>
              <a:rPr lang="en-US" dirty="0"/>
              <a:t>of the Test project, then </a:t>
            </a:r>
            <a:r>
              <a:rPr lang="en-US" b="1" dirty="0"/>
              <a:t>Add </a:t>
            </a:r>
            <a:r>
              <a:rPr lang="en-US" dirty="0"/>
              <a:t>-&gt; </a:t>
            </a:r>
            <a:r>
              <a:rPr lang="en-US" b="1" dirty="0"/>
              <a:t>Existing Item</a:t>
            </a:r>
            <a:r>
              <a:rPr lang="en-US" dirty="0"/>
              <a:t>, and add all the source files (*.</a:t>
            </a:r>
            <a:r>
              <a:rPr lang="en-US" dirty="0" err="1"/>
              <a:t>cpp</a:t>
            </a:r>
            <a:r>
              <a:rPr lang="en-US" dirty="0"/>
              <a:t>) of the original project</a:t>
            </a:r>
          </a:p>
          <a:p>
            <a:r>
              <a:rPr lang="en-US" dirty="0"/>
              <a:t>Open/add the </a:t>
            </a:r>
            <a:r>
              <a:rPr lang="en-US" dirty="0" err="1"/>
              <a:t>cpp</a:t>
            </a:r>
            <a:r>
              <a:rPr lang="en-US" dirty="0"/>
              <a:t> file in the test project that you want to write tests</a:t>
            </a:r>
          </a:p>
          <a:p>
            <a:r>
              <a:rPr lang="en-US" dirty="0"/>
              <a:t>Include the header file you want to test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6DDA16-AC6A-4DD3-A25B-CE2F14416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B6381-63B3-428E-9ECF-3466A631945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1474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8CA24B-A431-407A-8819-0562D3593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C++ Unit Testing in VS 2017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8E88A5-1D02-44C4-BC05-DF330F1B96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3813" y="1675227"/>
            <a:ext cx="6536372" cy="439419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6DDA16-AC6A-4DD3-A25B-CE2F14416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E6B6381-63B3-428E-9ECF-3466A631945F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6746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8CA24B-A431-407A-8819-0562D3593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C++ Unit Testing in VS 2017 contd..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6DDA16-AC6A-4DD3-A25B-CE2F14416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E6B6381-63B3-428E-9ECF-3466A631945F}" type="slidenum">
              <a:rPr lang="en-US" smtClean="0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02002E-073E-4074-A396-6017CEF18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the static methods in the Assert class to test actual results against what is expected</a:t>
            </a:r>
          </a:p>
          <a:p>
            <a:pPr lvl="1"/>
            <a:r>
              <a:rPr lang="en-US" dirty="0"/>
              <a:t>E.g., </a:t>
            </a:r>
            <a:r>
              <a:rPr lang="en-US" b="1" dirty="0"/>
              <a:t>Assert::</a:t>
            </a:r>
            <a:r>
              <a:rPr lang="en-US" b="1" dirty="0" err="1"/>
              <a:t>AreEqual</a:t>
            </a:r>
            <a:r>
              <a:rPr lang="en-US" b="1" dirty="0"/>
              <a:t>(</a:t>
            </a:r>
            <a:r>
              <a:rPr lang="en-US" dirty="0"/>
              <a:t>expected, actual</a:t>
            </a:r>
            <a:r>
              <a:rPr lang="en-US" b="1" dirty="0"/>
              <a:t>)</a:t>
            </a:r>
          </a:p>
          <a:p>
            <a:r>
              <a:rPr lang="en-US" dirty="0"/>
              <a:t>Assert class APIs: 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https://docs.microsoft.com/en-us/visualstudio/test/microsoft-visualstudio-testtools-cppunittestframework-api-reference?view=vs-2017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234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8CA24B-A431-407A-8819-0562D3593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C++ Unit Testing in VS 2017 contd..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6DDA16-AC6A-4DD3-A25B-CE2F14416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E6B6381-63B3-428E-9ECF-3466A631945F}" type="slidenum">
              <a:rPr lang="en-US" smtClean="0"/>
              <a:pPr>
                <a:spcAft>
                  <a:spcPts val="600"/>
                </a:spcAft>
              </a:pPr>
              <a:t>17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02002E-073E-4074-A396-6017CEF18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Additional configuration to compile tests:</a:t>
            </a:r>
          </a:p>
          <a:p>
            <a:r>
              <a:rPr lang="en-US" dirty="0"/>
              <a:t>Right click on the test project, then click </a:t>
            </a:r>
            <a:r>
              <a:rPr lang="en-US" b="1" dirty="0"/>
              <a:t>properties</a:t>
            </a:r>
          </a:p>
          <a:p>
            <a:r>
              <a:rPr lang="en-US" dirty="0"/>
              <a:t>In the left panel, click </a:t>
            </a:r>
            <a:r>
              <a:rPr lang="en-US" b="1" dirty="0"/>
              <a:t>C/C++ </a:t>
            </a:r>
            <a:r>
              <a:rPr lang="en-US" dirty="0"/>
              <a:t>-&gt; </a:t>
            </a:r>
            <a:r>
              <a:rPr lang="en-US" b="1" dirty="0"/>
              <a:t>Precompiled Headers</a:t>
            </a:r>
          </a:p>
          <a:p>
            <a:r>
              <a:rPr lang="en-US" dirty="0"/>
              <a:t>In Precompiled Header box, select </a:t>
            </a:r>
            <a:r>
              <a:rPr lang="en-US" b="1" dirty="0"/>
              <a:t>Not Using Precompiled Headers</a:t>
            </a:r>
          </a:p>
          <a:p>
            <a:r>
              <a:rPr lang="en-US" dirty="0"/>
              <a:t>Click </a:t>
            </a:r>
            <a:r>
              <a:rPr lang="en-US" b="1" dirty="0"/>
              <a:t>Apply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355863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CA24B-A431-407A-8819-0562D3593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5719" y="513612"/>
            <a:ext cx="7420599" cy="10312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 kern="1200">
                <a:latin typeface="+mj-lt"/>
                <a:ea typeface="+mj-ea"/>
                <a:cs typeface="+mj-cs"/>
              </a:rPr>
              <a:t>C++ Unit Testing in VS 2017 contd..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7CEF47-581E-4539-BA54-D270D5408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719" y="2942112"/>
            <a:ext cx="3802037" cy="2049425"/>
          </a:xfrm>
          <a:prstGeom prst="rect">
            <a:avLst/>
          </a:prstGeom>
        </p:spPr>
      </p:pic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C607803A-4E99-444E-94F7-8785CDDF5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585115" y="1884045"/>
            <a:ext cx="2456751" cy="2853308"/>
          </a:xfrm>
          <a:custGeom>
            <a:avLst/>
            <a:gdLst>
              <a:gd name="connsiteX0" fmla="*/ 3275668 w 3275668"/>
              <a:gd name="connsiteY0" fmla="*/ 2853308 h 2853308"/>
              <a:gd name="connsiteX1" fmla="*/ 655 w 3275668"/>
              <a:gd name="connsiteY1" fmla="*/ 2853308 h 2853308"/>
              <a:gd name="connsiteX2" fmla="*/ 0 w 3275668"/>
              <a:gd name="connsiteY2" fmla="*/ 2467565 h 2853308"/>
              <a:gd name="connsiteX3" fmla="*/ 2869894 w 3275668"/>
              <a:gd name="connsiteY3" fmla="*/ 2468888 h 2853308"/>
              <a:gd name="connsiteX4" fmla="*/ 2869894 w 3275668"/>
              <a:gd name="connsiteY4" fmla="*/ 0 h 2853308"/>
              <a:gd name="connsiteX5" fmla="*/ 3275668 w 3275668"/>
              <a:gd name="connsiteY5" fmla="*/ 0 h 285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75668" h="2853308">
                <a:moveTo>
                  <a:pt x="3275668" y="2853308"/>
                </a:moveTo>
                <a:lnTo>
                  <a:pt x="655" y="2853308"/>
                </a:lnTo>
                <a:cubicBezTo>
                  <a:pt x="-655" y="2720171"/>
                  <a:pt x="1310" y="2600702"/>
                  <a:pt x="0" y="2467565"/>
                </a:cubicBezTo>
                <a:lnTo>
                  <a:pt x="2869894" y="2468888"/>
                </a:lnTo>
                <a:lnTo>
                  <a:pt x="2869894" y="0"/>
                </a:lnTo>
                <a:lnTo>
                  <a:pt x="3275668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2989BE6A-C309-418E-8ADD-1616A9805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41866" y="3222529"/>
            <a:ext cx="2432214" cy="2828156"/>
          </a:xfrm>
          <a:custGeom>
            <a:avLst/>
            <a:gdLst>
              <a:gd name="connsiteX0" fmla="*/ 2837178 w 3242952"/>
              <a:gd name="connsiteY0" fmla="*/ 0 h 2828156"/>
              <a:gd name="connsiteX1" fmla="*/ 3242952 w 3242952"/>
              <a:gd name="connsiteY1" fmla="*/ 0 h 2828156"/>
              <a:gd name="connsiteX2" fmla="*/ 3242952 w 3242952"/>
              <a:gd name="connsiteY2" fmla="*/ 2828156 h 2828156"/>
              <a:gd name="connsiteX3" fmla="*/ 0 w 3242952"/>
              <a:gd name="connsiteY3" fmla="*/ 2828156 h 2828156"/>
              <a:gd name="connsiteX4" fmla="*/ 0 w 3242952"/>
              <a:gd name="connsiteY4" fmla="*/ 2442859 h 2828156"/>
              <a:gd name="connsiteX5" fmla="*/ 2837178 w 3242952"/>
              <a:gd name="connsiteY5" fmla="*/ 2443295 h 2828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42952" h="2828156">
                <a:moveTo>
                  <a:pt x="2837178" y="0"/>
                </a:moveTo>
                <a:lnTo>
                  <a:pt x="3242952" y="0"/>
                </a:lnTo>
                <a:lnTo>
                  <a:pt x="3242952" y="2828156"/>
                </a:lnTo>
                <a:lnTo>
                  <a:pt x="0" y="2828156"/>
                </a:lnTo>
                <a:lnTo>
                  <a:pt x="0" y="2442859"/>
                </a:lnTo>
                <a:lnTo>
                  <a:pt x="2837178" y="2443295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02002E-073E-4074-A396-6017CEF18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6029" y="2279151"/>
            <a:ext cx="2720298" cy="338714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100"/>
              <a:t>Additional setting to run tests in x64 processor</a:t>
            </a:r>
          </a:p>
          <a:p>
            <a:pPr marL="0" indent="0">
              <a:buNone/>
            </a:pPr>
            <a:endParaRPr lang="en-US" sz="21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6DDA16-AC6A-4DD3-A25B-CE2F14416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9E6B6381-63B3-428E-9ECF-3466A631945F}" type="slidenum">
              <a:rPr lang="en-US" sz="1000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18</a:t>
            </a:fld>
            <a:endParaRPr lang="en-US" sz="100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68061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8CA24B-A431-407A-8819-0562D3593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C++ Unit Testing in VS 2017 contd..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6DDA16-AC6A-4DD3-A25B-CE2F14416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E6B6381-63B3-428E-9ECF-3466A631945F}" type="slidenum">
              <a:rPr lang="en-US" smtClean="0"/>
              <a:pPr>
                <a:spcAft>
                  <a:spcPts val="600"/>
                </a:spcAft>
              </a:pPr>
              <a:t>19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02002E-073E-4074-A396-6017CEF18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Write all your tests</a:t>
            </a:r>
          </a:p>
          <a:p>
            <a:r>
              <a:rPr lang="en-US" sz="3200" dirty="0"/>
              <a:t>Click </a:t>
            </a:r>
            <a:r>
              <a:rPr lang="en-US" sz="3200" b="1" dirty="0"/>
              <a:t>Test </a:t>
            </a:r>
            <a:r>
              <a:rPr lang="en-US" sz="3200" dirty="0"/>
              <a:t>Menu, then </a:t>
            </a:r>
            <a:r>
              <a:rPr lang="en-US" sz="3200" b="1" dirty="0"/>
              <a:t>Windows </a:t>
            </a:r>
            <a:r>
              <a:rPr lang="en-US" sz="3200" dirty="0"/>
              <a:t>-&gt; </a:t>
            </a:r>
            <a:r>
              <a:rPr lang="en-US" sz="3200" b="1" dirty="0"/>
              <a:t>Text Explorer</a:t>
            </a:r>
          </a:p>
          <a:p>
            <a:r>
              <a:rPr lang="en-US" sz="3200" dirty="0"/>
              <a:t>Build your test project</a:t>
            </a:r>
          </a:p>
          <a:p>
            <a:r>
              <a:rPr lang="en-US" sz="3200" dirty="0"/>
              <a:t>Click </a:t>
            </a:r>
            <a:r>
              <a:rPr lang="en-US" sz="3200" b="1" dirty="0"/>
              <a:t>Run All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30432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52663" y="321177"/>
            <a:ext cx="3249230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5677" y="914400"/>
            <a:ext cx="27432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CN" sz="4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Flow: Practical Software Testing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3344" y="3910267"/>
            <a:ext cx="1940093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AA8FA5-A698-44A0-AA72-E56708442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5366" y="1375739"/>
            <a:ext cx="4915159" cy="411446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493266" y="6356350"/>
            <a:ext cx="102208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B9A00DF-033A-4DF0-869B-CCD1A406CCBB}" type="slidenum">
              <a:rPr lang="en-US" altLang="zh-CN">
                <a:solidFill>
                  <a:srgbClr val="595959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 altLang="zh-CN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8CA24B-A431-407A-8819-0562D3593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C++ Unit Testing in VS 2017 contd..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6DDA16-AC6A-4DD3-A25B-CE2F14416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E6B6381-63B3-428E-9ECF-3466A631945F}" type="slidenum">
              <a:rPr lang="en-US" smtClean="0"/>
              <a:pPr>
                <a:spcAft>
                  <a:spcPts val="600"/>
                </a:spcAft>
              </a:pPr>
              <a:t>20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7EEB35-9A72-4760-A5C4-3C814B8C1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648273"/>
            <a:ext cx="7398728" cy="38862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0C1B7FC-A439-4DFA-BDCB-64E548D16E2B}"/>
              </a:ext>
            </a:extLst>
          </p:cNvPr>
          <p:cNvSpPr/>
          <p:nvPr/>
        </p:nvSpPr>
        <p:spPr>
          <a:xfrm>
            <a:off x="457350" y="1401265"/>
            <a:ext cx="762569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</a:rPr>
              <a:t>Demo project: </a:t>
            </a:r>
            <a:r>
              <a:rPr lang="en-US" dirty="0">
                <a:latin typeface="Arial" panose="020B0604020202020204" pitchFamily="34" charset="0"/>
              </a:rPr>
              <a:t>• </a:t>
            </a:r>
            <a:r>
              <a:rPr lang="en-US" dirty="0">
                <a:latin typeface="Calibri" panose="020F0502020204030204" pitchFamily="34" charset="0"/>
              </a:rPr>
              <a:t>https://git.wayne.edu/aa8730/unittestdemo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37C955-3919-4855-B816-5B1C18964B70}"/>
              </a:ext>
            </a:extLst>
          </p:cNvPr>
          <p:cNvSpPr txBox="1"/>
          <p:nvPr/>
        </p:nvSpPr>
        <p:spPr>
          <a:xfrm>
            <a:off x="126018" y="1814337"/>
            <a:ext cx="90179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know more Native Test or Google test visit this site:</a:t>
            </a:r>
          </a:p>
          <a:p>
            <a:r>
              <a:rPr lang="en-US" dirty="0">
                <a:hlinkClick r:id="rId3"/>
              </a:rPr>
              <a:t>https://docs.microsoft.com/en-us/visualstudio/test/writing-unit-tests-for-c-cpp?view=vs-2017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6576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F2FBA-31F0-40B7-AFE0-D89886EAA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QT Unit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3A194-69EB-4468-9245-23B2907BB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Follow this tutorial from QT</a:t>
            </a:r>
          </a:p>
          <a:p>
            <a:pPr lvl="1"/>
            <a:r>
              <a:rPr lang="en-US" dirty="0">
                <a:hlinkClick r:id="rId2"/>
              </a:rPr>
              <a:t>http://doc.qt.io/qt-5/qtest-tutorial.html</a:t>
            </a:r>
            <a:endParaRPr lang="en-US" dirty="0"/>
          </a:p>
          <a:p>
            <a:r>
              <a:rPr lang="en-US" dirty="0"/>
              <a:t>There is a video tutorial available for automated test</a:t>
            </a:r>
          </a:p>
          <a:p>
            <a:pPr lvl="1"/>
            <a:r>
              <a:rPr lang="en-US" dirty="0"/>
              <a:t>https://www.youtube.com/watch?v=nXokfmz7j18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AD181D-5F31-47F1-85A4-D21B0DBA7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B6381-63B3-428E-9ECF-3466A631945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330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BF5E8-608B-4BF7-85C5-3AA6F79A2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Unit Testing Guidelines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7A1DF-FAAE-4423-8067-2CC8D3E73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134350" cy="435133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n-lt"/>
              </a:rPr>
              <a:t>Do not attempt to test the entire input space</a:t>
            </a:r>
          </a:p>
          <a:p>
            <a:r>
              <a:rPr lang="en-US" sz="3200" dirty="0">
                <a:latin typeface="+mn-lt"/>
              </a:rPr>
              <a:t>Use test cases that are close to production and that the user is most likely to enter</a:t>
            </a:r>
          </a:p>
          <a:p>
            <a:r>
              <a:rPr lang="en-US" sz="3200" dirty="0">
                <a:latin typeface="+mn-lt"/>
              </a:rPr>
              <a:t> Write independent test cases</a:t>
            </a:r>
          </a:p>
          <a:p>
            <a:r>
              <a:rPr lang="en-US" sz="3200" dirty="0">
                <a:latin typeface="+mn-lt"/>
              </a:rPr>
              <a:t>Do not forget to use version control to keep track of your written tests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70E12-A724-455B-8691-3AFC298C1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B6381-63B3-428E-9ECF-3466A631945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869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+mn-lt"/>
              </a:rPr>
              <a:t>Unit testing 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+mn-lt"/>
              </a:rPr>
              <a:t>Testing of individual modules </a:t>
            </a:r>
          </a:p>
          <a:p>
            <a:pPr lvl="1" eaLnBrk="1" hangingPunct="1"/>
            <a:r>
              <a:rPr lang="en-US" altLang="en-US" dirty="0">
                <a:latin typeface="+mn-lt"/>
              </a:rPr>
              <a:t>classes and methods</a:t>
            </a:r>
          </a:p>
          <a:p>
            <a:pPr eaLnBrk="1" hangingPunct="1"/>
            <a:r>
              <a:rPr lang="en-US" altLang="en-US" dirty="0">
                <a:latin typeface="+mn-lt"/>
              </a:rPr>
              <a:t>Testing the composite responsibility</a:t>
            </a:r>
          </a:p>
          <a:p>
            <a:pPr lvl="1" eaLnBrk="1" hangingPunct="1"/>
            <a:r>
              <a:rPr lang="en-US" altLang="en-US" dirty="0">
                <a:latin typeface="+mn-lt"/>
              </a:rPr>
              <a:t>the class is being tested together with its supplier slice</a:t>
            </a:r>
          </a:p>
          <a:p>
            <a:pPr eaLnBrk="1" hangingPunct="1"/>
            <a:r>
              <a:rPr lang="en-US" altLang="en-US" dirty="0">
                <a:latin typeface="+mn-lt"/>
              </a:rPr>
              <a:t>Testing the local responsibility</a:t>
            </a:r>
          </a:p>
        </p:txBody>
      </p:sp>
      <p:sp>
        <p:nvSpPr>
          <p:cNvPr id="20485" name="Slide Number Placeholder 1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 eaLnBrk="0" hangingPunct="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 eaLnBrk="0" hangingPunct="0"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 eaLnBrk="0" hangingPunct="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 eaLnBrk="0" hangingPunct="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32FCF37-CEBD-49AC-92D9-FD0935B2F08A}" type="slidenum">
              <a:rPr lang="en-US" altLang="en-US" sz="1050">
                <a:latin typeface="+mn-lt"/>
              </a:rPr>
              <a:pPr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05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55840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Testing driver</a:t>
            </a:r>
          </a:p>
        </p:txBody>
      </p:sp>
      <p:graphicFrame>
        <p:nvGraphicFramePr>
          <p:cNvPr id="21507" name="Object 5"/>
          <p:cNvGraphicFramePr>
            <a:graphicFrameLocks noGrp="1" noChangeAspect="1"/>
          </p:cNvGraphicFramePr>
          <p:nvPr>
            <p:ph idx="1"/>
            <p:extLst/>
          </p:nvPr>
        </p:nvGraphicFramePr>
        <p:xfrm>
          <a:off x="3543300" y="2302669"/>
          <a:ext cx="1724025" cy="2471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Visio" r:id="rId4" imgW="1647811" imgH="2362200" progId="Visio.Drawing.11">
                  <p:embed/>
                </p:oleObj>
              </mc:Choice>
              <mc:Fallback>
                <p:oleObj name="Visio" r:id="rId4" imgW="1647811" imgH="2362200" progId="Visio.Drawing.11">
                  <p:embed/>
                  <p:pic>
                    <p:nvPicPr>
                      <p:cNvPr id="21507" name="Object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3300" y="2302669"/>
                        <a:ext cx="1724025" cy="2471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9" name="Slide Number Placeholder 1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 eaLnBrk="0" hangingPunct="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 eaLnBrk="0" hangingPunct="0"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 eaLnBrk="0" hangingPunct="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 eaLnBrk="0" hangingPunct="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9FB4B4E-6051-4171-BF6F-287E4E543983}" type="slidenum">
              <a:rPr lang="en-US" altLang="en-US" sz="1050"/>
              <a:pPr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050"/>
          </a:p>
        </p:txBody>
      </p:sp>
    </p:spTree>
    <p:extLst>
      <p:ext uri="{BB962C8B-B14F-4D97-AF65-F5344CB8AC3E}">
        <p14:creationId xmlns:p14="http://schemas.microsoft.com/office/powerpoint/2010/main" val="2345485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Testing driver (cont.)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1200150" y="2057401"/>
            <a:ext cx="6800850" cy="339447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TestItem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{	</a:t>
            </a:r>
          </a:p>
          <a:p>
            <a:pPr eaLnBrk="1" hangingPunct="1"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Item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testItem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	</a:t>
            </a:r>
          </a:p>
          <a:p>
            <a:pPr eaLnBrk="1" hangingPunct="1"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void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testCalcSubTotal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 {		</a:t>
            </a:r>
            <a:r>
              <a:rPr lang="en-US" altLang="en-US" sz="1800" dirty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assert(</a:t>
            </a:r>
            <a:r>
              <a:rPr lang="en-US" altLang="en-US" sz="1800" dirty="0" err="1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testItem.calcSubTotal</a:t>
            </a:r>
            <a:r>
              <a:rPr lang="en-US" altLang="en-US" sz="1800" dirty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(2, 3) == 6)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	</a:t>
            </a:r>
            <a:r>
              <a:rPr lang="en-US" altLang="en-US" sz="1800" dirty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assert(</a:t>
            </a:r>
            <a:r>
              <a:rPr lang="en-US" altLang="en-US" sz="1800" dirty="0" err="1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testItem.calcSubTotal</a:t>
            </a:r>
            <a:r>
              <a:rPr lang="en-US" altLang="en-US" sz="1800" dirty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(5, 20) == 100)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	}	</a:t>
            </a:r>
          </a:p>
          <a:p>
            <a:pPr eaLnBrk="1" hangingPunct="1"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void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testCalcTotal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 {		</a:t>
            </a:r>
            <a:r>
              <a:rPr lang="fr-FR" altLang="en-US" sz="1800" dirty="0" err="1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fr-FR" altLang="en-US" sz="1800" dirty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altLang="en-US" sz="1800" dirty="0" err="1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testItem.calcTotal</a:t>
            </a:r>
            <a:r>
              <a:rPr lang="fr-FR" altLang="en-US" sz="1800" dirty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(5, 5) == 10);		</a:t>
            </a:r>
            <a:r>
              <a:rPr lang="fr-FR" altLang="en-US" sz="1800" dirty="0" err="1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fr-FR" altLang="en-US" sz="1800" dirty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altLang="en-US" sz="1800" dirty="0" err="1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testItem.calcTotal</a:t>
            </a:r>
            <a:r>
              <a:rPr lang="fr-FR" altLang="en-US" sz="1800" dirty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(15, 25) == 40);	</a:t>
            </a:r>
            <a:r>
              <a:rPr lang="fr-FR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buFontTx/>
              <a:buNone/>
            </a:pPr>
            <a:r>
              <a:rPr lang="fr-FR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533" name="Slide Number Placeholder 1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 eaLnBrk="0" hangingPunct="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 eaLnBrk="0" hangingPunct="0"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 eaLnBrk="0" hangingPunct="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 eaLnBrk="0" hangingPunct="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FEFA334-0C46-41BA-BD04-06534FF3D62B}" type="slidenum">
              <a:rPr lang="en-US" altLang="en-US" sz="1050"/>
              <a:pPr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050"/>
          </a:p>
        </p:txBody>
      </p:sp>
      <p:sp>
        <p:nvSpPr>
          <p:cNvPr id="2" name="Rectangular Callout 1"/>
          <p:cNvSpPr/>
          <p:nvPr/>
        </p:nvSpPr>
        <p:spPr>
          <a:xfrm>
            <a:off x="6343650" y="1918552"/>
            <a:ext cx="1314450" cy="971550"/>
          </a:xfrm>
          <a:prstGeom prst="wedgeRect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Use macro assert</a:t>
            </a:r>
          </a:p>
        </p:txBody>
      </p:sp>
    </p:spTree>
    <p:extLst>
      <p:ext uri="{BB962C8B-B14F-4D97-AF65-F5344CB8AC3E}">
        <p14:creationId xmlns:p14="http://schemas.microsoft.com/office/powerpoint/2010/main" val="2677886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Testing local responsibility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Reasons: especially if supplier classes</a:t>
            </a:r>
          </a:p>
          <a:p>
            <a:pPr lvl="1" eaLnBrk="1" hangingPunct="1"/>
            <a:r>
              <a:rPr lang="en-US" altLang="en-US" dirty="0"/>
              <a:t>are not available</a:t>
            </a:r>
          </a:p>
          <a:p>
            <a:pPr lvl="1" eaLnBrk="1" hangingPunct="1"/>
            <a:r>
              <a:rPr lang="en-US" altLang="en-US" dirty="0"/>
              <a:t>have not been tested</a:t>
            </a:r>
          </a:p>
          <a:p>
            <a:pPr lvl="2" eaLnBrk="1" hangingPunct="1"/>
            <a:r>
              <a:rPr lang="en-US" altLang="en-US" dirty="0"/>
              <a:t>the confidence in them </a:t>
            </a:r>
            <a:r>
              <a:rPr lang="en-US" altLang="en-US"/>
              <a:t>is low</a:t>
            </a:r>
            <a:endParaRPr lang="en-US" altLang="en-US" dirty="0"/>
          </a:p>
          <a:p>
            <a:pPr eaLnBrk="1" hangingPunct="1"/>
            <a:r>
              <a:rPr lang="en-US" altLang="en-US" dirty="0"/>
              <a:t>Driver + stub</a:t>
            </a:r>
          </a:p>
          <a:p>
            <a:pPr lvl="1" eaLnBrk="1" hangingPunct="1"/>
            <a:r>
              <a:rPr lang="en-US" altLang="en-US" dirty="0"/>
              <a:t>stub simulates suppliers</a:t>
            </a:r>
          </a:p>
          <a:p>
            <a:pPr lvl="2" eaLnBrk="1" hangingPunct="1"/>
            <a:r>
              <a:rPr lang="en-US" altLang="en-US" dirty="0"/>
              <a:t>part of harness</a:t>
            </a:r>
          </a:p>
        </p:txBody>
      </p:sp>
      <p:sp>
        <p:nvSpPr>
          <p:cNvPr id="23557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 eaLnBrk="0" hangingPunct="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 eaLnBrk="0" hangingPunct="0"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 eaLnBrk="0" hangingPunct="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 eaLnBrk="0" hangingPunct="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7D9EE63-AE60-48BA-A7B9-EF829BC23FA7}" type="slidenum">
              <a:rPr lang="en-US" altLang="en-US" sz="1050"/>
              <a:pPr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050"/>
          </a:p>
        </p:txBody>
      </p:sp>
    </p:spTree>
    <p:extLst>
      <p:ext uri="{BB962C8B-B14F-4D97-AF65-F5344CB8AC3E}">
        <p14:creationId xmlns:p14="http://schemas.microsoft.com/office/powerpoint/2010/main" val="4239170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Stubbing techniques 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Less effective algorithm</a:t>
            </a:r>
          </a:p>
          <a:p>
            <a:pPr lvl="1" eaLnBrk="1" hangingPunct="1"/>
            <a:r>
              <a:rPr lang="en-US" altLang="en-US" dirty="0"/>
              <a:t>easier to implement </a:t>
            </a:r>
          </a:p>
          <a:p>
            <a:pPr lvl="1" eaLnBrk="1" hangingPunct="1"/>
            <a:r>
              <a:rPr lang="en-US" altLang="en-US" dirty="0"/>
              <a:t>test becomes less efficient</a:t>
            </a:r>
          </a:p>
          <a:p>
            <a:pPr lvl="2" eaLnBrk="1" hangingPunct="1"/>
            <a:r>
              <a:rPr lang="en-US" altLang="en-US" dirty="0"/>
              <a:t>developers do testing, acceptable impact</a:t>
            </a:r>
          </a:p>
          <a:p>
            <a:pPr eaLnBrk="1" hangingPunct="1"/>
            <a:r>
              <a:rPr lang="en-US" altLang="en-US" dirty="0"/>
              <a:t>Limited precondition of the stub </a:t>
            </a:r>
          </a:p>
          <a:p>
            <a:pPr lvl="1" eaLnBrk="1" hangingPunct="1"/>
            <a:r>
              <a:rPr lang="en-US" altLang="en-US" dirty="0"/>
              <a:t>simplifies the code of the stub substantially</a:t>
            </a:r>
          </a:p>
          <a:p>
            <a:pPr lvl="2" eaLnBrk="1" hangingPunct="1"/>
            <a:r>
              <a:rPr lang="en-US" altLang="en-US" dirty="0"/>
              <a:t>e.g. convert the date into a day of the week</a:t>
            </a:r>
          </a:p>
          <a:p>
            <a:pPr lvl="3" eaLnBrk="1" hangingPunct="1"/>
            <a:r>
              <a:rPr lang="en-US" altLang="en-US" dirty="0"/>
              <a:t>the stub does that only for a selected month</a:t>
            </a:r>
          </a:p>
          <a:p>
            <a:pPr lvl="2" eaLnBrk="1" hangingPunct="1"/>
            <a:r>
              <a:rPr lang="en-US" altLang="en-US" dirty="0"/>
              <a:t>inappropriate if the stubbing reason is to broaden the contract</a:t>
            </a:r>
            <a:endParaRPr lang="en-US" altLang="en-US" i="1" dirty="0"/>
          </a:p>
        </p:txBody>
      </p:sp>
      <p:sp>
        <p:nvSpPr>
          <p:cNvPr id="24581" name="Slide Number Placeholder 1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 eaLnBrk="0" hangingPunct="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 eaLnBrk="0" hangingPunct="0"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 eaLnBrk="0" hangingPunct="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 eaLnBrk="0" hangingPunct="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EC82061-8EC2-4AE5-997F-0B68E23FAA01}" type="slidenum">
              <a:rPr lang="en-US" altLang="en-US" sz="1050"/>
              <a:pPr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050"/>
          </a:p>
        </p:txBody>
      </p:sp>
    </p:spTree>
    <p:extLst>
      <p:ext uri="{BB962C8B-B14F-4D97-AF65-F5344CB8AC3E}">
        <p14:creationId xmlns:p14="http://schemas.microsoft.com/office/powerpoint/2010/main" val="2969522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Stubbing techniques cont.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User intervention</a:t>
            </a:r>
          </a:p>
          <a:p>
            <a:pPr lvl="1" eaLnBrk="1" hangingPunct="1"/>
            <a:r>
              <a:rPr lang="en-US" altLang="en-US" dirty="0"/>
              <a:t>interrupts the test, the user provides the correct answer</a:t>
            </a:r>
          </a:p>
          <a:p>
            <a:pPr lvl="2" eaLnBrk="1" hangingPunct="1"/>
            <a:r>
              <a:rPr lang="en-US" altLang="en-US" dirty="0"/>
              <a:t>practical only in if the stub is executed only few times during the test</a:t>
            </a:r>
          </a:p>
          <a:p>
            <a:pPr lvl="2" eaLnBrk="1" hangingPunct="1"/>
            <a:r>
              <a:rPr lang="en-US" altLang="en-US" dirty="0"/>
              <a:t>human user may input incorrect values</a:t>
            </a:r>
          </a:p>
          <a:p>
            <a:pPr eaLnBrk="1" hangingPunct="1"/>
            <a:r>
              <a:rPr lang="en-US" altLang="en-US" dirty="0"/>
              <a:t>Replacement contract </a:t>
            </a:r>
          </a:p>
          <a:p>
            <a:pPr lvl="1" eaLnBrk="1" hangingPunct="1"/>
            <a:r>
              <a:rPr lang="en-US" altLang="en-US" dirty="0"/>
              <a:t>quick but incorrect postcondition</a:t>
            </a:r>
          </a:p>
          <a:p>
            <a:pPr lvl="1" eaLnBrk="1" hangingPunct="1"/>
            <a:r>
              <a:rPr lang="en-US" altLang="en-US" dirty="0"/>
              <a:t>the most controversial stubbing technique </a:t>
            </a:r>
          </a:p>
          <a:p>
            <a:pPr lvl="1" eaLnBrk="1" hangingPunct="1"/>
            <a:r>
              <a:rPr lang="en-US" altLang="en-US" dirty="0"/>
              <a:t>still may provide valuable results</a:t>
            </a:r>
          </a:p>
        </p:txBody>
      </p:sp>
      <p:sp>
        <p:nvSpPr>
          <p:cNvPr id="25605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 eaLnBrk="0" hangingPunct="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 eaLnBrk="0" hangingPunct="0"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 eaLnBrk="0" hangingPunct="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 eaLnBrk="0" hangingPunct="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8763BEA-396C-44C5-B81A-4D6A40AC0F22}" type="slidenum">
              <a:rPr lang="en-US" altLang="en-US" sz="1050"/>
              <a:pPr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050"/>
          </a:p>
        </p:txBody>
      </p:sp>
    </p:spTree>
    <p:extLst>
      <p:ext uri="{BB962C8B-B14F-4D97-AF65-F5344CB8AC3E}">
        <p14:creationId xmlns:p14="http://schemas.microsoft.com/office/powerpoint/2010/main" val="33114170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761</Words>
  <Application>Microsoft Office PowerPoint</Application>
  <PresentationFormat>On-screen Show (4:3)</PresentationFormat>
  <Paragraphs>126</Paragraphs>
  <Slides>21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等线</vt:lpstr>
      <vt:lpstr>等线 Light</vt:lpstr>
      <vt:lpstr>Arial</vt:lpstr>
      <vt:lpstr>Calibri</vt:lpstr>
      <vt:lpstr>Calibri Light</vt:lpstr>
      <vt:lpstr>Calibri,Bold</vt:lpstr>
      <vt:lpstr>Courier New</vt:lpstr>
      <vt:lpstr>Gill Sans MT</vt:lpstr>
      <vt:lpstr>Custom Design</vt:lpstr>
      <vt:lpstr>Visio</vt:lpstr>
      <vt:lpstr>C++ and QT Unit Testing in Visual Studio 2017 Lecture</vt:lpstr>
      <vt:lpstr>Flow: Practical Software Testing</vt:lpstr>
      <vt:lpstr>Unit Testing Guidelines</vt:lpstr>
      <vt:lpstr>Unit testing </vt:lpstr>
      <vt:lpstr>Testing driver</vt:lpstr>
      <vt:lpstr>Testing driver (cont.)</vt:lpstr>
      <vt:lpstr>Testing local responsibility</vt:lpstr>
      <vt:lpstr>Stubbing techniques </vt:lpstr>
      <vt:lpstr>Stubbing techniques cont.</vt:lpstr>
      <vt:lpstr>C++ Unit Testing in VS 2017</vt:lpstr>
      <vt:lpstr>C++ Unit Testing in VS 2017</vt:lpstr>
      <vt:lpstr>C++ Unit Testing in VS 2017</vt:lpstr>
      <vt:lpstr>C++ Unit Testing in VS 217</vt:lpstr>
      <vt:lpstr>C++ Unit Testing in VS 2017</vt:lpstr>
      <vt:lpstr>C++ Unit Testing in VS 2017</vt:lpstr>
      <vt:lpstr>C++ Unit Testing in VS 2017 contd..</vt:lpstr>
      <vt:lpstr>C++ Unit Testing in VS 2017 contd..</vt:lpstr>
      <vt:lpstr>C++ Unit Testing in VS 2017 contd..</vt:lpstr>
      <vt:lpstr>C++ Unit Testing in VS 2017 contd..</vt:lpstr>
      <vt:lpstr>C++ Unit Testing in VS 2017 contd..</vt:lpstr>
      <vt:lpstr>QT Unit Testing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and QT Unit Testing in Visual Studio 2017 Lecture</dc:title>
  <dc:creator>Home_College</dc:creator>
  <cp:lastModifiedBy>Home_College</cp:lastModifiedBy>
  <cp:revision>1</cp:revision>
  <dcterms:created xsi:type="dcterms:W3CDTF">2019-02-13T14:59:51Z</dcterms:created>
  <dcterms:modified xsi:type="dcterms:W3CDTF">2019-02-13T15:00:47Z</dcterms:modified>
</cp:coreProperties>
</file>