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0"/>
  </p:notesMasterIdLst>
  <p:sldIdLst>
    <p:sldId id="256" r:id="rId2"/>
    <p:sldId id="257" r:id="rId3"/>
    <p:sldId id="258" r:id="rId4"/>
    <p:sldId id="260" r:id="rId5"/>
    <p:sldId id="262" r:id="rId6"/>
    <p:sldId id="265"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51238-2070-E448-88FF-3C42AF976CD5}" v="1533" dt="2024-05-10T03:05:12.123"/>
    <p1510:client id="{98086AC2-2EBA-6E46-9389-604A3C82FEB7}" v="504" dt="2024-05-10T17:33:1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70" d="100"/>
          <a:sy n="70" d="100"/>
        </p:scale>
        <p:origin x="192"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B5472-A062-6347-ABCF-884C57E17D72}"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9E02A-C5CF-5841-B07E-E52EADF6046F}" type="slidenum">
              <a:rPr lang="en-US" smtClean="0"/>
              <a:t>‹#›</a:t>
            </a:fld>
            <a:endParaRPr lang="en-US"/>
          </a:p>
        </p:txBody>
      </p:sp>
    </p:spTree>
    <p:extLst>
      <p:ext uri="{BB962C8B-B14F-4D97-AF65-F5344CB8AC3E}">
        <p14:creationId xmlns:p14="http://schemas.microsoft.com/office/powerpoint/2010/main" val="398026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9E02A-C5CF-5841-B07E-E52EADF6046F}" type="slidenum">
              <a:rPr lang="en-US" smtClean="0"/>
              <a:t>6</a:t>
            </a:fld>
            <a:endParaRPr lang="en-US"/>
          </a:p>
        </p:txBody>
      </p:sp>
    </p:spTree>
    <p:extLst>
      <p:ext uri="{BB962C8B-B14F-4D97-AF65-F5344CB8AC3E}">
        <p14:creationId xmlns:p14="http://schemas.microsoft.com/office/powerpoint/2010/main" val="201022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24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115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819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9752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435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83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138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3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6371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5256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152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5/10/24</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255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photo of platelets in the blood traveling.">
            <a:extLst>
              <a:ext uri="{FF2B5EF4-FFF2-40B4-BE49-F238E27FC236}">
                <a16:creationId xmlns:a16="http://schemas.microsoft.com/office/drawing/2014/main" id="{F0CEAC3C-EBCB-5EBD-B7C2-B9E9441DBDFD}"/>
              </a:ext>
            </a:extLst>
          </p:cNvPr>
          <p:cNvPicPr>
            <a:picLocks noChangeAspect="1"/>
          </p:cNvPicPr>
          <p:nvPr/>
        </p:nvPicPr>
        <p:blipFill rotWithShape="1">
          <a:blip r:embed="rId2">
            <a:alphaModFix amt="40000"/>
          </a:blip>
          <a:srcRect r="25"/>
          <a:stretch/>
        </p:blipFill>
        <p:spPr>
          <a:xfrm>
            <a:off x="20" y="10"/>
            <a:ext cx="12188932" cy="6857990"/>
          </a:xfrm>
          <a:prstGeom prst="rect">
            <a:avLst/>
          </a:prstGeom>
        </p:spPr>
      </p:pic>
      <p:sp>
        <p:nvSpPr>
          <p:cNvPr id="2" name="Title 1">
            <a:extLst>
              <a:ext uri="{FF2B5EF4-FFF2-40B4-BE49-F238E27FC236}">
                <a16:creationId xmlns:a16="http://schemas.microsoft.com/office/drawing/2014/main" id="{118582BC-CE4C-A850-0859-856FCB8023EA}"/>
              </a:ext>
            </a:extLst>
          </p:cNvPr>
          <p:cNvSpPr>
            <a:spLocks noGrp="1"/>
          </p:cNvSpPr>
          <p:nvPr>
            <p:ph type="ctrTitle"/>
          </p:nvPr>
        </p:nvSpPr>
        <p:spPr>
          <a:xfrm>
            <a:off x="482600" y="732032"/>
            <a:ext cx="9501659" cy="2406573"/>
          </a:xfrm>
        </p:spPr>
        <p:txBody>
          <a:bodyPr anchor="t">
            <a:normAutofit/>
          </a:bodyPr>
          <a:lstStyle/>
          <a:p>
            <a:pPr>
              <a:lnSpc>
                <a:spcPct val="90000"/>
              </a:lnSpc>
            </a:pPr>
            <a:r>
              <a:rPr lang="en-US" sz="6200">
                <a:solidFill>
                  <a:srgbClr val="FFFFFF"/>
                </a:solidFill>
              </a:rPr>
              <a:t>Modeling fluid dynamics through a simplified artery</a:t>
            </a:r>
          </a:p>
        </p:txBody>
      </p:sp>
      <p:sp>
        <p:nvSpPr>
          <p:cNvPr id="3" name="Subtitle 2">
            <a:extLst>
              <a:ext uri="{FF2B5EF4-FFF2-40B4-BE49-F238E27FC236}">
                <a16:creationId xmlns:a16="http://schemas.microsoft.com/office/drawing/2014/main" id="{CD84A500-C5CC-D3DF-2457-9E005E41409A}"/>
              </a:ext>
            </a:extLst>
          </p:cNvPr>
          <p:cNvSpPr>
            <a:spLocks noGrp="1"/>
          </p:cNvSpPr>
          <p:nvPr>
            <p:ph type="subTitle" idx="1"/>
          </p:nvPr>
        </p:nvSpPr>
        <p:spPr>
          <a:xfrm>
            <a:off x="6596565" y="4201721"/>
            <a:ext cx="4986084" cy="1949813"/>
          </a:xfrm>
        </p:spPr>
        <p:txBody>
          <a:bodyPr anchor="b">
            <a:normAutofit/>
          </a:bodyPr>
          <a:lstStyle/>
          <a:p>
            <a:pPr algn="r"/>
            <a:r>
              <a:rPr lang="en-US">
                <a:solidFill>
                  <a:srgbClr val="FFFFFF"/>
                </a:solidFill>
              </a:rPr>
              <a:t>Nina Martinez Diers</a:t>
            </a:r>
          </a:p>
        </p:txBody>
      </p:sp>
      <p:cxnSp>
        <p:nvCxnSpPr>
          <p:cNvPr id="30" name="Straight Connector 2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024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3838-8E81-4940-2569-6D85BF1FDA9B}"/>
              </a:ext>
            </a:extLst>
          </p:cNvPr>
          <p:cNvSpPr>
            <a:spLocks noGrp="1"/>
          </p:cNvSpPr>
          <p:nvPr>
            <p:ph type="title"/>
          </p:nvPr>
        </p:nvSpPr>
        <p:spPr>
          <a:xfrm>
            <a:off x="482600" y="978408"/>
            <a:ext cx="11226180" cy="2157984"/>
          </a:xfrm>
        </p:spPr>
        <p:txBody>
          <a:bodyPr/>
          <a:lstStyle/>
          <a:p>
            <a:r>
              <a:rPr lang="en-US"/>
              <a:t>Clinical applications for the fluid dynamics of blood flow</a:t>
            </a:r>
          </a:p>
        </p:txBody>
      </p:sp>
      <p:sp>
        <p:nvSpPr>
          <p:cNvPr id="3" name="Content Placeholder 2">
            <a:extLst>
              <a:ext uri="{FF2B5EF4-FFF2-40B4-BE49-F238E27FC236}">
                <a16:creationId xmlns:a16="http://schemas.microsoft.com/office/drawing/2014/main" id="{464B503C-6BAD-4928-42D8-BC338A9E9086}"/>
              </a:ext>
            </a:extLst>
          </p:cNvPr>
          <p:cNvSpPr>
            <a:spLocks noGrp="1"/>
          </p:cNvSpPr>
          <p:nvPr>
            <p:ph idx="1"/>
          </p:nvPr>
        </p:nvSpPr>
        <p:spPr>
          <a:xfrm>
            <a:off x="482600" y="3306870"/>
            <a:ext cx="11226180" cy="2572721"/>
          </a:xfrm>
        </p:spPr>
        <p:txBody>
          <a:bodyPr>
            <a:normAutofit fontScale="85000" lnSpcReduction="10000"/>
          </a:bodyPr>
          <a:lstStyle/>
          <a:p>
            <a:pPr marL="342900" indent="-342900">
              <a:buFont typeface="Arial" panose="020B0604020202020204" pitchFamily="34" charset="0"/>
              <a:buChar char="•"/>
            </a:pPr>
            <a:r>
              <a:rPr lang="en-US"/>
              <a:t>Identifying regions of pressure exerted on blood vessels helps assess risk of aneurysm rupture or thrombosis formation [1]</a:t>
            </a:r>
          </a:p>
          <a:p>
            <a:pPr marL="342900" indent="-342900">
              <a:buFont typeface="Arial" panose="020B0604020202020204" pitchFamily="34" charset="0"/>
              <a:buChar char="•"/>
            </a:pPr>
            <a:r>
              <a:rPr lang="en-US"/>
              <a:t>Pressure drop from an arterial blockage can be used to determine cardiovascular stress [2]</a:t>
            </a:r>
          </a:p>
          <a:p>
            <a:pPr marL="342900" indent="-342900">
              <a:buFont typeface="Arial" panose="020B0604020202020204" pitchFamily="34" charset="0"/>
              <a:buChar char="•"/>
            </a:pPr>
            <a:r>
              <a:rPr lang="en-US"/>
              <a:t>Turbulent blood flow is often clinically significant (ex. aorta ) [3]</a:t>
            </a:r>
          </a:p>
          <a:p>
            <a:endParaRPr lang="en-US" b="1"/>
          </a:p>
          <a:p>
            <a:pPr algn="ctr"/>
            <a:r>
              <a:rPr lang="en-US" b="1"/>
              <a:t>Models of cardiovascular fluid dynamics can improve the diagnostic capabilities of existing diagnostic imaging techniques or minimally invasive procedures</a:t>
            </a:r>
          </a:p>
        </p:txBody>
      </p:sp>
    </p:spTree>
    <p:extLst>
      <p:ext uri="{BB962C8B-B14F-4D97-AF65-F5344CB8AC3E}">
        <p14:creationId xmlns:p14="http://schemas.microsoft.com/office/powerpoint/2010/main" val="309251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36D3A-91CE-D595-B3FD-9A288B202AD4}"/>
              </a:ext>
            </a:extLst>
          </p:cNvPr>
          <p:cNvSpPr>
            <a:spLocks noGrp="1"/>
          </p:cNvSpPr>
          <p:nvPr>
            <p:ph type="title"/>
          </p:nvPr>
        </p:nvSpPr>
        <p:spPr>
          <a:xfrm>
            <a:off x="482600" y="585867"/>
            <a:ext cx="9553498" cy="2237925"/>
          </a:xfrm>
        </p:spPr>
        <p:txBody>
          <a:bodyPr>
            <a:normAutofit/>
          </a:bodyPr>
          <a:lstStyle/>
          <a:p>
            <a:pPr>
              <a:lnSpc>
                <a:spcPct val="90000"/>
              </a:lnSpc>
            </a:pPr>
            <a:r>
              <a:rPr lang="en-US" sz="5100"/>
              <a:t>Navier-Stokes Equations</a:t>
            </a:r>
          </a:p>
        </p:txBody>
      </p:sp>
      <p:cxnSp>
        <p:nvCxnSpPr>
          <p:cNvPr id="14" name="Straight Connector 13">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 name="Content Placeholder 8">
            <a:extLst>
              <a:ext uri="{FF2B5EF4-FFF2-40B4-BE49-F238E27FC236}">
                <a16:creationId xmlns:a16="http://schemas.microsoft.com/office/drawing/2014/main" id="{36936532-9F9D-858A-C872-08DC0D07D93F}"/>
              </a:ext>
            </a:extLst>
          </p:cNvPr>
          <p:cNvSpPr>
            <a:spLocks noGrp="1"/>
          </p:cNvSpPr>
          <p:nvPr>
            <p:ph idx="1"/>
          </p:nvPr>
        </p:nvSpPr>
        <p:spPr>
          <a:xfrm>
            <a:off x="562329" y="2313747"/>
            <a:ext cx="3964250" cy="3785856"/>
          </a:xfrm>
        </p:spPr>
        <p:txBody>
          <a:bodyPr>
            <a:normAutofit fontScale="85000" lnSpcReduction="10000"/>
          </a:bodyPr>
          <a:lstStyle/>
          <a:p>
            <a:pPr marL="342900" indent="-342900">
              <a:buFont typeface="Arial" panose="020B0604020202020204" pitchFamily="34" charset="0"/>
              <a:buChar char="•"/>
            </a:pPr>
            <a:r>
              <a:rPr lang="en-US" sz="2000"/>
              <a:t>For incompressible viscous fluids</a:t>
            </a:r>
            <a:endParaRPr lang="en-US" sz="1600"/>
          </a:p>
          <a:p>
            <a:pPr marL="1028700" lvl="1" indent="-342900"/>
            <a:r>
              <a:rPr lang="en-US" sz="1600"/>
              <a:t>Blood is not an incompressible fluid, but in large arteries incompressibility is an appropriate approximation</a:t>
            </a:r>
          </a:p>
          <a:p>
            <a:pPr marL="342900" indent="-342900">
              <a:buFont typeface="Arial" panose="020B0604020202020204" pitchFamily="34" charset="0"/>
              <a:buChar char="•"/>
            </a:pPr>
            <a:r>
              <a:rPr lang="en-US" sz="2000"/>
              <a:t>2 vector equations: momentum and continuity</a:t>
            </a:r>
          </a:p>
          <a:p>
            <a:pPr marL="1028700" lvl="1" indent="-342900"/>
            <a:r>
              <a:rPr lang="en-US" sz="1600"/>
              <a:t>For 2D flow,  this gives us the equations on the right</a:t>
            </a:r>
          </a:p>
          <a:p>
            <a:pPr marL="1028700" lvl="1" indent="-342900"/>
            <a:r>
              <a:rPr lang="en-US" sz="1600"/>
              <a:t>To apply to an initial-value problem,  we take this set of equations and discretize it so that we can make arrays representative of the fields and perform array operations over time to observe the flow evolution</a:t>
            </a:r>
          </a:p>
          <a:p>
            <a:pPr marL="342900" indent="-342900">
              <a:buFont typeface="Arial" panose="020B0604020202020204" pitchFamily="34" charset="0"/>
              <a:buChar char="•"/>
            </a:pPr>
            <a:endParaRPr lang="en-US" sz="1600"/>
          </a:p>
        </p:txBody>
      </p:sp>
      <p:pic>
        <p:nvPicPr>
          <p:cNvPr id="5" name="Content Placeholder 4" descr="A group of mathematical equations&#10;&#10;Description automatically generated">
            <a:extLst>
              <a:ext uri="{FF2B5EF4-FFF2-40B4-BE49-F238E27FC236}">
                <a16:creationId xmlns:a16="http://schemas.microsoft.com/office/drawing/2014/main" id="{971BA748-B6DC-9537-6CFD-6243BB38CD2D}"/>
              </a:ext>
            </a:extLst>
          </p:cNvPr>
          <p:cNvPicPr>
            <a:picLocks noChangeAspect="1"/>
          </p:cNvPicPr>
          <p:nvPr/>
        </p:nvPicPr>
        <p:blipFill>
          <a:blip r:embed="rId2">
            <a:alphaModFix/>
          </a:blip>
          <a:stretch>
            <a:fillRect/>
          </a:stretch>
        </p:blipFill>
        <p:spPr>
          <a:xfrm>
            <a:off x="5040694" y="2486276"/>
            <a:ext cx="6588977" cy="2783841"/>
          </a:xfrm>
          <a:prstGeom prst="rect">
            <a:avLst/>
          </a:prstGeom>
        </p:spPr>
      </p:pic>
      <p:cxnSp>
        <p:nvCxnSpPr>
          <p:cNvPr id="16" name="Straight Connector 15">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147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s on a white background&#10;&#10;Description automatically generated">
            <a:extLst>
              <a:ext uri="{FF2B5EF4-FFF2-40B4-BE49-F238E27FC236}">
                <a16:creationId xmlns:a16="http://schemas.microsoft.com/office/drawing/2014/main" id="{A3B28269-C9AB-EF8D-5659-69F86AE887BF}"/>
              </a:ext>
            </a:extLst>
          </p:cNvPr>
          <p:cNvPicPr>
            <a:picLocks noChangeAspect="1"/>
          </p:cNvPicPr>
          <p:nvPr/>
        </p:nvPicPr>
        <p:blipFill>
          <a:blip r:embed="rId2"/>
          <a:stretch>
            <a:fillRect/>
          </a:stretch>
        </p:blipFill>
        <p:spPr>
          <a:xfrm>
            <a:off x="5699834" y="1077236"/>
            <a:ext cx="6391275" cy="2091046"/>
          </a:xfrm>
          <a:prstGeom prst="rect">
            <a:avLst/>
          </a:prstGeom>
        </p:spPr>
      </p:pic>
      <p:pic>
        <p:nvPicPr>
          <p:cNvPr id="9" name="Picture 8" descr="A math equations on a white background&#10;&#10;Description automatically generated">
            <a:extLst>
              <a:ext uri="{FF2B5EF4-FFF2-40B4-BE49-F238E27FC236}">
                <a16:creationId xmlns:a16="http://schemas.microsoft.com/office/drawing/2014/main" id="{90619E00-37B8-0CB8-A40C-DBD40624567E}"/>
              </a:ext>
            </a:extLst>
          </p:cNvPr>
          <p:cNvPicPr>
            <a:picLocks noChangeAspect="1"/>
          </p:cNvPicPr>
          <p:nvPr/>
        </p:nvPicPr>
        <p:blipFill>
          <a:blip r:embed="rId3"/>
          <a:stretch>
            <a:fillRect/>
          </a:stretch>
        </p:blipFill>
        <p:spPr>
          <a:xfrm>
            <a:off x="358066" y="4349754"/>
            <a:ext cx="11475868" cy="1893285"/>
          </a:xfrm>
          <a:prstGeom prst="rect">
            <a:avLst/>
          </a:prstGeom>
        </p:spPr>
      </p:pic>
      <p:pic>
        <p:nvPicPr>
          <p:cNvPr id="7" name="Picture 6" descr="A math equations on a white background&#10;&#10;Description automatically generated">
            <a:extLst>
              <a:ext uri="{FF2B5EF4-FFF2-40B4-BE49-F238E27FC236}">
                <a16:creationId xmlns:a16="http://schemas.microsoft.com/office/drawing/2014/main" id="{66608973-D94F-B3F7-0612-B6571162D926}"/>
              </a:ext>
            </a:extLst>
          </p:cNvPr>
          <p:cNvPicPr>
            <a:picLocks noChangeAspect="1"/>
          </p:cNvPicPr>
          <p:nvPr/>
        </p:nvPicPr>
        <p:blipFill>
          <a:blip r:embed="rId4"/>
          <a:stretch>
            <a:fillRect/>
          </a:stretch>
        </p:blipFill>
        <p:spPr>
          <a:xfrm>
            <a:off x="5699834" y="3429000"/>
            <a:ext cx="6391275" cy="1606679"/>
          </a:xfrm>
          <a:prstGeom prst="rect">
            <a:avLst/>
          </a:prstGeom>
        </p:spPr>
      </p:pic>
      <p:sp>
        <p:nvSpPr>
          <p:cNvPr id="2" name="Title 1">
            <a:extLst>
              <a:ext uri="{FF2B5EF4-FFF2-40B4-BE49-F238E27FC236}">
                <a16:creationId xmlns:a16="http://schemas.microsoft.com/office/drawing/2014/main" id="{69588165-F1D8-2655-1DDC-DF50B0337721}"/>
              </a:ext>
            </a:extLst>
          </p:cNvPr>
          <p:cNvSpPr>
            <a:spLocks noGrp="1"/>
          </p:cNvSpPr>
          <p:nvPr>
            <p:ph type="ctrTitle"/>
          </p:nvPr>
        </p:nvSpPr>
        <p:spPr>
          <a:xfrm>
            <a:off x="453316" y="1296744"/>
            <a:ext cx="5642684" cy="2531555"/>
          </a:xfrm>
        </p:spPr>
        <p:txBody>
          <a:bodyPr/>
          <a:lstStyle/>
          <a:p>
            <a:r>
              <a:rPr lang="en-US"/>
              <a:t>Solving Partial Differential Equations</a:t>
            </a:r>
          </a:p>
        </p:txBody>
      </p:sp>
    </p:spTree>
    <p:extLst>
      <p:ext uri="{BB962C8B-B14F-4D97-AF65-F5344CB8AC3E}">
        <p14:creationId xmlns:p14="http://schemas.microsoft.com/office/powerpoint/2010/main" val="318597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10B6-DABA-D5F8-4A66-5990E879A7CC}"/>
              </a:ext>
            </a:extLst>
          </p:cNvPr>
          <p:cNvSpPr>
            <a:spLocks noGrp="1"/>
          </p:cNvSpPr>
          <p:nvPr>
            <p:ph type="title"/>
          </p:nvPr>
        </p:nvSpPr>
        <p:spPr>
          <a:xfrm>
            <a:off x="484631" y="566451"/>
            <a:ext cx="11145039" cy="1339584"/>
          </a:xfrm>
        </p:spPr>
        <p:txBody>
          <a:bodyPr/>
          <a:lstStyle/>
          <a:p>
            <a:r>
              <a:rPr lang="en-US" sz="5400"/>
              <a:t>Setting up simplified arterial model</a:t>
            </a:r>
          </a:p>
        </p:txBody>
      </p:sp>
      <p:sp>
        <p:nvSpPr>
          <p:cNvPr id="3" name="Text Placeholder 2">
            <a:extLst>
              <a:ext uri="{FF2B5EF4-FFF2-40B4-BE49-F238E27FC236}">
                <a16:creationId xmlns:a16="http://schemas.microsoft.com/office/drawing/2014/main" id="{06631068-6A6F-088A-0EE2-A1215641E824}"/>
              </a:ext>
            </a:extLst>
          </p:cNvPr>
          <p:cNvSpPr>
            <a:spLocks noGrp="1"/>
          </p:cNvSpPr>
          <p:nvPr>
            <p:ph type="body" idx="1"/>
          </p:nvPr>
        </p:nvSpPr>
        <p:spPr>
          <a:xfrm>
            <a:off x="553643" y="2102331"/>
            <a:ext cx="2972246" cy="823912"/>
          </a:xfrm>
        </p:spPr>
        <p:txBody>
          <a:bodyPr/>
          <a:lstStyle/>
          <a:p>
            <a:r>
              <a:rPr lang="en-US"/>
              <a:t>Boundary Conditions</a:t>
            </a:r>
          </a:p>
        </p:txBody>
      </p:sp>
      <p:sp>
        <p:nvSpPr>
          <p:cNvPr id="4" name="Content Placeholder 3">
            <a:extLst>
              <a:ext uri="{FF2B5EF4-FFF2-40B4-BE49-F238E27FC236}">
                <a16:creationId xmlns:a16="http://schemas.microsoft.com/office/drawing/2014/main" id="{ECC769B4-413E-EE4F-50F2-17C2F3E38708}"/>
              </a:ext>
            </a:extLst>
          </p:cNvPr>
          <p:cNvSpPr>
            <a:spLocks noGrp="1"/>
          </p:cNvSpPr>
          <p:nvPr>
            <p:ph sz="half" idx="2"/>
          </p:nvPr>
        </p:nvSpPr>
        <p:spPr>
          <a:xfrm>
            <a:off x="553644" y="2926243"/>
            <a:ext cx="3650040" cy="3075636"/>
          </a:xfrm>
        </p:spPr>
        <p:txBody>
          <a:bodyPr/>
          <a:lstStyle/>
          <a:p>
            <a:pPr marL="342900" indent="-342900">
              <a:buFont typeface="Arial" panose="020B0604020202020204" pitchFamily="34" charset="0"/>
              <a:buChar char="•"/>
            </a:pPr>
            <a:r>
              <a:rPr lang="en-US"/>
              <a:t>Constant pressures exiting model of arterial segment</a:t>
            </a:r>
          </a:p>
          <a:p>
            <a:pPr marL="342900" indent="-342900">
              <a:buFont typeface="Arial" panose="020B0604020202020204" pitchFamily="34" charset="0"/>
              <a:buChar char="•"/>
            </a:pPr>
            <a:r>
              <a:rPr lang="en-US"/>
              <a:t>Constant velocity entering model</a:t>
            </a:r>
          </a:p>
          <a:p>
            <a:pPr marL="342900" indent="-342900">
              <a:buFont typeface="Arial" panose="020B0604020202020204" pitchFamily="34" charset="0"/>
              <a:buChar char="•"/>
            </a:pPr>
            <a:r>
              <a:rPr lang="en-US"/>
              <a:t>No-slip on arterial walls</a:t>
            </a:r>
          </a:p>
          <a:p>
            <a:endParaRPr lang="en-US"/>
          </a:p>
        </p:txBody>
      </p:sp>
      <p:sp>
        <p:nvSpPr>
          <p:cNvPr id="5" name="Text Placeholder 4">
            <a:extLst>
              <a:ext uri="{FF2B5EF4-FFF2-40B4-BE49-F238E27FC236}">
                <a16:creationId xmlns:a16="http://schemas.microsoft.com/office/drawing/2014/main" id="{8413B2D5-7899-5D15-22BA-3DBD0EC55B5A}"/>
              </a:ext>
            </a:extLst>
          </p:cNvPr>
          <p:cNvSpPr>
            <a:spLocks noGrp="1"/>
          </p:cNvSpPr>
          <p:nvPr>
            <p:ph type="body" sz="quarter" idx="3"/>
          </p:nvPr>
        </p:nvSpPr>
        <p:spPr>
          <a:xfrm>
            <a:off x="4678889" y="2102331"/>
            <a:ext cx="2972246" cy="823912"/>
          </a:xfrm>
        </p:spPr>
        <p:txBody>
          <a:bodyPr/>
          <a:lstStyle/>
          <a:p>
            <a:r>
              <a:rPr lang="en-US"/>
              <a:t>Initial conditions</a:t>
            </a:r>
          </a:p>
        </p:txBody>
      </p:sp>
      <p:sp>
        <p:nvSpPr>
          <p:cNvPr id="6" name="Content Placeholder 5">
            <a:extLst>
              <a:ext uri="{FF2B5EF4-FFF2-40B4-BE49-F238E27FC236}">
                <a16:creationId xmlns:a16="http://schemas.microsoft.com/office/drawing/2014/main" id="{36DBC3D3-898F-4F52-6F79-BC5F71422A82}"/>
              </a:ext>
            </a:extLst>
          </p:cNvPr>
          <p:cNvSpPr>
            <a:spLocks noGrp="1"/>
          </p:cNvSpPr>
          <p:nvPr>
            <p:ph sz="quarter" idx="4"/>
          </p:nvPr>
        </p:nvSpPr>
        <p:spPr>
          <a:xfrm>
            <a:off x="4256330" y="2926244"/>
            <a:ext cx="3650040" cy="3075636"/>
          </a:xfrm>
        </p:spPr>
        <p:txBody>
          <a:bodyPr/>
          <a:lstStyle/>
          <a:p>
            <a:pPr marL="342900" indent="-342900">
              <a:buFont typeface="Arial" panose="020B0604020202020204" pitchFamily="34" charset="0"/>
              <a:buChar char="•"/>
            </a:pPr>
            <a:r>
              <a:rPr lang="en-US"/>
              <a:t>Laminar flow through the arterial segment</a:t>
            </a:r>
          </a:p>
          <a:p>
            <a:pPr marL="342900" indent="-342900">
              <a:buFont typeface="Arial" panose="020B0604020202020204" pitchFamily="34" charset="0"/>
              <a:buChar char="•"/>
            </a:pPr>
            <a:r>
              <a:rPr lang="en-US"/>
              <a:t>Set pressure field through arterial segment using Bernoulli’s equation</a:t>
            </a:r>
          </a:p>
        </p:txBody>
      </p:sp>
      <p:sp>
        <p:nvSpPr>
          <p:cNvPr id="7" name="Text Placeholder 4">
            <a:extLst>
              <a:ext uri="{FF2B5EF4-FFF2-40B4-BE49-F238E27FC236}">
                <a16:creationId xmlns:a16="http://schemas.microsoft.com/office/drawing/2014/main" id="{33521FBA-3789-39B1-BD07-BDE5B8010BD7}"/>
              </a:ext>
            </a:extLst>
          </p:cNvPr>
          <p:cNvSpPr txBox="1">
            <a:spLocks/>
          </p:cNvSpPr>
          <p:nvPr/>
        </p:nvSpPr>
        <p:spPr>
          <a:xfrm>
            <a:off x="8726436" y="2102331"/>
            <a:ext cx="2972246" cy="823912"/>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lang="en-US" sz="2400" b="0" i="1" kern="1200" smtClean="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Variables</a:t>
            </a:r>
          </a:p>
        </p:txBody>
      </p:sp>
      <p:sp>
        <p:nvSpPr>
          <p:cNvPr id="8" name="Content Placeholder 5">
            <a:extLst>
              <a:ext uri="{FF2B5EF4-FFF2-40B4-BE49-F238E27FC236}">
                <a16:creationId xmlns:a16="http://schemas.microsoft.com/office/drawing/2014/main" id="{E9F9D8E6-B508-44D6-ADCB-5265A399D8DB}"/>
              </a:ext>
            </a:extLst>
          </p:cNvPr>
          <p:cNvSpPr txBox="1">
            <a:spLocks/>
          </p:cNvSpPr>
          <p:nvPr/>
        </p:nvSpPr>
        <p:spPr>
          <a:xfrm>
            <a:off x="7959017" y="2926244"/>
            <a:ext cx="3650040" cy="307563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t>Reynolds number: </a:t>
            </a:r>
          </a:p>
          <a:p>
            <a:pPr algn="ctr"/>
            <a:r>
              <a:rPr lang="en-US"/>
              <a:t>Re =  </a:t>
            </a:r>
            <a:r>
              <a:rPr lang="el-GR" b="0" i="1" u="none" strike="noStrike">
                <a:solidFill>
                  <a:srgbClr val="1F1F1F"/>
                </a:solidFill>
                <a:effectLst/>
              </a:rPr>
              <a:t>ρ</a:t>
            </a:r>
            <a:r>
              <a:rPr lang="en-US" b="0" u="none" strike="noStrike" err="1">
                <a:solidFill>
                  <a:srgbClr val="1F1F1F"/>
                </a:solidFill>
                <a:effectLst/>
              </a:rPr>
              <a:t>uD</a:t>
            </a:r>
            <a:r>
              <a:rPr lang="en-US" b="0" i="1" u="none" strike="noStrike">
                <a:solidFill>
                  <a:srgbClr val="1F1F1F"/>
                </a:solidFill>
                <a:effectLst/>
              </a:rPr>
              <a:t>/</a:t>
            </a:r>
            <a:r>
              <a:rPr lang="en-US" b="0" i="0" u="none" strike="noStrike">
                <a:solidFill>
                  <a:srgbClr val="000000"/>
                </a:solidFill>
                <a:effectLst/>
                <a:highlight>
                  <a:srgbClr val="FFFFFF"/>
                </a:highlight>
              </a:rPr>
              <a:t>𝜈</a:t>
            </a:r>
            <a:endParaRPr lang="en-US"/>
          </a:p>
          <a:p>
            <a:pPr lvl="1" indent="0">
              <a:buNone/>
            </a:pPr>
            <a:r>
              <a:rPr lang="el-GR" b="0" i="1" u="none" strike="noStrike">
                <a:solidFill>
                  <a:srgbClr val="1F1F1F"/>
                </a:solidFill>
                <a:effectLst/>
              </a:rPr>
              <a:t>ρ</a:t>
            </a:r>
            <a:r>
              <a:rPr lang="en-US" b="0" i="1" u="none" strike="noStrike">
                <a:solidFill>
                  <a:srgbClr val="1F1F1F"/>
                </a:solidFill>
                <a:effectLst/>
              </a:rPr>
              <a:t> </a:t>
            </a:r>
            <a:r>
              <a:rPr lang="en-US" b="0" u="none" strike="noStrike">
                <a:solidFill>
                  <a:srgbClr val="1F1F1F"/>
                </a:solidFill>
                <a:effectLst/>
              </a:rPr>
              <a:t>= blood density</a:t>
            </a:r>
          </a:p>
          <a:p>
            <a:pPr lvl="1" indent="0">
              <a:buNone/>
            </a:pPr>
            <a:r>
              <a:rPr lang="en-US" b="0" u="none" strike="noStrike">
                <a:solidFill>
                  <a:srgbClr val="1F1F1F"/>
                </a:solidFill>
                <a:effectLst/>
              </a:rPr>
              <a:t>u = axial component of velocity</a:t>
            </a:r>
          </a:p>
          <a:p>
            <a:pPr lvl="1" indent="0">
              <a:buNone/>
            </a:pPr>
            <a:r>
              <a:rPr lang="en-US" b="0" u="none" strike="noStrike">
                <a:solidFill>
                  <a:srgbClr val="1F1F1F"/>
                </a:solidFill>
                <a:effectLst/>
              </a:rPr>
              <a:t>D = vessel diameter</a:t>
            </a:r>
          </a:p>
          <a:p>
            <a:pPr lvl="1" indent="0">
              <a:buNone/>
            </a:pPr>
            <a:r>
              <a:rPr lang="en-US" b="0" i="0" u="none" strike="noStrike">
                <a:solidFill>
                  <a:srgbClr val="000000"/>
                </a:solidFill>
                <a:effectLst/>
                <a:highlight>
                  <a:srgbClr val="FFFFFF"/>
                </a:highlight>
              </a:rPr>
              <a:t>𝜈</a:t>
            </a:r>
            <a:r>
              <a:rPr lang="en-US" b="0" i="1" u="none" strike="noStrike">
                <a:solidFill>
                  <a:srgbClr val="1F1F1F"/>
                </a:solidFill>
                <a:effectLst/>
              </a:rPr>
              <a:t> </a:t>
            </a:r>
            <a:r>
              <a:rPr lang="en-US" b="0" u="none" strike="noStrike">
                <a:solidFill>
                  <a:srgbClr val="1F1F1F"/>
                </a:solidFill>
                <a:effectLst/>
              </a:rPr>
              <a:t>= blood viscosity</a:t>
            </a:r>
          </a:p>
          <a:p>
            <a:pPr marL="342900" indent="-342900">
              <a:buFont typeface="Arial" panose="020B0604020202020204" pitchFamily="34" charset="0"/>
              <a:buChar char="•"/>
            </a:pPr>
            <a:r>
              <a:rPr lang="en-US" b="0" u="none" strike="noStrike">
                <a:solidFill>
                  <a:srgbClr val="1F1F1F"/>
                </a:solidFill>
                <a:effectLst/>
              </a:rPr>
              <a:t>Arterial size</a:t>
            </a:r>
          </a:p>
        </p:txBody>
      </p:sp>
    </p:spTree>
    <p:extLst>
      <p:ext uri="{BB962C8B-B14F-4D97-AF65-F5344CB8AC3E}">
        <p14:creationId xmlns:p14="http://schemas.microsoft.com/office/powerpoint/2010/main" val="206171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698F60-3417-62D2-F82F-96877D0D793D}"/>
              </a:ext>
            </a:extLst>
          </p:cNvPr>
          <p:cNvPicPr>
            <a:picLocks noChangeAspect="1"/>
          </p:cNvPicPr>
          <p:nvPr/>
        </p:nvPicPr>
        <p:blipFill>
          <a:blip r:embed="rId3"/>
          <a:stretch>
            <a:fillRect/>
          </a:stretch>
        </p:blipFill>
        <p:spPr>
          <a:xfrm>
            <a:off x="482601" y="3717025"/>
            <a:ext cx="4111082" cy="2616143"/>
          </a:xfrm>
          <a:prstGeom prst="rect">
            <a:avLst/>
          </a:prstGeom>
        </p:spPr>
      </p:pic>
      <p:pic>
        <p:nvPicPr>
          <p:cNvPr id="5" name="Content Placeholder 4">
            <a:extLst>
              <a:ext uri="{FF2B5EF4-FFF2-40B4-BE49-F238E27FC236}">
                <a16:creationId xmlns:a16="http://schemas.microsoft.com/office/drawing/2014/main" id="{69B0C9CB-8E24-18A1-DF55-E4B6D69BA9DE}"/>
              </a:ext>
            </a:extLst>
          </p:cNvPr>
          <p:cNvPicPr>
            <a:picLocks noGrp="1" noChangeAspect="1"/>
          </p:cNvPicPr>
          <p:nvPr>
            <p:ph idx="1"/>
          </p:nvPr>
        </p:nvPicPr>
        <p:blipFill>
          <a:blip r:embed="rId4"/>
          <a:stretch>
            <a:fillRect/>
          </a:stretch>
        </p:blipFill>
        <p:spPr>
          <a:xfrm>
            <a:off x="482600" y="1352282"/>
            <a:ext cx="4111083" cy="2616144"/>
          </a:xfrm>
        </p:spPr>
      </p:pic>
      <p:pic>
        <p:nvPicPr>
          <p:cNvPr id="11" name="Picture 10">
            <a:extLst>
              <a:ext uri="{FF2B5EF4-FFF2-40B4-BE49-F238E27FC236}">
                <a16:creationId xmlns:a16="http://schemas.microsoft.com/office/drawing/2014/main" id="{927A8889-1DF7-8025-3942-83725E8264E3}"/>
              </a:ext>
            </a:extLst>
          </p:cNvPr>
          <p:cNvPicPr>
            <a:picLocks noChangeAspect="1"/>
          </p:cNvPicPr>
          <p:nvPr/>
        </p:nvPicPr>
        <p:blipFill>
          <a:blip r:embed="rId5"/>
          <a:stretch>
            <a:fillRect/>
          </a:stretch>
        </p:blipFill>
        <p:spPr>
          <a:xfrm>
            <a:off x="8080917" y="3717024"/>
            <a:ext cx="4111083" cy="2616144"/>
          </a:xfrm>
          <a:prstGeom prst="rect">
            <a:avLst/>
          </a:prstGeom>
        </p:spPr>
      </p:pic>
      <p:pic>
        <p:nvPicPr>
          <p:cNvPr id="9" name="Picture 8">
            <a:extLst>
              <a:ext uri="{FF2B5EF4-FFF2-40B4-BE49-F238E27FC236}">
                <a16:creationId xmlns:a16="http://schemas.microsoft.com/office/drawing/2014/main" id="{D0AE9959-B33C-2E27-CEA3-B14867D8C83D}"/>
              </a:ext>
            </a:extLst>
          </p:cNvPr>
          <p:cNvPicPr>
            <a:picLocks noChangeAspect="1"/>
          </p:cNvPicPr>
          <p:nvPr/>
        </p:nvPicPr>
        <p:blipFill>
          <a:blip r:embed="rId6"/>
          <a:stretch>
            <a:fillRect/>
          </a:stretch>
        </p:blipFill>
        <p:spPr>
          <a:xfrm>
            <a:off x="8080917" y="1387095"/>
            <a:ext cx="4111083" cy="2616144"/>
          </a:xfrm>
          <a:prstGeom prst="rect">
            <a:avLst/>
          </a:prstGeom>
        </p:spPr>
      </p:pic>
      <p:pic>
        <p:nvPicPr>
          <p:cNvPr id="8" name="Picture 7">
            <a:extLst>
              <a:ext uri="{FF2B5EF4-FFF2-40B4-BE49-F238E27FC236}">
                <a16:creationId xmlns:a16="http://schemas.microsoft.com/office/drawing/2014/main" id="{AD7B9304-8E9F-41EE-A563-7A56BFB723EB}"/>
              </a:ext>
            </a:extLst>
          </p:cNvPr>
          <p:cNvPicPr>
            <a:picLocks noChangeAspect="1"/>
          </p:cNvPicPr>
          <p:nvPr/>
        </p:nvPicPr>
        <p:blipFill>
          <a:blip r:embed="rId7"/>
          <a:stretch>
            <a:fillRect/>
          </a:stretch>
        </p:blipFill>
        <p:spPr>
          <a:xfrm>
            <a:off x="4281754" y="3717024"/>
            <a:ext cx="4111084" cy="2616144"/>
          </a:xfrm>
          <a:prstGeom prst="rect">
            <a:avLst/>
          </a:prstGeom>
        </p:spPr>
      </p:pic>
      <p:pic>
        <p:nvPicPr>
          <p:cNvPr id="4" name="Picture 3">
            <a:extLst>
              <a:ext uri="{FF2B5EF4-FFF2-40B4-BE49-F238E27FC236}">
                <a16:creationId xmlns:a16="http://schemas.microsoft.com/office/drawing/2014/main" id="{2F1FC234-C382-3E46-6DCF-0D17381002E5}"/>
              </a:ext>
            </a:extLst>
          </p:cNvPr>
          <p:cNvPicPr>
            <a:picLocks noChangeAspect="1"/>
          </p:cNvPicPr>
          <p:nvPr/>
        </p:nvPicPr>
        <p:blipFill>
          <a:blip r:embed="rId8"/>
          <a:stretch>
            <a:fillRect/>
          </a:stretch>
        </p:blipFill>
        <p:spPr>
          <a:xfrm>
            <a:off x="4281754" y="1352282"/>
            <a:ext cx="4111084" cy="2616144"/>
          </a:xfrm>
          <a:prstGeom prst="rect">
            <a:avLst/>
          </a:prstGeom>
        </p:spPr>
      </p:pic>
      <p:sp>
        <p:nvSpPr>
          <p:cNvPr id="2" name="Title 1">
            <a:extLst>
              <a:ext uri="{FF2B5EF4-FFF2-40B4-BE49-F238E27FC236}">
                <a16:creationId xmlns:a16="http://schemas.microsoft.com/office/drawing/2014/main" id="{B88B5003-25C0-84BB-E704-0A28AC511F2B}"/>
              </a:ext>
            </a:extLst>
          </p:cNvPr>
          <p:cNvSpPr>
            <a:spLocks noGrp="1"/>
          </p:cNvSpPr>
          <p:nvPr>
            <p:ph type="title"/>
          </p:nvPr>
        </p:nvSpPr>
        <p:spPr>
          <a:xfrm>
            <a:off x="482600" y="532359"/>
            <a:ext cx="10634472" cy="1196080"/>
          </a:xfrm>
        </p:spPr>
        <p:txBody>
          <a:bodyPr/>
          <a:lstStyle/>
          <a:p>
            <a:r>
              <a:rPr lang="en-US" sz="2800"/>
              <a:t>For large artery dimensions, flow evolves more slowly even for extremely high Reynolds numbers</a:t>
            </a:r>
          </a:p>
        </p:txBody>
      </p:sp>
      <p:sp>
        <p:nvSpPr>
          <p:cNvPr id="6" name="TextBox 5">
            <a:extLst>
              <a:ext uri="{FF2B5EF4-FFF2-40B4-BE49-F238E27FC236}">
                <a16:creationId xmlns:a16="http://schemas.microsoft.com/office/drawing/2014/main" id="{B30A3E0D-4AC0-2E07-3F68-C20853895C34}"/>
              </a:ext>
            </a:extLst>
          </p:cNvPr>
          <p:cNvSpPr txBox="1"/>
          <p:nvPr/>
        </p:nvSpPr>
        <p:spPr>
          <a:xfrm>
            <a:off x="2001327" y="6409427"/>
            <a:ext cx="8595623" cy="369332"/>
          </a:xfrm>
          <a:prstGeom prst="rect">
            <a:avLst/>
          </a:prstGeom>
          <a:noFill/>
        </p:spPr>
        <p:txBody>
          <a:bodyPr wrap="none" rtlCol="0">
            <a:spAutoFit/>
          </a:bodyPr>
          <a:lstStyle/>
          <a:p>
            <a:r>
              <a:rPr lang="en-US"/>
              <a:t>t = 100				  t = 1100				     t = 2100</a:t>
            </a:r>
          </a:p>
        </p:txBody>
      </p:sp>
    </p:spTree>
    <p:extLst>
      <p:ext uri="{BB962C8B-B14F-4D97-AF65-F5344CB8AC3E}">
        <p14:creationId xmlns:p14="http://schemas.microsoft.com/office/powerpoint/2010/main" val="239761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FF52-3270-AB38-1262-0144563DA8F7}"/>
              </a:ext>
            </a:extLst>
          </p:cNvPr>
          <p:cNvPicPr>
            <a:picLocks noChangeAspect="1"/>
          </p:cNvPicPr>
          <p:nvPr/>
        </p:nvPicPr>
        <p:blipFill>
          <a:blip r:embed="rId2"/>
          <a:stretch>
            <a:fillRect/>
          </a:stretch>
        </p:blipFill>
        <p:spPr>
          <a:xfrm>
            <a:off x="7765184" y="1317581"/>
            <a:ext cx="3928303" cy="2499829"/>
          </a:xfrm>
          <a:prstGeom prst="rect">
            <a:avLst/>
          </a:prstGeom>
        </p:spPr>
      </p:pic>
      <p:pic>
        <p:nvPicPr>
          <p:cNvPr id="7" name="Picture 6">
            <a:extLst>
              <a:ext uri="{FF2B5EF4-FFF2-40B4-BE49-F238E27FC236}">
                <a16:creationId xmlns:a16="http://schemas.microsoft.com/office/drawing/2014/main" id="{856C95D2-96C1-BE45-6B77-A628B4F7193B}"/>
              </a:ext>
            </a:extLst>
          </p:cNvPr>
          <p:cNvPicPr>
            <a:picLocks noChangeAspect="1"/>
          </p:cNvPicPr>
          <p:nvPr/>
        </p:nvPicPr>
        <p:blipFill>
          <a:blip r:embed="rId3"/>
          <a:stretch>
            <a:fillRect/>
          </a:stretch>
        </p:blipFill>
        <p:spPr>
          <a:xfrm>
            <a:off x="7765184" y="3817410"/>
            <a:ext cx="3928303" cy="2499829"/>
          </a:xfrm>
          <a:prstGeom prst="rect">
            <a:avLst/>
          </a:prstGeom>
        </p:spPr>
      </p:pic>
      <p:pic>
        <p:nvPicPr>
          <p:cNvPr id="8" name="Picture 7">
            <a:extLst>
              <a:ext uri="{FF2B5EF4-FFF2-40B4-BE49-F238E27FC236}">
                <a16:creationId xmlns:a16="http://schemas.microsoft.com/office/drawing/2014/main" id="{079BCD21-8055-A521-0D53-EFE61C608C1C}"/>
              </a:ext>
            </a:extLst>
          </p:cNvPr>
          <p:cNvPicPr>
            <a:picLocks noChangeAspect="1"/>
          </p:cNvPicPr>
          <p:nvPr/>
        </p:nvPicPr>
        <p:blipFill>
          <a:blip r:embed="rId4"/>
          <a:stretch>
            <a:fillRect/>
          </a:stretch>
        </p:blipFill>
        <p:spPr>
          <a:xfrm>
            <a:off x="4210343" y="1317580"/>
            <a:ext cx="3928304" cy="2499830"/>
          </a:xfrm>
          <a:prstGeom prst="rect">
            <a:avLst/>
          </a:prstGeom>
        </p:spPr>
      </p:pic>
      <p:pic>
        <p:nvPicPr>
          <p:cNvPr id="11" name="Picture 10">
            <a:extLst>
              <a:ext uri="{FF2B5EF4-FFF2-40B4-BE49-F238E27FC236}">
                <a16:creationId xmlns:a16="http://schemas.microsoft.com/office/drawing/2014/main" id="{AF6C5B1A-0770-098F-021E-AA6B677E93E2}"/>
              </a:ext>
            </a:extLst>
          </p:cNvPr>
          <p:cNvPicPr>
            <a:picLocks noChangeAspect="1"/>
          </p:cNvPicPr>
          <p:nvPr/>
        </p:nvPicPr>
        <p:blipFill>
          <a:blip r:embed="rId5"/>
          <a:stretch>
            <a:fillRect/>
          </a:stretch>
        </p:blipFill>
        <p:spPr>
          <a:xfrm>
            <a:off x="4210343" y="3817409"/>
            <a:ext cx="3928303" cy="2499829"/>
          </a:xfrm>
          <a:prstGeom prst="rect">
            <a:avLst/>
          </a:prstGeom>
        </p:spPr>
      </p:pic>
      <p:pic>
        <p:nvPicPr>
          <p:cNvPr id="6" name="Picture 5">
            <a:extLst>
              <a:ext uri="{FF2B5EF4-FFF2-40B4-BE49-F238E27FC236}">
                <a16:creationId xmlns:a16="http://schemas.microsoft.com/office/drawing/2014/main" id="{9B254DBB-92B1-D298-FBE2-2BA57C58E4B1}"/>
              </a:ext>
            </a:extLst>
          </p:cNvPr>
          <p:cNvPicPr>
            <a:picLocks noChangeAspect="1"/>
          </p:cNvPicPr>
          <p:nvPr/>
        </p:nvPicPr>
        <p:blipFill>
          <a:blip r:embed="rId6"/>
          <a:stretch>
            <a:fillRect/>
          </a:stretch>
        </p:blipFill>
        <p:spPr>
          <a:xfrm>
            <a:off x="610081" y="3817409"/>
            <a:ext cx="3928303" cy="2499829"/>
          </a:xfrm>
          <a:prstGeom prst="rect">
            <a:avLst/>
          </a:prstGeom>
        </p:spPr>
      </p:pic>
      <p:pic>
        <p:nvPicPr>
          <p:cNvPr id="10" name="Picture 9">
            <a:extLst>
              <a:ext uri="{FF2B5EF4-FFF2-40B4-BE49-F238E27FC236}">
                <a16:creationId xmlns:a16="http://schemas.microsoft.com/office/drawing/2014/main" id="{714BADE9-CFE4-F6FB-43E0-67B72908D0AC}"/>
              </a:ext>
            </a:extLst>
          </p:cNvPr>
          <p:cNvPicPr>
            <a:picLocks noChangeAspect="1"/>
          </p:cNvPicPr>
          <p:nvPr/>
        </p:nvPicPr>
        <p:blipFill>
          <a:blip r:embed="rId7"/>
          <a:stretch>
            <a:fillRect/>
          </a:stretch>
        </p:blipFill>
        <p:spPr>
          <a:xfrm>
            <a:off x="611278" y="1314395"/>
            <a:ext cx="3928303" cy="2499829"/>
          </a:xfrm>
          <a:prstGeom prst="rect">
            <a:avLst/>
          </a:prstGeom>
        </p:spPr>
      </p:pic>
      <p:sp>
        <p:nvSpPr>
          <p:cNvPr id="2" name="Title 1">
            <a:extLst>
              <a:ext uri="{FF2B5EF4-FFF2-40B4-BE49-F238E27FC236}">
                <a16:creationId xmlns:a16="http://schemas.microsoft.com/office/drawing/2014/main" id="{DCC34603-25CD-8856-FC84-D9111D29517B}"/>
              </a:ext>
            </a:extLst>
          </p:cNvPr>
          <p:cNvSpPr>
            <a:spLocks noGrp="1"/>
          </p:cNvSpPr>
          <p:nvPr>
            <p:ph type="title"/>
          </p:nvPr>
        </p:nvSpPr>
        <p:spPr>
          <a:xfrm>
            <a:off x="610081" y="642423"/>
            <a:ext cx="10634472" cy="671972"/>
          </a:xfrm>
        </p:spPr>
        <p:txBody>
          <a:bodyPr/>
          <a:lstStyle/>
          <a:p>
            <a:r>
              <a:rPr lang="en-US" sz="3200"/>
              <a:t>Turbulent flow emerges rapidly at realistic artery widths and Reynolds numbers</a:t>
            </a:r>
          </a:p>
        </p:txBody>
      </p:sp>
      <p:sp>
        <p:nvSpPr>
          <p:cNvPr id="13" name="TextBox 12">
            <a:extLst>
              <a:ext uri="{FF2B5EF4-FFF2-40B4-BE49-F238E27FC236}">
                <a16:creationId xmlns:a16="http://schemas.microsoft.com/office/drawing/2014/main" id="{E41A8B93-EC1E-8455-E01D-1F8CDE05784E}"/>
              </a:ext>
            </a:extLst>
          </p:cNvPr>
          <p:cNvSpPr txBox="1"/>
          <p:nvPr/>
        </p:nvSpPr>
        <p:spPr>
          <a:xfrm>
            <a:off x="2041471" y="6320423"/>
            <a:ext cx="7919156" cy="369332"/>
          </a:xfrm>
          <a:prstGeom prst="rect">
            <a:avLst/>
          </a:prstGeom>
          <a:noFill/>
        </p:spPr>
        <p:txBody>
          <a:bodyPr wrap="none" rtlCol="0">
            <a:spAutoFit/>
          </a:bodyPr>
          <a:lstStyle/>
          <a:p>
            <a:r>
              <a:rPr lang="en-US"/>
              <a:t>t = 2			                t = 6			              t = 10</a:t>
            </a:r>
          </a:p>
        </p:txBody>
      </p:sp>
    </p:spTree>
    <p:extLst>
      <p:ext uri="{BB962C8B-B14F-4D97-AF65-F5344CB8AC3E}">
        <p14:creationId xmlns:p14="http://schemas.microsoft.com/office/powerpoint/2010/main" val="253413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6665-6F63-13B7-4D02-873CF6E49A51}"/>
              </a:ext>
            </a:extLst>
          </p:cNvPr>
          <p:cNvSpPr>
            <a:spLocks noGrp="1"/>
          </p:cNvSpPr>
          <p:nvPr>
            <p:ph type="title"/>
          </p:nvPr>
        </p:nvSpPr>
        <p:spPr>
          <a:xfrm>
            <a:off x="482600" y="442712"/>
            <a:ext cx="10634472" cy="2157984"/>
          </a:xfrm>
        </p:spPr>
        <p:txBody>
          <a:bodyPr/>
          <a:lstStyle/>
          <a:p>
            <a:r>
              <a:rPr lang="en-US"/>
              <a:t>Citations</a:t>
            </a:r>
          </a:p>
        </p:txBody>
      </p:sp>
      <p:sp>
        <p:nvSpPr>
          <p:cNvPr id="3" name="Content Placeholder 2">
            <a:extLst>
              <a:ext uri="{FF2B5EF4-FFF2-40B4-BE49-F238E27FC236}">
                <a16:creationId xmlns:a16="http://schemas.microsoft.com/office/drawing/2014/main" id="{88694FCA-1DEA-E2B3-17DC-60FEC8C97F8E}"/>
              </a:ext>
            </a:extLst>
          </p:cNvPr>
          <p:cNvSpPr>
            <a:spLocks noGrp="1"/>
          </p:cNvSpPr>
          <p:nvPr>
            <p:ph idx="1"/>
          </p:nvPr>
        </p:nvSpPr>
        <p:spPr>
          <a:xfrm>
            <a:off x="482600" y="2600696"/>
            <a:ext cx="10506991" cy="3278895"/>
          </a:xfrm>
        </p:spPr>
        <p:txBody>
          <a:bodyPr>
            <a:normAutofit fontScale="77500" lnSpcReduction="20000"/>
          </a:bodyPr>
          <a:lstStyle/>
          <a:p>
            <a:r>
              <a:rPr lang="en-US"/>
              <a:t>[1] </a:t>
            </a:r>
            <a:r>
              <a:rPr lang="en-US" b="0" i="0" u="none" strike="noStrike" err="1">
                <a:solidFill>
                  <a:srgbClr val="212121"/>
                </a:solidFill>
                <a:effectLst/>
                <a:highlight>
                  <a:srgbClr val="FFFFFF"/>
                </a:highlight>
              </a:rPr>
              <a:t>Lipp</a:t>
            </a:r>
            <a:r>
              <a:rPr lang="en-US" b="0" i="0" u="none" strike="noStrike">
                <a:solidFill>
                  <a:srgbClr val="212121"/>
                </a:solidFill>
                <a:effectLst/>
                <a:highlight>
                  <a:srgbClr val="FFFFFF"/>
                </a:highlight>
              </a:rPr>
              <a:t> SN, </a:t>
            </a:r>
            <a:r>
              <a:rPr lang="en-US" b="0" i="0" u="none" strike="noStrike" err="1">
                <a:solidFill>
                  <a:srgbClr val="212121"/>
                </a:solidFill>
                <a:effectLst/>
                <a:highlight>
                  <a:srgbClr val="FFFFFF"/>
                </a:highlight>
              </a:rPr>
              <a:t>Niedert</a:t>
            </a:r>
            <a:r>
              <a:rPr lang="en-US" b="0" i="0" u="none" strike="noStrike">
                <a:solidFill>
                  <a:srgbClr val="212121"/>
                </a:solidFill>
                <a:effectLst/>
                <a:highlight>
                  <a:srgbClr val="FFFFFF"/>
                </a:highlight>
              </a:rPr>
              <a:t> EE, Cebull HL, </a:t>
            </a:r>
            <a:r>
              <a:rPr lang="en-US" b="0" i="0" u="none" strike="noStrike" err="1">
                <a:solidFill>
                  <a:srgbClr val="212121"/>
                </a:solidFill>
                <a:effectLst/>
                <a:highlight>
                  <a:srgbClr val="FFFFFF"/>
                </a:highlight>
              </a:rPr>
              <a:t>Diorio</a:t>
            </a:r>
            <a:r>
              <a:rPr lang="en-US" b="0" i="0" u="none" strike="noStrike">
                <a:solidFill>
                  <a:srgbClr val="212121"/>
                </a:solidFill>
                <a:effectLst/>
                <a:highlight>
                  <a:srgbClr val="FFFFFF"/>
                </a:highlight>
              </a:rPr>
              <a:t> TC, Ma JL, </a:t>
            </a:r>
            <a:r>
              <a:rPr lang="en-US" b="0" i="0" u="none" strike="noStrike" err="1">
                <a:solidFill>
                  <a:srgbClr val="212121"/>
                </a:solidFill>
                <a:effectLst/>
                <a:highlight>
                  <a:srgbClr val="FFFFFF"/>
                </a:highlight>
              </a:rPr>
              <a:t>Rothenberger</a:t>
            </a:r>
            <a:r>
              <a:rPr lang="en-US" b="0" i="0" u="none" strike="noStrike">
                <a:solidFill>
                  <a:srgbClr val="212121"/>
                </a:solidFill>
                <a:effectLst/>
                <a:highlight>
                  <a:srgbClr val="FFFFFF"/>
                </a:highlight>
              </a:rPr>
              <a:t> SM, Stevens </a:t>
            </a:r>
            <a:r>
              <a:rPr lang="en-US" b="0" i="0" u="none" strike="noStrike" err="1">
                <a:solidFill>
                  <a:srgbClr val="212121"/>
                </a:solidFill>
                <a:effectLst/>
                <a:highlight>
                  <a:srgbClr val="FFFFFF"/>
                </a:highlight>
              </a:rPr>
              <a:t>Boster</a:t>
            </a:r>
            <a:r>
              <a:rPr lang="en-US" b="0" i="0" u="none" strike="noStrike">
                <a:solidFill>
                  <a:srgbClr val="212121"/>
                </a:solidFill>
                <a:effectLst/>
                <a:highlight>
                  <a:srgbClr val="FFFFFF"/>
                </a:highlight>
              </a:rPr>
              <a:t> KA, </a:t>
            </a:r>
            <a:r>
              <a:rPr lang="en-US" b="0" i="0" u="none" strike="noStrike" err="1">
                <a:solidFill>
                  <a:srgbClr val="212121"/>
                </a:solidFill>
                <a:effectLst/>
                <a:highlight>
                  <a:srgbClr val="FFFFFF"/>
                </a:highlight>
              </a:rPr>
              <a:t>Goergen</a:t>
            </a:r>
            <a:r>
              <a:rPr lang="en-US" b="0" i="0" u="none" strike="noStrike">
                <a:solidFill>
                  <a:srgbClr val="212121"/>
                </a:solidFill>
                <a:effectLst/>
                <a:highlight>
                  <a:srgbClr val="FFFFFF"/>
                </a:highlight>
              </a:rPr>
              <a:t> CJ. Computational Hemodynamic Modeling of Arterial Aneurysms: A Mini-Review. Front Physiol. 2020 May 12;11:454. </a:t>
            </a:r>
            <a:r>
              <a:rPr lang="en-US" b="0" i="0" u="none" strike="noStrike" err="1">
                <a:solidFill>
                  <a:srgbClr val="212121"/>
                </a:solidFill>
                <a:effectLst/>
                <a:highlight>
                  <a:srgbClr val="FFFFFF"/>
                </a:highlight>
              </a:rPr>
              <a:t>doi</a:t>
            </a:r>
            <a:r>
              <a:rPr lang="en-US" b="0" i="0" u="none" strike="noStrike">
                <a:solidFill>
                  <a:srgbClr val="212121"/>
                </a:solidFill>
                <a:effectLst/>
                <a:highlight>
                  <a:srgbClr val="FFFFFF"/>
                </a:highlight>
              </a:rPr>
              <a:t>: 10.3389/fphys.2020.00454. PMID: 32477163; PMCID: PMC7235429.</a:t>
            </a:r>
            <a:endParaRPr lang="en-US"/>
          </a:p>
          <a:p>
            <a:r>
              <a:rPr lang="en-US"/>
              <a:t>[2]</a:t>
            </a:r>
            <a:r>
              <a:rPr lang="en-US" b="0" i="0" u="none" strike="noStrike">
                <a:solidFill>
                  <a:srgbClr val="222222"/>
                </a:solidFill>
                <a:effectLst/>
                <a:highlight>
                  <a:srgbClr val="FFFFFF"/>
                </a:highlight>
                <a:latin typeface="Merriweather Sans" panose="020F0502020204030204" pitchFamily="34" charset="0"/>
              </a:rPr>
              <a:t> </a:t>
            </a:r>
            <a:r>
              <a:rPr lang="en-US" b="0" i="0" u="none" strike="noStrike" err="1">
                <a:solidFill>
                  <a:srgbClr val="222222"/>
                </a:solidFill>
                <a:effectLst/>
                <a:highlight>
                  <a:srgbClr val="FFFFFF"/>
                </a:highlight>
              </a:rPr>
              <a:t>Farajtabar</a:t>
            </a:r>
            <a:r>
              <a:rPr lang="en-US" b="0" i="0" u="none" strike="noStrike">
                <a:solidFill>
                  <a:srgbClr val="222222"/>
                </a:solidFill>
                <a:effectLst/>
                <a:highlight>
                  <a:srgbClr val="FFFFFF"/>
                </a:highlight>
              </a:rPr>
              <a:t>, M., </a:t>
            </a:r>
            <a:r>
              <a:rPr lang="en-US" b="0" i="0" u="none" strike="noStrike" err="1">
                <a:solidFill>
                  <a:srgbClr val="222222"/>
                </a:solidFill>
                <a:effectLst/>
                <a:highlight>
                  <a:srgbClr val="FFFFFF"/>
                </a:highlight>
              </a:rPr>
              <a:t>Larimi</a:t>
            </a:r>
            <a:r>
              <a:rPr lang="en-US" b="0" i="0" u="none" strike="noStrike">
                <a:solidFill>
                  <a:srgbClr val="222222"/>
                </a:solidFill>
                <a:effectLst/>
                <a:highlight>
                  <a:srgbClr val="FFFFFF"/>
                </a:highlight>
              </a:rPr>
              <a:t>, M.M., </a:t>
            </a:r>
            <a:r>
              <a:rPr lang="en-US" b="0" i="0" u="none" strike="noStrike" err="1">
                <a:solidFill>
                  <a:srgbClr val="222222"/>
                </a:solidFill>
                <a:effectLst/>
                <a:highlight>
                  <a:srgbClr val="FFFFFF"/>
                </a:highlight>
              </a:rPr>
              <a:t>Biglarian</a:t>
            </a:r>
            <a:r>
              <a:rPr lang="en-US" b="0" i="0" u="none" strike="noStrike">
                <a:solidFill>
                  <a:srgbClr val="222222"/>
                </a:solidFill>
                <a:effectLst/>
                <a:highlight>
                  <a:srgbClr val="FFFFFF"/>
                </a:highlight>
              </a:rPr>
              <a:t>, M. </a:t>
            </a:r>
            <a:r>
              <a:rPr lang="en-US" b="0" i="1" u="none" strike="noStrike">
                <a:solidFill>
                  <a:srgbClr val="222222"/>
                </a:solidFill>
                <a:effectLst/>
              </a:rPr>
              <a:t>et al.</a:t>
            </a:r>
            <a:r>
              <a:rPr lang="en-US" b="0" i="0" u="none" strike="noStrike">
                <a:solidFill>
                  <a:srgbClr val="222222"/>
                </a:solidFill>
                <a:effectLst/>
                <a:highlight>
                  <a:srgbClr val="FFFFFF"/>
                </a:highlight>
              </a:rPr>
              <a:t> Machine Learning Identification Framework of Hemodynamics of Blood Flow in Patient-Specific Coronary Arteries with Abnormality. </a:t>
            </a:r>
            <a:r>
              <a:rPr lang="en-US" b="0" i="1" u="none" strike="noStrike">
                <a:solidFill>
                  <a:srgbClr val="222222"/>
                </a:solidFill>
                <a:effectLst/>
              </a:rPr>
              <a:t>J. of Cardiovasc. Trans. Res.</a:t>
            </a:r>
            <a:r>
              <a:rPr lang="en-US" b="0" i="0" u="none" strike="noStrike">
                <a:solidFill>
                  <a:srgbClr val="222222"/>
                </a:solidFill>
                <a:effectLst/>
                <a:highlight>
                  <a:srgbClr val="FFFFFF"/>
                </a:highlight>
              </a:rPr>
              <a:t> </a:t>
            </a:r>
            <a:r>
              <a:rPr lang="en-US" b="1" i="0" u="none" strike="noStrike">
                <a:solidFill>
                  <a:srgbClr val="222222"/>
                </a:solidFill>
                <a:effectLst/>
              </a:rPr>
              <a:t>16</a:t>
            </a:r>
            <a:r>
              <a:rPr lang="en-US" b="0" i="0" u="none" strike="noStrike">
                <a:solidFill>
                  <a:srgbClr val="222222"/>
                </a:solidFill>
                <a:effectLst/>
                <a:highlight>
                  <a:srgbClr val="FFFFFF"/>
                </a:highlight>
              </a:rPr>
              <a:t>, 722–737 (2023). https://</a:t>
            </a:r>
            <a:r>
              <a:rPr lang="en-US" b="0" i="0" u="none" strike="noStrike" err="1">
                <a:solidFill>
                  <a:srgbClr val="222222"/>
                </a:solidFill>
                <a:effectLst/>
                <a:highlight>
                  <a:srgbClr val="FFFFFF"/>
                </a:highlight>
              </a:rPr>
              <a:t>doi.org</a:t>
            </a:r>
            <a:r>
              <a:rPr lang="en-US" b="0" i="0" u="none" strike="noStrike">
                <a:solidFill>
                  <a:srgbClr val="222222"/>
                </a:solidFill>
                <a:effectLst/>
                <a:highlight>
                  <a:srgbClr val="FFFFFF"/>
                </a:highlight>
              </a:rPr>
              <a:t>/10.1007/s12265-022-10339-5</a:t>
            </a:r>
            <a:endParaRPr lang="en-US"/>
          </a:p>
          <a:p>
            <a:r>
              <a:rPr lang="en-US"/>
              <a:t>[3] </a:t>
            </a:r>
            <a:r>
              <a:rPr lang="en-US" b="0" i="0" u="none" strike="noStrike">
                <a:solidFill>
                  <a:srgbClr val="181817"/>
                </a:solidFill>
                <a:effectLst/>
              </a:rPr>
              <a:t>A. </a:t>
            </a:r>
            <a:r>
              <a:rPr lang="en-US" b="0" i="0" u="none" strike="noStrike" err="1">
                <a:solidFill>
                  <a:srgbClr val="181817"/>
                </a:solidFill>
                <a:effectLst/>
              </a:rPr>
              <a:t>Quarteroni</a:t>
            </a:r>
            <a:r>
              <a:rPr lang="en-US" b="0" i="0" u="none" strike="noStrike">
                <a:solidFill>
                  <a:srgbClr val="181817"/>
                </a:solidFill>
                <a:effectLst/>
              </a:rPr>
              <a:t>, L. Dede’, A. Manzoni, and C. Vergara, “Basic facts about quantitative physiology,” in </a:t>
            </a:r>
            <a:r>
              <a:rPr lang="en-US" b="0" i="1" u="none" strike="noStrike">
                <a:solidFill>
                  <a:srgbClr val="181817"/>
                </a:solidFill>
                <a:effectLst/>
              </a:rPr>
              <a:t>Mathematical Modelling of the Human Cardiovascular System: Data, Numerical Approximation, Clinical Applications</a:t>
            </a:r>
            <a:r>
              <a:rPr lang="en-US" b="0" i="0" u="none" strike="noStrike">
                <a:solidFill>
                  <a:srgbClr val="181817"/>
                </a:solidFill>
                <a:effectLst/>
              </a:rPr>
              <a:t>, Cambridge: Cambridge University Press, 2019, pp. 3–9</a:t>
            </a:r>
          </a:p>
          <a:p>
            <a:r>
              <a:rPr lang="en-US">
                <a:solidFill>
                  <a:srgbClr val="181817"/>
                </a:solidFill>
              </a:rPr>
              <a:t>[4]</a:t>
            </a:r>
            <a:r>
              <a:rPr lang="en-US" sz="2500">
                <a:solidFill>
                  <a:srgbClr val="181817"/>
                </a:solidFill>
              </a:rPr>
              <a:t> </a:t>
            </a:r>
            <a:r>
              <a:rPr lang="en-US" sz="2500">
                <a:effectLst/>
              </a:rPr>
              <a:t>L. Barba and G. Forsyth, Journal of Open Source Education 2, 21 (2018). </a:t>
            </a:r>
            <a:endParaRPr lang="en-US" sz="2500"/>
          </a:p>
        </p:txBody>
      </p:sp>
    </p:spTree>
    <p:extLst>
      <p:ext uri="{BB962C8B-B14F-4D97-AF65-F5344CB8AC3E}">
        <p14:creationId xmlns:p14="http://schemas.microsoft.com/office/powerpoint/2010/main" val="68826608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502</Words>
  <Application>Microsoft Macintosh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Merriweather Sans</vt:lpstr>
      <vt:lpstr>Seaford</vt:lpstr>
      <vt:lpstr>LevelVTI</vt:lpstr>
      <vt:lpstr>Modeling fluid dynamics through a simplified artery</vt:lpstr>
      <vt:lpstr>Clinical applications for the fluid dynamics of blood flow</vt:lpstr>
      <vt:lpstr>Navier-Stokes Equations</vt:lpstr>
      <vt:lpstr>Solving Partial Differential Equations</vt:lpstr>
      <vt:lpstr>Setting up simplified arterial model</vt:lpstr>
      <vt:lpstr>For large artery dimensions, flow evolves more slowly even for extremely high Reynolds numbers</vt:lpstr>
      <vt:lpstr>Turbulent flow emerges rapidly at realistic artery widths and Reynolds numbers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fluid dynamics through a simplified artery</dc:title>
  <dc:creator>Nina M Martinez Diers</dc:creator>
  <cp:lastModifiedBy>Nina M Martinez Diers</cp:lastModifiedBy>
  <cp:revision>1</cp:revision>
  <dcterms:created xsi:type="dcterms:W3CDTF">2024-05-09T22:42:49Z</dcterms:created>
  <dcterms:modified xsi:type="dcterms:W3CDTF">2024-05-10T17:33:14Z</dcterms:modified>
</cp:coreProperties>
</file>