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6" r:id="rId4"/>
    <p:sldId id="267" r:id="rId5"/>
    <p:sldId id="258" r:id="rId6"/>
    <p:sldId id="261" r:id="rId7"/>
    <p:sldId id="278" r:id="rId8"/>
    <p:sldId id="268" r:id="rId9"/>
    <p:sldId id="269" r:id="rId10"/>
    <p:sldId id="264" r:id="rId11"/>
    <p:sldId id="262" r:id="rId12"/>
    <p:sldId id="263" r:id="rId13"/>
    <p:sldId id="279" r:id="rId14"/>
    <p:sldId id="259" r:id="rId15"/>
    <p:sldId id="260" r:id="rId16"/>
    <p:sldId id="270" r:id="rId17"/>
    <p:sldId id="271" r:id="rId18"/>
    <p:sldId id="273" r:id="rId19"/>
    <p:sldId id="274" r:id="rId20"/>
    <p:sldId id="275" r:id="rId21"/>
    <p:sldId id="276" r:id="rId22"/>
    <p:sldId id="277"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2579"/>
    <a:srgbClr val="003A70"/>
    <a:srgbClr val="3E3E3E"/>
    <a:srgbClr val="888888"/>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97"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99597-D3F4-44F1-B5CE-C52305AC8F2C}" type="datetimeFigureOut">
              <a:rPr lang="pt-BR" smtClean="0"/>
              <a:t>21/08/2017</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72D4C-27D0-4B16-9A71-0C36F40571B4}" type="slidenum">
              <a:rPr lang="pt-BR" smtClean="0"/>
              <a:t>‹#›</a:t>
            </a:fld>
            <a:endParaRPr lang="pt-BR"/>
          </a:p>
        </p:txBody>
      </p:sp>
    </p:spTree>
    <p:extLst>
      <p:ext uri="{BB962C8B-B14F-4D97-AF65-F5344CB8AC3E}">
        <p14:creationId xmlns:p14="http://schemas.microsoft.com/office/powerpoint/2010/main" val="96395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1</a:t>
            </a:fld>
            <a:endParaRPr lang="pt-BR"/>
          </a:p>
        </p:txBody>
      </p:sp>
    </p:spTree>
    <p:extLst>
      <p:ext uri="{BB962C8B-B14F-4D97-AF65-F5344CB8AC3E}">
        <p14:creationId xmlns:p14="http://schemas.microsoft.com/office/powerpoint/2010/main" val="2812296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purpose of this paper is to give an account of how the stakeholder Delphi method was adapted and applied to support the participatory integrated action planning facilitated</a:t>
            </a:r>
          </a:p>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19</a:t>
            </a:fld>
            <a:endParaRPr lang="pt-BR"/>
          </a:p>
        </p:txBody>
      </p:sp>
    </p:spTree>
    <p:extLst>
      <p:ext uri="{BB962C8B-B14F-4D97-AF65-F5344CB8AC3E}">
        <p14:creationId xmlns:p14="http://schemas.microsoft.com/office/powerpoint/2010/main" val="294872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Increasing the level of concordance among the panel members (varied across 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document and create a common picture of positions held on the various management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supporting stakeholder interaction and the creation of a common view of the situation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ability to include knowledge and viewpoints from otherwise </a:t>
            </a:r>
            <a:r>
              <a:rPr lang="en-US" dirty="0" err="1" smtClean="0"/>
              <a:t>marginalised</a:t>
            </a:r>
            <a:r>
              <a:rPr lang="en-US" dirty="0" smtClean="0"/>
              <a:t> social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C272D4C-27D0-4B16-9A71-0C36F40571B4}" type="slidenum">
              <a:rPr lang="pt-BR" smtClean="0"/>
              <a:t>20</a:t>
            </a:fld>
            <a:endParaRPr lang="pt-BR"/>
          </a:p>
        </p:txBody>
      </p:sp>
    </p:spTree>
    <p:extLst>
      <p:ext uri="{BB962C8B-B14F-4D97-AF65-F5344CB8AC3E}">
        <p14:creationId xmlns:p14="http://schemas.microsoft.com/office/powerpoint/2010/main" val="3509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Increasing the level of concordance among the panel members (varied across 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document and create a common picture of positions held on the various management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supporting stakeholder interaction and the creation of a common view of the situation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ability to include knowledge and viewpoints from otherwise </a:t>
            </a:r>
            <a:r>
              <a:rPr lang="en-US" dirty="0" err="1" smtClean="0"/>
              <a:t>marginalised</a:t>
            </a:r>
            <a:r>
              <a:rPr lang="en-US" dirty="0" smtClean="0"/>
              <a:t> social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C272D4C-27D0-4B16-9A71-0C36F40571B4}" type="slidenum">
              <a:rPr lang="pt-BR" smtClean="0"/>
              <a:t>21</a:t>
            </a:fld>
            <a:endParaRPr lang="pt-BR"/>
          </a:p>
        </p:txBody>
      </p:sp>
    </p:spTree>
    <p:extLst>
      <p:ext uri="{BB962C8B-B14F-4D97-AF65-F5344CB8AC3E}">
        <p14:creationId xmlns:p14="http://schemas.microsoft.com/office/powerpoint/2010/main" val="1872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7</a:t>
            </a:fld>
            <a:endParaRPr lang="pt-BR"/>
          </a:p>
        </p:txBody>
      </p:sp>
    </p:spTree>
    <p:extLst>
      <p:ext uri="{BB962C8B-B14F-4D97-AF65-F5344CB8AC3E}">
        <p14:creationId xmlns:p14="http://schemas.microsoft.com/office/powerpoint/2010/main" val="308152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sizes</a:t>
            </a:r>
          </a:p>
          <a:p>
            <a:r>
              <a:rPr lang="en-US" dirty="0" smtClean="0"/>
              <a:t>the likelihood of extinction of a population</a:t>
            </a:r>
          </a:p>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8</a:t>
            </a:fld>
            <a:endParaRPr lang="pt-BR"/>
          </a:p>
        </p:txBody>
      </p:sp>
    </p:spTree>
    <p:extLst>
      <p:ext uri="{BB962C8B-B14F-4D97-AF65-F5344CB8AC3E}">
        <p14:creationId xmlns:p14="http://schemas.microsoft.com/office/powerpoint/2010/main" val="58356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DIRECT vs</a:t>
            </a:r>
            <a:r>
              <a:rPr lang="pt-BR" baseline="0" dirty="0" smtClean="0"/>
              <a:t> INDIRECT</a:t>
            </a:r>
          </a:p>
          <a:p>
            <a:pPr>
              <a:lnSpc>
                <a:spcPct val="150000"/>
              </a:lnSpc>
              <a:spcBef>
                <a:spcPts val="0"/>
              </a:spcBef>
              <a:spcAft>
                <a:spcPts val="1800"/>
              </a:spcAft>
            </a:pPr>
            <a:r>
              <a:rPr lang="en-US" dirty="0" smtClean="0"/>
              <a:t>Direct:</a:t>
            </a:r>
            <a:r>
              <a:rPr lang="en-US" baseline="0" dirty="0" smtClean="0"/>
              <a:t>  </a:t>
            </a:r>
            <a:r>
              <a:rPr lang="en-US" dirty="0" smtClean="0"/>
              <a:t>the expert may be asked to provide statistical summaries (e.g., a lower and upper bound and a best estimate)</a:t>
            </a:r>
            <a:r>
              <a:rPr lang="en-US" baseline="0" dirty="0" smtClean="0"/>
              <a:t> </a:t>
            </a:r>
            <a:r>
              <a:rPr lang="en-US" dirty="0" smtClean="0"/>
              <a:t>or a full parametric probability distribution </a:t>
            </a:r>
          </a:p>
          <a:p>
            <a:pPr>
              <a:lnSpc>
                <a:spcPct val="150000"/>
              </a:lnSpc>
              <a:spcBef>
                <a:spcPts val="0"/>
              </a:spcBef>
              <a:spcAft>
                <a:spcPts val="1800"/>
              </a:spcAft>
            </a:pPr>
            <a:r>
              <a:rPr lang="en-US" dirty="0" smtClean="0"/>
              <a:t>Indirect: the experts answer questions that relate to their experiences. Their responses are then encoded into the quantities required by the analyst. For example, the expert may be asked about expected site occupancy given different habitats, which the analyst then translates into an appropriate probability distribution for a model parameter. </a:t>
            </a:r>
            <a:endParaRPr lang="pt-BR" dirty="0" smtClean="0"/>
          </a:p>
          <a:p>
            <a:pPr marL="0" indent="0">
              <a:lnSpc>
                <a:spcPct val="150000"/>
              </a:lnSpc>
              <a:spcBef>
                <a:spcPts val="0"/>
              </a:spcBef>
              <a:spcAft>
                <a:spcPts val="1800"/>
              </a:spcAft>
              <a:buNone/>
            </a:pPr>
            <a:endParaRPr lang="pt-BR" dirty="0" smtClean="0"/>
          </a:p>
          <a:p>
            <a:pPr marL="0" marR="0" lvl="0" indent="0" algn="l" defTabSz="914400" rtl="0" eaLnBrk="1" fontAlgn="auto" latinLnBrk="0" hangingPunct="1">
              <a:lnSpc>
                <a:spcPct val="150000"/>
              </a:lnSpc>
              <a:spcBef>
                <a:spcPts val="0"/>
              </a:spcBef>
              <a:spcAft>
                <a:spcPts val="1800"/>
              </a:spcAft>
              <a:buClrTx/>
              <a:buSzTx/>
              <a:buFontTx/>
              <a:buNone/>
              <a:tabLst/>
              <a:defRPr/>
            </a:pPr>
            <a:r>
              <a:rPr lang="en-US" dirty="0" smtClean="0"/>
              <a:t>Independently and then combined vs. group opinion</a:t>
            </a:r>
          </a:p>
          <a:p>
            <a:pPr marL="0" indent="0">
              <a:lnSpc>
                <a:spcPct val="150000"/>
              </a:lnSpc>
              <a:spcBef>
                <a:spcPts val="0"/>
              </a:spcBef>
              <a:spcAft>
                <a:spcPts val="1800"/>
              </a:spcAft>
              <a:buNone/>
            </a:pPr>
            <a:endParaRPr lang="pt-BR" dirty="0" smtClean="0"/>
          </a:p>
          <a:p>
            <a:endParaRPr lang="pt-BR" baseline="0" dirty="0" smtClean="0"/>
          </a:p>
        </p:txBody>
      </p:sp>
      <p:sp>
        <p:nvSpPr>
          <p:cNvPr id="4" name="Slide Number Placeholder 3"/>
          <p:cNvSpPr>
            <a:spLocks noGrp="1"/>
          </p:cNvSpPr>
          <p:nvPr>
            <p:ph type="sldNum" sz="quarter" idx="10"/>
          </p:nvPr>
        </p:nvSpPr>
        <p:spPr/>
        <p:txBody>
          <a:bodyPr/>
          <a:lstStyle/>
          <a:p>
            <a:fld id="{AC272D4C-27D0-4B16-9A71-0C36F40571B4}" type="slidenum">
              <a:rPr lang="pt-BR" smtClean="0"/>
              <a:t>9</a:t>
            </a:fld>
            <a:endParaRPr lang="pt-BR"/>
          </a:p>
        </p:txBody>
      </p:sp>
    </p:spTree>
    <p:extLst>
      <p:ext uri="{BB962C8B-B14F-4D97-AF65-F5344CB8AC3E}">
        <p14:creationId xmlns:p14="http://schemas.microsoft.com/office/powerpoint/2010/main" val="158440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elicited information corresponds to the experts’ beliefs</a:t>
            </a:r>
            <a:endParaRPr lang="pt-BR" sz="1200" dirty="0" smtClean="0"/>
          </a:p>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10</a:t>
            </a:fld>
            <a:endParaRPr lang="pt-BR"/>
          </a:p>
        </p:txBody>
      </p:sp>
    </p:spTree>
    <p:extLst>
      <p:ext uri="{BB962C8B-B14F-4D97-AF65-F5344CB8AC3E}">
        <p14:creationId xmlns:p14="http://schemas.microsoft.com/office/powerpoint/2010/main" val="1527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13</a:t>
            </a:fld>
            <a:endParaRPr lang="pt-BR"/>
          </a:p>
        </p:txBody>
      </p:sp>
    </p:spTree>
    <p:extLst>
      <p:ext uri="{BB962C8B-B14F-4D97-AF65-F5344CB8AC3E}">
        <p14:creationId xmlns:p14="http://schemas.microsoft.com/office/powerpoint/2010/main" val="2179231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After each round, a facilitator provides a summary of the experts' forecasts from the previous round as well as the reasons they provided for their judgments. </a:t>
            </a:r>
          </a:p>
          <a:p>
            <a:pPr marL="0" indent="0">
              <a:buNone/>
            </a:pPr>
            <a:r>
              <a:rPr lang="en-US" dirty="0" smtClean="0"/>
              <a:t>Thus, experts are encouraged to revise their earlier answers in light of the replies of other members of their panel. </a:t>
            </a:r>
          </a:p>
          <a:p>
            <a:pPr marL="0" indent="0">
              <a:buNone/>
            </a:pPr>
            <a:r>
              <a:rPr lang="en-US" dirty="0" smtClean="0"/>
              <a:t>It is believed that during this process the range of the answers will decrease and the group will converge towards the "correct" answer. </a:t>
            </a:r>
          </a:p>
          <a:p>
            <a:pPr marL="0" indent="0">
              <a:buNone/>
            </a:pPr>
            <a:r>
              <a:rPr lang="en-US" dirty="0" smtClean="0"/>
              <a:t>Finally, the process is stopped after a predefined stop criterion (e.g. number of rounds, achievement of consensus, stability of results) and the mean or median scores of the final rounds determine the results.[6]</a:t>
            </a:r>
          </a:p>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14</a:t>
            </a:fld>
            <a:endParaRPr lang="pt-BR"/>
          </a:p>
        </p:txBody>
      </p:sp>
    </p:spTree>
    <p:extLst>
      <p:ext uri="{BB962C8B-B14F-4D97-AF65-F5344CB8AC3E}">
        <p14:creationId xmlns:p14="http://schemas.microsoft.com/office/powerpoint/2010/main" val="1946388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After each round, a facilitator provides a summary of the experts' forecasts from the previous round as well as the reasons they provided for their judgments. </a:t>
            </a:r>
          </a:p>
          <a:p>
            <a:pPr marL="0" indent="0">
              <a:buNone/>
            </a:pPr>
            <a:r>
              <a:rPr lang="en-US" dirty="0" smtClean="0"/>
              <a:t>Thus, experts are encouraged to revise their earlier answers in light of the replies of other members of their panel. </a:t>
            </a:r>
          </a:p>
          <a:p>
            <a:pPr marL="0" indent="0">
              <a:buNone/>
            </a:pPr>
            <a:r>
              <a:rPr lang="en-US" dirty="0" smtClean="0"/>
              <a:t>It is believed that during this process the range of the answers will decrease and the group will converge towards the "correct" answer. </a:t>
            </a:r>
          </a:p>
          <a:p>
            <a:pPr marL="0" indent="0">
              <a:buNone/>
            </a:pPr>
            <a:r>
              <a:rPr lang="en-US" dirty="0" smtClean="0"/>
              <a:t>Finally, the process is stopped after a predefined stop criterion (e.g. number of rounds, achievement of consensus, stability of results) and the mean or median scores of the final rounds determine the results.[6]</a:t>
            </a:r>
          </a:p>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15</a:t>
            </a:fld>
            <a:endParaRPr lang="pt-BR"/>
          </a:p>
        </p:txBody>
      </p:sp>
    </p:spTree>
    <p:extLst>
      <p:ext uri="{BB962C8B-B14F-4D97-AF65-F5344CB8AC3E}">
        <p14:creationId xmlns:p14="http://schemas.microsoft.com/office/powerpoint/2010/main" val="113379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purpose of this paper is to give an account of how the stakeholder Delphi method was adapted and applied to support the participatory integrated action planning facilitated</a:t>
            </a:r>
          </a:p>
          <a:p>
            <a:endParaRPr lang="pt-BR" dirty="0"/>
          </a:p>
        </p:txBody>
      </p:sp>
      <p:sp>
        <p:nvSpPr>
          <p:cNvPr id="4" name="Slide Number Placeholder 3"/>
          <p:cNvSpPr>
            <a:spLocks noGrp="1"/>
          </p:cNvSpPr>
          <p:nvPr>
            <p:ph type="sldNum" sz="quarter" idx="10"/>
          </p:nvPr>
        </p:nvSpPr>
        <p:spPr/>
        <p:txBody>
          <a:bodyPr/>
          <a:lstStyle/>
          <a:p>
            <a:fld id="{AC272D4C-27D0-4B16-9A71-0C36F40571B4}" type="slidenum">
              <a:rPr lang="pt-BR" smtClean="0"/>
              <a:t>18</a:t>
            </a:fld>
            <a:endParaRPr lang="pt-BR"/>
          </a:p>
        </p:txBody>
      </p:sp>
    </p:spTree>
    <p:extLst>
      <p:ext uri="{BB962C8B-B14F-4D97-AF65-F5344CB8AC3E}">
        <p14:creationId xmlns:p14="http://schemas.microsoft.com/office/powerpoint/2010/main" val="428469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E01E6DF5-EB0B-4390-87D5-C3E077A90151}"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36806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E01E6DF5-EB0B-4390-87D5-C3E077A90151}"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112696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E01E6DF5-EB0B-4390-87D5-C3E077A90151}"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361272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E01E6DF5-EB0B-4390-87D5-C3E077A90151}"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104925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E6DF5-EB0B-4390-87D5-C3E077A90151}"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350482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E01E6DF5-EB0B-4390-87D5-C3E077A90151}"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129621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E01E6DF5-EB0B-4390-87D5-C3E077A90151}" type="datetimeFigureOut">
              <a:rPr lang="pt-BR" smtClean="0"/>
              <a:t>21/08/2017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8258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E01E6DF5-EB0B-4390-87D5-C3E077A90151}" type="datetimeFigureOut">
              <a:rPr lang="pt-BR" smtClean="0"/>
              <a:t>21/08/2017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71092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E6DF5-EB0B-4390-87D5-C3E077A90151}" type="datetimeFigureOut">
              <a:rPr lang="pt-BR" smtClean="0"/>
              <a:t>21/08/2017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359575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E6DF5-EB0B-4390-87D5-C3E077A90151}"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301150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E6DF5-EB0B-4390-87D5-C3E077A90151}"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D92BFE-7930-45F4-B665-875EBCBB7F1E}" type="slidenum">
              <a:rPr lang="pt-BR" smtClean="0"/>
              <a:t>‹#›</a:t>
            </a:fld>
            <a:endParaRPr lang="pt-BR"/>
          </a:p>
        </p:txBody>
      </p:sp>
    </p:spTree>
    <p:extLst>
      <p:ext uri="{BB962C8B-B14F-4D97-AF65-F5344CB8AC3E}">
        <p14:creationId xmlns:p14="http://schemas.microsoft.com/office/powerpoint/2010/main" val="46594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E6DF5-EB0B-4390-87D5-C3E077A90151}" type="datetimeFigureOut">
              <a:rPr lang="pt-BR" smtClean="0"/>
              <a:t>21/08/2017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92BFE-7930-45F4-B665-875EBCBB7F1E}" type="slidenum">
              <a:rPr lang="pt-BR" smtClean="0"/>
              <a:t>‹#›</a:t>
            </a:fld>
            <a:endParaRPr lang="pt-BR"/>
          </a:p>
        </p:txBody>
      </p:sp>
    </p:spTree>
    <p:extLst>
      <p:ext uri="{BB962C8B-B14F-4D97-AF65-F5344CB8AC3E}">
        <p14:creationId xmlns:p14="http://schemas.microsoft.com/office/powerpoint/2010/main" val="235081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857" y="1746477"/>
            <a:ext cx="9144000" cy="2387600"/>
          </a:xfrm>
        </p:spPr>
        <p:txBody>
          <a:bodyPr>
            <a:noAutofit/>
          </a:bodyPr>
          <a:lstStyle/>
          <a:p>
            <a:pPr>
              <a:spcAft>
                <a:spcPts val="1200"/>
              </a:spcAft>
            </a:pPr>
            <a:r>
              <a:rPr lang="pt-BR" dirty="0" smtClean="0">
                <a:solidFill>
                  <a:schemeClr val="tx2"/>
                </a:solidFill>
                <a:latin typeface="Century Gothic" panose="020B0502020202020204" pitchFamily="34" charset="0"/>
              </a:rPr>
              <a:t>Expert Elicitation Survey </a:t>
            </a:r>
            <a:br>
              <a:rPr lang="pt-BR" dirty="0" smtClean="0">
                <a:solidFill>
                  <a:schemeClr val="tx2"/>
                </a:solidFill>
                <a:latin typeface="Century Gothic" panose="020B0502020202020204" pitchFamily="34" charset="0"/>
              </a:rPr>
            </a:br>
            <a:r>
              <a:rPr lang="pt-BR" dirty="0" smtClean="0">
                <a:solidFill>
                  <a:schemeClr val="tx2"/>
                </a:solidFill>
                <a:latin typeface="Century Gothic" panose="020B0502020202020204" pitchFamily="34" charset="0"/>
              </a:rPr>
              <a:t>e</a:t>
            </a:r>
            <a:br>
              <a:rPr lang="pt-BR" dirty="0" smtClean="0">
                <a:solidFill>
                  <a:schemeClr val="tx2"/>
                </a:solidFill>
                <a:latin typeface="Century Gothic" panose="020B0502020202020204" pitchFamily="34" charset="0"/>
              </a:rPr>
            </a:br>
            <a:r>
              <a:rPr lang="pt-BR" dirty="0" smtClean="0">
                <a:solidFill>
                  <a:schemeClr val="tx2"/>
                </a:solidFill>
                <a:latin typeface="Century Gothic" panose="020B0502020202020204" pitchFamily="34" charset="0"/>
              </a:rPr>
              <a:t>Delphi Method</a:t>
            </a:r>
            <a:endParaRPr lang="pt-BR" dirty="0">
              <a:solidFill>
                <a:schemeClr val="tx2"/>
              </a:solidFill>
              <a:latin typeface="Century Gothic" panose="020B0502020202020204" pitchFamily="34" charset="0"/>
            </a:endParaRPr>
          </a:p>
        </p:txBody>
      </p:sp>
      <p:sp>
        <p:nvSpPr>
          <p:cNvPr id="3" name="Subtitle 2"/>
          <p:cNvSpPr>
            <a:spLocks noGrp="1"/>
          </p:cNvSpPr>
          <p:nvPr>
            <p:ph type="subTitle" idx="1"/>
          </p:nvPr>
        </p:nvSpPr>
        <p:spPr>
          <a:xfrm>
            <a:off x="1378857" y="4574494"/>
            <a:ext cx="9144000" cy="1655762"/>
          </a:xfrm>
        </p:spPr>
        <p:txBody>
          <a:bodyPr>
            <a:normAutofit/>
          </a:bodyPr>
          <a:lstStyle/>
          <a:p>
            <a:r>
              <a:rPr lang="pt-BR" sz="3200" b="1" dirty="0" smtClean="0">
                <a:latin typeface="+mj-lt"/>
              </a:rPr>
              <a:t>Com ênfase em Dimensões Humanas da Conservação</a:t>
            </a:r>
            <a:endParaRPr lang="pt-BR" sz="3200" b="1" dirty="0">
              <a:latin typeface="+mj-lt"/>
            </a:endParaRPr>
          </a:p>
        </p:txBody>
      </p:sp>
    </p:spTree>
    <p:extLst>
      <p:ext uri="{BB962C8B-B14F-4D97-AF65-F5344CB8AC3E}">
        <p14:creationId xmlns:p14="http://schemas.microsoft.com/office/powerpoint/2010/main" val="4260376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smtClean="0">
                <a:solidFill>
                  <a:schemeClr val="tx2"/>
                </a:solidFill>
              </a:rPr>
              <a:t>Acurácia da Informação Elicitada</a:t>
            </a:r>
            <a:endParaRPr lang="pt-BR" sz="4800" dirty="0">
              <a:solidFill>
                <a:schemeClr val="tx2"/>
              </a:solidFill>
            </a:endParaRPr>
          </a:p>
        </p:txBody>
      </p:sp>
      <p:sp>
        <p:nvSpPr>
          <p:cNvPr id="6" name="Rounded Rectangle 5"/>
          <p:cNvSpPr/>
          <p:nvPr/>
        </p:nvSpPr>
        <p:spPr>
          <a:xfrm>
            <a:off x="7019874" y="2486739"/>
            <a:ext cx="4205786" cy="319357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latin typeface="Century Gothic" panose="020B0502020202020204" pitchFamily="34" charset="0"/>
              </a:rPr>
              <a:t>Opnião</a:t>
            </a:r>
            <a:r>
              <a:rPr lang="en-US" sz="3600" dirty="0" smtClean="0">
                <a:latin typeface="Century Gothic" panose="020B0502020202020204" pitchFamily="34" charset="0"/>
              </a:rPr>
              <a:t> dos experts </a:t>
            </a:r>
            <a:r>
              <a:rPr lang="en-US" sz="3600" dirty="0" err="1" smtClean="0">
                <a:latin typeface="Century Gothic" panose="020B0502020202020204" pitchFamily="34" charset="0"/>
              </a:rPr>
              <a:t>correspondem</a:t>
            </a:r>
            <a:r>
              <a:rPr lang="en-US" sz="3600" dirty="0" smtClean="0">
                <a:latin typeface="Century Gothic" panose="020B0502020202020204" pitchFamily="34" charset="0"/>
              </a:rPr>
              <a:t> a </a:t>
            </a:r>
            <a:r>
              <a:rPr lang="en-US" sz="3600" dirty="0" err="1" smtClean="0">
                <a:latin typeface="Century Gothic" panose="020B0502020202020204" pitchFamily="34" charset="0"/>
              </a:rPr>
              <a:t>verdade</a:t>
            </a:r>
            <a:endParaRPr lang="en-US" sz="3600" dirty="0">
              <a:latin typeface="Century Gothic" panose="020B0502020202020204" pitchFamily="34" charset="0"/>
            </a:endParaRPr>
          </a:p>
        </p:txBody>
      </p:sp>
      <p:sp>
        <p:nvSpPr>
          <p:cNvPr id="7" name="Rounded Rectangle 6"/>
          <p:cNvSpPr/>
          <p:nvPr/>
        </p:nvSpPr>
        <p:spPr>
          <a:xfrm>
            <a:off x="1252119" y="2486738"/>
            <a:ext cx="4465093" cy="319357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3600" dirty="0" err="1" smtClean="0">
                <a:solidFill>
                  <a:schemeClr val="bg1"/>
                </a:solidFill>
                <a:latin typeface="Century Gothic" panose="020B0502020202020204" pitchFamily="34" charset="0"/>
              </a:rPr>
              <a:t>Informação</a:t>
            </a:r>
            <a:r>
              <a:rPr lang="en-US" sz="3600" dirty="0" smtClean="0">
                <a:solidFill>
                  <a:schemeClr val="bg1"/>
                </a:solidFill>
                <a:latin typeface="Century Gothic" panose="020B0502020202020204" pitchFamily="34" charset="0"/>
              </a:rPr>
              <a:t> </a:t>
            </a:r>
            <a:r>
              <a:rPr lang="en-US" sz="3600" dirty="0" err="1" smtClean="0">
                <a:solidFill>
                  <a:schemeClr val="bg1"/>
                </a:solidFill>
                <a:latin typeface="Century Gothic" panose="020B0502020202020204" pitchFamily="34" charset="0"/>
              </a:rPr>
              <a:t>elicitada</a:t>
            </a:r>
            <a:r>
              <a:rPr lang="en-US" sz="3600" dirty="0" smtClean="0">
                <a:solidFill>
                  <a:schemeClr val="bg1"/>
                </a:solidFill>
                <a:latin typeface="Century Gothic" panose="020B0502020202020204" pitchFamily="34" charset="0"/>
              </a:rPr>
              <a:t> </a:t>
            </a:r>
            <a:r>
              <a:rPr lang="en-US" sz="3600" dirty="0" err="1" smtClean="0">
                <a:solidFill>
                  <a:schemeClr val="bg1"/>
                </a:solidFill>
                <a:latin typeface="Century Gothic" panose="020B0502020202020204" pitchFamily="34" charset="0"/>
              </a:rPr>
              <a:t>corresponde</a:t>
            </a:r>
            <a:r>
              <a:rPr lang="en-US" sz="3600" dirty="0" smtClean="0">
                <a:solidFill>
                  <a:schemeClr val="bg1"/>
                </a:solidFill>
                <a:latin typeface="Century Gothic" panose="020B0502020202020204" pitchFamily="34" charset="0"/>
              </a:rPr>
              <a:t> com a </a:t>
            </a:r>
            <a:r>
              <a:rPr lang="en-US" sz="3600" dirty="0" err="1" smtClean="0">
                <a:solidFill>
                  <a:schemeClr val="bg1"/>
                </a:solidFill>
                <a:latin typeface="Century Gothic" panose="020B0502020202020204" pitchFamily="34" charset="0"/>
              </a:rPr>
              <a:t>opinão</a:t>
            </a:r>
            <a:r>
              <a:rPr lang="en-US" sz="3600" dirty="0" smtClean="0">
                <a:solidFill>
                  <a:schemeClr val="bg1"/>
                </a:solidFill>
                <a:latin typeface="Century Gothic" panose="020B0502020202020204" pitchFamily="34" charset="0"/>
              </a:rPr>
              <a:t> dos experts</a:t>
            </a:r>
            <a:endParaRPr lang="pt-BR" sz="3600" dirty="0">
              <a:solidFill>
                <a:schemeClr val="bg1"/>
              </a:solidFill>
              <a:latin typeface="Century Gothic" panose="020B0502020202020204" pitchFamily="34" charset="0"/>
            </a:endParaRPr>
          </a:p>
        </p:txBody>
      </p:sp>
      <p:sp>
        <p:nvSpPr>
          <p:cNvPr id="4" name="Oval 3"/>
          <p:cNvSpPr/>
          <p:nvPr/>
        </p:nvSpPr>
        <p:spPr>
          <a:xfrm>
            <a:off x="1109506" y="2250830"/>
            <a:ext cx="940358" cy="1014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800" b="1" dirty="0" smtClean="0"/>
              <a:t>1</a:t>
            </a:r>
            <a:endParaRPr lang="pt-BR" sz="4800" b="1" dirty="0"/>
          </a:p>
        </p:txBody>
      </p:sp>
      <p:sp>
        <p:nvSpPr>
          <p:cNvPr id="9" name="Oval 8"/>
          <p:cNvSpPr/>
          <p:nvPr/>
        </p:nvSpPr>
        <p:spPr>
          <a:xfrm>
            <a:off x="6738258" y="2301072"/>
            <a:ext cx="940358" cy="1014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800" b="1" dirty="0" smtClean="0"/>
              <a:t>2</a:t>
            </a:r>
            <a:endParaRPr lang="pt-BR" sz="4800" b="1" dirty="0"/>
          </a:p>
        </p:txBody>
      </p:sp>
    </p:spTree>
    <p:extLst>
      <p:ext uri="{BB962C8B-B14F-4D97-AF65-F5344CB8AC3E}">
        <p14:creationId xmlns:p14="http://schemas.microsoft.com/office/powerpoint/2010/main" val="376690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56" y="170212"/>
            <a:ext cx="10515600" cy="1325563"/>
          </a:xfrm>
        </p:spPr>
        <p:txBody>
          <a:bodyPr>
            <a:normAutofit/>
          </a:bodyPr>
          <a:lstStyle/>
          <a:p>
            <a:r>
              <a:rPr lang="pt-BR" sz="4800" b="1" dirty="0" smtClean="0">
                <a:solidFill>
                  <a:schemeClr val="tx2"/>
                </a:solidFill>
              </a:rPr>
              <a:t>Lidando com a Incerteza</a:t>
            </a:r>
            <a:endParaRPr lang="pt-BR" sz="4800" dirty="0">
              <a:solidFill>
                <a:schemeClr val="tx2"/>
              </a:solidFill>
            </a:endParaRPr>
          </a:p>
        </p:txBody>
      </p:sp>
      <p:sp>
        <p:nvSpPr>
          <p:cNvPr id="3" name="Content Placeholder 2"/>
          <p:cNvSpPr>
            <a:spLocks noGrp="1"/>
          </p:cNvSpPr>
          <p:nvPr>
            <p:ph idx="1"/>
          </p:nvPr>
        </p:nvSpPr>
        <p:spPr>
          <a:xfrm>
            <a:off x="838199" y="2115910"/>
            <a:ext cx="10515600" cy="2009396"/>
          </a:xfrm>
        </p:spPr>
        <p:txBody>
          <a:bodyPr vert="horz" lIns="91440" tIns="45720" rIns="91440" bIns="45720" rtlCol="0">
            <a:noAutofit/>
          </a:bodyPr>
          <a:lstStyle/>
          <a:p>
            <a:pPr>
              <a:lnSpc>
                <a:spcPct val="150000"/>
              </a:lnSpc>
              <a:spcBef>
                <a:spcPts val="0"/>
              </a:spcBef>
              <a:spcAft>
                <a:spcPts val="1800"/>
              </a:spcAft>
            </a:pPr>
            <a:r>
              <a:rPr lang="pt-BR" dirty="0" smtClean="0">
                <a:latin typeface="+mj-lt"/>
              </a:rPr>
              <a:t>Qual </a:t>
            </a:r>
            <a:r>
              <a:rPr lang="pt-BR" dirty="0">
                <a:latin typeface="+mj-lt"/>
              </a:rPr>
              <a:t>é a proporção média </a:t>
            </a:r>
            <a:r>
              <a:rPr lang="pt-BR">
                <a:latin typeface="+mj-lt"/>
              </a:rPr>
              <a:t>de </a:t>
            </a:r>
            <a:r>
              <a:rPr lang="pt-BR" smtClean="0">
                <a:latin typeface="+mj-lt"/>
              </a:rPr>
              <a:t>juvenis machos que </a:t>
            </a:r>
            <a:r>
              <a:rPr lang="pt-BR" dirty="0">
                <a:latin typeface="+mj-lt"/>
              </a:rPr>
              <a:t>se dispersam de um fragmento particular a cada ano, e quais seria o </a:t>
            </a:r>
            <a:r>
              <a:rPr lang="pt-BR" dirty="0" smtClean="0">
                <a:latin typeface="+mj-lt"/>
              </a:rPr>
              <a:t>intervalo </a:t>
            </a:r>
            <a:r>
              <a:rPr lang="pt-BR" dirty="0">
                <a:latin typeface="+mj-lt"/>
              </a:rPr>
              <a:t>de confiança (95% CI)?</a:t>
            </a:r>
          </a:p>
          <a:p>
            <a:pPr>
              <a:lnSpc>
                <a:spcPct val="150000"/>
              </a:lnSpc>
              <a:spcBef>
                <a:spcPts val="0"/>
              </a:spcBef>
              <a:spcAft>
                <a:spcPts val="1800"/>
              </a:spcAft>
            </a:pPr>
            <a:endParaRPr lang="pt-BR" dirty="0" smtClean="0"/>
          </a:p>
          <a:p>
            <a:pPr>
              <a:lnSpc>
                <a:spcPct val="150000"/>
              </a:lnSpc>
              <a:spcBef>
                <a:spcPts val="0"/>
              </a:spcBef>
              <a:spcAft>
                <a:spcPts val="1800"/>
              </a:spcAft>
            </a:pPr>
            <a:endParaRPr lang="pt-BR" dirty="0"/>
          </a:p>
          <a:p>
            <a:pPr marL="0" indent="0">
              <a:lnSpc>
                <a:spcPct val="150000"/>
              </a:lnSpc>
              <a:spcBef>
                <a:spcPts val="0"/>
              </a:spcBef>
              <a:spcAft>
                <a:spcPts val="1800"/>
              </a:spcAft>
              <a:buNone/>
            </a:pPr>
            <a:endParaRPr lang="pt-BR" dirty="0"/>
          </a:p>
        </p:txBody>
      </p:sp>
      <p:sp>
        <p:nvSpPr>
          <p:cNvPr id="4" name="Rounded Rectangle 3"/>
          <p:cNvSpPr/>
          <p:nvPr/>
        </p:nvSpPr>
        <p:spPr>
          <a:xfrm>
            <a:off x="1166585" y="4803497"/>
            <a:ext cx="9858829" cy="116006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latin typeface="Century Gothic" panose="020B0502020202020204" pitchFamily="34" charset="0"/>
              </a:rPr>
              <a:t>Incerteza do Expert </a:t>
            </a:r>
            <a:r>
              <a:rPr lang="pt-BR" sz="2400" b="1" dirty="0" smtClean="0">
                <a:solidFill>
                  <a:srgbClr val="C00000"/>
                </a:solidFill>
                <a:latin typeface="Century Gothic" panose="020B0502020202020204" pitchFamily="34" charset="0"/>
              </a:rPr>
              <a:t>ou</a:t>
            </a:r>
            <a:r>
              <a:rPr lang="pt-BR" sz="3200" b="1" dirty="0" smtClean="0">
                <a:latin typeface="Century Gothic" panose="020B0502020202020204" pitchFamily="34" charset="0"/>
              </a:rPr>
              <a:t> Variabilidade Natural?</a:t>
            </a:r>
            <a:endParaRPr lang="pt-BR" sz="3200" b="1" dirty="0">
              <a:latin typeface="Century Gothic" panose="020B0502020202020204" pitchFamily="34" charset="0"/>
            </a:endParaRPr>
          </a:p>
        </p:txBody>
      </p:sp>
    </p:spTree>
    <p:extLst>
      <p:ext uri="{BB962C8B-B14F-4D97-AF65-F5344CB8AC3E}">
        <p14:creationId xmlns:p14="http://schemas.microsoft.com/office/powerpoint/2010/main" val="318767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1598596"/>
            <a:ext cx="11696131" cy="4351338"/>
          </a:xfrm>
        </p:spPr>
        <p:txBody>
          <a:bodyPr>
            <a:noAutofit/>
          </a:bodyPr>
          <a:lstStyle/>
          <a:p>
            <a:pPr marL="514350" indent="-514350">
              <a:lnSpc>
                <a:spcPct val="150000"/>
              </a:lnSpc>
              <a:spcBef>
                <a:spcPts val="0"/>
              </a:spcBef>
              <a:spcAft>
                <a:spcPts val="2400"/>
              </a:spcAft>
              <a:buFont typeface="+mj-lt"/>
              <a:buAutoNum type="arabicPeriod"/>
            </a:pPr>
            <a:r>
              <a:rPr lang="pt-BR" sz="2600" dirty="0" smtClean="0">
                <a:latin typeface="+mj-lt"/>
              </a:rPr>
              <a:t>Qual </a:t>
            </a:r>
            <a:r>
              <a:rPr lang="pt-BR" sz="2600" dirty="0">
                <a:latin typeface="+mj-lt"/>
              </a:rPr>
              <a:t>é a proporção média </a:t>
            </a:r>
            <a:r>
              <a:rPr lang="pt-BR" sz="2600" dirty="0" smtClean="0">
                <a:latin typeface="+mj-lt"/>
              </a:rPr>
              <a:t>anual de juvenis machos que </a:t>
            </a:r>
            <a:r>
              <a:rPr lang="pt-BR" sz="2600" dirty="0">
                <a:latin typeface="+mj-lt"/>
              </a:rPr>
              <a:t>se dispersam </a:t>
            </a:r>
            <a:r>
              <a:rPr lang="pt-BR" sz="2600" dirty="0" smtClean="0">
                <a:latin typeface="+mj-lt"/>
              </a:rPr>
              <a:t>de um determinado fragmento?</a:t>
            </a:r>
            <a:endParaRPr lang="pt-BR" sz="2600" dirty="0">
              <a:latin typeface="+mj-lt"/>
            </a:endParaRPr>
          </a:p>
          <a:p>
            <a:pPr marL="514350" indent="-514350">
              <a:lnSpc>
                <a:spcPct val="150000"/>
              </a:lnSpc>
              <a:spcBef>
                <a:spcPts val="0"/>
              </a:spcBef>
              <a:spcAft>
                <a:spcPts val="2400"/>
              </a:spcAft>
              <a:buFont typeface="+mj-lt"/>
              <a:buAutoNum type="arabicPeriod"/>
            </a:pPr>
            <a:r>
              <a:rPr lang="pt-BR" sz="2600" dirty="0">
                <a:latin typeface="+mj-lt"/>
              </a:rPr>
              <a:t>Quais </a:t>
            </a:r>
            <a:r>
              <a:rPr lang="pt-BR" sz="2600" dirty="0" smtClean="0">
                <a:latin typeface="+mj-lt"/>
              </a:rPr>
              <a:t>são </a:t>
            </a:r>
            <a:r>
              <a:rPr lang="pt-BR" sz="2600" dirty="0">
                <a:latin typeface="+mj-lt"/>
              </a:rPr>
              <a:t>os limites na </a:t>
            </a:r>
            <a:r>
              <a:rPr lang="pt-BR" sz="2600" dirty="0" smtClean="0">
                <a:latin typeface="+mj-lt"/>
              </a:rPr>
              <a:t>estimativa média anual, </a:t>
            </a:r>
            <a:r>
              <a:rPr lang="pt-BR" sz="2600" dirty="0">
                <a:latin typeface="+mj-lt"/>
              </a:rPr>
              <a:t>de modo que você esteja </a:t>
            </a:r>
            <a:r>
              <a:rPr lang="pt-BR" sz="2600" dirty="0" smtClean="0">
                <a:latin typeface="+mj-lt"/>
              </a:rPr>
              <a:t>95% certo que </a:t>
            </a:r>
            <a:r>
              <a:rPr lang="pt-BR" sz="2600" dirty="0">
                <a:latin typeface="+mj-lt"/>
              </a:rPr>
              <a:t>intervalo inclui a proporção de dispersão média </a:t>
            </a:r>
            <a:r>
              <a:rPr lang="pt-BR" sz="2600" dirty="0" smtClean="0">
                <a:latin typeface="+mj-lt"/>
              </a:rPr>
              <a:t>verdadeira?</a:t>
            </a:r>
            <a:endParaRPr lang="pt-BR" sz="2600" dirty="0">
              <a:latin typeface="+mj-lt"/>
            </a:endParaRPr>
          </a:p>
          <a:p>
            <a:pPr marL="514350" indent="-514350">
              <a:lnSpc>
                <a:spcPct val="150000"/>
              </a:lnSpc>
              <a:spcBef>
                <a:spcPts val="0"/>
              </a:spcBef>
              <a:spcAft>
                <a:spcPts val="2400"/>
              </a:spcAft>
              <a:buFont typeface="+mj-lt"/>
              <a:buAutoNum type="arabicPeriod"/>
            </a:pPr>
            <a:r>
              <a:rPr lang="pt-BR" sz="2600" dirty="0" smtClean="0">
                <a:latin typeface="+mj-lt"/>
              </a:rPr>
              <a:t>Se a </a:t>
            </a:r>
            <a:r>
              <a:rPr lang="pt-BR" sz="2600" dirty="0">
                <a:latin typeface="+mj-lt"/>
              </a:rPr>
              <a:t>taxa de dispersão média </a:t>
            </a:r>
            <a:r>
              <a:rPr lang="pt-BR" sz="2600" dirty="0" smtClean="0">
                <a:latin typeface="+mj-lt"/>
              </a:rPr>
              <a:t>verdadeira for igual </a:t>
            </a:r>
            <a:r>
              <a:rPr lang="pt-BR" sz="2600" dirty="0">
                <a:latin typeface="+mj-lt"/>
              </a:rPr>
              <a:t>à taxa que você acabou de estimar, por quanto você espera que </a:t>
            </a:r>
            <a:r>
              <a:rPr lang="pt-BR" sz="2600" dirty="0" smtClean="0">
                <a:latin typeface="+mj-lt"/>
              </a:rPr>
              <a:t>essa </a:t>
            </a:r>
            <a:r>
              <a:rPr lang="pt-BR" sz="2600" dirty="0">
                <a:latin typeface="+mj-lt"/>
              </a:rPr>
              <a:t>proporção se desvie da média </a:t>
            </a:r>
            <a:r>
              <a:rPr lang="pt-BR" sz="2600" dirty="0" smtClean="0">
                <a:latin typeface="+mj-lt"/>
              </a:rPr>
              <a:t>verdadeira, </a:t>
            </a:r>
            <a:r>
              <a:rPr lang="pt-BR" sz="2600" dirty="0">
                <a:latin typeface="+mj-lt"/>
              </a:rPr>
              <a:t>de ano para </a:t>
            </a:r>
            <a:r>
              <a:rPr lang="pt-BR" sz="2600" dirty="0" smtClean="0">
                <a:latin typeface="+mj-lt"/>
              </a:rPr>
              <a:t>outro?</a:t>
            </a:r>
            <a:endParaRPr lang="pt-BR" sz="2600" dirty="0">
              <a:latin typeface="+mj-lt"/>
            </a:endParaRPr>
          </a:p>
        </p:txBody>
      </p:sp>
      <p:sp>
        <p:nvSpPr>
          <p:cNvPr id="6" name="Title 1"/>
          <p:cNvSpPr>
            <a:spLocks noGrp="1"/>
          </p:cNvSpPr>
          <p:nvPr>
            <p:ph type="title"/>
          </p:nvPr>
        </p:nvSpPr>
        <p:spPr>
          <a:xfrm>
            <a:off x="515256" y="170212"/>
            <a:ext cx="10515600" cy="1325563"/>
          </a:xfrm>
        </p:spPr>
        <p:txBody>
          <a:bodyPr>
            <a:normAutofit/>
          </a:bodyPr>
          <a:lstStyle/>
          <a:p>
            <a:r>
              <a:rPr lang="pt-BR" sz="4800" b="1" dirty="0" smtClean="0">
                <a:solidFill>
                  <a:schemeClr val="tx2"/>
                </a:solidFill>
              </a:rPr>
              <a:t>Lidando com a Incerteza</a:t>
            </a:r>
            <a:endParaRPr lang="pt-BR" sz="4800" dirty="0">
              <a:solidFill>
                <a:schemeClr val="tx2"/>
              </a:solidFill>
            </a:endParaRPr>
          </a:p>
        </p:txBody>
      </p:sp>
    </p:spTree>
    <p:extLst>
      <p:ext uri="{BB962C8B-B14F-4D97-AF65-F5344CB8AC3E}">
        <p14:creationId xmlns:p14="http://schemas.microsoft.com/office/powerpoint/2010/main" val="396972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857" y="1746477"/>
            <a:ext cx="9144000" cy="2387600"/>
          </a:xfrm>
        </p:spPr>
        <p:txBody>
          <a:bodyPr>
            <a:noAutofit/>
          </a:bodyPr>
          <a:lstStyle/>
          <a:p>
            <a:pPr>
              <a:spcAft>
                <a:spcPts val="1200"/>
              </a:spcAft>
            </a:pPr>
            <a:r>
              <a:rPr lang="pt-BR" dirty="0" smtClean="0">
                <a:solidFill>
                  <a:schemeClr val="tx2"/>
                </a:solidFill>
                <a:latin typeface="Century Gothic" panose="020B0502020202020204" pitchFamily="34" charset="0"/>
              </a:rPr>
              <a:t/>
            </a:r>
            <a:br>
              <a:rPr lang="pt-BR" dirty="0" smtClean="0">
                <a:solidFill>
                  <a:schemeClr val="tx2"/>
                </a:solidFill>
                <a:latin typeface="Century Gothic" panose="020B0502020202020204" pitchFamily="34" charset="0"/>
              </a:rPr>
            </a:br>
            <a:r>
              <a:rPr lang="pt-BR" dirty="0" smtClean="0">
                <a:solidFill>
                  <a:schemeClr val="tx2"/>
                </a:solidFill>
                <a:latin typeface="Century Gothic" panose="020B0502020202020204" pitchFamily="34" charset="0"/>
              </a:rPr>
              <a:t>Delphi Method</a:t>
            </a:r>
            <a:endParaRPr lang="pt-BR"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3639191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2" y="365125"/>
            <a:ext cx="10515600" cy="1325563"/>
          </a:xfrm>
        </p:spPr>
        <p:txBody>
          <a:bodyPr>
            <a:normAutofit/>
          </a:bodyPr>
          <a:lstStyle/>
          <a:p>
            <a:r>
              <a:rPr lang="pt-BR" sz="4800" b="1" dirty="0" smtClean="0">
                <a:solidFill>
                  <a:schemeClr val="tx2"/>
                </a:solidFill>
              </a:rPr>
              <a:t>Delphi Method</a:t>
            </a:r>
            <a:endParaRPr lang="pt-BR" sz="4800" b="1" dirty="0">
              <a:solidFill>
                <a:schemeClr val="tx2"/>
              </a:solidFill>
            </a:endParaRPr>
          </a:p>
        </p:txBody>
      </p:sp>
      <p:sp>
        <p:nvSpPr>
          <p:cNvPr id="3" name="Content Placeholder 2"/>
          <p:cNvSpPr>
            <a:spLocks noGrp="1"/>
          </p:cNvSpPr>
          <p:nvPr>
            <p:ph idx="1"/>
          </p:nvPr>
        </p:nvSpPr>
        <p:spPr>
          <a:xfrm>
            <a:off x="464458" y="1951943"/>
            <a:ext cx="11727542" cy="4351338"/>
          </a:xfrm>
        </p:spPr>
        <p:txBody>
          <a:bodyPr>
            <a:noAutofit/>
          </a:bodyPr>
          <a:lstStyle/>
          <a:p>
            <a:pPr>
              <a:lnSpc>
                <a:spcPct val="150000"/>
              </a:lnSpc>
              <a:spcBef>
                <a:spcPts val="0"/>
              </a:spcBef>
              <a:spcAft>
                <a:spcPts val="1800"/>
              </a:spcAft>
            </a:pPr>
            <a:r>
              <a:rPr lang="pt-BR" dirty="0" smtClean="0">
                <a:latin typeface="Century Gothic" panose="020B0502020202020204" pitchFamily="34" charset="0"/>
              </a:rPr>
              <a:t>É </a:t>
            </a:r>
            <a:r>
              <a:rPr lang="pt-BR" dirty="0">
                <a:latin typeface="Century Gothic" panose="020B0502020202020204" pitchFamily="34" charset="0"/>
              </a:rPr>
              <a:t>um método </a:t>
            </a:r>
            <a:r>
              <a:rPr lang="pt-BR" dirty="0" smtClean="0">
                <a:latin typeface="Century Gothic" panose="020B0502020202020204" pitchFamily="34" charset="0"/>
              </a:rPr>
              <a:t>estruturado, sistemático </a:t>
            </a:r>
            <a:r>
              <a:rPr lang="pt-BR" dirty="0">
                <a:latin typeface="Century Gothic" panose="020B0502020202020204" pitchFamily="34" charset="0"/>
              </a:rPr>
              <a:t>e interativo</a:t>
            </a:r>
          </a:p>
          <a:p>
            <a:pPr>
              <a:lnSpc>
                <a:spcPct val="150000"/>
              </a:lnSpc>
              <a:spcBef>
                <a:spcPts val="0"/>
              </a:spcBef>
              <a:spcAft>
                <a:spcPts val="1800"/>
              </a:spcAft>
            </a:pPr>
            <a:r>
              <a:rPr lang="pt-BR" dirty="0">
                <a:latin typeface="Century Gothic" panose="020B0502020202020204" pitchFamily="34" charset="0"/>
              </a:rPr>
              <a:t>Originalmente desenvolvido </a:t>
            </a:r>
            <a:r>
              <a:rPr lang="pt-BR" dirty="0" smtClean="0">
                <a:latin typeface="Century Gothic" panose="020B0502020202020204" pitchFamily="34" charset="0"/>
              </a:rPr>
              <a:t>para previsões</a:t>
            </a:r>
            <a:endParaRPr lang="pt-BR" dirty="0">
              <a:latin typeface="Century Gothic" panose="020B0502020202020204" pitchFamily="34" charset="0"/>
            </a:endParaRPr>
          </a:p>
          <a:p>
            <a:pPr>
              <a:lnSpc>
                <a:spcPct val="150000"/>
              </a:lnSpc>
              <a:spcBef>
                <a:spcPts val="0"/>
              </a:spcBef>
              <a:spcAft>
                <a:spcPts val="1800"/>
              </a:spcAft>
            </a:pPr>
            <a:r>
              <a:rPr lang="pt-BR" dirty="0" smtClean="0">
                <a:latin typeface="Century Gothic" panose="020B0502020202020204" pitchFamily="34" charset="0"/>
              </a:rPr>
              <a:t>O </a:t>
            </a:r>
            <a:r>
              <a:rPr lang="pt-BR" dirty="0">
                <a:latin typeface="Century Gothic" panose="020B0502020202020204" pitchFamily="34" charset="0"/>
              </a:rPr>
              <a:t>processo </a:t>
            </a:r>
            <a:r>
              <a:rPr lang="pt-BR" dirty="0" smtClean="0">
                <a:latin typeface="Century Gothic" panose="020B0502020202020204" pitchFamily="34" charset="0"/>
              </a:rPr>
              <a:t>é </a:t>
            </a:r>
            <a:r>
              <a:rPr lang="pt-BR" dirty="0">
                <a:latin typeface="Century Gothic" panose="020B0502020202020204" pitchFamily="34" charset="0"/>
              </a:rPr>
              <a:t>totalmente </a:t>
            </a:r>
            <a:r>
              <a:rPr lang="pt-BR" dirty="0" smtClean="0">
                <a:latin typeface="Century Gothic" panose="020B0502020202020204" pitchFamily="34" charset="0"/>
              </a:rPr>
              <a:t>anônimo</a:t>
            </a:r>
            <a:endParaRPr lang="pt-BR" dirty="0">
              <a:latin typeface="Century Gothic" panose="020B0502020202020204" pitchFamily="34" charset="0"/>
            </a:endParaRPr>
          </a:p>
          <a:p>
            <a:pPr>
              <a:lnSpc>
                <a:spcPct val="150000"/>
              </a:lnSpc>
              <a:spcBef>
                <a:spcPts val="0"/>
              </a:spcBef>
              <a:spcAft>
                <a:spcPts val="1800"/>
              </a:spcAft>
            </a:pPr>
            <a:r>
              <a:rPr lang="pt-BR" dirty="0">
                <a:latin typeface="Century Gothic" panose="020B0502020202020204" pitchFamily="34" charset="0"/>
              </a:rPr>
              <a:t>Os especialistas respondem aos questionários e recebem </a:t>
            </a:r>
            <a:r>
              <a:rPr lang="pt-BR" dirty="0" smtClean="0">
                <a:latin typeface="Century Gothic" panose="020B0502020202020204" pitchFamily="34" charset="0"/>
              </a:rPr>
              <a:t>feedbacks </a:t>
            </a:r>
            <a:r>
              <a:rPr lang="pt-BR" dirty="0">
                <a:latin typeface="Century Gothic" panose="020B0502020202020204" pitchFamily="34" charset="0"/>
              </a:rPr>
              <a:t>em duas ou mais rodadas</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1792733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591462" y="365125"/>
            <a:ext cx="10515600" cy="1325563"/>
          </a:xfrm>
        </p:spPr>
        <p:txBody>
          <a:bodyPr>
            <a:normAutofit/>
          </a:bodyPr>
          <a:lstStyle/>
          <a:p>
            <a:r>
              <a:rPr lang="pt-BR" sz="4800" b="1" dirty="0" smtClean="0"/>
              <a:t>Delphi Method</a:t>
            </a:r>
            <a:endParaRPr lang="pt-BR" sz="4800" b="1" dirty="0"/>
          </a:p>
        </p:txBody>
      </p:sp>
      <p:sp>
        <p:nvSpPr>
          <p:cNvPr id="5" name="Rounded Rectangle 4"/>
          <p:cNvSpPr/>
          <p:nvPr/>
        </p:nvSpPr>
        <p:spPr>
          <a:xfrm>
            <a:off x="454119" y="5277060"/>
            <a:ext cx="2892490" cy="119431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Century Gothic" panose="020B0502020202020204" pitchFamily="34" charset="0"/>
              </a:rPr>
              <a:t>Decidir sobre design </a:t>
            </a:r>
            <a:r>
              <a:rPr lang="pt-BR" b="1" dirty="0" smtClean="0">
                <a:latin typeface="Century Gothic" panose="020B0502020202020204" pitchFamily="34" charset="0"/>
              </a:rPr>
              <a:t>e selecionar experts</a:t>
            </a:r>
            <a:endParaRPr lang="pt-BR" b="1" dirty="0">
              <a:latin typeface="Century Gothic" panose="020B0502020202020204" pitchFamily="34" charset="0"/>
            </a:endParaRPr>
          </a:p>
        </p:txBody>
      </p:sp>
      <p:sp>
        <p:nvSpPr>
          <p:cNvPr id="6" name="Rounded Rectangle 5"/>
          <p:cNvSpPr/>
          <p:nvPr/>
        </p:nvSpPr>
        <p:spPr>
          <a:xfrm>
            <a:off x="454119" y="3433197"/>
            <a:ext cx="2892490" cy="119431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latin typeface="Century Gothic" panose="020B0502020202020204" pitchFamily="34" charset="0"/>
              </a:rPr>
              <a:t>Questionários </a:t>
            </a:r>
            <a:r>
              <a:rPr lang="pt-BR" b="1" dirty="0">
                <a:latin typeface="Century Gothic" panose="020B0502020202020204" pitchFamily="34" charset="0"/>
              </a:rPr>
              <a:t>são</a:t>
            </a:r>
          </a:p>
          <a:p>
            <a:pPr algn="ctr"/>
            <a:r>
              <a:rPr lang="pt-BR" b="1" dirty="0" smtClean="0">
                <a:latin typeface="Century Gothic" panose="020B0502020202020204" pitchFamily="34" charset="0"/>
              </a:rPr>
              <a:t>preparado</a:t>
            </a:r>
            <a:r>
              <a:rPr lang="pt-BR" b="1" dirty="0">
                <a:latin typeface="Century Gothic" panose="020B0502020202020204" pitchFamily="34" charset="0"/>
              </a:rPr>
              <a:t>, </a:t>
            </a:r>
            <a:r>
              <a:rPr lang="pt-BR" b="1" dirty="0" smtClean="0">
                <a:latin typeface="Century Gothic" panose="020B0502020202020204" pitchFamily="34" charset="0"/>
              </a:rPr>
              <a:t>testado </a:t>
            </a:r>
            <a:r>
              <a:rPr lang="pt-BR" b="1" dirty="0">
                <a:latin typeface="Century Gothic" panose="020B0502020202020204" pitchFamily="34" charset="0"/>
              </a:rPr>
              <a:t>e</a:t>
            </a:r>
          </a:p>
          <a:p>
            <a:pPr algn="ctr"/>
            <a:r>
              <a:rPr lang="pt-BR" b="1" dirty="0" smtClean="0">
                <a:latin typeface="Century Gothic" panose="020B0502020202020204" pitchFamily="34" charset="0"/>
              </a:rPr>
              <a:t>revisado</a:t>
            </a:r>
            <a:endParaRPr lang="pt-BR" b="1" dirty="0">
              <a:latin typeface="Century Gothic" panose="020B0502020202020204" pitchFamily="34" charset="0"/>
            </a:endParaRPr>
          </a:p>
        </p:txBody>
      </p:sp>
      <p:sp>
        <p:nvSpPr>
          <p:cNvPr id="7" name="Rounded Rectangle 6"/>
          <p:cNvSpPr/>
          <p:nvPr/>
        </p:nvSpPr>
        <p:spPr>
          <a:xfrm>
            <a:off x="1611601" y="1690688"/>
            <a:ext cx="2892490" cy="119431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latin typeface="Century Gothic" panose="020B0502020202020204" pitchFamily="34" charset="0"/>
              </a:rPr>
              <a:t>Questionário é aplicado a experts</a:t>
            </a:r>
            <a:endParaRPr lang="pt-BR" b="1" dirty="0">
              <a:latin typeface="Century Gothic" panose="020B0502020202020204" pitchFamily="34" charset="0"/>
            </a:endParaRPr>
          </a:p>
        </p:txBody>
      </p:sp>
      <p:sp>
        <p:nvSpPr>
          <p:cNvPr id="9" name="Rounded Rectangle 8"/>
          <p:cNvSpPr/>
          <p:nvPr/>
        </p:nvSpPr>
        <p:spPr>
          <a:xfrm>
            <a:off x="5265789" y="511194"/>
            <a:ext cx="2892490" cy="119431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latin typeface="Century Gothic" panose="020B0502020202020204" pitchFamily="34" charset="0"/>
              </a:rPr>
              <a:t>Dados são analizados e sumarizados</a:t>
            </a:r>
            <a:endParaRPr lang="pt-BR" b="1" dirty="0">
              <a:latin typeface="Century Gothic" panose="020B0502020202020204" pitchFamily="34" charset="0"/>
            </a:endParaRPr>
          </a:p>
        </p:txBody>
      </p:sp>
      <p:sp>
        <p:nvSpPr>
          <p:cNvPr id="10" name="Rounded Rectangle 9"/>
          <p:cNvSpPr/>
          <p:nvPr/>
        </p:nvSpPr>
        <p:spPr>
          <a:xfrm>
            <a:off x="5260441" y="3596975"/>
            <a:ext cx="2892490" cy="142496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entury Gothic" panose="020B0502020202020204" pitchFamily="34" charset="0"/>
              </a:rPr>
              <a:t>Experts </a:t>
            </a:r>
            <a:r>
              <a:rPr lang="en-US" b="1" dirty="0" err="1" smtClean="0">
                <a:latin typeface="Century Gothic" panose="020B0502020202020204" pitchFamily="34" charset="0"/>
              </a:rPr>
              <a:t>revisam</a:t>
            </a:r>
            <a:r>
              <a:rPr lang="en-US" b="1" dirty="0" smtClean="0">
                <a:latin typeface="Century Gothic" panose="020B0502020202020204" pitchFamily="34" charset="0"/>
              </a:rPr>
              <a:t> </a:t>
            </a:r>
            <a:r>
              <a:rPr lang="en-US" b="1" dirty="0" err="1" smtClean="0">
                <a:latin typeface="Century Gothic" panose="020B0502020202020204" pitchFamily="34" charset="0"/>
              </a:rPr>
              <a:t>suas</a:t>
            </a:r>
            <a:r>
              <a:rPr lang="en-US" b="1" dirty="0" smtClean="0">
                <a:latin typeface="Century Gothic" panose="020B0502020202020204" pitchFamily="34" charset="0"/>
              </a:rPr>
              <a:t> </a:t>
            </a:r>
            <a:r>
              <a:rPr lang="en-US" b="1" dirty="0" err="1" smtClean="0">
                <a:latin typeface="Century Gothic" panose="020B0502020202020204" pitchFamily="34" charset="0"/>
              </a:rPr>
              <a:t>respostas</a:t>
            </a:r>
            <a:r>
              <a:rPr lang="en-US" b="1" dirty="0" smtClean="0">
                <a:latin typeface="Century Gothic" panose="020B0502020202020204" pitchFamily="34" charset="0"/>
              </a:rPr>
              <a:t> </a:t>
            </a:r>
            <a:r>
              <a:rPr lang="en-US" b="1" dirty="0" err="1" smtClean="0">
                <a:latin typeface="Century Gothic" panose="020B0502020202020204" pitchFamily="34" charset="0"/>
              </a:rPr>
              <a:t>após</a:t>
            </a:r>
            <a:r>
              <a:rPr lang="en-US" b="1" dirty="0" smtClean="0">
                <a:latin typeface="Century Gothic" panose="020B0502020202020204" pitchFamily="34" charset="0"/>
              </a:rPr>
              <a:t> </a:t>
            </a:r>
            <a:r>
              <a:rPr lang="en-US" b="1" dirty="0" err="1" smtClean="0">
                <a:latin typeface="Century Gothic" panose="020B0502020202020204" pitchFamily="34" charset="0"/>
              </a:rPr>
              <a:t>considerarem</a:t>
            </a:r>
            <a:r>
              <a:rPr lang="en-US" b="1" dirty="0" smtClean="0">
                <a:latin typeface="Century Gothic" panose="020B0502020202020204" pitchFamily="34" charset="0"/>
              </a:rPr>
              <a:t> o </a:t>
            </a:r>
            <a:r>
              <a:rPr lang="en-US" b="1" dirty="0" err="1" smtClean="0">
                <a:latin typeface="Century Gothic" panose="020B0502020202020204" pitchFamily="34" charset="0"/>
              </a:rPr>
              <a:t>sumário</a:t>
            </a:r>
            <a:endParaRPr lang="pt-BR" b="1" dirty="0">
              <a:latin typeface="Century Gothic" panose="020B0502020202020204" pitchFamily="34" charset="0"/>
            </a:endParaRPr>
          </a:p>
        </p:txBody>
      </p:sp>
      <p:sp>
        <p:nvSpPr>
          <p:cNvPr id="11" name="Rounded Rectangle 10"/>
          <p:cNvSpPr/>
          <p:nvPr/>
        </p:nvSpPr>
        <p:spPr>
          <a:xfrm>
            <a:off x="8909281" y="1621792"/>
            <a:ext cx="2892490" cy="157135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latin typeface="Century Gothic" panose="020B0502020202020204" pitchFamily="34" charset="0"/>
              </a:rPr>
              <a:t>O questionário com o sumário das respostas é enviado aos participantes</a:t>
            </a:r>
            <a:endParaRPr lang="pt-BR" b="1" dirty="0">
              <a:latin typeface="Century Gothic" panose="020B0502020202020204" pitchFamily="34" charset="0"/>
            </a:endParaRPr>
          </a:p>
        </p:txBody>
      </p:sp>
      <p:sp>
        <p:nvSpPr>
          <p:cNvPr id="12" name="Rounded Rectangle 11"/>
          <p:cNvSpPr/>
          <p:nvPr/>
        </p:nvSpPr>
        <p:spPr>
          <a:xfrm>
            <a:off x="8834609" y="5160454"/>
            <a:ext cx="2967162" cy="1270279"/>
          </a:xfrm>
          <a:prstGeom prst="roundRect">
            <a:avLst/>
          </a:prstGeom>
          <a:solidFill>
            <a:srgbClr val="5525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entury Gothic" panose="020B0502020202020204" pitchFamily="34" charset="0"/>
              </a:rPr>
              <a:t>O </a:t>
            </a:r>
            <a:r>
              <a:rPr lang="en-US" b="1" dirty="0" err="1" smtClean="0">
                <a:latin typeface="Century Gothic" panose="020B0502020202020204" pitchFamily="34" charset="0"/>
              </a:rPr>
              <a:t>processo</a:t>
            </a:r>
            <a:r>
              <a:rPr lang="en-US" b="1" dirty="0" smtClean="0">
                <a:latin typeface="Century Gothic" panose="020B0502020202020204" pitchFamily="34" charset="0"/>
              </a:rPr>
              <a:t> é </a:t>
            </a:r>
            <a:r>
              <a:rPr lang="en-US" b="1" dirty="0" err="1" smtClean="0">
                <a:latin typeface="Century Gothic" panose="020B0502020202020204" pitchFamily="34" charset="0"/>
              </a:rPr>
              <a:t>parado</a:t>
            </a:r>
            <a:r>
              <a:rPr lang="en-US" b="1" dirty="0" smtClean="0">
                <a:latin typeface="Century Gothic" panose="020B0502020202020204" pitchFamily="34" charset="0"/>
              </a:rPr>
              <a:t> </a:t>
            </a:r>
            <a:r>
              <a:rPr lang="en-US" b="1" dirty="0" err="1" smtClean="0">
                <a:latin typeface="Century Gothic" panose="020B0502020202020204" pitchFamily="34" charset="0"/>
              </a:rPr>
              <a:t>após</a:t>
            </a:r>
            <a:r>
              <a:rPr lang="en-US" b="1" dirty="0" smtClean="0">
                <a:latin typeface="Century Gothic" panose="020B0502020202020204" pitchFamily="34" charset="0"/>
              </a:rPr>
              <a:t> </a:t>
            </a:r>
            <a:r>
              <a:rPr lang="en-US" b="1" dirty="0" err="1" smtClean="0">
                <a:latin typeface="Century Gothic" panose="020B0502020202020204" pitchFamily="34" charset="0"/>
              </a:rPr>
              <a:t>atingir</a:t>
            </a:r>
            <a:r>
              <a:rPr lang="en-US" b="1" dirty="0" smtClean="0">
                <a:latin typeface="Century Gothic" panose="020B0502020202020204" pitchFamily="34" charset="0"/>
              </a:rPr>
              <a:t> </a:t>
            </a:r>
            <a:r>
              <a:rPr lang="en-US" b="1" dirty="0" err="1" smtClean="0">
                <a:latin typeface="Century Gothic" panose="020B0502020202020204" pitchFamily="34" charset="0"/>
              </a:rPr>
              <a:t>critério</a:t>
            </a:r>
            <a:r>
              <a:rPr lang="en-US" b="1" dirty="0" smtClean="0">
                <a:latin typeface="Century Gothic" panose="020B0502020202020204" pitchFamily="34" charset="0"/>
              </a:rPr>
              <a:t> </a:t>
            </a:r>
            <a:r>
              <a:rPr lang="en-US" b="1" dirty="0" err="1" smtClean="0">
                <a:latin typeface="Century Gothic" panose="020B0502020202020204" pitchFamily="34" charset="0"/>
              </a:rPr>
              <a:t>definido</a:t>
            </a:r>
            <a:endParaRPr lang="en-US" b="1" dirty="0" smtClean="0">
              <a:latin typeface="Century Gothic" panose="020B0502020202020204" pitchFamily="34" charset="0"/>
            </a:endParaRPr>
          </a:p>
        </p:txBody>
      </p:sp>
      <p:sp>
        <p:nvSpPr>
          <p:cNvPr id="13" name="Up Arrow 12"/>
          <p:cNvSpPr/>
          <p:nvPr/>
        </p:nvSpPr>
        <p:spPr>
          <a:xfrm>
            <a:off x="1867799" y="4763069"/>
            <a:ext cx="232012" cy="382137"/>
          </a:xfrm>
          <a:prstGeom prst="up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16" name="Up Arrow 15"/>
          <p:cNvSpPr/>
          <p:nvPr/>
        </p:nvSpPr>
        <p:spPr>
          <a:xfrm rot="2804147">
            <a:off x="2370567" y="2960774"/>
            <a:ext cx="232012" cy="382137"/>
          </a:xfrm>
          <a:prstGeom prst="up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17" name="Up Arrow 16"/>
          <p:cNvSpPr/>
          <p:nvPr/>
        </p:nvSpPr>
        <p:spPr>
          <a:xfrm rot="3829236">
            <a:off x="4768934" y="1434617"/>
            <a:ext cx="232012" cy="382137"/>
          </a:xfrm>
          <a:prstGeom prst="up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18" name="Up Arrow 17"/>
          <p:cNvSpPr/>
          <p:nvPr/>
        </p:nvSpPr>
        <p:spPr>
          <a:xfrm rot="6889273">
            <a:off x="8473427" y="1499619"/>
            <a:ext cx="232012" cy="382137"/>
          </a:xfrm>
          <a:prstGeom prst="up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19" name="Up Arrow 18"/>
          <p:cNvSpPr/>
          <p:nvPr/>
        </p:nvSpPr>
        <p:spPr>
          <a:xfrm rot="14153478">
            <a:off x="8386363" y="3205269"/>
            <a:ext cx="232012" cy="382137"/>
          </a:xfrm>
          <a:prstGeom prst="up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20" name="Up Arrow 19"/>
          <p:cNvSpPr/>
          <p:nvPr/>
        </p:nvSpPr>
        <p:spPr>
          <a:xfrm>
            <a:off x="6590680" y="2301499"/>
            <a:ext cx="232012" cy="699488"/>
          </a:xfrm>
          <a:prstGeom prst="up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
        <p:nvSpPr>
          <p:cNvPr id="21" name="Up Arrow 20"/>
          <p:cNvSpPr/>
          <p:nvPr/>
        </p:nvSpPr>
        <p:spPr>
          <a:xfrm rot="10800000">
            <a:off x="10239520" y="3853038"/>
            <a:ext cx="232012" cy="938254"/>
          </a:xfrm>
          <a:prstGeom prst="upArrow">
            <a:avLst/>
          </a:prstGeom>
          <a:solidFill>
            <a:schemeClr val="bg1">
              <a:lumMod val="7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spTree>
    <p:extLst>
      <p:ext uri="{BB962C8B-B14F-4D97-AF65-F5344CB8AC3E}">
        <p14:creationId xmlns:p14="http://schemas.microsoft.com/office/powerpoint/2010/main" val="4102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smtClean="0">
                <a:solidFill>
                  <a:schemeClr val="tx2"/>
                </a:solidFill>
              </a:rPr>
              <a:t>Aplicações do Delphi Method</a:t>
            </a:r>
            <a:endParaRPr lang="pt-BR" sz="4800" b="1" dirty="0">
              <a:solidFill>
                <a:schemeClr val="tx2"/>
              </a:solidFill>
            </a:endParaRPr>
          </a:p>
        </p:txBody>
      </p:sp>
      <p:sp>
        <p:nvSpPr>
          <p:cNvPr id="3" name="Content Placeholder 2"/>
          <p:cNvSpPr>
            <a:spLocks noGrp="1"/>
          </p:cNvSpPr>
          <p:nvPr>
            <p:ph idx="1"/>
          </p:nvPr>
        </p:nvSpPr>
        <p:spPr>
          <a:xfrm>
            <a:off x="609600" y="1825625"/>
            <a:ext cx="11248572" cy="4351338"/>
          </a:xfrm>
        </p:spPr>
        <p:txBody>
          <a:bodyPr>
            <a:noAutofit/>
          </a:bodyPr>
          <a:lstStyle/>
          <a:p>
            <a:pPr>
              <a:lnSpc>
                <a:spcPct val="150000"/>
              </a:lnSpc>
              <a:spcBef>
                <a:spcPts val="0"/>
              </a:spcBef>
              <a:spcAft>
                <a:spcPts val="1200"/>
              </a:spcAft>
            </a:pPr>
            <a:r>
              <a:rPr lang="pt-BR" dirty="0" smtClean="0">
                <a:latin typeface="+mj-lt"/>
              </a:rPr>
              <a:t>Abordar </a:t>
            </a:r>
            <a:r>
              <a:rPr lang="pt-BR" dirty="0">
                <a:latin typeface="+mj-lt"/>
              </a:rPr>
              <a:t>questões complexas que exigem contribuições de diferentes disciplinas</a:t>
            </a:r>
          </a:p>
          <a:p>
            <a:pPr>
              <a:lnSpc>
                <a:spcPct val="150000"/>
              </a:lnSpc>
              <a:spcBef>
                <a:spcPts val="0"/>
              </a:spcBef>
              <a:spcAft>
                <a:spcPts val="1200"/>
              </a:spcAft>
            </a:pPr>
            <a:r>
              <a:rPr lang="pt-BR" dirty="0" smtClean="0">
                <a:latin typeface="+mj-lt"/>
              </a:rPr>
              <a:t>Explorar </a:t>
            </a:r>
            <a:r>
              <a:rPr lang="pt-BR" dirty="0">
                <a:latin typeface="+mj-lt"/>
              </a:rPr>
              <a:t>ou expor, pressupostos ou informações </a:t>
            </a:r>
            <a:r>
              <a:rPr lang="pt-BR" dirty="0" smtClean="0">
                <a:latin typeface="+mj-lt"/>
              </a:rPr>
              <a:t>baseado em opiniões </a:t>
            </a:r>
            <a:r>
              <a:rPr lang="pt-BR" dirty="0">
                <a:latin typeface="+mj-lt"/>
              </a:rPr>
              <a:t>divergentes;</a:t>
            </a:r>
          </a:p>
          <a:p>
            <a:pPr>
              <a:lnSpc>
                <a:spcPct val="150000"/>
              </a:lnSpc>
              <a:spcBef>
                <a:spcPts val="0"/>
              </a:spcBef>
              <a:spcAft>
                <a:spcPts val="1200"/>
              </a:spcAft>
            </a:pPr>
            <a:r>
              <a:rPr lang="pt-BR" dirty="0" smtClean="0">
                <a:latin typeface="+mj-lt"/>
              </a:rPr>
              <a:t>Gerar </a:t>
            </a:r>
            <a:r>
              <a:rPr lang="pt-BR" dirty="0">
                <a:latin typeface="+mj-lt"/>
              </a:rPr>
              <a:t>consenso sobre questões controversas (por exemplo, em situações onde pode haver opiniões fortemente polarizadas</a:t>
            </a:r>
            <a:r>
              <a:rPr lang="pt-BR" dirty="0" smtClean="0">
                <a:latin typeface="+mj-lt"/>
              </a:rPr>
              <a:t>)</a:t>
            </a:r>
            <a:endParaRPr lang="pt-BR" dirty="0">
              <a:latin typeface="+mj-lt"/>
            </a:endParaRPr>
          </a:p>
          <a:p>
            <a:pPr>
              <a:lnSpc>
                <a:spcPct val="150000"/>
              </a:lnSpc>
              <a:spcBef>
                <a:spcPts val="0"/>
              </a:spcBef>
              <a:spcAft>
                <a:spcPts val="1200"/>
              </a:spcAft>
            </a:pPr>
            <a:endParaRPr lang="pt-BR" dirty="0">
              <a:latin typeface="+mj-lt"/>
            </a:endParaRPr>
          </a:p>
        </p:txBody>
      </p:sp>
      <p:sp>
        <p:nvSpPr>
          <p:cNvPr id="5" name="TextBox 4"/>
          <p:cNvSpPr txBox="1"/>
          <p:nvPr/>
        </p:nvSpPr>
        <p:spPr>
          <a:xfrm>
            <a:off x="9131968" y="6311900"/>
            <a:ext cx="5245768" cy="369332"/>
          </a:xfrm>
          <a:prstGeom prst="rect">
            <a:avLst/>
          </a:prstGeom>
          <a:noFill/>
        </p:spPr>
        <p:txBody>
          <a:bodyPr wrap="square" rtlCol="0">
            <a:spAutoFit/>
          </a:bodyPr>
          <a:lstStyle/>
          <a:p>
            <a:r>
              <a:rPr lang="pt-BR" dirty="0" smtClean="0"/>
              <a:t>Sutherland et al., 2015</a:t>
            </a:r>
            <a:endParaRPr lang="pt-BR" dirty="0"/>
          </a:p>
        </p:txBody>
      </p:sp>
    </p:spTree>
    <p:extLst>
      <p:ext uri="{BB962C8B-B14F-4D97-AF65-F5344CB8AC3E}">
        <p14:creationId xmlns:p14="http://schemas.microsoft.com/office/powerpoint/2010/main" val="1548416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9995" y="942521"/>
            <a:ext cx="10744200" cy="4596517"/>
          </a:xfrm>
          <a:prstGeom prst="rect">
            <a:avLst/>
          </a:prstGeom>
          <a:effectLst>
            <a:outerShdw blurRad="50800" dist="63500" dir="2700000" algn="tl" rotWithShape="0">
              <a:prstClr val="black">
                <a:alpha val="40000"/>
              </a:prstClr>
            </a:outerShdw>
          </a:effectLst>
        </p:spPr>
      </p:pic>
      <p:sp>
        <p:nvSpPr>
          <p:cNvPr id="2" name="Rounded Rectangle 1"/>
          <p:cNvSpPr/>
          <p:nvPr/>
        </p:nvSpPr>
        <p:spPr>
          <a:xfrm>
            <a:off x="2293257" y="3904343"/>
            <a:ext cx="4296229" cy="406400"/>
          </a:xfrm>
          <a:prstGeom prst="round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8840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smtClean="0">
                <a:solidFill>
                  <a:schemeClr val="tx2"/>
                </a:solidFill>
              </a:rPr>
              <a:t>Objetivo</a:t>
            </a:r>
            <a:endParaRPr lang="pt-BR" sz="4800" b="1" dirty="0">
              <a:solidFill>
                <a:schemeClr val="tx2"/>
              </a:solidFill>
            </a:endParaRPr>
          </a:p>
        </p:txBody>
      </p:sp>
      <p:sp>
        <p:nvSpPr>
          <p:cNvPr id="3" name="Content Placeholder 2"/>
          <p:cNvSpPr>
            <a:spLocks noGrp="1"/>
          </p:cNvSpPr>
          <p:nvPr>
            <p:ph idx="1"/>
          </p:nvPr>
        </p:nvSpPr>
        <p:spPr/>
        <p:txBody>
          <a:bodyPr/>
          <a:lstStyle/>
          <a:p>
            <a:endParaRPr lang="en-US" dirty="0"/>
          </a:p>
          <a:p>
            <a:pPr marL="0" indent="0" algn="ctr">
              <a:lnSpc>
                <a:spcPct val="150000"/>
              </a:lnSpc>
              <a:buNone/>
            </a:pPr>
            <a:r>
              <a:rPr lang="pt-BR" dirty="0" smtClean="0">
                <a:latin typeface="Century Gothic" panose="020B0502020202020204" pitchFamily="34" charset="0"/>
              </a:rPr>
              <a:t>Investigar como </a:t>
            </a:r>
            <a:r>
              <a:rPr lang="pt-BR" dirty="0">
                <a:latin typeface="Century Gothic" panose="020B0502020202020204" pitchFamily="34" charset="0"/>
              </a:rPr>
              <a:t>o método </a:t>
            </a:r>
            <a:r>
              <a:rPr lang="pt-BR" dirty="0" smtClean="0">
                <a:latin typeface="Century Gothic" panose="020B0502020202020204" pitchFamily="34" charset="0"/>
              </a:rPr>
              <a:t>Stakeholder Delphi foi </a:t>
            </a:r>
            <a:r>
              <a:rPr lang="pt-BR" dirty="0">
                <a:latin typeface="Century Gothic" panose="020B0502020202020204" pitchFamily="34" charset="0"/>
              </a:rPr>
              <a:t>adaptado e aplicado para apoiar o planejamento participativo de ações </a:t>
            </a:r>
            <a:r>
              <a:rPr lang="pt-BR" dirty="0" smtClean="0">
                <a:latin typeface="Century Gothic" panose="020B0502020202020204" pitchFamily="34" charset="0"/>
              </a:rPr>
              <a:t>integradas de planejamento de recursos aquáticos.</a:t>
            </a:r>
            <a:endParaRPr lang="pt-BR" dirty="0">
              <a:latin typeface="Century Gothic" panose="020B0502020202020204" pitchFamily="34" charset="0"/>
            </a:endParaRPr>
          </a:p>
        </p:txBody>
      </p:sp>
    </p:spTree>
    <p:extLst>
      <p:ext uri="{BB962C8B-B14F-4D97-AF65-F5344CB8AC3E}">
        <p14:creationId xmlns:p14="http://schemas.microsoft.com/office/powerpoint/2010/main" val="994877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a:solidFill>
                  <a:schemeClr val="tx2"/>
                </a:solidFill>
              </a:rPr>
              <a:t>Métodos</a:t>
            </a:r>
          </a:p>
        </p:txBody>
      </p:sp>
      <p:sp>
        <p:nvSpPr>
          <p:cNvPr id="3" name="Content Placeholder 2"/>
          <p:cNvSpPr>
            <a:spLocks noGrp="1"/>
          </p:cNvSpPr>
          <p:nvPr>
            <p:ph idx="1"/>
          </p:nvPr>
        </p:nvSpPr>
        <p:spPr>
          <a:xfrm>
            <a:off x="838200" y="1676174"/>
            <a:ext cx="10515600" cy="4351338"/>
          </a:xfrm>
        </p:spPr>
        <p:txBody>
          <a:bodyPr>
            <a:noAutofit/>
          </a:bodyPr>
          <a:lstStyle/>
          <a:p>
            <a:pPr>
              <a:lnSpc>
                <a:spcPct val="150000"/>
              </a:lnSpc>
              <a:spcBef>
                <a:spcPts val="0"/>
              </a:spcBef>
              <a:spcAft>
                <a:spcPts val="1200"/>
              </a:spcAft>
            </a:pPr>
            <a:r>
              <a:rPr lang="pt-BR" sz="3200" dirty="0" smtClean="0">
                <a:latin typeface="+mj-lt"/>
              </a:rPr>
              <a:t>5 locais em 3 países (China, Índia e Vietnam)</a:t>
            </a:r>
          </a:p>
          <a:p>
            <a:pPr>
              <a:lnSpc>
                <a:spcPct val="150000"/>
              </a:lnSpc>
              <a:spcBef>
                <a:spcPts val="0"/>
              </a:spcBef>
              <a:spcAft>
                <a:spcPts val="1200"/>
              </a:spcAft>
            </a:pPr>
            <a:r>
              <a:rPr lang="pt-BR" sz="3200" dirty="0" smtClean="0">
                <a:latin typeface="+mj-lt"/>
              </a:rPr>
              <a:t>Stakeholdes: </a:t>
            </a:r>
          </a:p>
          <a:p>
            <a:pPr marL="971550" lvl="1" indent="-514350">
              <a:lnSpc>
                <a:spcPct val="150000"/>
              </a:lnSpc>
              <a:spcBef>
                <a:spcPts val="0"/>
              </a:spcBef>
              <a:spcAft>
                <a:spcPts val="1200"/>
              </a:spcAft>
              <a:buAutoNum type="alphaLcParenR"/>
            </a:pPr>
            <a:r>
              <a:rPr lang="pt-BR" sz="2800" dirty="0" smtClean="0">
                <a:latin typeface="+mj-lt"/>
              </a:rPr>
              <a:t>Experts</a:t>
            </a:r>
          </a:p>
          <a:p>
            <a:pPr marL="971550" lvl="1" indent="-514350">
              <a:lnSpc>
                <a:spcPct val="150000"/>
              </a:lnSpc>
              <a:spcBef>
                <a:spcPts val="0"/>
              </a:spcBef>
              <a:spcAft>
                <a:spcPts val="1200"/>
              </a:spcAft>
              <a:buAutoNum type="alphaLcParenR"/>
            </a:pPr>
            <a:r>
              <a:rPr lang="pt-BR" sz="2800" dirty="0" smtClean="0">
                <a:latin typeface="+mj-lt"/>
              </a:rPr>
              <a:t>Autoridades governamentais (diferentes escalas)</a:t>
            </a:r>
            <a:r>
              <a:rPr lang="pt-BR" sz="2800" dirty="0">
                <a:latin typeface="+mj-lt"/>
              </a:rPr>
              <a:t> </a:t>
            </a:r>
            <a:endParaRPr lang="pt-BR" sz="2800" dirty="0" smtClean="0">
              <a:latin typeface="+mj-lt"/>
            </a:endParaRPr>
          </a:p>
          <a:p>
            <a:pPr marL="971550" lvl="1" indent="-514350">
              <a:lnSpc>
                <a:spcPct val="150000"/>
              </a:lnSpc>
              <a:spcBef>
                <a:spcPts val="0"/>
              </a:spcBef>
              <a:spcAft>
                <a:spcPts val="1200"/>
              </a:spcAft>
              <a:buAutoNum type="alphaLcParenR"/>
            </a:pPr>
            <a:r>
              <a:rPr lang="pt-BR" sz="2800" dirty="0" smtClean="0">
                <a:latin typeface="+mj-lt"/>
              </a:rPr>
              <a:t>Membros da sociedade civil e comunidades locais</a:t>
            </a:r>
          </a:p>
          <a:p>
            <a:pPr>
              <a:lnSpc>
                <a:spcPct val="150000"/>
              </a:lnSpc>
              <a:spcBef>
                <a:spcPts val="0"/>
              </a:spcBef>
              <a:spcAft>
                <a:spcPts val="1200"/>
              </a:spcAft>
            </a:pPr>
            <a:r>
              <a:rPr lang="pt-BR" sz="3200" dirty="0" smtClean="0">
                <a:latin typeface="+mj-lt"/>
              </a:rPr>
              <a:t>3-4 indivíduos de cada categoria de stakeholder</a:t>
            </a:r>
            <a:endParaRPr lang="pt-BR" sz="3200" dirty="0">
              <a:latin typeface="+mj-lt"/>
            </a:endParaRPr>
          </a:p>
        </p:txBody>
      </p:sp>
    </p:spTree>
    <p:extLst>
      <p:ext uri="{BB962C8B-B14F-4D97-AF65-F5344CB8AC3E}">
        <p14:creationId xmlns:p14="http://schemas.microsoft.com/office/powerpoint/2010/main" val="3194516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a:solidFill>
                  <a:schemeClr val="tx2"/>
                </a:solidFill>
              </a:rPr>
              <a:t>Elicitação de E</a:t>
            </a:r>
            <a:r>
              <a:rPr lang="pt-BR" sz="4800" b="1" dirty="0" smtClean="0">
                <a:solidFill>
                  <a:schemeClr val="tx2"/>
                </a:solidFill>
              </a:rPr>
              <a:t>xperts na Ciência</a:t>
            </a:r>
            <a:endParaRPr lang="pt-BR" sz="4800" b="1" dirty="0">
              <a:solidFill>
                <a:schemeClr val="tx2"/>
              </a:solidFill>
            </a:endParaRPr>
          </a:p>
        </p:txBody>
      </p:sp>
      <p:sp>
        <p:nvSpPr>
          <p:cNvPr id="3" name="Content Placeholder 2"/>
          <p:cNvSpPr>
            <a:spLocks noGrp="1"/>
          </p:cNvSpPr>
          <p:nvPr>
            <p:ph idx="1"/>
          </p:nvPr>
        </p:nvSpPr>
        <p:spPr>
          <a:xfrm>
            <a:off x="1520372" y="2101395"/>
            <a:ext cx="10515600" cy="4351338"/>
          </a:xfrm>
        </p:spPr>
        <p:txBody>
          <a:bodyPr>
            <a:normAutofit/>
          </a:bodyPr>
          <a:lstStyle/>
          <a:p>
            <a:pPr>
              <a:lnSpc>
                <a:spcPct val="200000"/>
              </a:lnSpc>
            </a:pPr>
            <a:r>
              <a:rPr lang="en-US" sz="3000" dirty="0">
                <a:latin typeface="Century Gothic" panose="020B0502020202020204" pitchFamily="34" charset="0"/>
              </a:rPr>
              <a:t>E</a:t>
            </a:r>
            <a:r>
              <a:rPr lang="en-US" sz="3000" dirty="0" smtClean="0">
                <a:latin typeface="Century Gothic" panose="020B0502020202020204" pitchFamily="34" charset="0"/>
              </a:rPr>
              <a:t>xpert knowledge </a:t>
            </a:r>
          </a:p>
          <a:p>
            <a:pPr>
              <a:lnSpc>
                <a:spcPct val="200000"/>
              </a:lnSpc>
            </a:pPr>
            <a:r>
              <a:rPr lang="en-US" sz="3000" dirty="0" smtClean="0">
                <a:latin typeface="Century Gothic" panose="020B0502020202020204" pitchFamily="34" charset="0"/>
              </a:rPr>
              <a:t>Expert opinion</a:t>
            </a:r>
          </a:p>
          <a:p>
            <a:pPr>
              <a:lnSpc>
                <a:spcPct val="200000"/>
              </a:lnSpc>
            </a:pPr>
            <a:r>
              <a:rPr lang="en-US" sz="3000" dirty="0">
                <a:latin typeface="Century Gothic" panose="020B0502020202020204" pitchFamily="34" charset="0"/>
              </a:rPr>
              <a:t>E</a:t>
            </a:r>
            <a:r>
              <a:rPr lang="en-US" sz="3000" dirty="0" smtClean="0">
                <a:latin typeface="Century Gothic" panose="020B0502020202020204" pitchFamily="34" charset="0"/>
              </a:rPr>
              <a:t>xpert </a:t>
            </a:r>
            <a:r>
              <a:rPr lang="en-US" sz="3000" dirty="0">
                <a:latin typeface="Century Gothic" panose="020B0502020202020204" pitchFamily="34" charset="0"/>
              </a:rPr>
              <a:t>judgment</a:t>
            </a:r>
            <a:endParaRPr lang="pt-BR" sz="3000" dirty="0">
              <a:latin typeface="Century Gothic" panose="020B0502020202020204" pitchFamily="34" charset="0"/>
            </a:endParaRPr>
          </a:p>
        </p:txBody>
      </p:sp>
    </p:spTree>
    <p:extLst>
      <p:ext uri="{BB962C8B-B14F-4D97-AF65-F5344CB8AC3E}">
        <p14:creationId xmlns:p14="http://schemas.microsoft.com/office/powerpoint/2010/main" val="1565563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a:solidFill>
                  <a:schemeClr val="tx2"/>
                </a:solidFill>
              </a:rPr>
              <a:t>Principais Resultados</a:t>
            </a:r>
          </a:p>
        </p:txBody>
      </p:sp>
      <p:sp>
        <p:nvSpPr>
          <p:cNvPr id="3" name="Content Placeholder 2"/>
          <p:cNvSpPr>
            <a:spLocks noGrp="1"/>
          </p:cNvSpPr>
          <p:nvPr>
            <p:ph idx="1"/>
          </p:nvPr>
        </p:nvSpPr>
        <p:spPr>
          <a:xfrm>
            <a:off x="537029" y="1825625"/>
            <a:ext cx="11306628" cy="4850946"/>
          </a:xfrm>
        </p:spPr>
        <p:txBody>
          <a:bodyPr>
            <a:normAutofit lnSpcReduction="10000"/>
          </a:bodyPr>
          <a:lstStyle/>
          <a:p>
            <a:pPr marL="0" indent="0">
              <a:lnSpc>
                <a:spcPct val="100000"/>
              </a:lnSpc>
              <a:spcBef>
                <a:spcPts val="0"/>
              </a:spcBef>
              <a:spcAft>
                <a:spcPts val="1800"/>
              </a:spcAft>
              <a:buNone/>
            </a:pPr>
            <a:r>
              <a:rPr lang="pt-BR" sz="3200" b="1" dirty="0" smtClean="0">
                <a:solidFill>
                  <a:schemeClr val="tx2"/>
                </a:solidFill>
                <a:latin typeface="+mj-lt"/>
              </a:rPr>
              <a:t>Pontos positivos:</a:t>
            </a:r>
          </a:p>
          <a:p>
            <a:pPr>
              <a:lnSpc>
                <a:spcPct val="100000"/>
              </a:lnSpc>
              <a:spcBef>
                <a:spcPts val="0"/>
              </a:spcBef>
              <a:spcAft>
                <a:spcPts val="1800"/>
              </a:spcAft>
            </a:pPr>
            <a:r>
              <a:rPr lang="pt-BR" dirty="0" smtClean="0">
                <a:latin typeface="+mj-lt"/>
              </a:rPr>
              <a:t>Aumento do </a:t>
            </a:r>
            <a:r>
              <a:rPr lang="pt-BR" dirty="0">
                <a:latin typeface="+mj-lt"/>
              </a:rPr>
              <a:t>nível de concordância entre </a:t>
            </a:r>
            <a:r>
              <a:rPr lang="pt-BR" dirty="0" smtClean="0">
                <a:latin typeface="+mj-lt"/>
              </a:rPr>
              <a:t>stakeholders (com variação entre as áreas)</a:t>
            </a:r>
            <a:endParaRPr lang="pt-BR" dirty="0">
              <a:latin typeface="+mj-lt"/>
            </a:endParaRPr>
          </a:p>
          <a:p>
            <a:pPr>
              <a:lnSpc>
                <a:spcPct val="100000"/>
              </a:lnSpc>
              <a:spcBef>
                <a:spcPts val="0"/>
              </a:spcBef>
              <a:spcAft>
                <a:spcPts val="1800"/>
              </a:spcAft>
            </a:pPr>
            <a:r>
              <a:rPr lang="pt-BR" dirty="0" smtClean="0">
                <a:latin typeface="+mj-lt"/>
              </a:rPr>
              <a:t>Documentação </a:t>
            </a:r>
            <a:r>
              <a:rPr lang="pt-BR" dirty="0">
                <a:latin typeface="+mj-lt"/>
              </a:rPr>
              <a:t>e </a:t>
            </a:r>
            <a:r>
              <a:rPr lang="pt-BR" dirty="0" smtClean="0">
                <a:latin typeface="+mj-lt"/>
              </a:rPr>
              <a:t>criação de um panorama geral das opiniões dos stekholders</a:t>
            </a:r>
            <a:endParaRPr lang="pt-BR" dirty="0">
              <a:latin typeface="+mj-lt"/>
            </a:endParaRPr>
          </a:p>
          <a:p>
            <a:pPr>
              <a:lnSpc>
                <a:spcPct val="100000"/>
              </a:lnSpc>
              <a:spcBef>
                <a:spcPts val="0"/>
              </a:spcBef>
              <a:spcAft>
                <a:spcPts val="1800"/>
              </a:spcAft>
            </a:pPr>
            <a:r>
              <a:rPr lang="pt-BR" dirty="0" smtClean="0">
                <a:latin typeface="+mj-lt"/>
              </a:rPr>
              <a:t>Maior </a:t>
            </a:r>
            <a:r>
              <a:rPr lang="pt-BR" dirty="0">
                <a:latin typeface="+mj-lt"/>
              </a:rPr>
              <a:t>interação das partes interessadas e a criação de uma visão comum da situação</a:t>
            </a:r>
          </a:p>
          <a:p>
            <a:pPr>
              <a:lnSpc>
                <a:spcPct val="100000"/>
              </a:lnSpc>
              <a:spcBef>
                <a:spcPts val="0"/>
              </a:spcBef>
              <a:spcAft>
                <a:spcPts val="1800"/>
              </a:spcAft>
            </a:pPr>
            <a:r>
              <a:rPr lang="pt-BR" dirty="0">
                <a:latin typeface="+mj-lt"/>
              </a:rPr>
              <a:t>Capacidade de incluir conhecimento e pontos de vista de grupos sociais marginalizados.</a:t>
            </a:r>
            <a:endParaRPr lang="en-US" dirty="0" smtClean="0">
              <a:latin typeface="+mj-lt"/>
            </a:endParaRPr>
          </a:p>
        </p:txBody>
      </p:sp>
    </p:spTree>
    <p:extLst>
      <p:ext uri="{BB962C8B-B14F-4D97-AF65-F5344CB8AC3E}">
        <p14:creationId xmlns:p14="http://schemas.microsoft.com/office/powerpoint/2010/main" val="2087485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a:solidFill>
                  <a:schemeClr val="tx2"/>
                </a:solidFill>
              </a:rPr>
              <a:t>Principais problemas</a:t>
            </a:r>
          </a:p>
        </p:txBody>
      </p:sp>
      <p:sp>
        <p:nvSpPr>
          <p:cNvPr id="3" name="Content Placeholder 2"/>
          <p:cNvSpPr>
            <a:spLocks noGrp="1"/>
          </p:cNvSpPr>
          <p:nvPr>
            <p:ph idx="1"/>
          </p:nvPr>
        </p:nvSpPr>
        <p:spPr/>
        <p:txBody>
          <a:bodyPr>
            <a:normAutofit/>
          </a:bodyPr>
          <a:lstStyle/>
          <a:p>
            <a:pPr marL="0" indent="0">
              <a:lnSpc>
                <a:spcPct val="100000"/>
              </a:lnSpc>
              <a:spcBef>
                <a:spcPts val="0"/>
              </a:spcBef>
              <a:spcAft>
                <a:spcPts val="1800"/>
              </a:spcAft>
              <a:buNone/>
            </a:pPr>
            <a:r>
              <a:rPr lang="pt-BR" sz="3200" b="1" dirty="0">
                <a:solidFill>
                  <a:srgbClr val="C00000"/>
                </a:solidFill>
                <a:latin typeface="+mj-lt"/>
              </a:rPr>
              <a:t>Pontos negativos:</a:t>
            </a:r>
          </a:p>
          <a:p>
            <a:pPr marL="0" indent="0">
              <a:buNone/>
            </a:pPr>
            <a:endParaRPr lang="pt-BR" dirty="0" smtClean="0">
              <a:latin typeface="+mj-lt"/>
            </a:endParaRPr>
          </a:p>
          <a:p>
            <a:pPr>
              <a:lnSpc>
                <a:spcPct val="100000"/>
              </a:lnSpc>
              <a:spcBef>
                <a:spcPts val="0"/>
              </a:spcBef>
              <a:spcAft>
                <a:spcPts val="1800"/>
              </a:spcAft>
            </a:pPr>
            <a:r>
              <a:rPr lang="pt-BR" dirty="0">
                <a:latin typeface="+mj-lt"/>
              </a:rPr>
              <a:t>Decisões iniciais (primeiras etapas) pode ter peso considerável no resultado</a:t>
            </a:r>
          </a:p>
          <a:p>
            <a:pPr>
              <a:lnSpc>
                <a:spcPct val="100000"/>
              </a:lnSpc>
              <a:spcBef>
                <a:spcPts val="0"/>
              </a:spcBef>
              <a:spcAft>
                <a:spcPts val="1800"/>
              </a:spcAft>
            </a:pPr>
            <a:r>
              <a:rPr lang="pt-BR" dirty="0">
                <a:latin typeface="+mj-lt"/>
              </a:rPr>
              <a:t>Relações de poder assimétricas dos membros do painel</a:t>
            </a:r>
          </a:p>
        </p:txBody>
      </p:sp>
    </p:spTree>
    <p:extLst>
      <p:ext uri="{BB962C8B-B14F-4D97-AF65-F5344CB8AC3E}">
        <p14:creationId xmlns:p14="http://schemas.microsoft.com/office/powerpoint/2010/main" val="2365964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a:solidFill>
                  <a:schemeClr val="tx2"/>
                </a:solidFill>
              </a:rPr>
              <a:t>Literatura</a:t>
            </a:r>
          </a:p>
        </p:txBody>
      </p:sp>
      <p:sp>
        <p:nvSpPr>
          <p:cNvPr id="3" name="Content Placeholder 2"/>
          <p:cNvSpPr>
            <a:spLocks noGrp="1"/>
          </p:cNvSpPr>
          <p:nvPr>
            <p:ph idx="1"/>
          </p:nvPr>
        </p:nvSpPr>
        <p:spPr>
          <a:xfrm>
            <a:off x="406400" y="1494971"/>
            <a:ext cx="11364686" cy="5050972"/>
          </a:xfrm>
        </p:spPr>
        <p:txBody>
          <a:bodyPr>
            <a:normAutofit fontScale="92500" lnSpcReduction="10000"/>
          </a:bodyPr>
          <a:lstStyle/>
          <a:p>
            <a:r>
              <a:rPr lang="pt-BR" dirty="0">
                <a:latin typeface="+mj-lt"/>
              </a:rPr>
              <a:t>Drescher, M., Perera, A.H., Johnson, C.J., Buse, L.J., Drew, C.A., Burgman, M.A., 2013. Toward rigorous use of expert knowledge in ecological research. Ecosphere 4, 1–26. </a:t>
            </a:r>
            <a:endParaRPr lang="pt-BR" dirty="0" smtClean="0">
              <a:latin typeface="+mj-lt"/>
            </a:endParaRPr>
          </a:p>
          <a:p>
            <a:r>
              <a:rPr lang="pt-BR" dirty="0" smtClean="0">
                <a:latin typeface="+mj-lt"/>
              </a:rPr>
              <a:t>Lund</a:t>
            </a:r>
            <a:r>
              <a:rPr lang="pt-BR" dirty="0">
                <a:latin typeface="+mj-lt"/>
              </a:rPr>
              <a:t>, S., Banta, G.T., Bunting, S.W., 2014. Applying stakeholder Delphi techniques for planning sustainable use of aquatic resources : experiences from upland. Sustain. Water Qual. Ecol. 4, </a:t>
            </a:r>
            <a:r>
              <a:rPr lang="pt-BR" dirty="0" smtClean="0">
                <a:latin typeface="+mj-lt"/>
              </a:rPr>
              <a:t>14–24.</a:t>
            </a:r>
            <a:endParaRPr lang="pt-BR" dirty="0">
              <a:latin typeface="+mj-lt"/>
            </a:endParaRPr>
          </a:p>
          <a:p>
            <a:r>
              <a:rPr lang="pt-BR" dirty="0">
                <a:latin typeface="+mj-lt"/>
              </a:rPr>
              <a:t>Martin, T.G., Burgman, M.A., Fidler, F., Kuhnert, P.M., Low-choy, S., Mcbride, M., Mengersen, K., 2011. Eliciting Expert Knowledge in Conservation Science. Conserv. Biol. 26, 29–38. </a:t>
            </a:r>
            <a:endParaRPr lang="pt-BR" dirty="0" smtClean="0">
              <a:latin typeface="+mj-lt"/>
            </a:endParaRPr>
          </a:p>
          <a:p>
            <a:r>
              <a:rPr lang="pt-BR" dirty="0" smtClean="0">
                <a:latin typeface="+mj-lt"/>
              </a:rPr>
              <a:t>Sutherland</a:t>
            </a:r>
            <a:r>
              <a:rPr lang="pt-BR" dirty="0">
                <a:latin typeface="+mj-lt"/>
              </a:rPr>
              <a:t>, W.J., Mcneill, J., Mukherjee, N., Hug, J., Opstal, M. Van, Dahdouh-guebas, F., Koedam, N., 2015. The Delphi technique in ecology and biological conservation : applications and guidelines. Methods Ecol. Evol. 1097–1109. </a:t>
            </a:r>
            <a:endParaRPr lang="pt-BR" dirty="0" smtClean="0">
              <a:latin typeface="+mj-lt"/>
            </a:endParaRPr>
          </a:p>
          <a:p>
            <a:r>
              <a:rPr lang="pt-BR" dirty="0" smtClean="0">
                <a:latin typeface="+mj-lt"/>
              </a:rPr>
              <a:t>Tversky</a:t>
            </a:r>
            <a:r>
              <a:rPr lang="pt-BR" dirty="0">
                <a:latin typeface="+mj-lt"/>
              </a:rPr>
              <a:t>, A., Kahneman, D., 1975. Judgment under uncertainty: Heuristics and biases, in: Utility, Probability, and Human Decision Making. Springer, pp. 141–162</a:t>
            </a:r>
            <a:r>
              <a:rPr lang="pt-BR" dirty="0" smtClean="0">
                <a:latin typeface="+mj-lt"/>
              </a:rPr>
              <a:t>.</a:t>
            </a:r>
            <a:endParaRPr lang="pt-BR" dirty="0">
              <a:latin typeface="+mj-lt"/>
            </a:endParaRPr>
          </a:p>
        </p:txBody>
      </p:sp>
    </p:spTree>
    <p:extLst>
      <p:ext uri="{BB962C8B-B14F-4D97-AF65-F5344CB8AC3E}">
        <p14:creationId xmlns:p14="http://schemas.microsoft.com/office/powerpoint/2010/main" val="1406237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9100" y="350610"/>
            <a:ext cx="11353800" cy="1325563"/>
          </a:xfrm>
        </p:spPr>
        <p:txBody>
          <a:bodyPr vert="horz" lIns="91440" tIns="45720" rIns="91440" bIns="45720" rtlCol="0" anchor="ctr">
            <a:noAutofit/>
          </a:bodyPr>
          <a:lstStyle/>
          <a:p>
            <a:r>
              <a:rPr lang="pt-BR" sz="4800" b="1" dirty="0">
                <a:solidFill>
                  <a:schemeClr val="tx2"/>
                </a:solidFill>
              </a:rPr>
              <a:t>Por que Elicitação de Experts na Conservação?</a:t>
            </a:r>
          </a:p>
        </p:txBody>
      </p:sp>
      <p:sp>
        <p:nvSpPr>
          <p:cNvPr id="3" name="Content Placeholder 2"/>
          <p:cNvSpPr>
            <a:spLocks noGrp="1"/>
          </p:cNvSpPr>
          <p:nvPr>
            <p:ph idx="1"/>
          </p:nvPr>
        </p:nvSpPr>
        <p:spPr>
          <a:xfrm>
            <a:off x="566058" y="2332490"/>
            <a:ext cx="11335656" cy="4351338"/>
          </a:xfrm>
        </p:spPr>
        <p:txBody>
          <a:bodyPr>
            <a:normAutofit/>
          </a:bodyPr>
          <a:lstStyle/>
          <a:p>
            <a:pPr>
              <a:lnSpc>
                <a:spcPct val="200000"/>
              </a:lnSpc>
            </a:pPr>
            <a:r>
              <a:rPr lang="en-US" dirty="0" err="1" smtClean="0">
                <a:latin typeface="Century Gothic" panose="020B0502020202020204" pitchFamily="34" charset="0"/>
              </a:rPr>
              <a:t>Recursos</a:t>
            </a:r>
            <a:r>
              <a:rPr lang="en-US" dirty="0" smtClean="0">
                <a:latin typeface="Century Gothic" panose="020B0502020202020204" pitchFamily="34" charset="0"/>
              </a:rPr>
              <a:t>/tempo </a:t>
            </a:r>
            <a:r>
              <a:rPr lang="en-US" dirty="0" err="1" smtClean="0">
                <a:latin typeface="Century Gothic" panose="020B0502020202020204" pitchFamily="34" charset="0"/>
              </a:rPr>
              <a:t>limitados</a:t>
            </a:r>
            <a:r>
              <a:rPr lang="en-US" dirty="0" smtClean="0">
                <a:latin typeface="Century Gothic" panose="020B0502020202020204" pitchFamily="34" charset="0"/>
              </a:rPr>
              <a:t> para a </a:t>
            </a:r>
            <a:r>
              <a:rPr lang="en-US" dirty="0" err="1" smtClean="0">
                <a:latin typeface="Century Gothic" panose="020B0502020202020204" pitchFamily="34" charset="0"/>
              </a:rPr>
              <a:t>coleta</a:t>
            </a:r>
            <a:r>
              <a:rPr lang="en-US" dirty="0" smtClean="0">
                <a:latin typeface="Century Gothic" panose="020B0502020202020204" pitchFamily="34" charset="0"/>
              </a:rPr>
              <a:t> de dados </a:t>
            </a:r>
            <a:r>
              <a:rPr lang="en-US" dirty="0" err="1" smtClean="0">
                <a:latin typeface="Century Gothic" panose="020B0502020202020204" pitchFamily="34" charset="0"/>
              </a:rPr>
              <a:t>empíricos</a:t>
            </a:r>
            <a:endParaRPr lang="en-US" dirty="0">
              <a:latin typeface="Century Gothic" panose="020B0502020202020204" pitchFamily="34" charset="0"/>
            </a:endParaRPr>
          </a:p>
          <a:p>
            <a:pPr>
              <a:lnSpc>
                <a:spcPct val="200000"/>
              </a:lnSpc>
            </a:pPr>
            <a:r>
              <a:rPr lang="en-US" dirty="0" err="1">
                <a:latin typeface="Century Gothic" panose="020B0502020202020204" pitchFamily="34" charset="0"/>
              </a:rPr>
              <a:t>Urgência</a:t>
            </a:r>
            <a:r>
              <a:rPr lang="en-US" dirty="0">
                <a:latin typeface="Century Gothic" panose="020B0502020202020204" pitchFamily="34" charset="0"/>
              </a:rPr>
              <a:t> </a:t>
            </a:r>
            <a:r>
              <a:rPr lang="en-US" dirty="0" err="1">
                <a:latin typeface="Century Gothic" panose="020B0502020202020204" pitchFamily="34" charset="0"/>
              </a:rPr>
              <a:t>em</a:t>
            </a:r>
            <a:r>
              <a:rPr lang="en-US" dirty="0">
                <a:latin typeface="Century Gothic" panose="020B0502020202020204" pitchFamily="34" charset="0"/>
              </a:rPr>
              <a:t> </a:t>
            </a:r>
            <a:r>
              <a:rPr lang="en-US" dirty="0" err="1">
                <a:latin typeface="Century Gothic" panose="020B0502020202020204" pitchFamily="34" charset="0"/>
              </a:rPr>
              <a:t>decisões</a:t>
            </a:r>
            <a:r>
              <a:rPr lang="en-US" dirty="0">
                <a:latin typeface="Century Gothic" panose="020B0502020202020204" pitchFamily="34" charset="0"/>
              </a:rPr>
              <a:t> de </a:t>
            </a:r>
            <a:r>
              <a:rPr lang="en-US" dirty="0" err="1">
                <a:latin typeface="Century Gothic" panose="020B0502020202020204" pitchFamily="34" charset="0"/>
              </a:rPr>
              <a:t>conservação</a:t>
            </a:r>
            <a:endParaRPr lang="pt-BR" dirty="0">
              <a:latin typeface="Century Gothic" panose="020B0502020202020204" pitchFamily="34" charset="0"/>
            </a:endParaRPr>
          </a:p>
          <a:p>
            <a:pPr>
              <a:lnSpc>
                <a:spcPct val="200000"/>
              </a:lnSpc>
            </a:pPr>
            <a:r>
              <a:rPr lang="en-US" dirty="0" err="1" smtClean="0">
                <a:latin typeface="Century Gothic" panose="020B0502020202020204" pitchFamily="34" charset="0"/>
              </a:rPr>
              <a:t>Sistemas</a:t>
            </a:r>
            <a:r>
              <a:rPr lang="en-US" dirty="0" smtClean="0">
                <a:latin typeface="Century Gothic" panose="020B0502020202020204" pitchFamily="34" charset="0"/>
              </a:rPr>
              <a:t> </a:t>
            </a:r>
            <a:r>
              <a:rPr lang="en-US" dirty="0" err="1" smtClean="0">
                <a:latin typeface="Century Gothic" panose="020B0502020202020204" pitchFamily="34" charset="0"/>
              </a:rPr>
              <a:t>complexos</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18811621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941" t="2770" r="3471" b="-136"/>
          <a:stretch/>
        </p:blipFill>
        <p:spPr>
          <a:xfrm>
            <a:off x="1727200" y="1582057"/>
            <a:ext cx="8650514" cy="4659085"/>
          </a:xfrm>
          <a:prstGeom prst="rect">
            <a:avLst/>
          </a:prstGeom>
          <a:ln w="63500">
            <a:solidFill>
              <a:schemeClr val="tx2"/>
            </a:solidFill>
          </a:ln>
          <a:effectLst>
            <a:outerShdw blurRad="50800" dist="88900" dir="2700000" algn="tl" rotWithShape="0">
              <a:prstClr val="black">
                <a:alpha val="40000"/>
              </a:prstClr>
            </a:outerShdw>
          </a:effectLst>
        </p:spPr>
      </p:pic>
      <p:sp>
        <p:nvSpPr>
          <p:cNvPr id="5" name="TextBox 4"/>
          <p:cNvSpPr txBox="1"/>
          <p:nvPr/>
        </p:nvSpPr>
        <p:spPr>
          <a:xfrm>
            <a:off x="10491536" y="6348482"/>
            <a:ext cx="2346158" cy="369332"/>
          </a:xfrm>
          <a:prstGeom prst="rect">
            <a:avLst/>
          </a:prstGeom>
          <a:noFill/>
        </p:spPr>
        <p:txBody>
          <a:bodyPr wrap="square" rtlCol="0">
            <a:spAutoFit/>
          </a:bodyPr>
          <a:lstStyle/>
          <a:p>
            <a:r>
              <a:rPr lang="pt-BR" dirty="0" smtClean="0"/>
              <a:t>Drescher, 2013</a:t>
            </a:r>
            <a:endParaRPr lang="pt-BR" dirty="0"/>
          </a:p>
        </p:txBody>
      </p:sp>
      <p:sp>
        <p:nvSpPr>
          <p:cNvPr id="8" name="Title 1"/>
          <p:cNvSpPr>
            <a:spLocks noGrp="1"/>
          </p:cNvSpPr>
          <p:nvPr>
            <p:ph type="title"/>
          </p:nvPr>
        </p:nvSpPr>
        <p:spPr>
          <a:xfrm>
            <a:off x="419100" y="350610"/>
            <a:ext cx="11353800" cy="1325563"/>
          </a:xfrm>
        </p:spPr>
        <p:txBody>
          <a:bodyPr vert="horz" lIns="91440" tIns="45720" rIns="91440" bIns="45720" rtlCol="0" anchor="ctr">
            <a:noAutofit/>
          </a:bodyPr>
          <a:lstStyle/>
          <a:p>
            <a:r>
              <a:rPr lang="pt-BR" sz="4800" b="1" dirty="0">
                <a:solidFill>
                  <a:schemeClr val="tx2"/>
                </a:solidFill>
              </a:rPr>
              <a:t>Por que Elicitação de Experts na Conservação?</a:t>
            </a:r>
          </a:p>
        </p:txBody>
      </p:sp>
    </p:spTree>
    <p:extLst>
      <p:ext uri="{BB962C8B-B14F-4D97-AF65-F5344CB8AC3E}">
        <p14:creationId xmlns:p14="http://schemas.microsoft.com/office/powerpoint/2010/main" val="3479363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303" y="365125"/>
            <a:ext cx="10515600" cy="1325563"/>
          </a:xfrm>
        </p:spPr>
        <p:txBody>
          <a:bodyPr>
            <a:normAutofit/>
          </a:bodyPr>
          <a:lstStyle/>
          <a:p>
            <a:r>
              <a:rPr lang="pt-BR" sz="4800" b="1" dirty="0" smtClean="0">
                <a:solidFill>
                  <a:schemeClr val="tx2"/>
                </a:solidFill>
              </a:rPr>
              <a:t>Quem é um Expert?</a:t>
            </a:r>
            <a:endParaRPr lang="pt-BR" sz="4800" b="1" dirty="0">
              <a:solidFill>
                <a:schemeClr val="tx2"/>
              </a:solidFill>
            </a:endParaRPr>
          </a:p>
        </p:txBody>
      </p:sp>
      <p:sp>
        <p:nvSpPr>
          <p:cNvPr id="4" name="Rectangle 3"/>
          <p:cNvSpPr/>
          <p:nvPr/>
        </p:nvSpPr>
        <p:spPr>
          <a:xfrm>
            <a:off x="5369656" y="1518419"/>
            <a:ext cx="5235191" cy="4541855"/>
          </a:xfrm>
          <a:prstGeom prst="rect">
            <a:avLst/>
          </a:prstGeom>
          <a:solidFill>
            <a:srgbClr val="003A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solidFill>
                <a:schemeClr val="tx2"/>
              </a:solidFill>
              <a:latin typeface="Century Gothic" panose="020B0502020202020204" pitchFamily="34" charset="0"/>
            </a:endParaRPr>
          </a:p>
        </p:txBody>
      </p:sp>
      <p:sp>
        <p:nvSpPr>
          <p:cNvPr id="5" name="TextBox 4"/>
          <p:cNvSpPr txBox="1"/>
          <p:nvPr/>
        </p:nvSpPr>
        <p:spPr>
          <a:xfrm>
            <a:off x="5892169" y="2209191"/>
            <a:ext cx="4371033" cy="3539430"/>
          </a:xfrm>
          <a:prstGeom prst="rect">
            <a:avLst/>
          </a:prstGeom>
          <a:noFill/>
        </p:spPr>
        <p:txBody>
          <a:bodyPr wrap="square" rtlCol="0">
            <a:spAutoFit/>
          </a:bodyPr>
          <a:lstStyle/>
          <a:p>
            <a:pPr algn="ctr"/>
            <a:r>
              <a:rPr lang="pt-BR" sz="2800" dirty="0">
                <a:solidFill>
                  <a:schemeClr val="bg1"/>
                </a:solidFill>
                <a:latin typeface="Century Gothic" panose="020B0502020202020204" pitchFamily="34" charset="0"/>
              </a:rPr>
              <a:t>“</a:t>
            </a:r>
            <a:r>
              <a:rPr lang="pt-BR" sz="2800" i="1" dirty="0">
                <a:solidFill>
                  <a:schemeClr val="bg1"/>
                </a:solidFill>
                <a:latin typeface="Century Gothic" panose="020B0502020202020204" pitchFamily="34" charset="0"/>
              </a:rPr>
              <a:t>An expert </a:t>
            </a:r>
            <a:r>
              <a:rPr lang="en-US" sz="2800" i="1" dirty="0">
                <a:solidFill>
                  <a:schemeClr val="bg1"/>
                </a:solidFill>
                <a:latin typeface="Century Gothic" panose="020B0502020202020204" pitchFamily="34" charset="0"/>
              </a:rPr>
              <a:t>is generally considered someone who holds information about a given topic and who should be deferred to in its </a:t>
            </a:r>
            <a:r>
              <a:rPr lang="pt-BR" sz="2800" i="1" dirty="0">
                <a:solidFill>
                  <a:schemeClr val="bg1"/>
                </a:solidFill>
                <a:latin typeface="Century Gothic" panose="020B0502020202020204" pitchFamily="34" charset="0"/>
              </a:rPr>
              <a:t>interpretation.</a:t>
            </a:r>
            <a:r>
              <a:rPr lang="pt-BR" sz="2800" dirty="0">
                <a:solidFill>
                  <a:schemeClr val="bg1"/>
                </a:solidFill>
                <a:latin typeface="Century Gothic" panose="020B0502020202020204" pitchFamily="34" charset="0"/>
              </a:rPr>
              <a:t>”</a:t>
            </a:r>
          </a:p>
          <a:p>
            <a:pPr algn="ctr"/>
            <a:endParaRPr lang="pt-BR" sz="2800" dirty="0">
              <a:solidFill>
                <a:schemeClr val="bg1"/>
              </a:solidFill>
            </a:endParaRPr>
          </a:p>
        </p:txBody>
      </p:sp>
      <p:sp>
        <p:nvSpPr>
          <p:cNvPr id="7" name="TextBox 6"/>
          <p:cNvSpPr txBox="1"/>
          <p:nvPr/>
        </p:nvSpPr>
        <p:spPr>
          <a:xfrm>
            <a:off x="8464548" y="5449627"/>
            <a:ext cx="2055725" cy="369332"/>
          </a:xfrm>
          <a:prstGeom prst="rect">
            <a:avLst/>
          </a:prstGeom>
          <a:noFill/>
        </p:spPr>
        <p:txBody>
          <a:bodyPr wrap="square" rtlCol="0">
            <a:spAutoFit/>
          </a:bodyPr>
          <a:lstStyle/>
          <a:p>
            <a:r>
              <a:rPr lang="pt-BR" dirty="0" smtClean="0">
                <a:solidFill>
                  <a:schemeClr val="bg1"/>
                </a:solidFill>
              </a:rPr>
              <a:t>(Martin et al. 2011)</a:t>
            </a:r>
            <a:endParaRPr lang="pt-BR"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17" y="2461847"/>
            <a:ext cx="3750079" cy="2798136"/>
          </a:xfrm>
          <a:prstGeom prst="rect">
            <a:avLst/>
          </a:prstGeom>
        </p:spPr>
      </p:pic>
    </p:spTree>
    <p:extLst>
      <p:ext uri="{BB962C8B-B14F-4D97-AF65-F5344CB8AC3E}">
        <p14:creationId xmlns:p14="http://schemas.microsoft.com/office/powerpoint/2010/main" val="1511859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smtClean="0">
                <a:solidFill>
                  <a:schemeClr val="tx2"/>
                </a:solidFill>
              </a:rPr>
              <a:t>Críticas a Elicitação de Expert </a:t>
            </a:r>
            <a:endParaRPr lang="pt-BR" sz="4800" b="1" dirty="0">
              <a:solidFill>
                <a:schemeClr val="tx2"/>
              </a:solidFill>
            </a:endParaRPr>
          </a:p>
        </p:txBody>
      </p:sp>
      <p:sp>
        <p:nvSpPr>
          <p:cNvPr id="3" name="Content Placeholder 2"/>
          <p:cNvSpPr>
            <a:spLocks noGrp="1"/>
          </p:cNvSpPr>
          <p:nvPr>
            <p:ph idx="1"/>
          </p:nvPr>
        </p:nvSpPr>
        <p:spPr>
          <a:xfrm>
            <a:off x="1404257" y="1851025"/>
            <a:ext cx="8001000" cy="4351338"/>
          </a:xfrm>
        </p:spPr>
        <p:txBody>
          <a:bodyPr>
            <a:normAutofit lnSpcReduction="10000"/>
          </a:bodyPr>
          <a:lstStyle/>
          <a:p>
            <a:pPr>
              <a:lnSpc>
                <a:spcPct val="150000"/>
              </a:lnSpc>
            </a:pPr>
            <a:r>
              <a:rPr lang="pt-BR" dirty="0"/>
              <a:t>Ser tendencioso</a:t>
            </a:r>
          </a:p>
          <a:p>
            <a:pPr>
              <a:lnSpc>
                <a:spcPct val="150000"/>
              </a:lnSpc>
            </a:pPr>
            <a:r>
              <a:rPr lang="pt-BR" dirty="0" smtClean="0"/>
              <a:t>Difícil de calibrar</a:t>
            </a:r>
            <a:endParaRPr lang="pt-BR" dirty="0"/>
          </a:p>
          <a:p>
            <a:pPr>
              <a:lnSpc>
                <a:spcPct val="150000"/>
              </a:lnSpc>
            </a:pPr>
            <a:r>
              <a:rPr lang="pt-BR" dirty="0" smtClean="0"/>
              <a:t>Difícil de ser repetido</a:t>
            </a:r>
            <a:endParaRPr lang="pt-BR" dirty="0"/>
          </a:p>
          <a:p>
            <a:pPr>
              <a:lnSpc>
                <a:spcPct val="150000"/>
              </a:lnSpc>
            </a:pPr>
            <a:r>
              <a:rPr lang="pt-BR" dirty="0"/>
              <a:t>Fraca inferência </a:t>
            </a:r>
            <a:r>
              <a:rPr lang="pt-BR" dirty="0" smtClean="0"/>
              <a:t>em tomadas </a:t>
            </a:r>
            <a:r>
              <a:rPr lang="pt-BR" dirty="0"/>
              <a:t>de decisão</a:t>
            </a:r>
          </a:p>
          <a:p>
            <a:pPr>
              <a:lnSpc>
                <a:spcPct val="150000"/>
              </a:lnSpc>
            </a:pPr>
            <a:r>
              <a:rPr lang="pt-BR" dirty="0"/>
              <a:t>Métodos complexos e demorados</a:t>
            </a:r>
          </a:p>
          <a:p>
            <a:pPr>
              <a:lnSpc>
                <a:spcPct val="150000"/>
              </a:lnSpc>
            </a:pPr>
            <a:r>
              <a:rPr lang="pt-BR" dirty="0"/>
              <a:t>Falta de rigor </a:t>
            </a:r>
            <a:r>
              <a:rPr lang="pt-BR" dirty="0" smtClean="0"/>
              <a:t>científico</a:t>
            </a:r>
            <a:endParaRPr lang="en-US" dirty="0" smtClean="0"/>
          </a:p>
        </p:txBody>
      </p:sp>
      <p:sp>
        <p:nvSpPr>
          <p:cNvPr id="4" name="Rectangle 3"/>
          <p:cNvSpPr/>
          <p:nvPr/>
        </p:nvSpPr>
        <p:spPr>
          <a:xfrm>
            <a:off x="10404011" y="6362700"/>
            <a:ext cx="1787989" cy="369332"/>
          </a:xfrm>
          <a:prstGeom prst="rect">
            <a:avLst/>
          </a:prstGeom>
        </p:spPr>
        <p:txBody>
          <a:bodyPr wrap="none">
            <a:spAutoFit/>
          </a:bodyPr>
          <a:lstStyle/>
          <a:p>
            <a:pPr algn="r"/>
            <a:r>
              <a:rPr lang="en-US" dirty="0" smtClean="0"/>
              <a:t>(</a:t>
            </a:r>
            <a:r>
              <a:rPr lang="en-US" dirty="0" err="1" smtClean="0"/>
              <a:t>Krinitzsky</a:t>
            </a:r>
            <a:r>
              <a:rPr lang="en-US" dirty="0" smtClean="0"/>
              <a:t> </a:t>
            </a:r>
            <a:r>
              <a:rPr lang="en-US" dirty="0"/>
              <a:t>1993) </a:t>
            </a:r>
            <a:endParaRPr lang="pt-BR" dirty="0"/>
          </a:p>
        </p:txBody>
      </p:sp>
    </p:spTree>
    <p:extLst>
      <p:ext uri="{BB962C8B-B14F-4D97-AF65-F5344CB8AC3E}">
        <p14:creationId xmlns:p14="http://schemas.microsoft.com/office/powerpoint/2010/main" val="4072179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857" y="1746477"/>
            <a:ext cx="9144000" cy="2387600"/>
          </a:xfrm>
        </p:spPr>
        <p:txBody>
          <a:bodyPr>
            <a:noAutofit/>
          </a:bodyPr>
          <a:lstStyle/>
          <a:p>
            <a:pPr>
              <a:spcAft>
                <a:spcPts val="1200"/>
              </a:spcAft>
            </a:pPr>
            <a:r>
              <a:rPr lang="pt-BR" dirty="0" smtClean="0">
                <a:solidFill>
                  <a:schemeClr val="tx2"/>
                </a:solidFill>
                <a:latin typeface="Century Gothic" panose="020B0502020202020204" pitchFamily="34" charset="0"/>
              </a:rPr>
              <a:t>Expert Elicitation Survey </a:t>
            </a:r>
            <a:br>
              <a:rPr lang="pt-BR" dirty="0" smtClean="0">
                <a:solidFill>
                  <a:schemeClr val="tx2"/>
                </a:solidFill>
                <a:latin typeface="Century Gothic" panose="020B0502020202020204" pitchFamily="34" charset="0"/>
              </a:rPr>
            </a:br>
            <a:endParaRPr lang="pt-BR" dirty="0">
              <a:solidFill>
                <a:schemeClr val="tx2"/>
              </a:solidFill>
              <a:latin typeface="Century Gothic" panose="020B0502020202020204" pitchFamily="34" charset="0"/>
            </a:endParaRPr>
          </a:p>
        </p:txBody>
      </p:sp>
      <p:sp>
        <p:nvSpPr>
          <p:cNvPr id="4" name="Subtitle 3"/>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11530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4266" b="3744"/>
          <a:stretch/>
        </p:blipFill>
        <p:spPr>
          <a:xfrm>
            <a:off x="601078" y="416475"/>
            <a:ext cx="10925175" cy="5334614"/>
          </a:xfrm>
          <a:prstGeom prst="rect">
            <a:avLst/>
          </a:prstGeom>
          <a:effectLst>
            <a:outerShdw blurRad="50800" dist="63500" dir="2700000" algn="tl" rotWithShape="0">
              <a:prstClr val="black">
                <a:alpha val="40000"/>
              </a:prstClr>
            </a:outerShdw>
          </a:effectLst>
        </p:spPr>
      </p:pic>
      <p:sp>
        <p:nvSpPr>
          <p:cNvPr id="3" name="TextBox 2"/>
          <p:cNvSpPr txBox="1"/>
          <p:nvPr/>
        </p:nvSpPr>
        <p:spPr>
          <a:xfrm>
            <a:off x="685299" y="5931568"/>
            <a:ext cx="10299032" cy="1077218"/>
          </a:xfrm>
          <a:prstGeom prst="rect">
            <a:avLst/>
          </a:prstGeom>
          <a:noFill/>
        </p:spPr>
        <p:txBody>
          <a:bodyPr wrap="square" rtlCol="0">
            <a:spAutoFit/>
          </a:bodyPr>
          <a:lstStyle/>
          <a:p>
            <a:pPr algn="ctr"/>
            <a:r>
              <a:rPr lang="en-US" sz="3200" b="1" dirty="0" err="1">
                <a:solidFill>
                  <a:schemeClr val="tx2"/>
                </a:solidFill>
              </a:rPr>
              <a:t>E</a:t>
            </a:r>
            <a:r>
              <a:rPr lang="en-US" sz="3200" b="1" dirty="0" err="1" smtClean="0">
                <a:solidFill>
                  <a:schemeClr val="tx2"/>
                </a:solidFill>
              </a:rPr>
              <a:t>licitação</a:t>
            </a:r>
            <a:r>
              <a:rPr lang="en-US" sz="3200" b="1" dirty="0" smtClean="0">
                <a:solidFill>
                  <a:schemeClr val="tx2"/>
                </a:solidFill>
              </a:rPr>
              <a:t> de </a:t>
            </a:r>
            <a:r>
              <a:rPr lang="en-US" sz="3200" b="1" dirty="0" err="1" smtClean="0">
                <a:solidFill>
                  <a:schemeClr val="tx2"/>
                </a:solidFill>
              </a:rPr>
              <a:t>variáveis</a:t>
            </a:r>
            <a:r>
              <a:rPr lang="en-US" sz="3200" b="1" dirty="0" smtClean="0">
                <a:solidFill>
                  <a:schemeClr val="tx2"/>
                </a:solidFill>
              </a:rPr>
              <a:t> </a:t>
            </a:r>
            <a:r>
              <a:rPr lang="en-US" sz="3200" b="1" dirty="0" err="1" smtClean="0">
                <a:solidFill>
                  <a:schemeClr val="tx2"/>
                </a:solidFill>
              </a:rPr>
              <a:t>quantitativas</a:t>
            </a:r>
            <a:endParaRPr lang="en-US" sz="3200" b="1" dirty="0">
              <a:solidFill>
                <a:schemeClr val="tx2"/>
              </a:solidFill>
            </a:endParaRPr>
          </a:p>
          <a:p>
            <a:pPr algn="ctr"/>
            <a:endParaRPr lang="pt-BR" sz="3200" b="1" dirty="0">
              <a:solidFill>
                <a:schemeClr val="tx2"/>
              </a:solidFill>
            </a:endParaRPr>
          </a:p>
        </p:txBody>
      </p:sp>
    </p:spTree>
    <p:extLst>
      <p:ext uri="{BB962C8B-B14F-4D97-AF65-F5344CB8AC3E}">
        <p14:creationId xmlns:p14="http://schemas.microsoft.com/office/powerpoint/2010/main" val="355257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4800" b="1" dirty="0" smtClean="0">
                <a:solidFill>
                  <a:schemeClr val="tx2"/>
                </a:solidFill>
              </a:rPr>
              <a:t>Passo-a-passo do Martin et al., 2011 </a:t>
            </a:r>
            <a:endParaRPr lang="pt-BR" sz="4800" b="1" dirty="0">
              <a:solidFill>
                <a:schemeClr val="tx2"/>
              </a:solidFill>
            </a:endParaRPr>
          </a:p>
        </p:txBody>
      </p:sp>
      <p:sp>
        <p:nvSpPr>
          <p:cNvPr id="3" name="Content Placeholder 2"/>
          <p:cNvSpPr>
            <a:spLocks noGrp="1"/>
          </p:cNvSpPr>
          <p:nvPr>
            <p:ph idx="1"/>
          </p:nvPr>
        </p:nvSpPr>
        <p:spPr/>
        <p:txBody>
          <a:bodyPr>
            <a:noAutofit/>
          </a:bodyPr>
          <a:lstStyle/>
          <a:p>
            <a:pPr marL="514350" indent="-514350">
              <a:lnSpc>
                <a:spcPct val="100000"/>
              </a:lnSpc>
              <a:spcAft>
                <a:spcPts val="1200"/>
              </a:spcAft>
              <a:buFont typeface="+mj-lt"/>
              <a:buAutoNum type="arabicPeriod"/>
            </a:pPr>
            <a:r>
              <a:rPr lang="pt-BR" sz="3200" dirty="0" smtClean="0"/>
              <a:t>Decidir </a:t>
            </a:r>
            <a:r>
              <a:rPr lang="pt-BR" sz="3200" dirty="0"/>
              <a:t>como a informação será usada</a:t>
            </a:r>
          </a:p>
          <a:p>
            <a:pPr marL="514350" indent="-514350">
              <a:lnSpc>
                <a:spcPct val="100000"/>
              </a:lnSpc>
              <a:spcAft>
                <a:spcPts val="1200"/>
              </a:spcAft>
              <a:buFont typeface="+mj-lt"/>
              <a:buAutoNum type="arabicPeriod"/>
            </a:pPr>
            <a:r>
              <a:rPr lang="pt-BR" sz="3200" dirty="0" smtClean="0"/>
              <a:t>Decidir qual informação elicitar</a:t>
            </a:r>
            <a:endParaRPr lang="pt-BR" sz="3200" dirty="0"/>
          </a:p>
          <a:p>
            <a:pPr marL="514350" indent="-514350">
              <a:lnSpc>
                <a:spcPct val="100000"/>
              </a:lnSpc>
              <a:spcAft>
                <a:spcPts val="1200"/>
              </a:spcAft>
              <a:buFont typeface="+mj-lt"/>
              <a:buAutoNum type="arabicPeriod"/>
            </a:pPr>
            <a:r>
              <a:rPr lang="pt-BR" sz="3200" dirty="0" smtClean="0"/>
              <a:t>Planejar </a:t>
            </a:r>
            <a:r>
              <a:rPr lang="pt-BR" sz="3200" dirty="0"/>
              <a:t>o processo de elicitação</a:t>
            </a:r>
          </a:p>
          <a:p>
            <a:pPr marL="514350" indent="-514350">
              <a:lnSpc>
                <a:spcPct val="100000"/>
              </a:lnSpc>
              <a:spcAft>
                <a:spcPts val="1200"/>
              </a:spcAft>
              <a:buFont typeface="+mj-lt"/>
              <a:buAutoNum type="arabicPeriod"/>
            </a:pPr>
            <a:r>
              <a:rPr lang="pt-BR" sz="3200" dirty="0" smtClean="0"/>
              <a:t>Realizar </a:t>
            </a:r>
            <a:r>
              <a:rPr lang="pt-BR" sz="3200" dirty="0"/>
              <a:t>a elicitação </a:t>
            </a:r>
            <a:endParaRPr lang="pt-BR" sz="3200" dirty="0" smtClean="0"/>
          </a:p>
          <a:p>
            <a:pPr marL="457200" lvl="1" indent="0">
              <a:lnSpc>
                <a:spcPct val="100000"/>
              </a:lnSpc>
              <a:spcBef>
                <a:spcPts val="0"/>
              </a:spcBef>
              <a:spcAft>
                <a:spcPts val="600"/>
              </a:spcAft>
              <a:buNone/>
            </a:pPr>
            <a:r>
              <a:rPr lang="pt-BR" sz="2800" dirty="0" smtClean="0">
                <a:solidFill>
                  <a:schemeClr val="accent1">
                    <a:lumMod val="75000"/>
                  </a:schemeClr>
                </a:solidFill>
              </a:rPr>
              <a:t>	a) Individual </a:t>
            </a:r>
            <a:r>
              <a:rPr lang="pt-BR" sz="2800" dirty="0"/>
              <a:t>ou</a:t>
            </a:r>
            <a:r>
              <a:rPr lang="pt-BR" sz="2800" dirty="0">
                <a:solidFill>
                  <a:schemeClr val="accent1">
                    <a:lumMod val="75000"/>
                  </a:schemeClr>
                </a:solidFill>
              </a:rPr>
              <a:t> em grupo</a:t>
            </a:r>
          </a:p>
          <a:p>
            <a:pPr marL="457200" lvl="1" indent="0">
              <a:lnSpc>
                <a:spcPct val="100000"/>
              </a:lnSpc>
              <a:spcBef>
                <a:spcPts val="0"/>
              </a:spcBef>
              <a:spcAft>
                <a:spcPts val="600"/>
              </a:spcAft>
              <a:buNone/>
            </a:pPr>
            <a:r>
              <a:rPr lang="pt-BR" sz="2800" dirty="0" smtClean="0">
                <a:solidFill>
                  <a:schemeClr val="accent1">
                    <a:lumMod val="75000"/>
                  </a:schemeClr>
                </a:solidFill>
              </a:rPr>
              <a:t>	b) Direta </a:t>
            </a:r>
            <a:r>
              <a:rPr lang="pt-BR" sz="2800" dirty="0" smtClean="0"/>
              <a:t>ou</a:t>
            </a:r>
            <a:r>
              <a:rPr lang="pt-BR" sz="2800" dirty="0" smtClean="0">
                <a:solidFill>
                  <a:schemeClr val="accent1">
                    <a:lumMod val="75000"/>
                  </a:schemeClr>
                </a:solidFill>
              </a:rPr>
              <a:t> Indireta</a:t>
            </a:r>
          </a:p>
          <a:p>
            <a:pPr marL="514350" indent="-514350">
              <a:lnSpc>
                <a:spcPct val="100000"/>
              </a:lnSpc>
              <a:spcAft>
                <a:spcPts val="1200"/>
              </a:spcAft>
              <a:buFont typeface="+mj-lt"/>
              <a:buAutoNum type="arabicPeriod"/>
            </a:pPr>
            <a:r>
              <a:rPr lang="pt-BR" sz="3200" dirty="0" smtClean="0"/>
              <a:t>Codificando </a:t>
            </a:r>
            <a:r>
              <a:rPr lang="pt-BR" sz="3200" dirty="0"/>
              <a:t>a informação obtida</a:t>
            </a:r>
            <a:endParaRPr lang="en-US" sz="3200" dirty="0"/>
          </a:p>
        </p:txBody>
      </p:sp>
    </p:spTree>
    <p:extLst>
      <p:ext uri="{BB962C8B-B14F-4D97-AF65-F5344CB8AC3E}">
        <p14:creationId xmlns:p14="http://schemas.microsoft.com/office/powerpoint/2010/main" val="3500799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3601</TotalTime>
  <Words>1168</Words>
  <Application>Microsoft Office PowerPoint</Application>
  <PresentationFormat>Widescreen</PresentationFormat>
  <Paragraphs>132</Paragraphs>
  <Slides>22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Century Gothic</vt:lpstr>
      <vt:lpstr>Office Theme</vt:lpstr>
      <vt:lpstr>Expert Elicitation Survey  e Delphi Method</vt:lpstr>
      <vt:lpstr>Elicitação de Experts na Ciência</vt:lpstr>
      <vt:lpstr>Por que Elicitação de Experts na Conservação?</vt:lpstr>
      <vt:lpstr>Por que Elicitação de Experts na Conservação?</vt:lpstr>
      <vt:lpstr>Quem é um Expert?</vt:lpstr>
      <vt:lpstr>Críticas a Elicitação de Expert </vt:lpstr>
      <vt:lpstr>Expert Elicitation Survey  </vt:lpstr>
      <vt:lpstr>PowerPoint Presentation</vt:lpstr>
      <vt:lpstr>Passo-a-passo do Martin et al., 2011 </vt:lpstr>
      <vt:lpstr>Acurácia da Informação Elicitada</vt:lpstr>
      <vt:lpstr>Lidando com a Incerteza</vt:lpstr>
      <vt:lpstr>Lidando com a Incerteza</vt:lpstr>
      <vt:lpstr> Delphi Method</vt:lpstr>
      <vt:lpstr>Delphi Method</vt:lpstr>
      <vt:lpstr>Delphi Method</vt:lpstr>
      <vt:lpstr>Aplicações do Delphi Method</vt:lpstr>
      <vt:lpstr>PowerPoint Presentation</vt:lpstr>
      <vt:lpstr>Objetivo</vt:lpstr>
      <vt:lpstr>Métodos</vt:lpstr>
      <vt:lpstr>Principais Resultados</vt:lpstr>
      <vt:lpstr>Principais problemas</vt:lpstr>
      <vt:lpstr>Literatura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Rocha</dc:creator>
  <cp:lastModifiedBy>Daniel Rocha</cp:lastModifiedBy>
  <cp:revision>56</cp:revision>
  <dcterms:created xsi:type="dcterms:W3CDTF">2017-08-11T17:50:23Z</dcterms:created>
  <dcterms:modified xsi:type="dcterms:W3CDTF">2017-08-21T19:44:22Z</dcterms:modified>
</cp:coreProperties>
</file>