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lon Groh" userId="920fd3873b31f4cc" providerId="LiveId" clId="{8DF9C1D7-B380-4472-8160-173E2CE2EEE7}"/>
    <pc:docChg chg="modSld">
      <pc:chgData name="Dillon Groh" userId="920fd3873b31f4cc" providerId="LiveId" clId="{8DF9C1D7-B380-4472-8160-173E2CE2EEE7}" dt="2023-04-26T19:35:29.315" v="4" actId="255"/>
      <pc:docMkLst>
        <pc:docMk/>
      </pc:docMkLst>
      <pc:sldChg chg="modSp mod">
        <pc:chgData name="Dillon Groh" userId="920fd3873b31f4cc" providerId="LiveId" clId="{8DF9C1D7-B380-4472-8160-173E2CE2EEE7}" dt="2023-04-26T19:35:29.315" v="4" actId="255"/>
        <pc:sldMkLst>
          <pc:docMk/>
          <pc:sldMk cId="252940400" sldId="259"/>
        </pc:sldMkLst>
        <pc:spChg chg="mod">
          <ac:chgData name="Dillon Groh" userId="920fd3873b31f4cc" providerId="LiveId" clId="{8DF9C1D7-B380-4472-8160-173E2CE2EEE7}" dt="2023-04-26T19:35:29.315" v="4" actId="255"/>
          <ac:spMkLst>
            <pc:docMk/>
            <pc:sldMk cId="252940400" sldId="259"/>
            <ac:spMk id="3" creationId="{8B24ED29-FFC4-5F9F-86FF-642576BE1124}"/>
          </ac:spMkLst>
        </pc:spChg>
      </pc:sldChg>
      <pc:sldChg chg="modSp mod">
        <pc:chgData name="Dillon Groh" userId="920fd3873b31f4cc" providerId="LiveId" clId="{8DF9C1D7-B380-4472-8160-173E2CE2EEE7}" dt="2023-04-26T19:35:04.429" v="1" actId="255"/>
        <pc:sldMkLst>
          <pc:docMk/>
          <pc:sldMk cId="30290564" sldId="274"/>
        </pc:sldMkLst>
        <pc:spChg chg="mod">
          <ac:chgData name="Dillon Groh" userId="920fd3873b31f4cc" providerId="LiveId" clId="{8DF9C1D7-B380-4472-8160-173E2CE2EEE7}" dt="2023-04-26T19:35:04.429" v="1" actId="255"/>
          <ac:spMkLst>
            <pc:docMk/>
            <pc:sldMk cId="30290564" sldId="274"/>
            <ac:spMk id="3" creationId="{BD5164D3-8155-84EA-DAE0-C927AAB2AA9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genen\OneDrive\Desktop\Prob%20and%20Stat\TestSite\norm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enen\OneDrive\Desktop\Prob%20and%20Stat\TestSite\sal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enen\OneDrive\Desktop\Prob%20and%20Stat\TestSite\smooth.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480148488473875E-2"/>
          <c:y val="0.17612602383340864"/>
          <c:w val="0.89145798157995781"/>
          <c:h val="0.74228295819935697"/>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normal!$A$1:$A$21</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xVal>
          <c:yVal>
            <c:numRef>
              <c:f>normal!$B$1:$B$21</c:f>
              <c:numCache>
                <c:formatCode>General</c:formatCode>
                <c:ptCount val="21"/>
                <c:pt idx="0">
                  <c:v>-14</c:v>
                </c:pt>
                <c:pt idx="1">
                  <c:v>-12.5</c:v>
                </c:pt>
                <c:pt idx="2">
                  <c:v>-11</c:v>
                </c:pt>
                <c:pt idx="3">
                  <c:v>-9.5</c:v>
                </c:pt>
                <c:pt idx="4">
                  <c:v>-8</c:v>
                </c:pt>
                <c:pt idx="5">
                  <c:v>-6.5</c:v>
                </c:pt>
                <c:pt idx="6">
                  <c:v>-5</c:v>
                </c:pt>
                <c:pt idx="7">
                  <c:v>-3.5</c:v>
                </c:pt>
                <c:pt idx="8">
                  <c:v>-2</c:v>
                </c:pt>
                <c:pt idx="9">
                  <c:v>-0.5</c:v>
                </c:pt>
                <c:pt idx="10">
                  <c:v>1</c:v>
                </c:pt>
                <c:pt idx="11">
                  <c:v>2.5</c:v>
                </c:pt>
                <c:pt idx="12">
                  <c:v>4</c:v>
                </c:pt>
                <c:pt idx="13">
                  <c:v>5.5</c:v>
                </c:pt>
                <c:pt idx="14">
                  <c:v>7</c:v>
                </c:pt>
                <c:pt idx="15">
                  <c:v>8.5</c:v>
                </c:pt>
                <c:pt idx="16">
                  <c:v>10</c:v>
                </c:pt>
                <c:pt idx="17">
                  <c:v>11.5</c:v>
                </c:pt>
                <c:pt idx="18">
                  <c:v>13</c:v>
                </c:pt>
                <c:pt idx="19">
                  <c:v>14.5</c:v>
                </c:pt>
                <c:pt idx="20">
                  <c:v>16</c:v>
                </c:pt>
              </c:numCache>
            </c:numRef>
          </c:yVal>
          <c:smooth val="0"/>
          <c:extLst>
            <c:ext xmlns:c16="http://schemas.microsoft.com/office/drawing/2014/chart" uri="{C3380CC4-5D6E-409C-BE32-E72D297353CC}">
              <c16:uniqueId val="{00000000-4B06-40EB-BD20-DD3597762778}"/>
            </c:ext>
          </c:extLst>
        </c:ser>
        <c:dLbls>
          <c:showLegendKey val="0"/>
          <c:showVal val="0"/>
          <c:showCatName val="0"/>
          <c:showSerName val="0"/>
          <c:showPercent val="0"/>
          <c:showBubbleSize val="0"/>
        </c:dLbls>
        <c:axId val="600160448"/>
        <c:axId val="600164672"/>
      </c:scatterChart>
      <c:valAx>
        <c:axId val="600160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164672"/>
        <c:crosses val="autoZero"/>
        <c:crossBetween val="midCat"/>
      </c:valAx>
      <c:valAx>
        <c:axId val="60016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160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salt!$A$1:$A$21</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xVal>
          <c:yVal>
            <c:numRef>
              <c:f>salt!$B$1:$B$21</c:f>
              <c:numCache>
                <c:formatCode>General</c:formatCode>
                <c:ptCount val="21"/>
                <c:pt idx="0">
                  <c:v>-14</c:v>
                </c:pt>
                <c:pt idx="1">
                  <c:v>-11.429792969909499</c:v>
                </c:pt>
                <c:pt idx="2">
                  <c:v>-12.737502327631899</c:v>
                </c:pt>
                <c:pt idx="3">
                  <c:v>-11.209239409758499</c:v>
                </c:pt>
                <c:pt idx="4">
                  <c:v>-6.9511549364374803</c:v>
                </c:pt>
                <c:pt idx="5">
                  <c:v>-4.9622081187183102</c:v>
                </c:pt>
                <c:pt idx="6">
                  <c:v>-3.2702419776988001</c:v>
                </c:pt>
                <c:pt idx="7">
                  <c:v>-5.0396034266260097</c:v>
                </c:pt>
                <c:pt idx="8">
                  <c:v>-3.0429837281203902</c:v>
                </c:pt>
                <c:pt idx="9">
                  <c:v>-0.49389902163503002</c:v>
                </c:pt>
                <c:pt idx="10">
                  <c:v>2.1623599179623998</c:v>
                </c:pt>
                <c:pt idx="11">
                  <c:v>2.51795157299274</c:v>
                </c:pt>
                <c:pt idx="12">
                  <c:v>5.82421333415187</c:v>
                </c:pt>
                <c:pt idx="13">
                  <c:v>6.0165644374107004</c:v>
                </c:pt>
                <c:pt idx="14">
                  <c:v>6.5289426909239499</c:v>
                </c:pt>
                <c:pt idx="15">
                  <c:v>8.2859114995159207</c:v>
                </c:pt>
                <c:pt idx="16">
                  <c:v>8.3629997444236395</c:v>
                </c:pt>
                <c:pt idx="17">
                  <c:v>13.148965720225</c:v>
                </c:pt>
                <c:pt idx="18">
                  <c:v>14.6580422113997</c:v>
                </c:pt>
                <c:pt idx="19">
                  <c:v>14.297864006247</c:v>
                </c:pt>
                <c:pt idx="20">
                  <c:v>16</c:v>
                </c:pt>
              </c:numCache>
            </c:numRef>
          </c:yVal>
          <c:smooth val="0"/>
          <c:extLst>
            <c:ext xmlns:c16="http://schemas.microsoft.com/office/drawing/2014/chart" uri="{C3380CC4-5D6E-409C-BE32-E72D297353CC}">
              <c16:uniqueId val="{00000000-11A0-4021-89E5-1F87D48E2BA3}"/>
            </c:ext>
          </c:extLst>
        </c:ser>
        <c:dLbls>
          <c:showLegendKey val="0"/>
          <c:showVal val="0"/>
          <c:showCatName val="0"/>
          <c:showSerName val="0"/>
          <c:showPercent val="0"/>
          <c:showBubbleSize val="0"/>
        </c:dLbls>
        <c:axId val="600176992"/>
        <c:axId val="600175936"/>
      </c:scatterChart>
      <c:valAx>
        <c:axId val="600176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175936"/>
        <c:crosses val="autoZero"/>
        <c:crossBetween val="midCat"/>
      </c:valAx>
      <c:valAx>
        <c:axId val="6001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1769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smooth!$A$1:$A$21</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xVal>
          <c:yVal>
            <c:numRef>
              <c:f>smooth!$B$1:$B$21</c:f>
              <c:numCache>
                <c:formatCode>General</c:formatCode>
                <c:ptCount val="21"/>
                <c:pt idx="0">
                  <c:v>-14</c:v>
                </c:pt>
                <c:pt idx="1">
                  <c:v>-12.3468302476298</c:v>
                </c:pt>
                <c:pt idx="2">
                  <c:v>-10.646029970116899</c:v>
                </c:pt>
                <c:pt idx="3">
                  <c:v>-8.9298674492865597</c:v>
                </c:pt>
                <c:pt idx="4">
                  <c:v>-7.4162046658002598</c:v>
                </c:pt>
                <c:pt idx="5">
                  <c:v>-6.2213998487575202</c:v>
                </c:pt>
                <c:pt idx="6">
                  <c:v>-5.1648813941103899</c:v>
                </c:pt>
                <c:pt idx="7">
                  <c:v>-3.88353643905773</c:v>
                </c:pt>
                <c:pt idx="8">
                  <c:v>-2.1112823834133398</c:v>
                </c:pt>
                <c:pt idx="9">
                  <c:v>-0.10174386634990799</c:v>
                </c:pt>
                <c:pt idx="10">
                  <c:v>1.77767445749036</c:v>
                </c:pt>
                <c:pt idx="11">
                  <c:v>3.3092266746275398</c:v>
                </c:pt>
                <c:pt idx="12">
                  <c:v>4.5359183132342702</c:v>
                </c:pt>
                <c:pt idx="13">
                  <c:v>5.81366035043746</c:v>
                </c:pt>
                <c:pt idx="14">
                  <c:v>7.1779402532537997</c:v>
                </c:pt>
                <c:pt idx="15">
                  <c:v>8.7317376103134698</c:v>
                </c:pt>
                <c:pt idx="16">
                  <c:v>10.1578735679958</c:v>
                </c:pt>
                <c:pt idx="17">
                  <c:v>11.493245476511699</c:v>
                </c:pt>
                <c:pt idx="18">
                  <c:v>12.783177302388401</c:v>
                </c:pt>
                <c:pt idx="19">
                  <c:v>14.2881298637201</c:v>
                </c:pt>
                <c:pt idx="20">
                  <c:v>16</c:v>
                </c:pt>
              </c:numCache>
            </c:numRef>
          </c:yVal>
          <c:smooth val="0"/>
          <c:extLst>
            <c:ext xmlns:c16="http://schemas.microsoft.com/office/drawing/2014/chart" uri="{C3380CC4-5D6E-409C-BE32-E72D297353CC}">
              <c16:uniqueId val="{00000000-5C5B-45EE-B4D5-4B1FE66A76D9}"/>
            </c:ext>
          </c:extLst>
        </c:ser>
        <c:dLbls>
          <c:showLegendKey val="0"/>
          <c:showVal val="0"/>
          <c:showCatName val="0"/>
          <c:showSerName val="0"/>
          <c:showPercent val="0"/>
          <c:showBubbleSize val="0"/>
        </c:dLbls>
        <c:axId val="624559104"/>
        <c:axId val="624559456"/>
      </c:scatterChart>
      <c:valAx>
        <c:axId val="624559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559456"/>
        <c:crosses val="autoZero"/>
        <c:crossBetween val="midCat"/>
      </c:valAx>
      <c:valAx>
        <c:axId val="62455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5591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F200A24-F755-4D38-860C-73F58E6AA87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16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533431-7B68-4DCF-9A9A-AE444E3CB55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7251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5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94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2030843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50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32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76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66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400189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33431-7B68-4DCF-9A9A-AE444E3CB55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00A24-F755-4D38-860C-73F58E6AA8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86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33431-7B68-4DCF-9A9A-AE444E3CB55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38039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33431-7B68-4DCF-9A9A-AE444E3CB55F}"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00A24-F755-4D38-860C-73F58E6AA87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279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33431-7B68-4DCF-9A9A-AE444E3CB55F}"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00A24-F755-4D38-860C-73F58E6AA8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07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33431-7B68-4DCF-9A9A-AE444E3CB55F}"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93225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533431-7B68-4DCF-9A9A-AE444E3CB55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0A24-F755-4D38-860C-73F58E6AA87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90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533431-7B68-4DCF-9A9A-AE444E3CB55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00A24-F755-4D38-860C-73F58E6AA873}" type="slidenum">
              <a:rPr lang="en-US" smtClean="0"/>
              <a:t>‹#›</a:t>
            </a:fld>
            <a:endParaRPr lang="en-US"/>
          </a:p>
        </p:txBody>
      </p:sp>
    </p:spTree>
    <p:extLst>
      <p:ext uri="{BB962C8B-B14F-4D97-AF65-F5344CB8AC3E}">
        <p14:creationId xmlns:p14="http://schemas.microsoft.com/office/powerpoint/2010/main" val="74625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533431-7B68-4DCF-9A9A-AE444E3CB55F}" type="datetimeFigureOut">
              <a:rPr lang="en-US" smtClean="0"/>
              <a:t>4/26/2023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200A24-F755-4D38-860C-73F58E6AA873}" type="slidenum">
              <a:rPr lang="en-US" smtClean="0"/>
              <a:t>‹#›</a:t>
            </a:fld>
            <a:endParaRPr lang="en-US"/>
          </a:p>
        </p:txBody>
      </p:sp>
    </p:spTree>
    <p:extLst>
      <p:ext uri="{BB962C8B-B14F-4D97-AF65-F5344CB8AC3E}">
        <p14:creationId xmlns:p14="http://schemas.microsoft.com/office/powerpoint/2010/main" val="2624312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docs.octave.org/v6.3.0/Statistics-on-Sliding-Windows-of-Data.html" TargetMode="External"/><Relationship Id="rId2" Type="http://schemas.openxmlformats.org/officeDocument/2006/relationships/hyperlink" Target="https://docs.octave.org/v4.0.0/Two_002dDimensional-Plot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ctave.org/v4.0.0/Two_002dDimensional-Plots.html" TargetMode="External"/><Relationship Id="rId7" Type="http://schemas.openxmlformats.org/officeDocument/2006/relationships/hyperlink" Target="https://www.baeldung.com/apache-commons-math" TargetMode="External"/><Relationship Id="rId2" Type="http://schemas.openxmlformats.org/officeDocument/2006/relationships/hyperlink" Target="https://docs.octave.org/v6.3.0/Statistics-on-Sliding-Windows-of-Data.html" TargetMode="External"/><Relationship Id="rId1" Type="http://schemas.openxmlformats.org/officeDocument/2006/relationships/slideLayout" Target="../slideLayouts/slideLayout2.xml"/><Relationship Id="rId6" Type="http://schemas.openxmlformats.org/officeDocument/2006/relationships/hyperlink" Target="https://www.javatpoint.com/jfreechart-line-chart" TargetMode="External"/><Relationship Id="rId5" Type="http://schemas.openxmlformats.org/officeDocument/2006/relationships/hyperlink" Target="https://commons.apache.org/proper/commons-math/javadocs/api-3.6.1/index.html" TargetMode="External"/><Relationship Id="rId4" Type="http://schemas.openxmlformats.org/officeDocument/2006/relationships/hyperlink" Target="https://www.tutorialspoint.com/jfreechart/jfreechart_line_chart.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01BF-FB20-CE31-B02F-BCB9B807C9AB}"/>
              </a:ext>
            </a:extLst>
          </p:cNvPr>
          <p:cNvSpPr>
            <a:spLocks noGrp="1"/>
          </p:cNvSpPr>
          <p:nvPr>
            <p:ph type="ctrTitle"/>
          </p:nvPr>
        </p:nvSpPr>
        <p:spPr/>
        <p:txBody>
          <a:bodyPr/>
          <a:lstStyle/>
          <a:p>
            <a:r>
              <a:rPr lang="en-US" dirty="0"/>
              <a:t>Plotter Salter Smoother Project</a:t>
            </a:r>
          </a:p>
        </p:txBody>
      </p:sp>
      <p:sp>
        <p:nvSpPr>
          <p:cNvPr id="3" name="Subtitle 2">
            <a:extLst>
              <a:ext uri="{FF2B5EF4-FFF2-40B4-BE49-F238E27FC236}">
                <a16:creationId xmlns:a16="http://schemas.microsoft.com/office/drawing/2014/main" id="{7FEB0BBD-8316-7475-0744-3F3CFDD048A6}"/>
              </a:ext>
            </a:extLst>
          </p:cNvPr>
          <p:cNvSpPr>
            <a:spLocks noGrp="1"/>
          </p:cNvSpPr>
          <p:nvPr>
            <p:ph type="subTitle" idx="1"/>
          </p:nvPr>
        </p:nvSpPr>
        <p:spPr/>
        <p:txBody>
          <a:bodyPr/>
          <a:lstStyle/>
          <a:p>
            <a:r>
              <a:rPr lang="en-US" dirty="0"/>
              <a:t>By Dillon Groh</a:t>
            </a:r>
          </a:p>
        </p:txBody>
      </p:sp>
    </p:spTree>
    <p:extLst>
      <p:ext uri="{BB962C8B-B14F-4D97-AF65-F5344CB8AC3E}">
        <p14:creationId xmlns:p14="http://schemas.microsoft.com/office/powerpoint/2010/main" val="194989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9D12-5F2A-55D8-23A2-E7B4F20611E4}"/>
              </a:ext>
            </a:extLst>
          </p:cNvPr>
          <p:cNvSpPr>
            <a:spLocks noGrp="1"/>
          </p:cNvSpPr>
          <p:nvPr>
            <p:ph type="title"/>
          </p:nvPr>
        </p:nvSpPr>
        <p:spPr/>
        <p:txBody>
          <a:bodyPr/>
          <a:lstStyle/>
          <a:p>
            <a:r>
              <a:rPr lang="en-US" dirty="0"/>
              <a:t>Part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BDF4C-693B-87DE-014B-62E2350AD631}"/>
                  </a:ext>
                </a:extLst>
              </p:cNvPr>
              <p:cNvSpPr>
                <a:spLocks noGrp="1"/>
              </p:cNvSpPr>
              <p:nvPr>
                <p:ph idx="1"/>
              </p:nvPr>
            </p:nvSpPr>
            <p:spPr/>
            <p:txBody>
              <a:bodyPr/>
              <a:lstStyle/>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For this part of the lab, we are still going to be using the function,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r>
                  <a:rPr lang="en-US" sz="1800" kern="100" dirty="0">
                    <a:latin typeface="Calibri" panose="020F0502020204030204" pitchFamily="34" charset="0"/>
                    <a:ea typeface="Times New Roman" panose="02020603050405020304" pitchFamily="18" charset="0"/>
                    <a:cs typeface="Times New Roman" panose="02020603050405020304" pitchFamily="18" charset="0"/>
                  </a:rPr>
                  <a:t>W</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e will be using a program called Octave. </a:t>
                </a: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We were given the choice of using Octave or </a:t>
                </a: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but </a:t>
                </a: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is expensive and only on school computers, while Octave is free to use.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6F2BDF4C-693B-87DE-014B-62E2350AD631}"/>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Tree>
    <p:extLst>
      <p:ext uri="{BB962C8B-B14F-4D97-AF65-F5344CB8AC3E}">
        <p14:creationId xmlns:p14="http://schemas.microsoft.com/office/powerpoint/2010/main" val="393244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7B85-5224-DDCD-BDB7-6CA56345B0E4}"/>
              </a:ext>
            </a:extLst>
          </p:cNvPr>
          <p:cNvSpPr>
            <a:spLocks noGrp="1"/>
          </p:cNvSpPr>
          <p:nvPr>
            <p:ph type="title"/>
          </p:nvPr>
        </p:nvSpPr>
        <p:spPr/>
        <p:txBody>
          <a:bodyPr/>
          <a:lstStyle/>
          <a:p>
            <a:r>
              <a:rPr lang="en-US" dirty="0"/>
              <a:t>Command in Octave</a:t>
            </a:r>
          </a:p>
        </p:txBody>
      </p:sp>
      <p:sp>
        <p:nvSpPr>
          <p:cNvPr id="3" name="Content Placeholder 2">
            <a:extLst>
              <a:ext uri="{FF2B5EF4-FFF2-40B4-BE49-F238E27FC236}">
                <a16:creationId xmlns:a16="http://schemas.microsoft.com/office/drawing/2014/main" id="{A9842200-F0BE-7F7E-85A0-824441F88D67}"/>
              </a:ext>
            </a:extLst>
          </p:cNvPr>
          <p:cNvSpPr>
            <a:spLocks noGrp="1"/>
          </p:cNvSpPr>
          <p:nvPr>
            <p:ph idx="1"/>
          </p:nvPr>
        </p:nvSpPr>
        <p:spPr/>
        <p:txBody>
          <a:bodyPr/>
          <a:lstStyle/>
          <a:p>
            <a:r>
              <a:rPr lang="en-US" dirty="0"/>
              <a:t>I ran one entire command prompt to print all of these numbers out. </a:t>
            </a:r>
          </a:p>
          <a:p>
            <a:r>
              <a:rPr lang="en-US" dirty="0"/>
              <a:t>I used some of the values from the .csv files in the previous part.</a:t>
            </a:r>
          </a:p>
        </p:txBody>
      </p:sp>
      <p:pic>
        <p:nvPicPr>
          <p:cNvPr id="4" name="Picture 3" descr="Application&#10;&#10;Description automatically generated with medium confidence">
            <a:extLst>
              <a:ext uri="{FF2B5EF4-FFF2-40B4-BE49-F238E27FC236}">
                <a16:creationId xmlns:a16="http://schemas.microsoft.com/office/drawing/2014/main" id="{2838D5A2-F7A0-660E-B391-BD81BBCA4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38" y="4175951"/>
            <a:ext cx="10870277" cy="1970850"/>
          </a:xfrm>
          <a:prstGeom prst="rect">
            <a:avLst/>
          </a:prstGeom>
        </p:spPr>
      </p:pic>
    </p:spTree>
    <p:extLst>
      <p:ext uri="{BB962C8B-B14F-4D97-AF65-F5344CB8AC3E}">
        <p14:creationId xmlns:p14="http://schemas.microsoft.com/office/powerpoint/2010/main" val="24492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DFA9872-35B4-84D2-E246-577C781A69B4}"/>
              </a:ext>
            </a:extLst>
          </p:cNvPr>
          <p:cNvSpPr>
            <a:spLocks noGrp="1"/>
          </p:cNvSpPr>
          <p:nvPr>
            <p:ph type="title"/>
          </p:nvPr>
        </p:nvSpPr>
        <p:spPr>
          <a:xfrm>
            <a:off x="7535825" y="982132"/>
            <a:ext cx="3360772" cy="1303867"/>
          </a:xfrm>
        </p:spPr>
        <p:txBody>
          <a:bodyPr>
            <a:normAutofit/>
          </a:bodyPr>
          <a:lstStyle/>
          <a:p>
            <a:pPr>
              <a:lnSpc>
                <a:spcPct val="90000"/>
              </a:lnSpc>
            </a:pPr>
            <a:r>
              <a:rPr lang="en-US" sz="4100"/>
              <a:t>Normal Function</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21E494DD-3B34-37AE-7406-54DB5B3654F4}"/>
              </a:ext>
            </a:extLst>
          </p:cNvPr>
          <p:cNvPicPr>
            <a:picLocks noChangeAspect="1"/>
          </p:cNvPicPr>
          <p:nvPr/>
        </p:nvPicPr>
        <p:blipFill rotWithShape="1">
          <a:blip r:embed="rId5">
            <a:extLst>
              <a:ext uri="{28A0092B-C50C-407E-A947-70E740481C1C}">
                <a14:useLocalDpi xmlns:a14="http://schemas.microsoft.com/office/drawing/2010/main" val="0"/>
              </a:ext>
            </a:extLst>
          </a:blip>
          <a:srcRect b="1549"/>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2C07C8F-752B-B84B-2F61-1B421D2E1145}"/>
              </a:ext>
            </a:extLst>
          </p:cNvPr>
          <p:cNvSpPr>
            <a:spLocks noGrp="1"/>
          </p:cNvSpPr>
          <p:nvPr>
            <p:ph idx="1"/>
          </p:nvPr>
        </p:nvSpPr>
        <p:spPr>
          <a:xfrm>
            <a:off x="7535824" y="2556932"/>
            <a:ext cx="3360771" cy="3318936"/>
          </a:xfrm>
        </p:spPr>
        <p:txBody>
          <a:bodyPr>
            <a:normAutofit/>
          </a:bodyPr>
          <a:lstStyle/>
          <a:p>
            <a:endParaRPr lang="en-US"/>
          </a:p>
        </p:txBody>
      </p:sp>
    </p:spTree>
    <p:extLst>
      <p:ext uri="{BB962C8B-B14F-4D97-AF65-F5344CB8AC3E}">
        <p14:creationId xmlns:p14="http://schemas.microsoft.com/office/powerpoint/2010/main" val="29158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1AE6B2C-DB64-BCDA-C2F1-553BD0151AE3}"/>
              </a:ext>
            </a:extLst>
          </p:cNvPr>
          <p:cNvSpPr>
            <a:spLocks noGrp="1"/>
          </p:cNvSpPr>
          <p:nvPr>
            <p:ph type="title"/>
          </p:nvPr>
        </p:nvSpPr>
        <p:spPr>
          <a:xfrm>
            <a:off x="7535825" y="982132"/>
            <a:ext cx="3360772" cy="1303867"/>
          </a:xfrm>
        </p:spPr>
        <p:txBody>
          <a:bodyPr>
            <a:normAutofit/>
          </a:bodyPr>
          <a:lstStyle/>
          <a:p>
            <a:r>
              <a:rPr lang="en-US" sz="4100"/>
              <a:t>Salted Function</a:t>
            </a:r>
          </a:p>
        </p:txBody>
      </p:sp>
      <p:sp>
        <p:nvSpPr>
          <p:cNvPr id="19" name="Rectangle 1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A447423C-AD93-A9E3-9B3A-6D65A92AD71A}"/>
              </a:ext>
            </a:extLst>
          </p:cNvPr>
          <p:cNvPicPr>
            <a:picLocks noChangeAspect="1"/>
          </p:cNvPicPr>
          <p:nvPr/>
        </p:nvPicPr>
        <p:blipFill rotWithShape="1">
          <a:blip r:embed="rId5">
            <a:extLst>
              <a:ext uri="{28A0092B-C50C-407E-A947-70E740481C1C}">
                <a14:useLocalDpi xmlns:a14="http://schemas.microsoft.com/office/drawing/2010/main" val="0"/>
              </a:ext>
            </a:extLst>
          </a:blip>
          <a:srcRect b="1549"/>
          <a:stretch/>
        </p:blipFill>
        <p:spPr>
          <a:xfrm>
            <a:off x="1412683" y="1410208"/>
            <a:ext cx="5278777" cy="3858780"/>
          </a:xfrm>
          <a:prstGeom prst="rect">
            <a:avLst/>
          </a:prstGeom>
        </p:spPr>
      </p:pic>
      <p:cxnSp>
        <p:nvCxnSpPr>
          <p:cNvPr id="21" name="Straight Connector 2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966ED055-C0A6-9AE1-1483-F9B2DFEB8EBA}"/>
              </a:ext>
            </a:extLst>
          </p:cNvPr>
          <p:cNvSpPr>
            <a:spLocks noGrp="1"/>
          </p:cNvSpPr>
          <p:nvPr>
            <p:ph idx="1"/>
          </p:nvPr>
        </p:nvSpPr>
        <p:spPr>
          <a:xfrm>
            <a:off x="7535824" y="2556932"/>
            <a:ext cx="3360771" cy="3318936"/>
          </a:xfrm>
        </p:spPr>
        <p:txBody>
          <a:bodyPr>
            <a:normAutofit/>
          </a:bodyPr>
          <a:lstStyle/>
          <a:p>
            <a:endParaRPr lang="en-US"/>
          </a:p>
        </p:txBody>
      </p:sp>
    </p:spTree>
    <p:extLst>
      <p:ext uri="{BB962C8B-B14F-4D97-AF65-F5344CB8AC3E}">
        <p14:creationId xmlns:p14="http://schemas.microsoft.com/office/powerpoint/2010/main" val="358736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BA568C5-37B2-332D-85DF-964E6CBDAC8E}"/>
              </a:ext>
            </a:extLst>
          </p:cNvPr>
          <p:cNvSpPr>
            <a:spLocks noGrp="1"/>
          </p:cNvSpPr>
          <p:nvPr>
            <p:ph type="title"/>
          </p:nvPr>
        </p:nvSpPr>
        <p:spPr>
          <a:xfrm>
            <a:off x="7535825" y="982132"/>
            <a:ext cx="3360772" cy="1303867"/>
          </a:xfrm>
        </p:spPr>
        <p:txBody>
          <a:bodyPr>
            <a:normAutofit/>
          </a:bodyPr>
          <a:lstStyle/>
          <a:p>
            <a:pPr>
              <a:lnSpc>
                <a:spcPct val="90000"/>
              </a:lnSpc>
            </a:pPr>
            <a:r>
              <a:rPr lang="en-US" sz="4100"/>
              <a:t>Smoothed Function</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BEF33E6A-0CE6-EB0B-4781-64DF4B58F286}"/>
              </a:ext>
            </a:extLst>
          </p:cNvPr>
          <p:cNvPicPr>
            <a:picLocks noChangeAspect="1"/>
          </p:cNvPicPr>
          <p:nvPr/>
        </p:nvPicPr>
        <p:blipFill rotWithShape="1">
          <a:blip r:embed="rId5">
            <a:extLst>
              <a:ext uri="{28A0092B-C50C-407E-A947-70E740481C1C}">
                <a14:useLocalDpi xmlns:a14="http://schemas.microsoft.com/office/drawing/2010/main" val="0"/>
              </a:ext>
            </a:extLst>
          </a:blip>
          <a:srcRect b="1549"/>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6B0CF34-CE3F-25D1-FEB4-8E4867123513}"/>
              </a:ext>
            </a:extLst>
          </p:cNvPr>
          <p:cNvSpPr>
            <a:spLocks noGrp="1"/>
          </p:cNvSpPr>
          <p:nvPr>
            <p:ph idx="1"/>
          </p:nvPr>
        </p:nvSpPr>
        <p:spPr>
          <a:xfrm>
            <a:off x="7535824" y="2556932"/>
            <a:ext cx="3360771" cy="3318936"/>
          </a:xfrm>
        </p:spPr>
        <p:txBody>
          <a:bodyPr>
            <a:normAutofit/>
          </a:bodyPr>
          <a:lstStyle/>
          <a:p>
            <a:endParaRPr lang="en-US"/>
          </a:p>
        </p:txBody>
      </p:sp>
    </p:spTree>
    <p:extLst>
      <p:ext uri="{BB962C8B-B14F-4D97-AF65-F5344CB8AC3E}">
        <p14:creationId xmlns:p14="http://schemas.microsoft.com/office/powerpoint/2010/main" val="275607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DDE-742B-27B2-E7E5-827FD050C2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427FBF-7775-1890-A1D6-542FFB703405}"/>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Octave program or API I thought was very useful to construct lines.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was a learning curve to understanding how it worked.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followed this website,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https://docs.octave.org/v4.0.0/Two_002dDimensional-Plots.html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help me with figuring out how to graph a function in Octave.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running average was a bit of a challenge to me as well, so I used this resource,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https://docs.octave.org/v6.3.0/Statistics-on-Sliding-Windows-of-Data.html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gave me an understanding of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movmean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capability for Octave.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hardest part of this section for the project was understanding how Octave worked and if I was going to input the function, or just the points. </a:t>
            </a:r>
          </a:p>
          <a:p>
            <a:endParaRPr lang="en-US" dirty="0"/>
          </a:p>
        </p:txBody>
      </p:sp>
    </p:spTree>
    <p:extLst>
      <p:ext uri="{BB962C8B-B14F-4D97-AF65-F5344CB8AC3E}">
        <p14:creationId xmlns:p14="http://schemas.microsoft.com/office/powerpoint/2010/main" val="21979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FC88-4AA9-C59F-F6CA-7440EEA5CDBD}"/>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DF0DDAE2-6308-6B56-C50D-AB18EF7BB8BB}"/>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final part of this section for the project was to use the same function that I have been using in the previous parts, but to import the Commons Apache Math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JFreeCharts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libraries to create graphs of my function.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.jar files needed to be added into the IDE I was using so I could use these libraries in the first place, which provided a challenge. </a:t>
            </a:r>
          </a:p>
        </p:txBody>
      </p:sp>
    </p:spTree>
    <p:extLst>
      <p:ext uri="{BB962C8B-B14F-4D97-AF65-F5344CB8AC3E}">
        <p14:creationId xmlns:p14="http://schemas.microsoft.com/office/powerpoint/2010/main" val="61610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C73E5AB-D07D-C5CA-0C7D-D0539E9D4996}"/>
              </a:ext>
            </a:extLst>
          </p:cNvPr>
          <p:cNvSpPr>
            <a:spLocks noGrp="1"/>
          </p:cNvSpPr>
          <p:nvPr>
            <p:ph type="title"/>
          </p:nvPr>
        </p:nvSpPr>
        <p:spPr>
          <a:xfrm>
            <a:off x="1295402" y="982132"/>
            <a:ext cx="3660056" cy="1325373"/>
          </a:xfrm>
        </p:spPr>
        <p:txBody>
          <a:bodyPr anchor="b">
            <a:normAutofit/>
          </a:bodyPr>
          <a:lstStyle/>
          <a:p>
            <a:r>
              <a:rPr lang="en-US" sz="2800">
                <a:solidFill>
                  <a:srgbClr val="262626"/>
                </a:solidFill>
              </a:rPr>
              <a:t>JFreeCharts Graph</a:t>
            </a:r>
          </a:p>
        </p:txBody>
      </p:sp>
      <p:cxnSp>
        <p:nvCxnSpPr>
          <p:cNvPr id="32" name="Straight Connector 31">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DBFEF10-730D-F863-C05F-DAA599057408}"/>
              </a:ext>
            </a:extLst>
          </p:cNvPr>
          <p:cNvSpPr>
            <a:spLocks noGrp="1"/>
          </p:cNvSpPr>
          <p:nvPr>
            <p:ph idx="1"/>
          </p:nvPr>
        </p:nvSpPr>
        <p:spPr>
          <a:xfrm>
            <a:off x="1295401" y="2493774"/>
            <a:ext cx="3660057" cy="3382094"/>
          </a:xfrm>
        </p:spPr>
        <p:txBody>
          <a:bodyPr>
            <a:normAutofit/>
          </a:bodyPr>
          <a:lstStyle/>
          <a:p>
            <a:pPr algn="ctr"/>
            <a:r>
              <a:rPr lang="en-US" sz="1600">
                <a:solidFill>
                  <a:srgbClr val="262626"/>
                </a:solidFill>
                <a:effectLst/>
                <a:latin typeface="Calibri" panose="020F0502020204030204" pitchFamily="34" charset="0"/>
                <a:ea typeface="Calibri" panose="020F0502020204030204" pitchFamily="34" charset="0"/>
                <a:cs typeface="Times New Roman" panose="02020603050405020304" pitchFamily="18" charset="0"/>
              </a:rPr>
              <a:t>The blue line is the normal plotter function. </a:t>
            </a:r>
          </a:p>
          <a:p>
            <a:pPr algn="ctr"/>
            <a:r>
              <a:rPr lang="en-US" sz="1600">
                <a:solidFill>
                  <a:srgbClr val="262626"/>
                </a:solidFill>
                <a:effectLst/>
                <a:latin typeface="Calibri" panose="020F0502020204030204" pitchFamily="34" charset="0"/>
                <a:ea typeface="Calibri" panose="020F0502020204030204" pitchFamily="34" charset="0"/>
                <a:cs typeface="Times New Roman" panose="02020603050405020304" pitchFamily="18" charset="0"/>
              </a:rPr>
              <a:t>The red line is the function that has had each of the points salted. </a:t>
            </a:r>
          </a:p>
          <a:p>
            <a:pPr algn="ctr"/>
            <a:r>
              <a:rPr lang="en-US" sz="1600">
                <a:solidFill>
                  <a:srgbClr val="262626"/>
                </a:solidFill>
                <a:effectLst/>
                <a:latin typeface="Calibri" panose="020F0502020204030204" pitchFamily="34" charset="0"/>
                <a:ea typeface="Calibri" panose="020F0502020204030204" pitchFamily="34" charset="0"/>
                <a:cs typeface="Times New Roman" panose="02020603050405020304" pitchFamily="18" charset="0"/>
              </a:rPr>
              <a:t>The green line is the function that has had the salted data point smoothed over.</a:t>
            </a:r>
            <a:endParaRPr lang="en-US" sz="1600">
              <a:solidFill>
                <a:srgbClr val="262626"/>
              </a:solidFill>
            </a:endParaRPr>
          </a:p>
        </p:txBody>
      </p:sp>
      <p:pic>
        <p:nvPicPr>
          <p:cNvPr id="5" name="Picture 4" descr="Chart, line chart&#10;&#10;Description automatically generated">
            <a:extLst>
              <a:ext uri="{FF2B5EF4-FFF2-40B4-BE49-F238E27FC236}">
                <a16:creationId xmlns:a16="http://schemas.microsoft.com/office/drawing/2014/main" id="{F247AFA9-B984-EAD1-307D-24FFC00F14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8668" y="1979590"/>
            <a:ext cx="5469466" cy="2898817"/>
          </a:xfrm>
          <a:prstGeom prst="rect">
            <a:avLst/>
          </a:prstGeom>
          <a:ln w="57150" cmpd="thickThin">
            <a:solidFill>
              <a:srgbClr val="7F7F7F"/>
            </a:solidFill>
            <a:miter lim="800000"/>
          </a:ln>
        </p:spPr>
      </p:pic>
    </p:spTree>
    <p:extLst>
      <p:ext uri="{BB962C8B-B14F-4D97-AF65-F5344CB8AC3E}">
        <p14:creationId xmlns:p14="http://schemas.microsoft.com/office/powerpoint/2010/main" val="27419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7C22-AE7E-652F-6C05-2679929AD6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3DB8545-91FE-0E2F-1098-E13D07ABD03C}"/>
              </a:ext>
            </a:extLst>
          </p:cNvPr>
          <p:cNvSpPr>
            <a:spLocks noGrp="1"/>
          </p:cNvSpPr>
          <p:nvPr>
            <p:ph idx="1"/>
          </p:nvPr>
        </p:nvSpPr>
        <p:spPr/>
        <p:txBody>
          <a:bodyPr>
            <a:normAutofit fontScale="92500"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section of the project was the hardest and took the longest for me.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struggled after doing the first two parts of the project easily, so I ventured off and decided to work on the other areas of the project before tackling this one last.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had trouble with knowing which .jar files to import out of the 5 that it gave for Apache and when I downloaded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JFreeCharts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most up-to-date version, there was no .jar file included in the .zip file so I had to download an older version which ended up having a .jar file.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implementation for the code was also tricky, and it became a challenge to create the chart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JFreeCharts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methods and functionalities.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also ran into the issue of only having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JFreeCharts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not having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JCommon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my library as well. I did not realize for a while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JCommon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was required to make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JFreeCharts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work, and I’m embarrassed to say that.</a:t>
            </a:r>
          </a:p>
          <a:p>
            <a:endParaRPr lang="en-US" dirty="0"/>
          </a:p>
        </p:txBody>
      </p:sp>
    </p:spTree>
    <p:extLst>
      <p:ext uri="{BB962C8B-B14F-4D97-AF65-F5344CB8AC3E}">
        <p14:creationId xmlns:p14="http://schemas.microsoft.com/office/powerpoint/2010/main" val="353008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7818-3DD4-33B6-FF1E-2F764F750AC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D5164D3-8155-84EA-DAE0-C927AAB2AA92}"/>
              </a:ext>
            </a:extLst>
          </p:cNvPr>
          <p:cNvSpPr>
            <a:spLocks noGrp="1"/>
          </p:cNvSpPr>
          <p:nvPr>
            <p:ph idx="1"/>
          </p:nvPr>
        </p:nvSpPr>
        <p:spPr/>
        <p:txBody>
          <a:bodyPr>
            <a:normAutofit/>
          </a:bodyPr>
          <a:lstStyle/>
          <a:p>
            <a:r>
              <a:rPr lang="en-US" sz="1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https://docs.octave.org/v6.3.0/Statistics-on-Sliding-Windows-of-Data.html</a:t>
            </a:r>
            <a:endParaRPr lang="en-US" sz="1400" u="sng" dirty="0">
              <a:solidFill>
                <a:srgbClr val="0563C1"/>
              </a:solidFill>
              <a:latin typeface="Calibri" panose="020F0502020204030204" pitchFamily="34" charset="0"/>
              <a:ea typeface="Calibri" panose="020F0502020204030204" pitchFamily="34" charset="0"/>
              <a:cs typeface="Calibri" panose="020F0502020204030204" pitchFamily="34" charset="0"/>
            </a:endParaRPr>
          </a:p>
          <a:p>
            <a:r>
              <a:rPr lang="en-US" sz="1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https://docs.octave.org/v4.0.0/Two_002dDimensional-Plots.html</a:t>
            </a:r>
            <a:endParaRPr lang="en-US" sz="1400" u="sng" dirty="0">
              <a:solidFill>
                <a:srgbClr val="0563C1"/>
              </a:solidFill>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6A9955"/>
                </a:solidFill>
                <a:effectLst/>
                <a:latin typeface="Calibri" panose="020F0502020204030204" pitchFamily="34" charset="0"/>
                <a:ea typeface="Calibri" panose="020F0502020204030204" pitchFamily="34" charset="0"/>
                <a:cs typeface="Calibri" panose="020F0502020204030204" pitchFamily="34" charset="0"/>
                <a:hlinkClick r:id="rId4"/>
              </a:rPr>
              <a:t>https://www.tutorialspoint.com/jfreechart/jfreechart_line_chart.htm</a:t>
            </a:r>
            <a:endParaRPr lang="en-US" sz="14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6A9955"/>
                </a:solidFill>
                <a:effectLst/>
                <a:latin typeface="Calibri" panose="020F0502020204030204" pitchFamily="34" charset="0"/>
                <a:ea typeface="Calibri" panose="020F0502020204030204" pitchFamily="34" charset="0"/>
                <a:cs typeface="Calibri" panose="020F0502020204030204" pitchFamily="34" charset="0"/>
                <a:hlinkClick r:id="rId5"/>
              </a:rPr>
              <a:t>https://commons.apache.org/proper/commons-math/javadocs/api-3.6.1/index.html</a:t>
            </a:r>
            <a:endParaRPr lang="en-US" sz="14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6A9955"/>
                </a:solidFill>
                <a:effectLst/>
                <a:latin typeface="Calibri" panose="020F0502020204030204" pitchFamily="34" charset="0"/>
                <a:ea typeface="Calibri" panose="020F0502020204030204" pitchFamily="34" charset="0"/>
                <a:cs typeface="Calibri" panose="020F0502020204030204" pitchFamily="34" charset="0"/>
                <a:hlinkClick r:id="rId6"/>
              </a:rPr>
              <a:t>https://www.javatpoint.com/jfreechart-line-chart</a:t>
            </a:r>
            <a:endParaRPr lang="en-US" sz="14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6A9955"/>
                </a:solidFill>
                <a:effectLst/>
                <a:latin typeface="Calibri" panose="020F0502020204030204" pitchFamily="34" charset="0"/>
                <a:ea typeface="Calibri" panose="020F0502020204030204" pitchFamily="34" charset="0"/>
                <a:cs typeface="Calibri" panose="020F0502020204030204" pitchFamily="34" charset="0"/>
                <a:hlinkClick r:id="rId7"/>
              </a:rPr>
              <a:t>https://www.baeldung.com/apache-commons-math</a:t>
            </a:r>
            <a:endParaRPr lang="en-US" sz="1400" b="0" dirty="0">
              <a:solidFill>
                <a:srgbClr val="6A9955"/>
              </a:solidFill>
              <a:effectLst/>
              <a:latin typeface="Calibri" panose="020F0502020204030204" pitchFamily="34" charset="0"/>
              <a:ea typeface="Calibri" panose="020F0502020204030204" pitchFamily="34" charset="0"/>
              <a:cs typeface="Calibri" panose="020F0502020204030204" pitchFamily="34" charset="0"/>
            </a:endParaRPr>
          </a:p>
          <a:p>
            <a:endParaRPr lang="en-US" sz="14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a:p>
            <a:endParaRPr lang="en-US" sz="1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9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276-25CC-1943-A90A-B4794CC77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75FD975-7F39-A5BB-2462-7EF0CDDE9C92}"/>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section of the project required us to write and code programs to graph a function.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were required to run through a function using three different techniques to plot data on a graph.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all the parts of the project, we had to pick a function and then plot the points and line of this function.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were able to create the graph, a second graph or line was needed to create where we had salted through all the data points of the graph and then graph those as well.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Finally, we would make another method to smooth over the salted data by applying a running average to the graph to make our third and final graph/line. </a:t>
            </a:r>
            <a:endParaRPr lang="en-US" dirty="0"/>
          </a:p>
        </p:txBody>
      </p:sp>
    </p:spTree>
    <p:extLst>
      <p:ext uri="{BB962C8B-B14F-4D97-AF65-F5344CB8AC3E}">
        <p14:creationId xmlns:p14="http://schemas.microsoft.com/office/powerpoint/2010/main" val="75136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94C4-4B2F-1DD9-ABF7-728E5B3E0927}"/>
              </a:ext>
            </a:extLst>
          </p:cNvPr>
          <p:cNvSpPr>
            <a:spLocks noGrp="1"/>
          </p:cNvSpPr>
          <p:nvPr>
            <p:ph type="title"/>
          </p:nvPr>
        </p:nvSpPr>
        <p:spPr/>
        <p:txBody>
          <a:bodyPr/>
          <a:lstStyle/>
          <a:p>
            <a:r>
              <a:rPr lang="en-US" dirty="0"/>
              <a:t>Abstract Continued</a:t>
            </a:r>
          </a:p>
        </p:txBody>
      </p:sp>
      <p:sp>
        <p:nvSpPr>
          <p:cNvPr id="3" name="Content Placeholder 2">
            <a:extLst>
              <a:ext uri="{FF2B5EF4-FFF2-40B4-BE49-F238E27FC236}">
                <a16:creationId xmlns:a16="http://schemas.microsoft.com/office/drawing/2014/main" id="{02713A73-0A8A-D6F2-AA18-619DFB9EA53D}"/>
              </a:ext>
            </a:extLst>
          </p:cNvPr>
          <p:cNvSpPr>
            <a:spLocks noGrp="1"/>
          </p:cNvSpPr>
          <p:nvPr>
            <p:ph idx="1"/>
          </p:nvPr>
        </p:nvSpPr>
        <p:spPr/>
        <p:txBody>
          <a:bodyPr>
            <a:normAutofit fontScale="85000" lnSpcReduction="200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was broken into 3 separate parts where in each part we had to construct all that data using only Java applications, Octave, and Java libraries.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first part only required us to print out csv files for each of the three graphs.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second part required us to use software called Octave and use their methods and API to create the lines for the graph.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Finally, the third part of the project required us to use Commons Apache Math and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JFreeChart</a:t>
            </a:r>
            <a:r>
              <a:rPr lang="en-US" sz="2400" dirty="0">
                <a:effectLst/>
                <a:latin typeface="Calibri" panose="020F0502020204030204" pitchFamily="34" charset="0"/>
                <a:ea typeface="Calibri" panose="020F0502020204030204" pitchFamily="34" charset="0"/>
                <a:cs typeface="Times New Roman" panose="02020603050405020304" pitchFamily="18" charset="0"/>
              </a:rPr>
              <a:t> libraries to construct these graphs as well.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was very insightful because it gave us three various ways of producing the same type of data. Having a variety of different ways to attack a problem is an excellent way to tackle problems when working.</a:t>
            </a:r>
            <a:endParaRPr lang="en-US" dirty="0"/>
          </a:p>
        </p:txBody>
      </p:sp>
    </p:spTree>
    <p:extLst>
      <p:ext uri="{BB962C8B-B14F-4D97-AF65-F5344CB8AC3E}">
        <p14:creationId xmlns:p14="http://schemas.microsoft.com/office/powerpoint/2010/main" val="215393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0D91-48C3-3846-407E-2EF4B37E626F}"/>
              </a:ext>
            </a:extLst>
          </p:cNvPr>
          <p:cNvSpPr>
            <a:spLocks noGrp="1"/>
          </p:cNvSpPr>
          <p:nvPr>
            <p:ph type="title"/>
          </p:nvPr>
        </p:nvSpPr>
        <p:spPr/>
        <p:txBody>
          <a:bodyPr/>
          <a:lstStyle/>
          <a:p>
            <a:r>
              <a:rPr lang="en-US" dirty="0"/>
              <a:t>Part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24ED29-FFC4-5F9F-86FF-642576BE1124}"/>
                  </a:ext>
                </a:extLst>
              </p:cNvPr>
              <p:cNvSpPr>
                <a:spLocks noGrp="1"/>
              </p:cNvSpPr>
              <p:nvPr>
                <p:ph idx="1"/>
              </p:nvPr>
            </p:nvSpPr>
            <p:spPr/>
            <p:txBody>
              <a:bodyPr>
                <a:norm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In part 1 we were required to make Java code that would print out 3 csv files in order to show our graph.</a:t>
                </a:r>
              </a:p>
              <a:p>
                <a:r>
                  <a:rPr lang="en-US" sz="2200" dirty="0">
                    <a:latin typeface="Calibri" panose="020F0502020204030204" pitchFamily="34" charset="0"/>
                    <a:ea typeface="Calibri" panose="020F0502020204030204" pitchFamily="34" charset="0"/>
                    <a:cs typeface="Calibri" panose="020F0502020204030204" pitchFamily="34" charset="0"/>
                  </a:rPr>
                  <a:t>I used the line function </a:t>
                </a:r>
                <a14:m>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2200" dirty="0">
                    <a:effectLst/>
                    <a:latin typeface="Calibri" panose="020F0502020204030204" pitchFamily="34" charset="0"/>
                    <a:ea typeface="Calibri" panose="020F0502020204030204" pitchFamily="34" charset="0"/>
                    <a:cs typeface="Calibri" panose="020F0502020204030204" pitchFamily="34" charset="0"/>
                  </a:rPr>
                  <a:t> because it is a simple function and </a:t>
                </a:r>
                <a:r>
                  <a:rPr lang="en-US" sz="2200" dirty="0">
                    <a:latin typeface="Calibri" panose="020F0502020204030204" pitchFamily="34" charset="0"/>
                    <a:ea typeface="Calibri" panose="020F0502020204030204" pitchFamily="34" charset="0"/>
                    <a:cs typeface="Calibri" panose="020F0502020204030204" pitchFamily="34" charset="0"/>
                  </a:rPr>
                  <a:t>I know what it should look like.</a:t>
                </a:r>
              </a:p>
            </p:txBody>
          </p:sp>
        </mc:Choice>
        <mc:Fallback>
          <p:sp>
            <p:nvSpPr>
              <p:cNvPr id="3" name="Content Placeholder 2">
                <a:extLst>
                  <a:ext uri="{FF2B5EF4-FFF2-40B4-BE49-F238E27FC236}">
                    <a16:creationId xmlns:a16="http://schemas.microsoft.com/office/drawing/2014/main" id="{8B24ED29-FFC4-5F9F-86FF-642576BE1124}"/>
                  </a:ext>
                </a:extLst>
              </p:cNvPr>
              <p:cNvSpPr>
                <a:spLocks noGrp="1" noRot="1" noChangeAspect="1" noMove="1" noResize="1" noEditPoints="1" noAdjustHandles="1" noChangeArrowheads="1" noChangeShapeType="1" noTextEdit="1"/>
              </p:cNvSpPr>
              <p:nvPr>
                <p:ph idx="1"/>
              </p:nvPr>
            </p:nvSpPr>
            <p:spPr>
              <a:blipFill>
                <a:blip r:embed="rId2"/>
                <a:stretch>
                  <a:fillRect l="-953" t="-2202"/>
                </a:stretch>
              </a:blipFill>
            </p:spPr>
            <p:txBody>
              <a:bodyPr/>
              <a:lstStyle/>
              <a:p>
                <a:r>
                  <a:rPr lang="en-US">
                    <a:noFill/>
                  </a:rPr>
                  <a:t> </a:t>
                </a:r>
              </a:p>
            </p:txBody>
          </p:sp>
        </mc:Fallback>
      </mc:AlternateContent>
    </p:spTree>
    <p:extLst>
      <p:ext uri="{BB962C8B-B14F-4D97-AF65-F5344CB8AC3E}">
        <p14:creationId xmlns:p14="http://schemas.microsoft.com/office/powerpoint/2010/main" val="25294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38C8-A7AA-CB4C-E699-C0B5C6D8BDE6}"/>
              </a:ext>
            </a:extLst>
          </p:cNvPr>
          <p:cNvSpPr>
            <a:spLocks noGrp="1"/>
          </p:cNvSpPr>
          <p:nvPr>
            <p:ph type="title"/>
          </p:nvPr>
        </p:nvSpPr>
        <p:spPr/>
        <p:txBody>
          <a:bodyPr/>
          <a:lstStyle/>
          <a:p>
            <a:r>
              <a:rPr lang="en-US" dirty="0"/>
              <a:t>Normal Function</a:t>
            </a:r>
          </a:p>
        </p:txBody>
      </p:sp>
      <p:sp>
        <p:nvSpPr>
          <p:cNvPr id="3" name="Content Placeholder 2">
            <a:extLst>
              <a:ext uri="{FF2B5EF4-FFF2-40B4-BE49-F238E27FC236}">
                <a16:creationId xmlns:a16="http://schemas.microsoft.com/office/drawing/2014/main" id="{AFA800C9-0C68-59F0-8331-EEDCEF18B8BD}"/>
              </a:ext>
            </a:extLst>
          </p:cNvPr>
          <p:cNvSpPr>
            <a:spLocks noGrp="1"/>
          </p:cNvSpPr>
          <p:nvPr>
            <p:ph idx="1"/>
          </p:nvPr>
        </p:nvSpPr>
        <p:spPr/>
        <p:txBody>
          <a:bodyPr/>
          <a:lstStyle/>
          <a:p>
            <a:endParaRPr lang="en-US"/>
          </a:p>
        </p:txBody>
      </p:sp>
      <p:pic>
        <p:nvPicPr>
          <p:cNvPr id="4" name="Picture 3" descr="A picture containing chart&#10;&#10;Description automatically generated">
            <a:extLst>
              <a:ext uri="{FF2B5EF4-FFF2-40B4-BE49-F238E27FC236}">
                <a16:creationId xmlns:a16="http://schemas.microsoft.com/office/drawing/2014/main" id="{41F0E25D-E18B-B5A7-7B64-3B23D47C5CAC}"/>
              </a:ext>
            </a:extLst>
          </p:cNvPr>
          <p:cNvPicPr>
            <a:picLocks noChangeAspect="1"/>
          </p:cNvPicPr>
          <p:nvPr/>
        </p:nvPicPr>
        <p:blipFill>
          <a:blip r:embed="rId2"/>
          <a:stretch>
            <a:fillRect/>
          </a:stretch>
        </p:blipFill>
        <p:spPr>
          <a:xfrm>
            <a:off x="1030777" y="542984"/>
            <a:ext cx="2122633" cy="5772032"/>
          </a:xfrm>
          <a:prstGeom prst="rect">
            <a:avLst/>
          </a:prstGeom>
        </p:spPr>
      </p:pic>
      <p:graphicFrame>
        <p:nvGraphicFramePr>
          <p:cNvPr id="5" name="Chart 4">
            <a:extLst>
              <a:ext uri="{FF2B5EF4-FFF2-40B4-BE49-F238E27FC236}">
                <a16:creationId xmlns:a16="http://schemas.microsoft.com/office/drawing/2014/main" id="{AA43AA0C-2A27-BA58-0B38-4E27CD235EC6}"/>
              </a:ext>
            </a:extLst>
          </p:cNvPr>
          <p:cNvGraphicFramePr/>
          <p:nvPr>
            <p:extLst>
              <p:ext uri="{D42A27DB-BD31-4B8C-83A1-F6EECF244321}">
                <p14:modId xmlns:p14="http://schemas.microsoft.com/office/powerpoint/2010/main" val="384183729"/>
              </p:ext>
            </p:extLst>
          </p:nvPr>
        </p:nvGraphicFramePr>
        <p:xfrm>
          <a:off x="2631266" y="1779366"/>
          <a:ext cx="8529955" cy="4535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898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2D3F-A72E-680D-76EE-76D897AA6834}"/>
              </a:ext>
            </a:extLst>
          </p:cNvPr>
          <p:cNvSpPr>
            <a:spLocks noGrp="1"/>
          </p:cNvSpPr>
          <p:nvPr>
            <p:ph type="title"/>
          </p:nvPr>
        </p:nvSpPr>
        <p:spPr/>
        <p:txBody>
          <a:bodyPr/>
          <a:lstStyle/>
          <a:p>
            <a:r>
              <a:rPr lang="en-US" dirty="0"/>
              <a:t>Salted Function</a:t>
            </a:r>
          </a:p>
        </p:txBody>
      </p:sp>
      <p:pic>
        <p:nvPicPr>
          <p:cNvPr id="4" name="Picture 3" descr="A picture containing text, crossword puzzle&#10;&#10;Description automatically generated">
            <a:extLst>
              <a:ext uri="{FF2B5EF4-FFF2-40B4-BE49-F238E27FC236}">
                <a16:creationId xmlns:a16="http://schemas.microsoft.com/office/drawing/2014/main" id="{1070BC35-4907-6456-5CDC-CDC023DCD9F9}"/>
              </a:ext>
            </a:extLst>
          </p:cNvPr>
          <p:cNvPicPr>
            <a:picLocks noChangeAspect="1"/>
          </p:cNvPicPr>
          <p:nvPr/>
        </p:nvPicPr>
        <p:blipFill>
          <a:blip r:embed="rId2"/>
          <a:stretch>
            <a:fillRect/>
          </a:stretch>
        </p:blipFill>
        <p:spPr>
          <a:xfrm>
            <a:off x="1295401" y="561997"/>
            <a:ext cx="2163934" cy="5734006"/>
          </a:xfrm>
          <a:prstGeom prst="rect">
            <a:avLst/>
          </a:prstGeom>
        </p:spPr>
      </p:pic>
      <p:graphicFrame>
        <p:nvGraphicFramePr>
          <p:cNvPr id="5" name="Content Placeholder 4">
            <a:extLst>
              <a:ext uri="{FF2B5EF4-FFF2-40B4-BE49-F238E27FC236}">
                <a16:creationId xmlns:a16="http://schemas.microsoft.com/office/drawing/2014/main" id="{C87DA6E5-A14C-4208-9327-9A6BF8D39211}"/>
              </a:ext>
            </a:extLst>
          </p:cNvPr>
          <p:cNvGraphicFramePr>
            <a:graphicFrameLocks noGrp="1"/>
          </p:cNvGraphicFramePr>
          <p:nvPr>
            <p:ph idx="1"/>
            <p:extLst>
              <p:ext uri="{D42A27DB-BD31-4B8C-83A1-F6EECF244321}">
                <p14:modId xmlns:p14="http://schemas.microsoft.com/office/powerpoint/2010/main" val="4064187154"/>
              </p:ext>
            </p:extLst>
          </p:nvPr>
        </p:nvGraphicFramePr>
        <p:xfrm>
          <a:off x="3459334" y="2510445"/>
          <a:ext cx="7437265" cy="33648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982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274-0D9D-9907-DB42-F424AD59BC69}"/>
              </a:ext>
            </a:extLst>
          </p:cNvPr>
          <p:cNvSpPr>
            <a:spLocks noGrp="1"/>
          </p:cNvSpPr>
          <p:nvPr>
            <p:ph type="title"/>
          </p:nvPr>
        </p:nvSpPr>
        <p:spPr/>
        <p:txBody>
          <a:bodyPr/>
          <a:lstStyle/>
          <a:p>
            <a:r>
              <a:rPr lang="en-US" dirty="0"/>
              <a:t>Smoothed Function</a:t>
            </a:r>
          </a:p>
        </p:txBody>
      </p:sp>
      <p:pic>
        <p:nvPicPr>
          <p:cNvPr id="4" name="Content Placeholder 3" descr="Table&#10;&#10;Description automatically generated with medium confidence">
            <a:extLst>
              <a:ext uri="{FF2B5EF4-FFF2-40B4-BE49-F238E27FC236}">
                <a16:creationId xmlns:a16="http://schemas.microsoft.com/office/drawing/2014/main" id="{2666C253-CA93-1609-6374-5DDB5803694E}"/>
              </a:ext>
            </a:extLst>
          </p:cNvPr>
          <p:cNvPicPr>
            <a:picLocks noGrp="1" noChangeAspect="1"/>
          </p:cNvPicPr>
          <p:nvPr>
            <p:ph idx="1"/>
          </p:nvPr>
        </p:nvPicPr>
        <p:blipFill>
          <a:blip r:embed="rId2"/>
          <a:stretch>
            <a:fillRect/>
          </a:stretch>
        </p:blipFill>
        <p:spPr>
          <a:xfrm>
            <a:off x="1295402" y="552137"/>
            <a:ext cx="2141424" cy="5753726"/>
          </a:xfrm>
          <a:prstGeom prst="rect">
            <a:avLst/>
          </a:prstGeom>
        </p:spPr>
      </p:pic>
      <p:graphicFrame>
        <p:nvGraphicFramePr>
          <p:cNvPr id="5" name="Chart 4">
            <a:extLst>
              <a:ext uri="{FF2B5EF4-FFF2-40B4-BE49-F238E27FC236}">
                <a16:creationId xmlns:a16="http://schemas.microsoft.com/office/drawing/2014/main" id="{E5371D3F-0437-6BB5-4731-4CFD9FAEC101}"/>
              </a:ext>
            </a:extLst>
          </p:cNvPr>
          <p:cNvGraphicFramePr/>
          <p:nvPr>
            <p:extLst>
              <p:ext uri="{D42A27DB-BD31-4B8C-83A1-F6EECF244321}">
                <p14:modId xmlns:p14="http://schemas.microsoft.com/office/powerpoint/2010/main" val="4129457838"/>
              </p:ext>
            </p:extLst>
          </p:nvPr>
        </p:nvGraphicFramePr>
        <p:xfrm>
          <a:off x="3607724" y="2576944"/>
          <a:ext cx="7288874" cy="35744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023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83F4-437C-F9DC-B979-8EFA2202189F}"/>
              </a:ext>
            </a:extLst>
          </p:cNvPr>
          <p:cNvSpPr>
            <a:spLocks noGrp="1"/>
          </p:cNvSpPr>
          <p:nvPr>
            <p:ph type="title"/>
          </p:nvPr>
        </p:nvSpPr>
        <p:spPr/>
        <p:txBody>
          <a:bodyPr/>
          <a:lstStyle/>
          <a:p>
            <a:r>
              <a:rPr lang="en-US"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4F2B03-C040-7AC7-3A4F-79B498D6C586}"/>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What do all these graphs mean?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Well, the first graph is just your basic representation of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made into a .csv file and has had the points plot on a graph.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second graph is salting through the data. If you don’t understand what that means, it basically means that for every point of the function, a random number from the range [-2,2] will be added to the point.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start and endpoints of the graph remain unaffected, but the rest of the graph has all these different values added to them.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is why the second graph doesn’t seem very uniform because it is in the right ballpark of what the original point was but has either been added or subtracted by 2.</a:t>
                </a:r>
                <a:endParaRPr lang="en-US" dirty="0"/>
              </a:p>
            </p:txBody>
          </p:sp>
        </mc:Choice>
        <mc:Fallback xmlns="">
          <p:sp>
            <p:nvSpPr>
              <p:cNvPr id="3" name="Content Placeholder 2">
                <a:extLst>
                  <a:ext uri="{FF2B5EF4-FFF2-40B4-BE49-F238E27FC236}">
                    <a16:creationId xmlns:a16="http://schemas.microsoft.com/office/drawing/2014/main" id="{854F2B03-C040-7AC7-3A4F-79B498D6C586}"/>
                  </a:ext>
                </a:extLst>
              </p:cNvPr>
              <p:cNvSpPr>
                <a:spLocks noGrp="1" noRot="1" noChangeAspect="1" noMove="1" noResize="1" noEditPoints="1" noAdjustHandles="1" noChangeArrowheads="1" noChangeShapeType="1" noTextEdit="1"/>
              </p:cNvSpPr>
              <p:nvPr>
                <p:ph idx="1"/>
              </p:nvPr>
            </p:nvSpPr>
            <p:spPr>
              <a:blipFill>
                <a:blip r:embed="rId2"/>
                <a:stretch>
                  <a:fillRect l="-635" t="-2385" r="-889"/>
                </a:stretch>
              </a:blipFill>
            </p:spPr>
            <p:txBody>
              <a:bodyPr/>
              <a:lstStyle/>
              <a:p>
                <a:r>
                  <a:rPr lang="en-US">
                    <a:noFill/>
                  </a:rPr>
                  <a:t> </a:t>
                </a:r>
              </a:p>
            </p:txBody>
          </p:sp>
        </mc:Fallback>
      </mc:AlternateContent>
    </p:spTree>
    <p:extLst>
      <p:ext uri="{BB962C8B-B14F-4D97-AF65-F5344CB8AC3E}">
        <p14:creationId xmlns:p14="http://schemas.microsoft.com/office/powerpoint/2010/main" val="41646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07BE-E339-185A-3AB1-956B07047D2C}"/>
              </a:ext>
            </a:extLst>
          </p:cNvPr>
          <p:cNvSpPr>
            <a:spLocks noGrp="1"/>
          </p:cNvSpPr>
          <p:nvPr>
            <p:ph type="title"/>
          </p:nvPr>
        </p:nvSpPr>
        <p:spPr/>
        <p:txBody>
          <a:bodyPr/>
          <a:lstStyle/>
          <a:p>
            <a:r>
              <a:rPr lang="en-US" dirty="0"/>
              <a:t>Conclusion Continued</a:t>
            </a:r>
          </a:p>
        </p:txBody>
      </p:sp>
      <p:sp>
        <p:nvSpPr>
          <p:cNvPr id="3" name="Content Placeholder 2">
            <a:extLst>
              <a:ext uri="{FF2B5EF4-FFF2-40B4-BE49-F238E27FC236}">
                <a16:creationId xmlns:a16="http://schemas.microsoft.com/office/drawing/2014/main" id="{5495B412-754C-61F3-D597-64960BA26996}"/>
              </a:ext>
            </a:extLst>
          </p:cNvPr>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third part of the project was for the program to smooth over the salted data that was provided in the second graph.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includes a running average for each point it iterates over. A certain number of points (or window) is needed to calculate the running average by taking the points to the right and left of the point that you are trying to find the smoothed number of and then calculate the average from the number of numbers in the window.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When smoothing, you must run the function twice in order to get a “smoother” result.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every single part of the project, this was the hardest part to implement into the code.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Overall, this resource is valuable because if you are working with common people in the workplace, most do not have knowledge of Java, Octave, or Libraries, but know how Excel works. This is the best way to show a basic graph without needing any external tools besides coding knowledge and Excel.</a:t>
            </a:r>
            <a:endParaRPr lang="en-US" dirty="0"/>
          </a:p>
        </p:txBody>
      </p:sp>
    </p:spTree>
    <p:extLst>
      <p:ext uri="{BB962C8B-B14F-4D97-AF65-F5344CB8AC3E}">
        <p14:creationId xmlns:p14="http://schemas.microsoft.com/office/powerpoint/2010/main" val="2836319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1277</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Garamond</vt:lpstr>
      <vt:lpstr>Organic</vt:lpstr>
      <vt:lpstr>Plotter Salter Smoother Project</vt:lpstr>
      <vt:lpstr>Abstract</vt:lpstr>
      <vt:lpstr>Abstract Continued</vt:lpstr>
      <vt:lpstr>Part 1</vt:lpstr>
      <vt:lpstr>Normal Function</vt:lpstr>
      <vt:lpstr>Salted Function</vt:lpstr>
      <vt:lpstr>Smoothed Function</vt:lpstr>
      <vt:lpstr>Conclusion</vt:lpstr>
      <vt:lpstr>Conclusion Continued</vt:lpstr>
      <vt:lpstr>Part 2</vt:lpstr>
      <vt:lpstr>Command in Octave</vt:lpstr>
      <vt:lpstr>Normal Function</vt:lpstr>
      <vt:lpstr>Salted Function</vt:lpstr>
      <vt:lpstr>Smoothed Function</vt:lpstr>
      <vt:lpstr>Conclusion</vt:lpstr>
      <vt:lpstr>Part 3</vt:lpstr>
      <vt:lpstr>JFreeCharts Graph</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Plotter Salter Smoother Project</dc:title>
  <dc:creator>Dillon Groh</dc:creator>
  <cp:lastModifiedBy>Dillon Groh</cp:lastModifiedBy>
  <cp:revision>1</cp:revision>
  <dcterms:created xsi:type="dcterms:W3CDTF">2023-04-26T19:13:28Z</dcterms:created>
  <dcterms:modified xsi:type="dcterms:W3CDTF">2023-04-26T19:35:31Z</dcterms:modified>
</cp:coreProperties>
</file>