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46" d="100"/>
          <a:sy n="46" d="100"/>
        </p:scale>
        <p:origin x="58" y="7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99D4939C-1841-46DF-A27C-CC5BEBE64E1F}" type="datetimeFigureOut">
              <a:rPr lang="en-US" smtClean="0"/>
              <a:t>4/26/2023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D3F4CBE5-285B-4099-A2B6-3C22D5B04425}"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74680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D4939C-1841-46DF-A27C-CC5BEBE64E1F}" type="datetimeFigureOut">
              <a:rPr lang="en-US" smtClean="0"/>
              <a:t>4/26/2023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F4CBE5-285B-4099-A2B6-3C22D5B04425}" type="slidenum">
              <a:rPr lang="en-US" smtClean="0"/>
              <a:t>‹#›</a:t>
            </a:fld>
            <a:endParaRPr lang="en-US"/>
          </a:p>
        </p:txBody>
      </p:sp>
    </p:spTree>
    <p:extLst>
      <p:ext uri="{BB962C8B-B14F-4D97-AF65-F5344CB8AC3E}">
        <p14:creationId xmlns:p14="http://schemas.microsoft.com/office/powerpoint/2010/main" val="1984787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D4939C-1841-46DF-A27C-CC5BEBE64E1F}" type="datetimeFigureOut">
              <a:rPr lang="en-US" smtClean="0"/>
              <a:t>4/26/2023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F4CBE5-285B-4099-A2B6-3C22D5B04425}"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610878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D4939C-1841-46DF-A27C-CC5BEBE64E1F}" type="datetimeFigureOut">
              <a:rPr lang="en-US" smtClean="0"/>
              <a:t>4/26/2023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F4CBE5-285B-4099-A2B6-3C22D5B04425}"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509317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D4939C-1841-46DF-A27C-CC5BEBE64E1F}" type="datetimeFigureOut">
              <a:rPr lang="en-US" smtClean="0"/>
              <a:t>4/26/2023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F4CBE5-285B-4099-A2B6-3C22D5B04425}" type="slidenum">
              <a:rPr lang="en-US" smtClean="0"/>
              <a:t>‹#›</a:t>
            </a:fld>
            <a:endParaRPr lang="en-US"/>
          </a:p>
        </p:txBody>
      </p:sp>
    </p:spTree>
    <p:extLst>
      <p:ext uri="{BB962C8B-B14F-4D97-AF65-F5344CB8AC3E}">
        <p14:creationId xmlns:p14="http://schemas.microsoft.com/office/powerpoint/2010/main" val="22590683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D4939C-1841-46DF-A27C-CC5BEBE64E1F}" type="datetimeFigureOut">
              <a:rPr lang="en-US" smtClean="0"/>
              <a:t>4/26/2023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F4CBE5-285B-4099-A2B6-3C22D5B04425}"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320500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D4939C-1841-46DF-A27C-CC5BEBE64E1F}" type="datetimeFigureOut">
              <a:rPr lang="en-US" smtClean="0"/>
              <a:t>4/26/2023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F4CBE5-285B-4099-A2B6-3C22D5B04425}"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337232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D4939C-1841-46DF-A27C-CC5BEBE64E1F}" type="datetimeFigureOut">
              <a:rPr lang="en-US" smtClean="0"/>
              <a:t>4/26/2023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F4CBE5-285B-4099-A2B6-3C22D5B04425}"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42449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D4939C-1841-46DF-A27C-CC5BEBE64E1F}" type="datetimeFigureOut">
              <a:rPr lang="en-US" smtClean="0"/>
              <a:t>4/26/2023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F4CBE5-285B-4099-A2B6-3C22D5B04425}"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69117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D4939C-1841-46DF-A27C-CC5BEBE64E1F}" type="datetimeFigureOut">
              <a:rPr lang="en-US" smtClean="0"/>
              <a:t>4/26/2023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F4CBE5-285B-4099-A2B6-3C22D5B04425}" type="slidenum">
              <a:rPr lang="en-US" smtClean="0"/>
              <a:t>‹#›</a:t>
            </a:fld>
            <a:endParaRPr lang="en-US"/>
          </a:p>
        </p:txBody>
      </p:sp>
    </p:spTree>
    <p:extLst>
      <p:ext uri="{BB962C8B-B14F-4D97-AF65-F5344CB8AC3E}">
        <p14:creationId xmlns:p14="http://schemas.microsoft.com/office/powerpoint/2010/main" val="4265353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D4939C-1841-46DF-A27C-CC5BEBE64E1F}" type="datetimeFigureOut">
              <a:rPr lang="en-US" smtClean="0"/>
              <a:t>4/26/2023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F4CBE5-285B-4099-A2B6-3C22D5B04425}"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42830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D4939C-1841-46DF-A27C-CC5BEBE64E1F}" type="datetimeFigureOut">
              <a:rPr lang="en-US" smtClean="0"/>
              <a:t>4/26/2023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F4CBE5-285B-4099-A2B6-3C22D5B04425}" type="slidenum">
              <a:rPr lang="en-US" smtClean="0"/>
              <a:t>‹#›</a:t>
            </a:fld>
            <a:endParaRPr lang="en-US"/>
          </a:p>
        </p:txBody>
      </p:sp>
    </p:spTree>
    <p:extLst>
      <p:ext uri="{BB962C8B-B14F-4D97-AF65-F5344CB8AC3E}">
        <p14:creationId xmlns:p14="http://schemas.microsoft.com/office/powerpoint/2010/main" val="741457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9D4939C-1841-46DF-A27C-CC5BEBE64E1F}" type="datetimeFigureOut">
              <a:rPr lang="en-US" smtClean="0"/>
              <a:t>4/26/2023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F4CBE5-285B-4099-A2B6-3C22D5B04425}"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66452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D4939C-1841-46DF-A27C-CC5BEBE64E1F}" type="datetimeFigureOut">
              <a:rPr lang="en-US" smtClean="0"/>
              <a:t>4/26/2023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F4CBE5-285B-4099-A2B6-3C22D5B04425}"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0644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D4939C-1841-46DF-A27C-CC5BEBE64E1F}" type="datetimeFigureOut">
              <a:rPr lang="en-US" smtClean="0"/>
              <a:t>4/26/2023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F4CBE5-285B-4099-A2B6-3C22D5B04425}" type="slidenum">
              <a:rPr lang="en-US" smtClean="0"/>
              <a:t>‹#›</a:t>
            </a:fld>
            <a:endParaRPr lang="en-US"/>
          </a:p>
        </p:txBody>
      </p:sp>
    </p:spTree>
    <p:extLst>
      <p:ext uri="{BB962C8B-B14F-4D97-AF65-F5344CB8AC3E}">
        <p14:creationId xmlns:p14="http://schemas.microsoft.com/office/powerpoint/2010/main" val="3013419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D4939C-1841-46DF-A27C-CC5BEBE64E1F}" type="datetimeFigureOut">
              <a:rPr lang="en-US" smtClean="0"/>
              <a:t>4/26/2023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F4CBE5-285B-4099-A2B6-3C22D5B04425}"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06829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D4939C-1841-46DF-A27C-CC5BEBE64E1F}" type="datetimeFigureOut">
              <a:rPr lang="en-US" smtClean="0"/>
              <a:t>4/26/2023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F4CBE5-285B-4099-A2B6-3C22D5B04425}" type="slidenum">
              <a:rPr lang="en-US" smtClean="0"/>
              <a:t>‹#›</a:t>
            </a:fld>
            <a:endParaRPr lang="en-US"/>
          </a:p>
        </p:txBody>
      </p:sp>
    </p:spTree>
    <p:extLst>
      <p:ext uri="{BB962C8B-B14F-4D97-AF65-F5344CB8AC3E}">
        <p14:creationId xmlns:p14="http://schemas.microsoft.com/office/powerpoint/2010/main" val="3491721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9D4939C-1841-46DF-A27C-CC5BEBE64E1F}" type="datetimeFigureOut">
              <a:rPr lang="en-US" smtClean="0"/>
              <a:t>4/26/2023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3F4CBE5-285B-4099-A2B6-3C22D5B04425}" type="slidenum">
              <a:rPr lang="en-US" smtClean="0"/>
              <a:t>‹#›</a:t>
            </a:fld>
            <a:endParaRPr lang="en-US"/>
          </a:p>
        </p:txBody>
      </p:sp>
    </p:spTree>
    <p:extLst>
      <p:ext uri="{BB962C8B-B14F-4D97-AF65-F5344CB8AC3E}">
        <p14:creationId xmlns:p14="http://schemas.microsoft.com/office/powerpoint/2010/main" val="205619042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blockclubchicago.org/2022/06/02/chicago-had-971-shootings-in-first-half-of-the-year-violence-is-trending-down-from-pandemic-peak-but-is-still-way-too-high-expert-says/" TargetMode="External"/><Relationship Id="rId2" Type="http://schemas.openxmlformats.org/officeDocument/2006/relationships/hyperlink" Target="https://www.kaggle.com/datasets/emmanuelfwerr/gun-violence-incidents-in-the-usa?resource=download" TargetMode="External"/><Relationship Id="rId1" Type="http://schemas.openxmlformats.org/officeDocument/2006/relationships/slideLayout" Target="../slideLayouts/slideLayout2.xml"/><Relationship Id="rId4" Type="http://schemas.openxmlformats.org/officeDocument/2006/relationships/hyperlink" Target="https://news.wttw.com/2022/07/01/shootings-homicides-down-year-chicago-still-pace-top-600-killings-2022-polic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05C29-661D-8D58-259C-16AC1AD2157F}"/>
              </a:ext>
            </a:extLst>
          </p:cNvPr>
          <p:cNvSpPr>
            <a:spLocks noGrp="1"/>
          </p:cNvSpPr>
          <p:nvPr>
            <p:ph type="ctrTitle"/>
          </p:nvPr>
        </p:nvSpPr>
        <p:spPr/>
        <p:txBody>
          <a:bodyPr/>
          <a:lstStyle/>
          <a:p>
            <a:r>
              <a:rPr lang="en-US" dirty="0"/>
              <a:t>Gun-Related Violence in the United States</a:t>
            </a:r>
          </a:p>
        </p:txBody>
      </p:sp>
      <p:sp>
        <p:nvSpPr>
          <p:cNvPr id="3" name="Subtitle 2">
            <a:extLst>
              <a:ext uri="{FF2B5EF4-FFF2-40B4-BE49-F238E27FC236}">
                <a16:creationId xmlns:a16="http://schemas.microsoft.com/office/drawing/2014/main" id="{04D99D6A-866C-E3B3-6F37-4A9D7FCDD504}"/>
              </a:ext>
            </a:extLst>
          </p:cNvPr>
          <p:cNvSpPr>
            <a:spLocks noGrp="1"/>
          </p:cNvSpPr>
          <p:nvPr>
            <p:ph type="subTitle" idx="1"/>
          </p:nvPr>
        </p:nvSpPr>
        <p:spPr/>
        <p:txBody>
          <a:bodyPr/>
          <a:lstStyle/>
          <a:p>
            <a:r>
              <a:rPr lang="en-US" dirty="0"/>
              <a:t>By Dillon Groh</a:t>
            </a:r>
          </a:p>
        </p:txBody>
      </p:sp>
    </p:spTree>
    <p:extLst>
      <p:ext uri="{BB962C8B-B14F-4D97-AF65-F5344CB8AC3E}">
        <p14:creationId xmlns:p14="http://schemas.microsoft.com/office/powerpoint/2010/main" val="10420065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394FF-537A-5D57-CC8E-B60519FC0C0F}"/>
              </a:ext>
            </a:extLst>
          </p:cNvPr>
          <p:cNvSpPr>
            <a:spLocks noGrp="1"/>
          </p:cNvSpPr>
          <p:nvPr>
            <p:ph type="title"/>
          </p:nvPr>
        </p:nvSpPr>
        <p:spPr/>
        <p:txBody>
          <a:bodyPr/>
          <a:lstStyle/>
          <a:p>
            <a:r>
              <a:rPr lang="en-US" dirty="0"/>
              <a:t>Combination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C8D2276-4E2A-B694-E342-8312FAF35419}"/>
                  </a:ext>
                </a:extLst>
              </p:cNvPr>
              <p:cNvSpPr>
                <a:spLocks noGrp="1"/>
              </p:cNvSpPr>
              <p:nvPr>
                <p:ph idx="1"/>
              </p:nvPr>
            </p:nvSpPr>
            <p:spPr/>
            <p:txBody>
              <a:bodyPr/>
              <a:lstStyle/>
              <a:p>
                <a:pPr marL="0" marR="0">
                  <a:lnSpc>
                    <a:spcPct val="107000"/>
                  </a:lnSpc>
                  <a:spcBef>
                    <a:spcPts val="0"/>
                  </a:spcBef>
                  <a:spcAft>
                    <a:spcPts val="800"/>
                  </a:spcAft>
                </a:pPr>
                <a:r>
                  <a:rPr lang="en-US" sz="1800" kern="100" dirty="0">
                    <a:effectLst/>
                    <a:latin typeface="Cambria Math" panose="02040503050406030204" pitchFamily="18" charset="0"/>
                    <a:ea typeface="Times New Roman" panose="02020603050405020304" pitchFamily="18" charset="0"/>
                    <a:cs typeface="Times New Roman" panose="02020603050405020304" pitchFamily="18" charset="0"/>
                  </a:rPr>
                  <a:t>I am going to be using the same numbers that I used for combination. </a:t>
                </a:r>
              </a:p>
              <a:p>
                <a:pPr marL="0" marR="0">
                  <a:lnSpc>
                    <a:spcPct val="107000"/>
                  </a:lnSpc>
                  <a:spcBef>
                    <a:spcPts val="0"/>
                  </a:spcBef>
                  <a:spcAft>
                    <a:spcPts val="800"/>
                  </a:spcAft>
                </a:pPr>
                <a:r>
                  <a:rPr lang="en-US" sz="1800" kern="100" dirty="0">
                    <a:effectLst/>
                    <a:latin typeface="Cambria Math" panose="02040503050406030204" pitchFamily="18" charset="0"/>
                    <a:ea typeface="Times New Roman" panose="02020603050405020304" pitchFamily="18" charset="0"/>
                    <a:cs typeface="Times New Roman" panose="02020603050405020304" pitchFamily="18" charset="0"/>
                  </a:rPr>
                  <a:t>With combinations, the order does not matter so the number of combinations will be much lower.</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14:m>
                  <m:oMathPara xmlns:m="http://schemas.openxmlformats.org/officeDocument/2006/math">
                    <m:oMathParaPr>
                      <m:jc m:val="centerGroup"/>
                    </m:oMathParaPr>
                    <m:oMath xmlns:m="http://schemas.openxmlformats.org/officeDocument/2006/math">
                      <m:sSubSup>
                        <m:sSubSupPr>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𝐶</m:t>
                          </m:r>
                        </m:e>
                        <m:sub>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𝑟</m:t>
                          </m:r>
                        </m:sub>
                        <m:sup>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𝑛</m:t>
                          </m:r>
                        </m:sup>
                      </m:sSubSup>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 </m:t>
                      </m:r>
                      <m:f>
                        <m:fPr>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𝑛</m:t>
                          </m:r>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m:t>
                          </m:r>
                        </m:num>
                        <m:den>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𝑟</m:t>
                          </m:r>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m:t>
                          </m:r>
                          <m:d>
                            <m:dPr>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𝑛</m:t>
                              </m:r>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m:t>
                              </m:r>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𝑟</m:t>
                              </m:r>
                            </m:e>
                          </m:d>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m:t>
                          </m:r>
                        </m:den>
                      </m:f>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m:t>
                      </m:r>
                      <m:sSubSup>
                        <m:sSubSupPr>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𝐶</m:t>
                          </m:r>
                        </m:e>
                        <m:sub>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3</m:t>
                          </m:r>
                        </m:sub>
                        <m:sup>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35</m:t>
                          </m:r>
                        </m:sup>
                      </m:sSubSup>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35!</m:t>
                          </m:r>
                        </m:num>
                        <m:den>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3!</m:t>
                          </m:r>
                          <m:d>
                            <m:dPr>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35−3</m:t>
                              </m:r>
                            </m:e>
                          </m:d>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m:t>
                          </m:r>
                        </m:den>
                      </m:f>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=6,545</m:t>
                      </m:r>
                    </m:oMath>
                  </m:oMathPara>
                </a14:m>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mc:Choice>
        <mc:Fallback>
          <p:sp>
            <p:nvSpPr>
              <p:cNvPr id="3" name="Content Placeholder 2">
                <a:extLst>
                  <a:ext uri="{FF2B5EF4-FFF2-40B4-BE49-F238E27FC236}">
                    <a16:creationId xmlns:a16="http://schemas.microsoft.com/office/drawing/2014/main" id="{0C8D2276-4E2A-B694-E342-8312FAF35419}"/>
                  </a:ext>
                </a:extLst>
              </p:cNvPr>
              <p:cNvSpPr>
                <a:spLocks noGrp="1" noRot="1" noChangeAspect="1" noMove="1" noResize="1" noEditPoints="1" noAdjustHandles="1" noChangeArrowheads="1" noChangeShapeType="1" noTextEdit="1"/>
              </p:cNvSpPr>
              <p:nvPr>
                <p:ph idx="1"/>
              </p:nvPr>
            </p:nvSpPr>
            <p:spPr>
              <a:blipFill>
                <a:blip r:embed="rId2"/>
                <a:stretch>
                  <a:fillRect l="-635" t="-1468"/>
                </a:stretch>
              </a:blipFill>
            </p:spPr>
            <p:txBody>
              <a:bodyPr/>
              <a:lstStyle/>
              <a:p>
                <a:r>
                  <a:rPr lang="en-US">
                    <a:noFill/>
                  </a:rPr>
                  <a:t> </a:t>
                </a:r>
              </a:p>
            </p:txBody>
          </p:sp>
        </mc:Fallback>
      </mc:AlternateContent>
    </p:spTree>
    <p:extLst>
      <p:ext uri="{BB962C8B-B14F-4D97-AF65-F5344CB8AC3E}">
        <p14:creationId xmlns:p14="http://schemas.microsoft.com/office/powerpoint/2010/main" val="1671629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29F16-13D2-AD57-F046-D3E34A9150F3}"/>
              </a:ext>
            </a:extLst>
          </p:cNvPr>
          <p:cNvSpPr>
            <a:spLocks noGrp="1"/>
          </p:cNvSpPr>
          <p:nvPr>
            <p:ph type="title"/>
          </p:nvPr>
        </p:nvSpPr>
        <p:spPr/>
        <p:txBody>
          <a:bodyPr/>
          <a:lstStyle/>
          <a:p>
            <a:r>
              <a:rPr lang="en-US" dirty="0"/>
              <a:t>Geometric Distribution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7B8D16B-484D-845E-2A53-2ACC8CB8E4E3}"/>
                  </a:ext>
                </a:extLst>
              </p:cNvPr>
              <p:cNvSpPr>
                <a:spLocks noGrp="1"/>
              </p:cNvSpPr>
              <p:nvPr>
                <p:ph idx="1"/>
              </p:nvPr>
            </p:nvSpPr>
            <p:spPr>
              <a:xfrm>
                <a:off x="1295401" y="2556931"/>
                <a:ext cx="9601196" cy="3561235"/>
              </a:xfrm>
            </p:spPr>
            <p:txBody>
              <a:bodyPr>
                <a:normAutofit/>
              </a:bodyPr>
              <a:lstStyle/>
              <a:p>
                <a:pPr marL="0" marR="0">
                  <a:lnSpc>
                    <a:spcPct val="107000"/>
                  </a:lnSpc>
                  <a:spcBef>
                    <a:spcPts val="0"/>
                  </a:spcBef>
                  <a:spcAft>
                    <a:spcPts val="800"/>
                  </a:spcAft>
                </a:pPr>
                <a:r>
                  <a:rPr lang="en-US" sz="1800" kern="100" dirty="0">
                    <a:effectLst/>
                    <a:latin typeface="Cambria Math" panose="02040503050406030204" pitchFamily="18" charset="0"/>
                    <a:ea typeface="Times New Roman" panose="02020603050405020304" pitchFamily="18" charset="0"/>
                    <a:cs typeface="Times New Roman" panose="02020603050405020304" pitchFamily="18" charset="0"/>
                  </a:rPr>
                  <a:t>Geometric Distribution is the distribution function where the number of n trials needed to achieve the first success.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mbria Math" panose="02040503050406030204" pitchFamily="18" charset="0"/>
                    <a:ea typeface="Times New Roman" panose="02020603050405020304" pitchFamily="18" charset="0"/>
                    <a:cs typeface="Times New Roman" panose="02020603050405020304" pitchFamily="18" charset="0"/>
                  </a:rPr>
                  <a:t>Using the dataset, we can create a function related to the dataset for mass shootings once again.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mbria Math" panose="02040503050406030204" pitchFamily="18" charset="0"/>
                    <a:ea typeface="Times New Roman" panose="02020603050405020304" pitchFamily="18" charset="0"/>
                    <a:cs typeface="Times New Roman" panose="02020603050405020304" pitchFamily="18" charset="0"/>
                  </a:rPr>
                  <a:t>Using the probability above for the mass shootings occurring, what is the geometric distribution of the first mass shooting happening on the 10</a:t>
                </a:r>
                <a:r>
                  <a:rPr lang="en-US" sz="1800" kern="100" baseline="30000" dirty="0">
                    <a:effectLst/>
                    <a:latin typeface="Cambria Math" panose="02040503050406030204" pitchFamily="18" charset="0"/>
                    <a:ea typeface="Times New Roman" panose="02020603050405020304" pitchFamily="18" charset="0"/>
                    <a:cs typeface="Times New Roman" panose="02020603050405020304" pitchFamily="18" charset="0"/>
                  </a:rPr>
                  <a:t>th</a:t>
                </a:r>
                <a:r>
                  <a:rPr lang="en-US" sz="1800" kern="100" dirty="0">
                    <a:effectLst/>
                    <a:latin typeface="Cambria Math" panose="02040503050406030204" pitchFamily="18" charset="0"/>
                    <a:ea typeface="Times New Roman" panose="02020603050405020304" pitchFamily="18" charset="0"/>
                    <a:cs typeface="Times New Roman" panose="02020603050405020304" pitchFamily="18" charset="0"/>
                  </a:rPr>
                  <a:t> gun related incident?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mbria Math" panose="02040503050406030204" pitchFamily="18" charset="0"/>
                    <a:ea typeface="Times New Roman" panose="02020603050405020304" pitchFamily="18" charset="0"/>
                    <a:cs typeface="Times New Roman" panose="02020603050405020304" pitchFamily="18" charset="0"/>
                  </a:rPr>
                  <a:t>We found that the probability of a mass shooting occurring was 0.7% from all gun related incidents. So, the PMF of geometric distribution where a mass shooting happens on the 10</a:t>
                </a:r>
                <a:r>
                  <a:rPr lang="en-US" sz="1800" kern="100" baseline="30000" dirty="0">
                    <a:effectLst/>
                    <a:latin typeface="Cambria Math" panose="02040503050406030204" pitchFamily="18" charset="0"/>
                    <a:ea typeface="Times New Roman" panose="02020603050405020304" pitchFamily="18" charset="0"/>
                    <a:cs typeface="Times New Roman" panose="02020603050405020304" pitchFamily="18" charset="0"/>
                  </a:rPr>
                  <a:t>th</a:t>
                </a:r>
                <a:r>
                  <a:rPr lang="en-US" sz="1800" kern="100" dirty="0">
                    <a:effectLst/>
                    <a:latin typeface="Cambria Math" panose="02040503050406030204" pitchFamily="18" charset="0"/>
                    <a:ea typeface="Times New Roman" panose="02020603050405020304" pitchFamily="18" charset="0"/>
                    <a:cs typeface="Times New Roman" panose="02020603050405020304" pitchFamily="18" charset="0"/>
                  </a:rPr>
                  <a:t> gun related incident is: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14:m>
                  <m:oMathPara xmlns:m="http://schemas.openxmlformats.org/officeDocument/2006/math">
                    <m:oMathParaPr>
                      <m:jc m:val="centerGroup"/>
                    </m:oMathParaPr>
                    <m:oMath xmlns:m="http://schemas.openxmlformats.org/officeDocument/2006/math">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𝑝</m:t>
                      </m:r>
                      <m:d>
                        <m:d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10</m:t>
                          </m:r>
                        </m:e>
                      </m:d>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𝑞</m:t>
                          </m:r>
                        </m:e>
                        <m:sup>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𝑦</m:t>
                          </m:r>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−1</m:t>
                          </m:r>
                        </m:sup>
                      </m:sSup>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𝑝</m:t>
                      </m:r>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sSupPr>
                        <m:e>
                          <m:d>
                            <m:dPr>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1−0.007</m:t>
                              </m:r>
                            </m:e>
                          </m:d>
                        </m:e>
                        <m:sup>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10−1</m:t>
                          </m:r>
                        </m:sup>
                      </m:sSup>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0.007=0.00657 </m:t>
                      </m:r>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𝑜𝑟</m:t>
                      </m:r>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 0.657%</m:t>
                      </m:r>
                    </m:oMath>
                  </m:oMathPara>
                </a14:m>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mc:Choice>
        <mc:Fallback>
          <p:sp>
            <p:nvSpPr>
              <p:cNvPr id="3" name="Content Placeholder 2">
                <a:extLst>
                  <a:ext uri="{FF2B5EF4-FFF2-40B4-BE49-F238E27FC236}">
                    <a16:creationId xmlns:a16="http://schemas.microsoft.com/office/drawing/2014/main" id="{77B8D16B-484D-845E-2A53-2ACC8CB8E4E3}"/>
                  </a:ext>
                </a:extLst>
              </p:cNvPr>
              <p:cNvSpPr>
                <a:spLocks noGrp="1" noRot="1" noChangeAspect="1" noMove="1" noResize="1" noEditPoints="1" noAdjustHandles="1" noChangeArrowheads="1" noChangeShapeType="1" noTextEdit="1"/>
              </p:cNvSpPr>
              <p:nvPr>
                <p:ph idx="1"/>
              </p:nvPr>
            </p:nvSpPr>
            <p:spPr>
              <a:xfrm>
                <a:off x="1295401" y="2556931"/>
                <a:ext cx="9601196" cy="3561235"/>
              </a:xfrm>
              <a:blipFill>
                <a:blip r:embed="rId2"/>
                <a:stretch>
                  <a:fillRect l="-635" t="-1368"/>
                </a:stretch>
              </a:blipFill>
            </p:spPr>
            <p:txBody>
              <a:bodyPr/>
              <a:lstStyle/>
              <a:p>
                <a:r>
                  <a:rPr lang="en-US">
                    <a:noFill/>
                  </a:rPr>
                  <a:t> </a:t>
                </a:r>
              </a:p>
            </p:txBody>
          </p:sp>
        </mc:Fallback>
      </mc:AlternateContent>
    </p:spTree>
    <p:extLst>
      <p:ext uri="{BB962C8B-B14F-4D97-AF65-F5344CB8AC3E}">
        <p14:creationId xmlns:p14="http://schemas.microsoft.com/office/powerpoint/2010/main" val="3514317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7CA0A-B8D4-EC5C-3CA8-D8BDEFF5C4B9}"/>
              </a:ext>
            </a:extLst>
          </p:cNvPr>
          <p:cNvSpPr>
            <a:spLocks noGrp="1"/>
          </p:cNvSpPr>
          <p:nvPr>
            <p:ph type="title"/>
          </p:nvPr>
        </p:nvSpPr>
        <p:spPr/>
        <p:txBody>
          <a:bodyPr/>
          <a:lstStyle/>
          <a:p>
            <a:r>
              <a:rPr lang="en-US" dirty="0"/>
              <a:t>Hypergeometric Distribution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41F38B2-13C5-5240-1B80-B9DB4FB9E490}"/>
                  </a:ext>
                </a:extLst>
              </p:cNvPr>
              <p:cNvSpPr>
                <a:spLocks noGrp="1"/>
              </p:cNvSpPr>
              <p:nvPr>
                <p:ph idx="1"/>
              </p:nvPr>
            </p:nvSpPr>
            <p:spPr/>
            <p:txBody>
              <a:bodyPr/>
              <a:lstStyle/>
              <a:p>
                <a:pPr marL="0" marR="0">
                  <a:lnSpc>
                    <a:spcPct val="107000"/>
                  </a:lnSpc>
                  <a:spcBef>
                    <a:spcPts val="0"/>
                  </a:spcBef>
                  <a:spcAft>
                    <a:spcPts val="800"/>
                  </a:spcAft>
                </a:pPr>
                <a:r>
                  <a:rPr lang="en-US" sz="1800" kern="100" dirty="0">
                    <a:effectLst/>
                    <a:latin typeface="Cambria Math" panose="02040503050406030204" pitchFamily="18" charset="0"/>
                    <a:ea typeface="Times New Roman" panose="02020603050405020304" pitchFamily="18" charset="0"/>
                    <a:cs typeface="Times New Roman" panose="02020603050405020304" pitchFamily="18" charset="0"/>
                  </a:rPr>
                  <a:t>Hypergeometric distribution is a probability function that describes the probability of obtaining a certain number of successes in a fixed sample size.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mbria Math" panose="02040503050406030204" pitchFamily="18" charset="0"/>
                    <a:ea typeface="Times New Roman" panose="02020603050405020304" pitchFamily="18" charset="0"/>
                    <a:cs typeface="Times New Roman" panose="02020603050405020304" pitchFamily="18" charset="0"/>
                  </a:rPr>
                  <a:t>For mass shootings, if we take a sample of 50 gun-related incidents that happen a week which: 5 are mass shootings and the other 45 are other gun-related incidents. If we want to do a study on 4-gun related incidents at random from only the 50 incidents and the incident that has been picked cannot be picked again, what is the probability of choosing 2 mass shootings?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14:m>
                  <m:oMathPara xmlns:m="http://schemas.openxmlformats.org/officeDocument/2006/math">
                    <m:oMathParaPr>
                      <m:jc m:val="centerGroup"/>
                    </m:oMathParaPr>
                    <m:oMath xmlns:m="http://schemas.openxmlformats.org/officeDocument/2006/math">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𝑝</m:t>
                      </m:r>
                      <m:d>
                        <m:dPr>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2</m:t>
                          </m:r>
                        </m:e>
                      </m:d>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 </m:t>
                      </m:r>
                      <m:f>
                        <m:fPr>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fPr>
                        <m:num>
                          <m:d>
                            <m:dPr>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dPr>
                            <m:e>
                              <m:f>
                                <m:fPr>
                                  <m:type m:val="noBar"/>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𝑟</m:t>
                                  </m:r>
                                </m:num>
                                <m:den>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𝑦</m:t>
                                  </m:r>
                                </m:den>
                              </m:f>
                            </m:e>
                          </m:d>
                          <m:d>
                            <m:dPr>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dPr>
                            <m:e>
                              <m:f>
                                <m:fPr>
                                  <m:type m:val="noBar"/>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𝑁</m:t>
                                  </m:r>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m:t>
                                  </m:r>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𝑟</m:t>
                                  </m:r>
                                </m:num>
                                <m:den>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𝑛</m:t>
                                  </m:r>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m:t>
                                  </m:r>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𝑦</m:t>
                                  </m:r>
                                </m:den>
                              </m:f>
                            </m:e>
                          </m:d>
                        </m:num>
                        <m:den>
                          <m:d>
                            <m:dPr>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dPr>
                            <m:e>
                              <m:f>
                                <m:fPr>
                                  <m:type m:val="noBar"/>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𝑁</m:t>
                                  </m:r>
                                </m:num>
                                <m:den>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𝑛</m:t>
                                  </m:r>
                                </m:den>
                              </m:f>
                            </m:e>
                          </m:d>
                        </m:den>
                      </m:f>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 </m:t>
                      </m:r>
                      <m:f>
                        <m:fPr>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fPr>
                        <m:num>
                          <m:d>
                            <m:dPr>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dPr>
                            <m:e>
                              <m:f>
                                <m:fPr>
                                  <m:type m:val="noBar"/>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5</m:t>
                                  </m:r>
                                </m:num>
                                <m:den>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2</m:t>
                                  </m:r>
                                </m:den>
                              </m:f>
                            </m:e>
                          </m:d>
                          <m:d>
                            <m:dPr>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dPr>
                            <m:e>
                              <m:f>
                                <m:fPr>
                                  <m:type m:val="noBar"/>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50−5</m:t>
                                  </m:r>
                                </m:num>
                                <m:den>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4−2</m:t>
                                  </m:r>
                                </m:den>
                              </m:f>
                            </m:e>
                          </m:d>
                        </m:num>
                        <m:den>
                          <m:d>
                            <m:dPr>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dPr>
                            <m:e>
                              <m:f>
                                <m:fPr>
                                  <m:type m:val="noBar"/>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50</m:t>
                                  </m:r>
                                </m:num>
                                <m:den>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4</m:t>
                                  </m:r>
                                </m:den>
                              </m:f>
                            </m:e>
                          </m:d>
                        </m:den>
                      </m:f>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=0.042 </m:t>
                      </m:r>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𝑜𝑟</m:t>
                      </m:r>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 4.2%</m:t>
                      </m:r>
                    </m:oMath>
                  </m:oMathPara>
                </a14:m>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mc:Choice>
        <mc:Fallback>
          <p:sp>
            <p:nvSpPr>
              <p:cNvPr id="3" name="Content Placeholder 2">
                <a:extLst>
                  <a:ext uri="{FF2B5EF4-FFF2-40B4-BE49-F238E27FC236}">
                    <a16:creationId xmlns:a16="http://schemas.microsoft.com/office/drawing/2014/main" id="{641F38B2-13C5-5240-1B80-B9DB4FB9E490}"/>
                  </a:ext>
                </a:extLst>
              </p:cNvPr>
              <p:cNvSpPr>
                <a:spLocks noGrp="1" noRot="1" noChangeAspect="1" noMove="1" noResize="1" noEditPoints="1" noAdjustHandles="1" noChangeArrowheads="1" noChangeShapeType="1" noTextEdit="1"/>
              </p:cNvSpPr>
              <p:nvPr>
                <p:ph idx="1"/>
              </p:nvPr>
            </p:nvSpPr>
            <p:spPr>
              <a:blipFill>
                <a:blip r:embed="rId2"/>
                <a:stretch>
                  <a:fillRect l="-635" t="-1468"/>
                </a:stretch>
              </a:blipFill>
            </p:spPr>
            <p:txBody>
              <a:bodyPr/>
              <a:lstStyle/>
              <a:p>
                <a:r>
                  <a:rPr lang="en-US">
                    <a:noFill/>
                  </a:rPr>
                  <a:t> </a:t>
                </a:r>
              </a:p>
            </p:txBody>
          </p:sp>
        </mc:Fallback>
      </mc:AlternateContent>
    </p:spTree>
    <p:extLst>
      <p:ext uri="{BB962C8B-B14F-4D97-AF65-F5344CB8AC3E}">
        <p14:creationId xmlns:p14="http://schemas.microsoft.com/office/powerpoint/2010/main" val="611394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5226D-FCB8-F867-EEC6-1F9D3B850BBE}"/>
              </a:ext>
            </a:extLst>
          </p:cNvPr>
          <p:cNvSpPr>
            <a:spLocks noGrp="1"/>
          </p:cNvSpPr>
          <p:nvPr>
            <p:ph type="title"/>
          </p:nvPr>
        </p:nvSpPr>
        <p:spPr/>
        <p:txBody>
          <a:bodyPr/>
          <a:lstStyle/>
          <a:p>
            <a:r>
              <a:rPr lang="en-US" dirty="0"/>
              <a:t>Reflection on Mass Shootings</a:t>
            </a:r>
          </a:p>
        </p:txBody>
      </p:sp>
      <p:sp>
        <p:nvSpPr>
          <p:cNvPr id="3" name="Content Placeholder 2">
            <a:extLst>
              <a:ext uri="{FF2B5EF4-FFF2-40B4-BE49-F238E27FC236}">
                <a16:creationId xmlns:a16="http://schemas.microsoft.com/office/drawing/2014/main" id="{6B17CA41-A064-BB04-9114-FF47A62AA8B6}"/>
              </a:ext>
            </a:extLst>
          </p:cNvPr>
          <p:cNvSpPr>
            <a:spLocks noGrp="1"/>
          </p:cNvSpPr>
          <p:nvPr>
            <p:ph idx="1"/>
          </p:nvPr>
        </p:nvSpPr>
        <p:spPr/>
        <p:txBody>
          <a:bodyPr>
            <a:normAutofit/>
          </a:bodyPr>
          <a:lstStyle/>
          <a:p>
            <a:r>
              <a:rPr lang="en-US" sz="1800" kern="100" dirty="0">
                <a:effectLst/>
                <a:latin typeface="Cambria Math" panose="02040503050406030204" pitchFamily="18" charset="0"/>
                <a:ea typeface="Times New Roman" panose="02020603050405020304" pitchFamily="18" charset="0"/>
                <a:cs typeface="Times New Roman" panose="02020603050405020304" pitchFamily="18" charset="0"/>
              </a:rPr>
              <a:t>After figuring out the statistical data behind mass shootings, the probability of them happening is a lot higher than it should be. </a:t>
            </a:r>
          </a:p>
          <a:p>
            <a:r>
              <a:rPr lang="en-US" sz="1800" kern="100" dirty="0">
                <a:effectLst/>
                <a:latin typeface="Cambria Math" panose="02040503050406030204" pitchFamily="18" charset="0"/>
                <a:ea typeface="Times New Roman" panose="02020603050405020304" pitchFamily="18" charset="0"/>
                <a:cs typeface="Times New Roman" panose="02020603050405020304" pitchFamily="18" charset="0"/>
              </a:rPr>
              <a:t>Mass shootings can lead to the same amount of damage as 5-10 gun-related incidents can cause. </a:t>
            </a:r>
          </a:p>
          <a:p>
            <a:r>
              <a:rPr lang="en-US" sz="1800" kern="100" dirty="0">
                <a:effectLst/>
                <a:latin typeface="Cambria Math" panose="02040503050406030204" pitchFamily="18" charset="0"/>
                <a:ea typeface="Times New Roman" panose="02020603050405020304" pitchFamily="18" charset="0"/>
                <a:cs typeface="Times New Roman" panose="02020603050405020304" pitchFamily="18" charset="0"/>
              </a:rPr>
              <a:t>The chances of there being a mass shooting is way too high, and my math is not wrong. </a:t>
            </a:r>
          </a:p>
          <a:p>
            <a:r>
              <a:rPr lang="en-US" sz="1800" kern="100" dirty="0">
                <a:effectLst/>
                <a:latin typeface="Cambria Math" panose="02040503050406030204" pitchFamily="18" charset="0"/>
                <a:ea typeface="Times New Roman" panose="02020603050405020304" pitchFamily="18" charset="0"/>
                <a:cs typeface="Times New Roman" panose="02020603050405020304" pitchFamily="18" charset="0"/>
              </a:rPr>
              <a:t>There are so many things that are causing these mass shootings, but there has been nothing done to try and stop or fix these issues. </a:t>
            </a:r>
          </a:p>
          <a:p>
            <a:r>
              <a:rPr lang="en-US" sz="1800" kern="100" dirty="0">
                <a:effectLst/>
                <a:latin typeface="Cambria Math" panose="02040503050406030204" pitchFamily="18" charset="0"/>
                <a:ea typeface="Times New Roman" panose="02020603050405020304" pitchFamily="18" charset="0"/>
                <a:cs typeface="Times New Roman" panose="02020603050405020304" pitchFamily="18" charset="0"/>
              </a:rPr>
              <a:t>People just send their thoughts and prayers and go on with their lives. Now is the time to start acting before it happens to one of our loved ones. </a:t>
            </a:r>
            <a:endParaRPr lang="en-US" dirty="0"/>
          </a:p>
        </p:txBody>
      </p:sp>
    </p:spTree>
    <p:extLst>
      <p:ext uri="{BB962C8B-B14F-4D97-AF65-F5344CB8AC3E}">
        <p14:creationId xmlns:p14="http://schemas.microsoft.com/office/powerpoint/2010/main" val="8964986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BE048-52D2-3F22-77F2-C4A16372089F}"/>
              </a:ext>
            </a:extLst>
          </p:cNvPr>
          <p:cNvSpPr>
            <a:spLocks noGrp="1"/>
          </p:cNvSpPr>
          <p:nvPr>
            <p:ph type="title"/>
          </p:nvPr>
        </p:nvSpPr>
        <p:spPr/>
        <p:txBody>
          <a:bodyPr/>
          <a:lstStyle/>
          <a:p>
            <a:r>
              <a:rPr lang="en-US" dirty="0"/>
              <a:t>Chicago</a:t>
            </a:r>
          </a:p>
        </p:txBody>
      </p:sp>
      <p:sp>
        <p:nvSpPr>
          <p:cNvPr id="3" name="Content Placeholder 2">
            <a:extLst>
              <a:ext uri="{FF2B5EF4-FFF2-40B4-BE49-F238E27FC236}">
                <a16:creationId xmlns:a16="http://schemas.microsoft.com/office/drawing/2014/main" id="{B2A76FF8-FF72-912A-8612-4829FA9C1C52}"/>
              </a:ext>
            </a:extLst>
          </p:cNvPr>
          <p:cNvSpPr>
            <a:spLocks noGrp="1"/>
          </p:cNvSpPr>
          <p:nvPr>
            <p:ph idx="1"/>
          </p:nvPr>
        </p:nvSpPr>
        <p:spPr/>
        <p:txBody>
          <a:bodyPr/>
          <a:lstStyle/>
          <a:p>
            <a:r>
              <a:rPr lang="en-US" sz="1800" kern="100" dirty="0">
                <a:effectLst/>
                <a:latin typeface="Cambria Math" panose="02040503050406030204" pitchFamily="18" charset="0"/>
                <a:ea typeface="Times New Roman" panose="02020603050405020304" pitchFamily="18" charset="0"/>
                <a:cs typeface="Times New Roman" panose="02020603050405020304" pitchFamily="18" charset="0"/>
              </a:rPr>
              <a:t>Deemed one of the deadliest cities in the United States, Chicago is known for their crime rates and violence that involve guns. </a:t>
            </a:r>
          </a:p>
          <a:p>
            <a:r>
              <a:rPr lang="en-US" sz="1800" kern="100" dirty="0">
                <a:effectLst/>
                <a:latin typeface="Cambria Math" panose="02040503050406030204" pitchFamily="18" charset="0"/>
                <a:ea typeface="Times New Roman" panose="02020603050405020304" pitchFamily="18" charset="0"/>
                <a:cs typeface="Times New Roman" panose="02020603050405020304" pitchFamily="18" charset="0"/>
              </a:rPr>
              <a:t>Even though their state is blue, and they have gun laws, neighboring states have very loose gun laws that allow people to acquire these weapons very easily. </a:t>
            </a:r>
          </a:p>
          <a:p>
            <a:r>
              <a:rPr lang="en-US" sz="1800" kern="100" dirty="0">
                <a:effectLst/>
                <a:latin typeface="Cambria Math" panose="02040503050406030204" pitchFamily="18" charset="0"/>
                <a:ea typeface="Times New Roman" panose="02020603050405020304" pitchFamily="18" charset="0"/>
                <a:cs typeface="Times New Roman" panose="02020603050405020304" pitchFamily="18" charset="0"/>
              </a:rPr>
              <a:t>It is a tragedy to have to think of a city in this way, but the crime rates have always been bad and here I am going to look at some of the statistics for Chicago.</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817781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8A023-AE00-9AF9-63E7-0688ABD1CECA}"/>
              </a:ext>
            </a:extLst>
          </p:cNvPr>
          <p:cNvSpPr>
            <a:spLocks noGrp="1"/>
          </p:cNvSpPr>
          <p:nvPr>
            <p:ph type="title"/>
          </p:nvPr>
        </p:nvSpPr>
        <p:spPr/>
        <p:txBody>
          <a:bodyPr>
            <a:normAutofit fontScale="90000"/>
          </a:bodyPr>
          <a:lstStyle/>
          <a:p>
            <a:r>
              <a:rPr lang="en-US" dirty="0"/>
              <a:t>Probability of a Chicago Gun-Related Incident to Incident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C8E080A-4733-831F-B9F9-CA5FFCB05CBC}"/>
                  </a:ext>
                </a:extLst>
              </p:cNvPr>
              <p:cNvSpPr>
                <a:spLocks noGrp="1"/>
              </p:cNvSpPr>
              <p:nvPr>
                <p:ph idx="1"/>
              </p:nvPr>
            </p:nvSpPr>
            <p:spPr/>
            <p:txBody>
              <a:bodyPr/>
              <a:lstStyle/>
              <a:p>
                <a:pPr marL="0" marR="0">
                  <a:lnSpc>
                    <a:spcPct val="107000"/>
                  </a:lnSpc>
                  <a:spcBef>
                    <a:spcPts val="0"/>
                  </a:spcBef>
                  <a:spcAft>
                    <a:spcPts val="800"/>
                  </a:spcAft>
                </a:pPr>
                <a:r>
                  <a:rPr lang="en-US" sz="1800" kern="100" dirty="0">
                    <a:effectLst/>
                    <a:latin typeface="Cambria Math" panose="02040503050406030204" pitchFamily="18" charset="0"/>
                    <a:ea typeface="Calibri" panose="020F0502020204030204" pitchFamily="34" charset="0"/>
                    <a:cs typeface="Times New Roman" panose="02020603050405020304" pitchFamily="18" charset="0"/>
                  </a:rPr>
                  <a:t>First, we are going to calculate the probability that a gun related incident will happen in Chicago.</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14:m>
                  <m:oMathPara xmlns:m="http://schemas.openxmlformats.org/officeDocument/2006/math">
                    <m:oMathParaPr>
                      <m:jc m:val="centerGroup"/>
                    </m:oMathParaPr>
                    <m:oMath xmlns:m="http://schemas.openxmlformats.org/officeDocument/2006/math">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𝐸</m:t>
                          </m:r>
                        </m:e>
                      </m:d>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 </m:t>
                      </m:r>
                      <m:f>
                        <m:fPr>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𝐶h𝑖𝑐𝑎𝑔𝑜</m:t>
                          </m:r>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 </m:t>
                          </m:r>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𝑔𝑢𝑛</m:t>
                          </m:r>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m:t>
                          </m:r>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𝑟𝑒𝑙𝑎𝑡𝑒𝑑</m:t>
                          </m:r>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 </m:t>
                          </m:r>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𝑖𝑛𝑐𝑖𝑑𝑒𝑛𝑡</m:t>
                          </m:r>
                        </m:num>
                        <m:den>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𝑔𝑢𝑛</m:t>
                          </m:r>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m:t>
                          </m:r>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𝑟𝑒𝑙𝑎𝑡𝑒𝑑</m:t>
                          </m:r>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 </m:t>
                          </m:r>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𝑖𝑛𝑐𝑖𝑑𝑒𝑛𝑡𝑠</m:t>
                          </m:r>
                        </m:den>
                      </m:f>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 </m:t>
                      </m:r>
                      <m:f>
                        <m:fPr>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23343</m:t>
                          </m:r>
                        </m:num>
                        <m:den>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472820</m:t>
                          </m:r>
                        </m:den>
                      </m:f>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=4.93%</m:t>
                      </m:r>
                    </m:oMath>
                  </m:oMathPara>
                </a14:m>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mbria Math" panose="02040503050406030204" pitchFamily="18" charset="0"/>
                    <a:ea typeface="Times New Roman" panose="02020603050405020304" pitchFamily="18" charset="0"/>
                    <a:cs typeface="Times New Roman" panose="02020603050405020304" pitchFamily="18" charset="0"/>
                  </a:rPr>
                  <a:t>So, the probability that a gun related incident will be in Chicago is 4.93%.</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mc:Choice>
        <mc:Fallback>
          <p:sp>
            <p:nvSpPr>
              <p:cNvPr id="3" name="Content Placeholder 2">
                <a:extLst>
                  <a:ext uri="{FF2B5EF4-FFF2-40B4-BE49-F238E27FC236}">
                    <a16:creationId xmlns:a16="http://schemas.microsoft.com/office/drawing/2014/main" id="{5C8E080A-4733-831F-B9F9-CA5FFCB05CBC}"/>
                  </a:ext>
                </a:extLst>
              </p:cNvPr>
              <p:cNvSpPr>
                <a:spLocks noGrp="1" noRot="1" noChangeAspect="1" noMove="1" noResize="1" noEditPoints="1" noAdjustHandles="1" noChangeArrowheads="1" noChangeShapeType="1" noTextEdit="1"/>
              </p:cNvSpPr>
              <p:nvPr>
                <p:ph idx="1"/>
              </p:nvPr>
            </p:nvSpPr>
            <p:spPr>
              <a:blipFill>
                <a:blip r:embed="rId2"/>
                <a:stretch>
                  <a:fillRect l="-635" t="-1468"/>
                </a:stretch>
              </a:blipFill>
            </p:spPr>
            <p:txBody>
              <a:bodyPr/>
              <a:lstStyle/>
              <a:p>
                <a:r>
                  <a:rPr lang="en-US">
                    <a:noFill/>
                  </a:rPr>
                  <a:t> </a:t>
                </a:r>
              </a:p>
            </p:txBody>
          </p:sp>
        </mc:Fallback>
      </mc:AlternateContent>
    </p:spTree>
    <p:extLst>
      <p:ext uri="{BB962C8B-B14F-4D97-AF65-F5344CB8AC3E}">
        <p14:creationId xmlns:p14="http://schemas.microsoft.com/office/powerpoint/2010/main" val="28323321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D3A57-5B41-E041-CCA9-88F059568E4D}"/>
              </a:ext>
            </a:extLst>
          </p:cNvPr>
          <p:cNvSpPr>
            <a:spLocks noGrp="1"/>
          </p:cNvSpPr>
          <p:nvPr>
            <p:ph type="title"/>
          </p:nvPr>
        </p:nvSpPr>
        <p:spPr/>
        <p:txBody>
          <a:bodyPr/>
          <a:lstStyle/>
          <a:p>
            <a:r>
              <a:rPr lang="en-US" dirty="0"/>
              <a:t>Conditional Probability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E140F4B-30E1-F54E-975B-176E940512CE}"/>
                  </a:ext>
                </a:extLst>
              </p:cNvPr>
              <p:cNvSpPr>
                <a:spLocks noGrp="1"/>
              </p:cNvSpPr>
              <p:nvPr>
                <p:ph idx="1"/>
              </p:nvPr>
            </p:nvSpPr>
            <p:spPr/>
            <p:txBody>
              <a:bodyPr/>
              <a:lstStyle/>
              <a:p>
                <a:pPr marL="0" marR="0">
                  <a:lnSpc>
                    <a:spcPct val="107000"/>
                  </a:lnSpc>
                  <a:spcBef>
                    <a:spcPts val="0"/>
                  </a:spcBef>
                  <a:spcAft>
                    <a:spcPts val="800"/>
                  </a:spcAft>
                </a:pPr>
                <a:r>
                  <a:rPr lang="en-US" sz="1800" kern="100" dirty="0">
                    <a:effectLst/>
                    <a:latin typeface="Cambria Math" panose="02040503050406030204" pitchFamily="18" charset="0"/>
                    <a:ea typeface="Times New Roman" panose="02020603050405020304" pitchFamily="18" charset="0"/>
                    <a:cs typeface="Times New Roman" panose="02020603050405020304" pitchFamily="18" charset="0"/>
                  </a:rPr>
                  <a:t>Conditional probability is the probability that A will happen given B.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mbria Math" panose="02040503050406030204" pitchFamily="18" charset="0"/>
                    <a:ea typeface="Times New Roman" panose="02020603050405020304" pitchFamily="18" charset="0"/>
                    <a:cs typeface="Times New Roman" panose="02020603050405020304" pitchFamily="18" charset="0"/>
                  </a:rPr>
                  <a:t>The City and state that both have the highest percentages of gun related incidents is Illinois and Chicago.</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mbria Math" panose="02040503050406030204" pitchFamily="18" charset="0"/>
                    <a:ea typeface="Times New Roman" panose="02020603050405020304" pitchFamily="18" charset="0"/>
                    <a:cs typeface="Times New Roman" panose="02020603050405020304" pitchFamily="18" charset="0"/>
                  </a:rPr>
                  <a:t>So, what is the probability that a shooting in Illinois will be in Chicago?</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ctr">
                  <a:lnSpc>
                    <a:spcPct val="107000"/>
                  </a:lnSpc>
                  <a:spcBef>
                    <a:spcPts val="0"/>
                  </a:spcBef>
                  <a:spcAft>
                    <a:spcPts val="800"/>
                  </a:spcAft>
                  <a:buNone/>
                </a:pPr>
                <a14:m>
                  <m:oMathPara xmlns:m="http://schemas.openxmlformats.org/officeDocument/2006/math">
                    <m:oMathParaPr>
                      <m:jc m:val="centerGroup"/>
                    </m:oMathParaPr>
                    <m:oMath xmlns:m="http://schemas.openxmlformats.org/officeDocument/2006/math">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𝑃</m:t>
                      </m:r>
                      <m:d>
                        <m:d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𝐴</m:t>
                          </m:r>
                        </m:e>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𝐵</m:t>
                          </m:r>
                        </m:e>
                      </m:d>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𝑃</m:t>
                          </m:r>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𝐴</m:t>
                          </m:r>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𝐵</m:t>
                          </m:r>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m:t>
                          </m:r>
                        </m:num>
                        <m:den>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𝑃</m:t>
                          </m:r>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𝐵</m:t>
                          </m:r>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m:t>
                          </m:r>
                        </m:den>
                      </m:f>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23343</m:t>
                          </m:r>
                        </m:num>
                        <m:den>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35814</m:t>
                          </m:r>
                        </m:den>
                      </m:f>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=65.1%</m:t>
                      </m:r>
                    </m:oMath>
                  </m:oMathPara>
                </a14:m>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mc:Choice>
        <mc:Fallback>
          <p:sp>
            <p:nvSpPr>
              <p:cNvPr id="3" name="Content Placeholder 2">
                <a:extLst>
                  <a:ext uri="{FF2B5EF4-FFF2-40B4-BE49-F238E27FC236}">
                    <a16:creationId xmlns:a16="http://schemas.microsoft.com/office/drawing/2014/main" id="{4E140F4B-30E1-F54E-975B-176E940512CE}"/>
                  </a:ext>
                </a:extLst>
              </p:cNvPr>
              <p:cNvSpPr>
                <a:spLocks noGrp="1" noRot="1" noChangeAspect="1" noMove="1" noResize="1" noEditPoints="1" noAdjustHandles="1" noChangeArrowheads="1" noChangeShapeType="1" noTextEdit="1"/>
              </p:cNvSpPr>
              <p:nvPr>
                <p:ph idx="1"/>
              </p:nvPr>
            </p:nvSpPr>
            <p:spPr>
              <a:blipFill>
                <a:blip r:embed="rId2"/>
                <a:stretch>
                  <a:fillRect l="-635" t="-1468"/>
                </a:stretch>
              </a:blipFill>
            </p:spPr>
            <p:txBody>
              <a:bodyPr/>
              <a:lstStyle/>
              <a:p>
                <a:r>
                  <a:rPr lang="en-US">
                    <a:noFill/>
                  </a:rPr>
                  <a:t> </a:t>
                </a:r>
              </a:p>
            </p:txBody>
          </p:sp>
        </mc:Fallback>
      </mc:AlternateContent>
    </p:spTree>
    <p:extLst>
      <p:ext uri="{BB962C8B-B14F-4D97-AF65-F5344CB8AC3E}">
        <p14:creationId xmlns:p14="http://schemas.microsoft.com/office/powerpoint/2010/main" val="19319882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EDCA1-E42B-8DB4-072A-F9B06ED75332}"/>
              </a:ext>
            </a:extLst>
          </p:cNvPr>
          <p:cNvSpPr>
            <a:spLocks noGrp="1"/>
          </p:cNvSpPr>
          <p:nvPr>
            <p:ph type="title"/>
          </p:nvPr>
        </p:nvSpPr>
        <p:spPr/>
        <p:txBody>
          <a:bodyPr/>
          <a:lstStyle/>
          <a:p>
            <a:r>
              <a:rPr lang="en-US" dirty="0"/>
              <a:t>Binomial Distribution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795A43A-8E7C-A97E-BC34-70D39CF66167}"/>
                  </a:ext>
                </a:extLst>
              </p:cNvPr>
              <p:cNvSpPr>
                <a:spLocks noGrp="1"/>
              </p:cNvSpPr>
              <p:nvPr>
                <p:ph idx="1"/>
              </p:nvPr>
            </p:nvSpPr>
            <p:spPr/>
            <p:txBody>
              <a:bodyPr>
                <a:normAutofit fontScale="85000" lnSpcReduction="20000"/>
              </a:bodyPr>
              <a:lstStyle/>
              <a:p>
                <a:pPr marL="0" marR="0">
                  <a:lnSpc>
                    <a:spcPct val="107000"/>
                  </a:lnSpc>
                  <a:spcBef>
                    <a:spcPts val="0"/>
                  </a:spcBef>
                  <a:spcAft>
                    <a:spcPts val="800"/>
                  </a:spcAft>
                </a:pPr>
                <a:r>
                  <a:rPr lang="en-US" sz="1800" kern="100" dirty="0">
                    <a:effectLst/>
                    <a:latin typeface="Cambria Math" panose="02040503050406030204" pitchFamily="18" charset="0"/>
                    <a:ea typeface="Times New Roman" panose="02020603050405020304" pitchFamily="18" charset="0"/>
                    <a:cs typeface="Times New Roman" panose="02020603050405020304" pitchFamily="18" charset="0"/>
                  </a:rPr>
                  <a:t>Binomial distribution is the probability of an event happening in a sample size of n trials, an exact number of times.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mbria Math" panose="02040503050406030204" pitchFamily="18" charset="0"/>
                    <a:ea typeface="Times New Roman" panose="02020603050405020304" pitchFamily="18" charset="0"/>
                    <a:cs typeface="Times New Roman" panose="02020603050405020304" pitchFamily="18" charset="0"/>
                  </a:rPr>
                  <a:t>As we have previously stated, Chicago is one of the deadliest places where gun related incidents happen.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mbria Math" panose="02040503050406030204" pitchFamily="18" charset="0"/>
                    <a:ea typeface="Times New Roman" panose="02020603050405020304" pitchFamily="18" charset="0"/>
                    <a:cs typeface="Times New Roman" panose="02020603050405020304" pitchFamily="18" charset="0"/>
                  </a:rPr>
                  <a:t>If we take 100 incidents of gun-related violence, what is the probability that exactly 10 incidents will be from Chicago?</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mbria Math" panose="02040503050406030204" pitchFamily="18" charset="0"/>
                    <a:ea typeface="Times New Roman" panose="02020603050405020304" pitchFamily="18" charset="0"/>
                    <a:cs typeface="Times New Roman" panose="02020603050405020304" pitchFamily="18" charset="0"/>
                  </a:rPr>
                  <a:t>First, we need to find p, the probability that a gun-related incident will happen in Chicago.</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14:m>
                  <m:oMathPara xmlns:m="http://schemas.openxmlformats.org/officeDocument/2006/math">
                    <m:oMathParaPr>
                      <m:jc m:val="centerGroup"/>
                    </m:oMathParaPr>
                    <m:oMath xmlns:m="http://schemas.openxmlformats.org/officeDocument/2006/math">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𝑝</m:t>
                      </m:r>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23343</m:t>
                          </m:r>
                        </m:num>
                        <m:den>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472820</m:t>
                          </m:r>
                        </m:den>
                      </m:f>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=0.05 </m:t>
                      </m:r>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𝑜𝑟</m:t>
                      </m:r>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 5%</m:t>
                      </m:r>
                    </m:oMath>
                  </m:oMathPara>
                </a14:m>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mbria Math" panose="02040503050406030204" pitchFamily="18" charset="0"/>
                    <a:ea typeface="Times New Roman" panose="02020603050405020304" pitchFamily="18" charset="0"/>
                    <a:cs typeface="Times New Roman" panose="02020603050405020304" pitchFamily="18" charset="0"/>
                  </a:rPr>
                  <a:t>So now we set up the Binomial Distribution problem.</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14:m>
                  <m:oMathPara xmlns:m="http://schemas.openxmlformats.org/officeDocument/2006/math">
                    <m:oMathParaPr>
                      <m:jc m:val="centerGroup"/>
                    </m:oMathParaPr>
                    <m:oMath xmlns:m="http://schemas.openxmlformats.org/officeDocument/2006/math">
                      <m:r>
                        <m:rPr>
                          <m:sty m:val="p"/>
                        </m:rPr>
                        <a:rPr lang="en-US" sz="1800" kern="100">
                          <a:effectLst/>
                          <a:latin typeface="Cambria Math" panose="02040503050406030204" pitchFamily="18" charset="0"/>
                          <a:ea typeface="Calibri" panose="020F0502020204030204" pitchFamily="34" charset="0"/>
                          <a:cs typeface="Times New Roman" panose="02020603050405020304" pitchFamily="18" charset="0"/>
                        </a:rPr>
                        <m:t>p</m:t>
                      </m:r>
                      <m:d>
                        <m:dPr>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kern="100">
                              <a:effectLst/>
                              <a:latin typeface="Cambria Math" panose="02040503050406030204" pitchFamily="18" charset="0"/>
                              <a:ea typeface="Calibri" panose="020F0502020204030204" pitchFamily="34" charset="0"/>
                              <a:cs typeface="Times New Roman" panose="02020603050405020304" pitchFamily="18" charset="0"/>
                            </a:rPr>
                            <m:t>10</m:t>
                          </m:r>
                        </m:e>
                      </m:d>
                      <m:r>
                        <a:rPr lang="en-US" sz="1800" kern="100">
                          <a:effectLst/>
                          <a:latin typeface="Cambria Math" panose="02040503050406030204" pitchFamily="18" charset="0"/>
                          <a:ea typeface="Calibri" panose="020F0502020204030204" pitchFamily="34" charset="0"/>
                          <a:cs typeface="Times New Roman" panose="02020603050405020304" pitchFamily="18" charset="0"/>
                        </a:rPr>
                        <m:t>= </m:t>
                      </m:r>
                      <m:d>
                        <m:dPr>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dPr>
                        <m:e>
                          <m:f>
                            <m:fPr>
                              <m:type m:val="noBar"/>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𝑛</m:t>
                              </m:r>
                            </m:num>
                            <m:den>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𝑦</m:t>
                              </m:r>
                            </m:den>
                          </m:f>
                        </m:e>
                      </m:d>
                      <m:sSup>
                        <m:sSupPr>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𝑝</m:t>
                          </m:r>
                        </m:e>
                        <m:sup>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𝑦</m:t>
                          </m:r>
                        </m:sup>
                      </m:sSup>
                      <m:sSup>
                        <m:sSupPr>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𝑞</m:t>
                          </m:r>
                        </m:e>
                        <m:sup>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𝑛</m:t>
                          </m:r>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m:t>
                          </m:r>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𝑦</m:t>
                          </m:r>
                        </m:sup>
                      </m:sSup>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m:t>
                      </m:r>
                      <m:d>
                        <m:dPr>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dPr>
                        <m:e>
                          <m:f>
                            <m:fPr>
                              <m:type m:val="noBar"/>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100</m:t>
                              </m:r>
                            </m:num>
                            <m:den>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10</m:t>
                              </m:r>
                            </m:den>
                          </m:f>
                        </m:e>
                      </m:d>
                      <m:sSup>
                        <m:sSupPr>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.05</m:t>
                          </m:r>
                        </m:e>
                        <m:sup>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10</m:t>
                          </m:r>
                        </m:sup>
                      </m:sSup>
                      <m:sSup>
                        <m:sSupPr>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(1−.05)</m:t>
                          </m:r>
                        </m:e>
                        <m:sup>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100−10</m:t>
                          </m:r>
                        </m:sup>
                      </m:sSup>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=0.00575 </m:t>
                      </m:r>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𝑜𝑟</m:t>
                      </m:r>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 0.575%</m:t>
                      </m:r>
                    </m:oMath>
                  </m:oMathPara>
                </a14:m>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mc:Choice>
        <mc:Fallback>
          <p:sp>
            <p:nvSpPr>
              <p:cNvPr id="3" name="Content Placeholder 2">
                <a:extLst>
                  <a:ext uri="{FF2B5EF4-FFF2-40B4-BE49-F238E27FC236}">
                    <a16:creationId xmlns:a16="http://schemas.microsoft.com/office/drawing/2014/main" id="{A795A43A-8E7C-A97E-BC34-70D39CF66167}"/>
                  </a:ext>
                </a:extLst>
              </p:cNvPr>
              <p:cNvSpPr>
                <a:spLocks noGrp="1" noRot="1" noChangeAspect="1" noMove="1" noResize="1" noEditPoints="1" noAdjustHandles="1" noChangeArrowheads="1" noChangeShapeType="1" noTextEdit="1"/>
              </p:cNvSpPr>
              <p:nvPr>
                <p:ph idx="1"/>
              </p:nvPr>
            </p:nvSpPr>
            <p:spPr>
              <a:blipFill>
                <a:blip r:embed="rId2"/>
                <a:stretch>
                  <a:fillRect l="-381" t="-1835"/>
                </a:stretch>
              </a:blipFill>
            </p:spPr>
            <p:txBody>
              <a:bodyPr/>
              <a:lstStyle/>
              <a:p>
                <a:r>
                  <a:rPr lang="en-US">
                    <a:noFill/>
                  </a:rPr>
                  <a:t> </a:t>
                </a:r>
              </a:p>
            </p:txBody>
          </p:sp>
        </mc:Fallback>
      </mc:AlternateContent>
    </p:spTree>
    <p:extLst>
      <p:ext uri="{BB962C8B-B14F-4D97-AF65-F5344CB8AC3E}">
        <p14:creationId xmlns:p14="http://schemas.microsoft.com/office/powerpoint/2010/main" val="8536879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4A6AF-54B9-D9ED-CC04-F1316586A290}"/>
              </a:ext>
            </a:extLst>
          </p:cNvPr>
          <p:cNvSpPr>
            <a:spLocks noGrp="1"/>
          </p:cNvSpPr>
          <p:nvPr>
            <p:ph type="title"/>
          </p:nvPr>
        </p:nvSpPr>
        <p:spPr/>
        <p:txBody>
          <a:bodyPr/>
          <a:lstStyle/>
          <a:p>
            <a:r>
              <a:rPr lang="en-US" dirty="0"/>
              <a:t>Poisson Distribution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EB71F22-5791-5737-9FA5-39C90F31E799}"/>
                  </a:ext>
                </a:extLst>
              </p:cNvPr>
              <p:cNvSpPr>
                <a:spLocks noGrp="1"/>
              </p:cNvSpPr>
              <p:nvPr>
                <p:ph idx="1"/>
              </p:nvPr>
            </p:nvSpPr>
            <p:spPr/>
            <p:txBody>
              <a:bodyPr>
                <a:normAutofit lnSpcReduction="10000"/>
              </a:bodyPr>
              <a:lstStyle/>
              <a:p>
                <a:pPr marL="0" marR="0">
                  <a:lnSpc>
                    <a:spcPct val="107000"/>
                  </a:lnSpc>
                  <a:spcBef>
                    <a:spcPts val="0"/>
                  </a:spcBef>
                  <a:spcAft>
                    <a:spcPts val="800"/>
                  </a:spcAft>
                </a:pPr>
                <a:r>
                  <a:rPr lang="en-US" sz="1800" kern="100" dirty="0">
                    <a:effectLst/>
                    <a:latin typeface="Cambria Math" panose="02040503050406030204" pitchFamily="18" charset="0"/>
                    <a:ea typeface="Times New Roman" panose="02020603050405020304" pitchFamily="18" charset="0"/>
                    <a:cs typeface="Times New Roman" panose="02020603050405020304" pitchFamily="18" charset="0"/>
                  </a:rPr>
                  <a:t>Poisson distribution is a probability function that gives the probability of a certain number of events happening within a fixed interval of time. The events are random and independent.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latin typeface="Cambria Math" panose="02040503050406030204" pitchFamily="18" charset="0"/>
                    <a:ea typeface="Times New Roman" panose="02020603050405020304" pitchFamily="18" charset="0"/>
                    <a:cs typeface="Times New Roman" panose="02020603050405020304" pitchFamily="18" charset="0"/>
                  </a:rPr>
                  <a:t>I found an</a:t>
                </a:r>
                <a:r>
                  <a:rPr lang="en-US" sz="1800" kern="100" dirty="0">
                    <a:effectLst/>
                    <a:latin typeface="Cambria Math" panose="02040503050406030204" pitchFamily="18" charset="0"/>
                    <a:ea typeface="Times New Roman" panose="02020603050405020304" pitchFamily="18" charset="0"/>
                    <a:cs typeface="Times New Roman" panose="02020603050405020304" pitchFamily="18" charset="0"/>
                  </a:rPr>
                  <a:t> article that explains the crime rates in Chicago are still too high to this day when the article was made in 2022. </a:t>
                </a:r>
              </a:p>
              <a:p>
                <a:pPr marL="0" marR="0">
                  <a:lnSpc>
                    <a:spcPct val="107000"/>
                  </a:lnSpc>
                  <a:spcBef>
                    <a:spcPts val="0"/>
                  </a:spcBef>
                  <a:spcAft>
                    <a:spcPts val="800"/>
                  </a:spcAft>
                </a:pPr>
                <a:r>
                  <a:rPr lang="en-US" sz="1800" kern="100" dirty="0">
                    <a:effectLst/>
                    <a:latin typeface="Cambria Math" panose="02040503050406030204" pitchFamily="18" charset="0"/>
                    <a:ea typeface="Times New Roman" panose="02020603050405020304" pitchFamily="18" charset="0"/>
                    <a:cs typeface="Times New Roman" panose="02020603050405020304" pitchFamily="18" charset="0"/>
                  </a:rPr>
                  <a:t>Chicago had 1255 shootings in the first 6 months of the year, which will be our extenuating circumstances. Let us say the average number of shootings in the city for the first 6 months of the year is around 1100. Using the Poisson distribution, find the probability for the first 6 months each year in Chicago, that 1255 shootings could occur to the average of 1100.</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14:m>
                  <m:oMathPara xmlns:m="http://schemas.openxmlformats.org/officeDocument/2006/math">
                    <m:oMathParaPr>
                      <m:jc m:val="centerGroup"/>
                    </m:oMathParaPr>
                    <m:oMath xmlns:m="http://schemas.openxmlformats.org/officeDocument/2006/math">
                      <m:r>
                        <m:rPr>
                          <m:sty m:val="p"/>
                        </m:rPr>
                        <a:rPr lang="en-US" sz="1800" kern="100">
                          <a:effectLst/>
                          <a:latin typeface="Cambria Math" panose="02040503050406030204" pitchFamily="18" charset="0"/>
                          <a:ea typeface="Calibri" panose="020F0502020204030204" pitchFamily="34" charset="0"/>
                          <a:cs typeface="Times New Roman" panose="02020603050405020304" pitchFamily="18" charset="0"/>
                        </a:rPr>
                        <m:t>p</m:t>
                      </m:r>
                      <m:d>
                        <m:dPr>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kern="100">
                              <a:effectLst/>
                              <a:latin typeface="Cambria Math" panose="02040503050406030204" pitchFamily="18" charset="0"/>
                              <a:ea typeface="Calibri" panose="020F0502020204030204" pitchFamily="34" charset="0"/>
                              <a:cs typeface="Times New Roman" panose="02020603050405020304" pitchFamily="18" charset="0"/>
                            </a:rPr>
                            <m:t>1255</m:t>
                          </m:r>
                        </m:e>
                      </m:d>
                      <m:r>
                        <a:rPr lang="en-US" sz="1800" kern="100">
                          <a:effectLst/>
                          <a:latin typeface="Cambria Math" panose="02040503050406030204" pitchFamily="18" charset="0"/>
                          <a:ea typeface="Calibri" panose="020F0502020204030204" pitchFamily="34" charset="0"/>
                          <a:cs typeface="Times New Roman" panose="02020603050405020304" pitchFamily="18" charset="0"/>
                        </a:rPr>
                        <m:t>= </m:t>
                      </m:r>
                      <m:f>
                        <m:fPr>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fPr>
                        <m:num>
                          <m:sSup>
                            <m:sSupPr>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sSupPr>
                            <m:e>
                              <m:r>
                                <m:rPr>
                                  <m:sty m:val="p"/>
                                </m:rPr>
                                <a:rPr lang="en-US" sz="1800" kern="100">
                                  <a:effectLst/>
                                  <a:latin typeface="Cambria Math" panose="02040503050406030204" pitchFamily="18" charset="0"/>
                                  <a:ea typeface="Calibri" panose="020F0502020204030204" pitchFamily="34" charset="0"/>
                                  <a:cs typeface="Times New Roman" panose="02020603050405020304" pitchFamily="18" charset="0"/>
                                </a:rPr>
                                <m:t>λ</m:t>
                              </m:r>
                            </m:e>
                            <m:sup>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𝑦</m:t>
                              </m:r>
                            </m:sup>
                          </m:sSup>
                        </m:num>
                        <m:den>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𝑦</m:t>
                          </m:r>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m:t>
                          </m:r>
                        </m:den>
                      </m:f>
                      <m:r>
                        <a:rPr lang="en-US" sz="1800" kern="100">
                          <a:effectLst/>
                          <a:latin typeface="Cambria Math" panose="02040503050406030204" pitchFamily="18" charset="0"/>
                          <a:ea typeface="Calibri" panose="020F0502020204030204" pitchFamily="34" charset="0"/>
                          <a:cs typeface="Times New Roman" panose="02020603050405020304" pitchFamily="18" charset="0"/>
                        </a:rPr>
                        <m:t> </m:t>
                      </m:r>
                      <m:sSup>
                        <m:sSupPr>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𝑒</m:t>
                          </m:r>
                        </m:e>
                        <m:sup>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1800" kern="100">
                              <a:effectLst/>
                              <a:latin typeface="Cambria Math" panose="02040503050406030204" pitchFamily="18" charset="0"/>
                              <a:ea typeface="Calibri" panose="020F0502020204030204" pitchFamily="34" charset="0"/>
                              <a:cs typeface="Times New Roman" panose="02020603050405020304" pitchFamily="18" charset="0"/>
                            </a:rPr>
                            <m:t>λ</m:t>
                          </m:r>
                        </m:sup>
                      </m:sSup>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m:t>
                      </m:r>
                      <m:r>
                        <a:rPr lang="en-US" sz="1800" kern="100">
                          <a:effectLst/>
                          <a:latin typeface="Cambria Math" panose="02040503050406030204" pitchFamily="18" charset="0"/>
                          <a:ea typeface="Calibri" panose="020F0502020204030204" pitchFamily="34" charset="0"/>
                          <a:cs typeface="Times New Roman" panose="02020603050405020304" pitchFamily="18" charset="0"/>
                        </a:rPr>
                        <m:t> </m:t>
                      </m:r>
                      <m:f>
                        <m:fPr>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fPr>
                        <m:num>
                          <m:sSup>
                            <m:sSupPr>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800" kern="100">
                                  <a:effectLst/>
                                  <a:latin typeface="Cambria Math" panose="02040503050406030204" pitchFamily="18" charset="0"/>
                                  <a:ea typeface="Calibri" panose="020F0502020204030204" pitchFamily="34" charset="0"/>
                                  <a:cs typeface="Times New Roman" panose="02020603050405020304" pitchFamily="18" charset="0"/>
                                </a:rPr>
                                <m:t>1100</m:t>
                              </m:r>
                            </m:e>
                            <m:sup>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1255</m:t>
                              </m:r>
                            </m:sup>
                          </m:sSup>
                        </m:num>
                        <m:den>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1255!</m:t>
                          </m:r>
                        </m:den>
                      </m:f>
                      <m:r>
                        <a:rPr lang="en-US" sz="1800" kern="100">
                          <a:effectLst/>
                          <a:latin typeface="Cambria Math" panose="02040503050406030204" pitchFamily="18" charset="0"/>
                          <a:ea typeface="Calibri" panose="020F0502020204030204" pitchFamily="34" charset="0"/>
                          <a:cs typeface="Times New Roman" panose="02020603050405020304" pitchFamily="18" charset="0"/>
                        </a:rPr>
                        <m:t> </m:t>
                      </m:r>
                      <m:sSup>
                        <m:sSupPr>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𝑒</m:t>
                          </m:r>
                        </m:e>
                        <m:sup>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m:t>
                          </m:r>
                          <m:r>
                            <a:rPr lang="en-US" sz="1800" kern="100">
                              <a:effectLst/>
                              <a:latin typeface="Cambria Math" panose="02040503050406030204" pitchFamily="18" charset="0"/>
                              <a:ea typeface="Calibri" panose="020F0502020204030204" pitchFamily="34" charset="0"/>
                              <a:cs typeface="Times New Roman" panose="02020603050405020304" pitchFamily="18" charset="0"/>
                            </a:rPr>
                            <m:t>1100</m:t>
                          </m:r>
                        </m:sup>
                      </m:sSup>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=0.034 </m:t>
                      </m:r>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𝑜𝑟</m:t>
                      </m:r>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 3.4%</m:t>
                      </m:r>
                    </m:oMath>
                  </m:oMathPara>
                </a14:m>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mc:Choice>
        <mc:Fallback>
          <p:sp>
            <p:nvSpPr>
              <p:cNvPr id="3" name="Content Placeholder 2">
                <a:extLst>
                  <a:ext uri="{FF2B5EF4-FFF2-40B4-BE49-F238E27FC236}">
                    <a16:creationId xmlns:a16="http://schemas.microsoft.com/office/drawing/2014/main" id="{DEB71F22-5791-5737-9FA5-39C90F31E799}"/>
                  </a:ext>
                </a:extLst>
              </p:cNvPr>
              <p:cNvSpPr>
                <a:spLocks noGrp="1" noRot="1" noChangeAspect="1" noMove="1" noResize="1" noEditPoints="1" noAdjustHandles="1" noChangeArrowheads="1" noChangeShapeType="1" noTextEdit="1"/>
              </p:cNvSpPr>
              <p:nvPr>
                <p:ph idx="1"/>
              </p:nvPr>
            </p:nvSpPr>
            <p:spPr>
              <a:blipFill>
                <a:blip r:embed="rId2"/>
                <a:stretch>
                  <a:fillRect l="-635" t="-1651" r="-127"/>
                </a:stretch>
              </a:blipFill>
            </p:spPr>
            <p:txBody>
              <a:bodyPr/>
              <a:lstStyle/>
              <a:p>
                <a:r>
                  <a:rPr lang="en-US">
                    <a:noFill/>
                  </a:rPr>
                  <a:t> </a:t>
                </a:r>
              </a:p>
            </p:txBody>
          </p:sp>
        </mc:Fallback>
      </mc:AlternateContent>
    </p:spTree>
    <p:extLst>
      <p:ext uri="{BB962C8B-B14F-4D97-AF65-F5344CB8AC3E}">
        <p14:creationId xmlns:p14="http://schemas.microsoft.com/office/powerpoint/2010/main" val="655696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52B71-2FB0-B6DA-83BB-E68937E6BF76}"/>
              </a:ext>
            </a:extLst>
          </p:cNvPr>
          <p:cNvSpPr>
            <a:spLocks noGrp="1"/>
          </p:cNvSpPr>
          <p:nvPr>
            <p:ph type="title"/>
          </p:nvPr>
        </p:nvSpPr>
        <p:spPr/>
        <p:txBody>
          <a:bodyPr/>
          <a:lstStyle/>
          <a:p>
            <a:r>
              <a:rPr lang="en-US" dirty="0"/>
              <a:t>Reflection on Chicago</a:t>
            </a:r>
          </a:p>
        </p:txBody>
      </p:sp>
      <p:sp>
        <p:nvSpPr>
          <p:cNvPr id="3" name="Content Placeholder 2">
            <a:extLst>
              <a:ext uri="{FF2B5EF4-FFF2-40B4-BE49-F238E27FC236}">
                <a16:creationId xmlns:a16="http://schemas.microsoft.com/office/drawing/2014/main" id="{27B4E75B-9309-5667-5F2F-3FBD1DF3A7E1}"/>
              </a:ext>
            </a:extLst>
          </p:cNvPr>
          <p:cNvSpPr>
            <a:spLocks noGrp="1"/>
          </p:cNvSpPr>
          <p:nvPr>
            <p:ph idx="1"/>
          </p:nvPr>
        </p:nvSpPr>
        <p:spPr/>
        <p:txBody>
          <a:bodyPr/>
          <a:lstStyle/>
          <a:p>
            <a:r>
              <a:rPr lang="en-US" sz="1800" kern="100" dirty="0">
                <a:effectLst/>
                <a:latin typeface="Cambria Math" panose="02040503050406030204" pitchFamily="18" charset="0"/>
                <a:ea typeface="Times New Roman" panose="02020603050405020304" pitchFamily="18" charset="0"/>
                <a:cs typeface="Times New Roman" panose="02020603050405020304" pitchFamily="18" charset="0"/>
              </a:rPr>
              <a:t>It is clear, due to the statistical work that I have done, that Chicago is a very dangerous city to live in. </a:t>
            </a:r>
          </a:p>
          <a:p>
            <a:r>
              <a:rPr lang="en-US" sz="1800" kern="100" dirty="0">
                <a:effectLst/>
                <a:latin typeface="Cambria Math" panose="02040503050406030204" pitchFamily="18" charset="0"/>
                <a:ea typeface="Times New Roman" panose="02020603050405020304" pitchFamily="18" charset="0"/>
                <a:cs typeface="Times New Roman" panose="02020603050405020304" pitchFamily="18" charset="0"/>
              </a:rPr>
              <a:t>The sources say that gun violence is down on the year, but still up because pandemic rates made it skyrocket. </a:t>
            </a:r>
          </a:p>
          <a:p>
            <a:r>
              <a:rPr lang="en-US" sz="1800" kern="100" dirty="0">
                <a:effectLst/>
                <a:latin typeface="Cambria Math" panose="02040503050406030204" pitchFamily="18" charset="0"/>
                <a:ea typeface="Times New Roman" panose="02020603050405020304" pitchFamily="18" charset="0"/>
                <a:cs typeface="Times New Roman" panose="02020603050405020304" pitchFamily="18" charset="0"/>
              </a:rPr>
              <a:t>There is an underlying issue and root of evil in Chicago, and nothing can be done to protect the state unless all states start following strict gun laws. </a:t>
            </a:r>
          </a:p>
          <a:p>
            <a:r>
              <a:rPr lang="en-US" sz="1800" kern="100" dirty="0">
                <a:effectLst/>
                <a:latin typeface="Cambria Math" panose="02040503050406030204" pitchFamily="18" charset="0"/>
                <a:ea typeface="Times New Roman" panose="02020603050405020304" pitchFamily="18" charset="0"/>
                <a:cs typeface="Times New Roman" panose="02020603050405020304" pitchFamily="18" charset="0"/>
              </a:rPr>
              <a:t>If one doesn’t follow, then what is the point?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012470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0881E-02B9-72D3-9FF3-4111C7482616}"/>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26A5F9A7-9959-9EE0-1E79-D305A0639D60}"/>
              </a:ext>
            </a:extLst>
          </p:cNvPr>
          <p:cNvSpPr>
            <a:spLocks noGrp="1"/>
          </p:cNvSpPr>
          <p:nvPr>
            <p:ph idx="1"/>
          </p:nvPr>
        </p:nvSpPr>
        <p:spPr/>
        <p:txBody>
          <a:bodyPr>
            <a:normAutofit fontScale="85000" lnSpcReduction="20000"/>
          </a:bodyPr>
          <a:lstStyle/>
          <a:p>
            <a:pPr marL="0" marR="0">
              <a:lnSpc>
                <a:spcPct val="107000"/>
              </a:lnSpc>
              <a:spcBef>
                <a:spcPts val="0"/>
              </a:spcBef>
              <a:spcAft>
                <a:spcPts val="800"/>
              </a:spcAft>
            </a:pPr>
            <a:r>
              <a:rPr lang="en-US" sz="1800" kern="100" dirty="0">
                <a:effectLst/>
                <a:latin typeface="Cambria Math" panose="02040503050406030204" pitchFamily="18" charset="0"/>
                <a:ea typeface="Calibri" panose="020F0502020204030204" pitchFamily="34" charset="0"/>
                <a:cs typeface="Times New Roman" panose="02020603050405020304" pitchFamily="18" charset="0"/>
              </a:rPr>
              <a:t>The dataset that I am going to be using today is related to Gun Violence in the US. </a:t>
            </a:r>
          </a:p>
          <a:p>
            <a:pPr marL="0" marR="0">
              <a:lnSpc>
                <a:spcPct val="107000"/>
              </a:lnSpc>
              <a:spcBef>
                <a:spcPts val="0"/>
              </a:spcBef>
              <a:spcAft>
                <a:spcPts val="800"/>
              </a:spcAft>
            </a:pPr>
            <a:r>
              <a:rPr lang="en-US" sz="1800" kern="100" dirty="0">
                <a:effectLst/>
                <a:latin typeface="Cambria Math" panose="02040503050406030204" pitchFamily="18" charset="0"/>
                <a:ea typeface="Calibri" panose="020F0502020204030204" pitchFamily="34" charset="0"/>
                <a:cs typeface="Times New Roman" panose="02020603050405020304" pitchFamily="18" charset="0"/>
              </a:rPr>
              <a:t>This dataset is a comprehensive record of reports of gun violence from 2013-2022.</a:t>
            </a:r>
          </a:p>
          <a:p>
            <a:pPr marL="0" marR="0">
              <a:lnSpc>
                <a:spcPct val="107000"/>
              </a:lnSpc>
              <a:spcBef>
                <a:spcPts val="0"/>
              </a:spcBef>
              <a:spcAft>
                <a:spcPts val="800"/>
              </a:spcAft>
            </a:pPr>
            <a:r>
              <a:rPr lang="en-US" sz="1800" kern="100" dirty="0">
                <a:effectLst/>
                <a:latin typeface="Cambria Math" panose="02040503050406030204" pitchFamily="18" charset="0"/>
                <a:ea typeface="Calibri" panose="020F0502020204030204" pitchFamily="34" charset="0"/>
                <a:cs typeface="Times New Roman" panose="02020603050405020304" pitchFamily="18" charset="0"/>
              </a:rPr>
              <a:t>I decided to choose this dataset to research because of how prevalent the issue is these days. Gun violence, especially in schools is happening almost every week which is quite frightening as a student. </a:t>
            </a:r>
          </a:p>
          <a:p>
            <a:pPr marL="0" marR="0">
              <a:lnSpc>
                <a:spcPct val="107000"/>
              </a:lnSpc>
              <a:spcBef>
                <a:spcPts val="0"/>
              </a:spcBef>
              <a:spcAft>
                <a:spcPts val="800"/>
              </a:spcAft>
            </a:pPr>
            <a:r>
              <a:rPr lang="en-US" sz="1800" kern="100" dirty="0">
                <a:effectLst/>
                <a:latin typeface="Cambria Math" panose="02040503050406030204" pitchFamily="18" charset="0"/>
                <a:ea typeface="Calibri" panose="020F0502020204030204" pitchFamily="34" charset="0"/>
                <a:cs typeface="Times New Roman" panose="02020603050405020304" pitchFamily="18" charset="0"/>
              </a:rPr>
              <a:t>This topic I feel very strongly about because I am a student, but also because my girlfriend and mom are teachers at schools. </a:t>
            </a:r>
          </a:p>
          <a:p>
            <a:pPr marL="0" marR="0">
              <a:lnSpc>
                <a:spcPct val="107000"/>
              </a:lnSpc>
              <a:spcBef>
                <a:spcPts val="0"/>
              </a:spcBef>
              <a:spcAft>
                <a:spcPts val="800"/>
              </a:spcAft>
            </a:pPr>
            <a:r>
              <a:rPr lang="en-US" sz="1800" kern="100" dirty="0">
                <a:effectLst/>
                <a:latin typeface="Cambria Math" panose="02040503050406030204" pitchFamily="18" charset="0"/>
                <a:ea typeface="Calibri" panose="020F0502020204030204" pitchFamily="34" charset="0"/>
                <a:cs typeface="Times New Roman" panose="02020603050405020304" pitchFamily="18" charset="0"/>
              </a:rPr>
              <a:t>So, I fear for my life and their lives every single day. This is a problem that needs to be stopped because the way we have been going about this issue (by dismissing it and saying it’ll happen anyways) is doing nothing to stop the overall issue.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mbria Math" panose="02040503050406030204" pitchFamily="18" charset="0"/>
                <a:ea typeface="Calibri" panose="020F0502020204030204" pitchFamily="34" charset="0"/>
                <a:cs typeface="Times New Roman" panose="02020603050405020304" pitchFamily="18" charset="0"/>
              </a:rPr>
              <a:t>I hope that by using some of the statistical methods that we have learned throughout the semester, can shed light on the issue and can be brought to those in power to show that this was the issue five to ten years ago and it is getting so much worse.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1937149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9ED87-EF79-84E5-5EF3-F49211348160}"/>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3A0E6AF-8993-9475-5DFF-132ACE06A3E8}"/>
              </a:ext>
            </a:extLst>
          </p:cNvPr>
          <p:cNvSpPr>
            <a:spLocks noGrp="1"/>
          </p:cNvSpPr>
          <p:nvPr>
            <p:ph idx="1"/>
          </p:nvPr>
        </p:nvSpPr>
        <p:spPr/>
        <p:txBody>
          <a:bodyPr/>
          <a:lstStyle/>
          <a:p>
            <a:r>
              <a:rPr lang="en-US" sz="1800" kern="100" dirty="0">
                <a:effectLst/>
                <a:latin typeface="Cambria Math" panose="02040503050406030204" pitchFamily="18" charset="0"/>
                <a:ea typeface="Times New Roman" panose="02020603050405020304" pitchFamily="18" charset="0"/>
                <a:cs typeface="Times New Roman" panose="02020603050405020304" pitchFamily="18" charset="0"/>
              </a:rPr>
              <a:t>I know this topic may seem very biased and leaning on one side politically, but I do not think that this issue should be a matter of choosing a political party. </a:t>
            </a:r>
          </a:p>
          <a:p>
            <a:r>
              <a:rPr lang="en-US" sz="1800" kern="100" dirty="0">
                <a:effectLst/>
                <a:latin typeface="Cambria Math" panose="02040503050406030204" pitchFamily="18" charset="0"/>
                <a:ea typeface="Times New Roman" panose="02020603050405020304" pitchFamily="18" charset="0"/>
                <a:cs typeface="Times New Roman" panose="02020603050405020304" pitchFamily="18" charset="0"/>
              </a:rPr>
              <a:t>I see myself as a libertarian and I believe in what I deem to be right. </a:t>
            </a:r>
          </a:p>
          <a:p>
            <a:r>
              <a:rPr lang="en-US" sz="1800" kern="100" dirty="0">
                <a:effectLst/>
                <a:latin typeface="Cambria Math" panose="02040503050406030204" pitchFamily="18" charset="0"/>
                <a:ea typeface="Times New Roman" panose="02020603050405020304" pitchFamily="18" charset="0"/>
                <a:cs typeface="Times New Roman" panose="02020603050405020304" pitchFamily="18" charset="0"/>
              </a:rPr>
              <a:t>I believe that the number one priority for the country is to protect its citizens no matter the cost. </a:t>
            </a:r>
          </a:p>
          <a:p>
            <a:r>
              <a:rPr lang="en-US" sz="1800" kern="100" dirty="0">
                <a:effectLst/>
                <a:latin typeface="Cambria Math" panose="02040503050406030204" pitchFamily="18" charset="0"/>
                <a:ea typeface="Times New Roman" panose="02020603050405020304" pitchFamily="18" charset="0"/>
                <a:cs typeface="Times New Roman" panose="02020603050405020304" pitchFamily="18" charset="0"/>
              </a:rPr>
              <a:t>To say there will be no change in the data that I have provided if stricter gun laws are set in place on a federal level is baffling and asinine. </a:t>
            </a:r>
          </a:p>
          <a:p>
            <a:r>
              <a:rPr lang="en-US" sz="1800" kern="100" dirty="0">
                <a:effectLst/>
                <a:latin typeface="Cambria Math" panose="02040503050406030204" pitchFamily="18" charset="0"/>
                <a:ea typeface="Times New Roman" panose="02020603050405020304" pitchFamily="18" charset="0"/>
                <a:cs typeface="Times New Roman" panose="02020603050405020304" pitchFamily="18" charset="0"/>
              </a:rPr>
              <a:t>I hope my statistical numbers do end up going down over time and it can feel safe to be a citizen in this country.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1461768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6F608-035C-7522-7EA2-36050CAF59ED}"/>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958AA8ED-CBF3-5DE4-CA62-A7077981D0CA}"/>
              </a:ext>
            </a:extLst>
          </p:cNvPr>
          <p:cNvSpPr>
            <a:spLocks noGrp="1"/>
          </p:cNvSpPr>
          <p:nvPr>
            <p:ph idx="1"/>
          </p:nvPr>
        </p:nvSpPr>
        <p:spPr/>
        <p:txBody>
          <a:bodyPr/>
          <a:lstStyle/>
          <a:p>
            <a:pPr marL="0" marR="0">
              <a:lnSpc>
                <a:spcPct val="107000"/>
              </a:lnSpc>
              <a:spcBef>
                <a:spcPts val="0"/>
              </a:spcBef>
              <a:spcAft>
                <a:spcPts val="800"/>
              </a:spcAft>
            </a:pPr>
            <a:r>
              <a:rPr lang="en-US" sz="1800" u="sng" kern="100" dirty="0">
                <a:solidFill>
                  <a:srgbClr val="0563C1"/>
                </a:solidFill>
                <a:effectLst/>
                <a:latin typeface="Cambria Math" panose="02040503050406030204" pitchFamily="18" charset="0"/>
                <a:ea typeface="Calibri" panose="020F0502020204030204" pitchFamily="34" charset="0"/>
                <a:cs typeface="Times New Roman" panose="02020603050405020304" pitchFamily="18" charset="0"/>
                <a:hlinkClick r:id="rId2"/>
              </a:rPr>
              <a:t>https://www.kaggle.com/datasets/emmanuelfwerr/gun-violence-incidents-in-the-usa?resource=download</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u="sng" kern="100" dirty="0">
                <a:solidFill>
                  <a:srgbClr val="0563C1"/>
                </a:solidFill>
                <a:effectLst/>
                <a:latin typeface="Cambria Math" panose="02040503050406030204" pitchFamily="18" charset="0"/>
                <a:ea typeface="Calibri" panose="020F0502020204030204" pitchFamily="34" charset="0"/>
                <a:cs typeface="Times New Roman" panose="02020603050405020304" pitchFamily="18" charset="0"/>
                <a:hlinkClick r:id="rId3"/>
              </a:rPr>
              <a:t>https://blockclubchicago.org/2022/06/02/chicago-had-971-shootings-in-first-half-of-the-year-violence-is-trending-down-from-pandemic-peak-but-is-still-way-too-high-expert-says/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u="sng" kern="100">
                <a:solidFill>
                  <a:srgbClr val="0563C1"/>
                </a:solidFill>
                <a:effectLst/>
                <a:latin typeface="Cambria Math" panose="02040503050406030204" pitchFamily="18" charset="0"/>
                <a:ea typeface="Calibri" panose="020F0502020204030204" pitchFamily="34" charset="0"/>
                <a:cs typeface="Times New Roman" panose="02020603050405020304" pitchFamily="18" charset="0"/>
                <a:hlinkClick r:id="rId4"/>
              </a:rPr>
              <a:t>https://news.wttw.com/2022/07/01/shootings-homicides-down-year-chicago-still-pace-top-600-killings-2022-police</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endParaRPr lang="en-US"/>
          </a:p>
        </p:txBody>
      </p:sp>
    </p:spTree>
    <p:extLst>
      <p:ext uri="{BB962C8B-B14F-4D97-AF65-F5344CB8AC3E}">
        <p14:creationId xmlns:p14="http://schemas.microsoft.com/office/powerpoint/2010/main" val="962419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E6E17-81A8-B0C5-448F-06F130C9543F}"/>
              </a:ext>
            </a:extLst>
          </p:cNvPr>
          <p:cNvSpPr>
            <a:spLocks noGrp="1"/>
          </p:cNvSpPr>
          <p:nvPr>
            <p:ph type="title"/>
          </p:nvPr>
        </p:nvSpPr>
        <p:spPr/>
        <p:txBody>
          <a:bodyPr/>
          <a:lstStyle/>
          <a:p>
            <a:r>
              <a:rPr lang="en-US" dirty="0"/>
              <a:t>Problems with Guns</a:t>
            </a:r>
          </a:p>
        </p:txBody>
      </p:sp>
      <p:sp>
        <p:nvSpPr>
          <p:cNvPr id="3" name="Content Placeholder 2">
            <a:extLst>
              <a:ext uri="{FF2B5EF4-FFF2-40B4-BE49-F238E27FC236}">
                <a16:creationId xmlns:a16="http://schemas.microsoft.com/office/drawing/2014/main" id="{4FF3D1EC-16EF-09DF-D1DE-6A5468074878}"/>
              </a:ext>
            </a:extLst>
          </p:cNvPr>
          <p:cNvSpPr>
            <a:spLocks noGrp="1"/>
          </p:cNvSpPr>
          <p:nvPr>
            <p:ph idx="1"/>
          </p:nvPr>
        </p:nvSpPr>
        <p:spPr/>
        <p:txBody>
          <a:bodyPr/>
          <a:lstStyle/>
          <a:p>
            <a:r>
              <a:rPr lang="en-US" sz="1800" kern="100" dirty="0">
                <a:effectLst/>
                <a:latin typeface="Cambria Math" panose="02040503050406030204" pitchFamily="18" charset="0"/>
                <a:ea typeface="Calibri" panose="020F0502020204030204" pitchFamily="34" charset="0"/>
                <a:cs typeface="Times New Roman" panose="02020603050405020304" pitchFamily="18" charset="0"/>
              </a:rPr>
              <a:t>There is an inherent problem with any incident that is caused by a gun. That they can result in a death. </a:t>
            </a:r>
          </a:p>
          <a:p>
            <a:r>
              <a:rPr lang="en-US" sz="1800" kern="100" dirty="0">
                <a:effectLst/>
                <a:latin typeface="Cambria Math" panose="02040503050406030204" pitchFamily="18" charset="0"/>
                <a:ea typeface="Calibri" panose="020F0502020204030204" pitchFamily="34" charset="0"/>
                <a:cs typeface="Times New Roman" panose="02020603050405020304" pitchFamily="18" charset="0"/>
              </a:rPr>
              <a:t>To prove these problems, we will dive into the probability of a gun-related incident involving a death and using Chebyshev’s Theorem to figure out more information on the data with total deaths.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103429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6DA7C-ECB4-C972-8A42-7E5921A2AC7C}"/>
              </a:ext>
            </a:extLst>
          </p:cNvPr>
          <p:cNvSpPr>
            <a:spLocks noGrp="1"/>
          </p:cNvSpPr>
          <p:nvPr>
            <p:ph type="title"/>
          </p:nvPr>
        </p:nvSpPr>
        <p:spPr/>
        <p:txBody>
          <a:bodyPr/>
          <a:lstStyle/>
          <a:p>
            <a:r>
              <a:rPr lang="en-US" dirty="0"/>
              <a:t>Probability of Death</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CB12B78-B669-A5A7-FCFE-8D0258C8625A}"/>
                  </a:ext>
                </a:extLst>
              </p:cNvPr>
              <p:cNvSpPr>
                <a:spLocks noGrp="1"/>
              </p:cNvSpPr>
              <p:nvPr>
                <p:ph idx="1"/>
              </p:nvPr>
            </p:nvSpPr>
            <p:spPr/>
            <p:txBody>
              <a:bodyPr/>
              <a:lstStyle/>
              <a:p>
                <a:pPr marL="0" marR="0">
                  <a:lnSpc>
                    <a:spcPct val="107000"/>
                  </a:lnSpc>
                  <a:spcBef>
                    <a:spcPts val="0"/>
                  </a:spcBef>
                  <a:spcAft>
                    <a:spcPts val="800"/>
                  </a:spcAft>
                </a:pPr>
                <a:endParaRPr lang="en-US" sz="1800" kern="100" dirty="0">
                  <a:effectLst/>
                  <a:latin typeface="Cambria Math" panose="02040503050406030204" pitchFamily="18" charset="0"/>
                  <a:ea typeface="Calibri" panose="020F0502020204030204" pitchFamily="34" charset="0"/>
                  <a:cs typeface="Times New Roman" panose="02020603050405020304" pitchFamily="18" charset="0"/>
                </a:endParaRPr>
              </a:p>
              <a:p>
                <a:pPr>
                  <a:lnSpc>
                    <a:spcPct val="107000"/>
                  </a:lnSpc>
                  <a:spcBef>
                    <a:spcPts val="0"/>
                  </a:spcBef>
                  <a:spcAft>
                    <a:spcPts val="800"/>
                  </a:spcAft>
                </a:pPr>
                <a:r>
                  <a:rPr lang="en-US" sz="1800" kern="100" dirty="0">
                    <a:effectLst/>
                    <a:latin typeface="Cambria Math" panose="02040503050406030204" pitchFamily="18" charset="0"/>
                    <a:ea typeface="Calibri" panose="020F0502020204030204" pitchFamily="34" charset="0"/>
                    <a:cs typeface="Times New Roman" panose="02020603050405020304" pitchFamily="18" charset="0"/>
                  </a:rPr>
                  <a:t>The first thing I wanted to do was calculate the probability that a death will be caused if there is an incident where a gun is used.</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i="1" kern="100" dirty="0">
                  <a:effectLst/>
                  <a:latin typeface="Cambria Math" panose="02040503050406030204" pitchFamily="18" charset="0"/>
                  <a:ea typeface="Calibri" panose="020F0502020204030204" pitchFamily="34" charset="0"/>
                  <a:cs typeface="Times New Roman" panose="02020603050405020304" pitchFamily="18" charset="0"/>
                </a:endParaRPr>
              </a:p>
              <a:p>
                <a:pPr marL="171450" lvl="1" indent="0">
                  <a:lnSpc>
                    <a:spcPct val="107000"/>
                  </a:lnSpc>
                  <a:spcBef>
                    <a:spcPts val="0"/>
                  </a:spcBef>
                  <a:spcAft>
                    <a:spcPts val="800"/>
                  </a:spcAft>
                  <a:buNone/>
                </a:pPr>
                <a14:m>
                  <m:oMathPara xmlns:m="http://schemas.openxmlformats.org/officeDocument/2006/math">
                    <m:oMathParaPr>
                      <m:jc m:val="centerGroup"/>
                    </m:oMathParaPr>
                    <m:oMath xmlns:m="http://schemas.openxmlformats.org/officeDocument/2006/math">
                      <m:r>
                        <a:rPr lang="en-US" i="1" kern="100">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en-US" i="1" kern="100">
                              <a:effectLst/>
                              <a:latin typeface="Cambria Math" panose="02040503050406030204" pitchFamily="18" charset="0"/>
                              <a:ea typeface="Calibri" panose="020F0502020204030204" pitchFamily="34" charset="0"/>
                              <a:cs typeface="Times New Roman" panose="02020603050405020304" pitchFamily="18" charset="0"/>
                            </a:rPr>
                          </m:ctrlPr>
                        </m:dPr>
                        <m:e>
                          <m:r>
                            <a:rPr lang="en-US" i="1" kern="100">
                              <a:effectLst/>
                              <a:latin typeface="Cambria Math" panose="02040503050406030204" pitchFamily="18" charset="0"/>
                              <a:ea typeface="Calibri" panose="020F0502020204030204" pitchFamily="34" charset="0"/>
                              <a:cs typeface="Times New Roman" panose="02020603050405020304" pitchFamily="18" charset="0"/>
                            </a:rPr>
                            <m:t>𝐸</m:t>
                          </m:r>
                        </m:e>
                      </m:d>
                      <m:r>
                        <a:rPr lang="en-US" i="1" kern="100">
                          <a:effectLst/>
                          <a:latin typeface="Cambria Math" panose="02040503050406030204" pitchFamily="18" charset="0"/>
                          <a:ea typeface="Calibri" panose="020F0502020204030204" pitchFamily="34" charset="0"/>
                          <a:cs typeface="Times New Roman" panose="02020603050405020304" pitchFamily="18" charset="0"/>
                        </a:rPr>
                        <m:t>= </m:t>
                      </m:r>
                      <m:f>
                        <m:fPr>
                          <m:ctrlPr>
                            <a:rPr lang="en-US" i="1" kern="100">
                              <a:effectLst/>
                              <a:latin typeface="Cambria Math" panose="02040503050406030204" pitchFamily="18" charset="0"/>
                              <a:ea typeface="Calibri" panose="020F0502020204030204" pitchFamily="34" charset="0"/>
                              <a:cs typeface="Times New Roman" panose="02020603050405020304" pitchFamily="18" charset="0"/>
                            </a:rPr>
                          </m:ctrlPr>
                        </m:fPr>
                        <m:num>
                          <m:r>
                            <a:rPr lang="en-US" i="1" kern="100">
                              <a:effectLst/>
                              <a:latin typeface="Cambria Math" panose="02040503050406030204" pitchFamily="18" charset="0"/>
                              <a:ea typeface="Calibri" panose="020F0502020204030204" pitchFamily="34" charset="0"/>
                              <a:cs typeface="Times New Roman" panose="02020603050405020304" pitchFamily="18" charset="0"/>
                            </a:rPr>
                            <m:t>𝑖𝑛𝑐𝑖𝑑𝑒𝑛𝑡</m:t>
                          </m:r>
                          <m:r>
                            <a:rPr lang="en-US" i="1" kern="100">
                              <a:effectLst/>
                              <a:latin typeface="Cambria Math" panose="02040503050406030204" pitchFamily="18" charset="0"/>
                              <a:ea typeface="Calibri" panose="020F0502020204030204" pitchFamily="34" charset="0"/>
                              <a:cs typeface="Times New Roman" panose="02020603050405020304" pitchFamily="18" charset="0"/>
                            </a:rPr>
                            <m:t>≥1 </m:t>
                          </m:r>
                          <m:r>
                            <a:rPr lang="en-US" i="1" kern="100">
                              <a:effectLst/>
                              <a:latin typeface="Cambria Math" panose="02040503050406030204" pitchFamily="18" charset="0"/>
                              <a:ea typeface="Calibri" panose="020F0502020204030204" pitchFamily="34" charset="0"/>
                              <a:cs typeface="Times New Roman" panose="02020603050405020304" pitchFamily="18" charset="0"/>
                            </a:rPr>
                            <m:t>𝑑𝑒𝑎𝑡h</m:t>
                          </m:r>
                        </m:num>
                        <m:den>
                          <m:r>
                            <a:rPr lang="en-US" i="1" kern="100">
                              <a:effectLst/>
                              <a:latin typeface="Cambria Math" panose="02040503050406030204" pitchFamily="18" charset="0"/>
                              <a:ea typeface="Calibri" panose="020F0502020204030204" pitchFamily="34" charset="0"/>
                              <a:cs typeface="Times New Roman" panose="02020603050405020304" pitchFamily="18" charset="0"/>
                            </a:rPr>
                            <m:t>𝑔𝑢𝑛</m:t>
                          </m:r>
                          <m:r>
                            <a:rPr lang="en-US" i="1" kern="100">
                              <a:effectLst/>
                              <a:latin typeface="Cambria Math" panose="02040503050406030204" pitchFamily="18" charset="0"/>
                              <a:ea typeface="Calibri" panose="020F0502020204030204" pitchFamily="34" charset="0"/>
                              <a:cs typeface="Times New Roman" panose="02020603050405020304" pitchFamily="18" charset="0"/>
                            </a:rPr>
                            <m:t>−</m:t>
                          </m:r>
                          <m:r>
                            <a:rPr lang="en-US" i="1" kern="100">
                              <a:effectLst/>
                              <a:latin typeface="Cambria Math" panose="02040503050406030204" pitchFamily="18" charset="0"/>
                              <a:ea typeface="Calibri" panose="020F0502020204030204" pitchFamily="34" charset="0"/>
                              <a:cs typeface="Times New Roman" panose="02020603050405020304" pitchFamily="18" charset="0"/>
                            </a:rPr>
                            <m:t>𝑟𝑒𝑙𝑎𝑡𝑒𝑑</m:t>
                          </m:r>
                          <m:r>
                            <a:rPr lang="en-US" i="1" kern="100">
                              <a:effectLst/>
                              <a:latin typeface="Cambria Math" panose="02040503050406030204" pitchFamily="18" charset="0"/>
                              <a:ea typeface="Calibri" panose="020F0502020204030204" pitchFamily="34" charset="0"/>
                              <a:cs typeface="Times New Roman" panose="02020603050405020304" pitchFamily="18" charset="0"/>
                            </a:rPr>
                            <m:t> </m:t>
                          </m:r>
                          <m:r>
                            <a:rPr lang="en-US" i="1" kern="100">
                              <a:effectLst/>
                              <a:latin typeface="Cambria Math" panose="02040503050406030204" pitchFamily="18" charset="0"/>
                              <a:ea typeface="Calibri" panose="020F0502020204030204" pitchFamily="34" charset="0"/>
                              <a:cs typeface="Times New Roman" panose="02020603050405020304" pitchFamily="18" charset="0"/>
                            </a:rPr>
                            <m:t>𝑖𝑛𝑐𝑖𝑑𝑒𝑛𝑡𝑠</m:t>
                          </m:r>
                        </m:den>
                      </m:f>
                      <m:r>
                        <a:rPr lang="en-US" i="1" kern="100">
                          <a:effectLst/>
                          <a:latin typeface="Cambria Math" panose="02040503050406030204" pitchFamily="18" charset="0"/>
                          <a:ea typeface="Calibri" panose="020F0502020204030204" pitchFamily="34" charset="0"/>
                          <a:cs typeface="Times New Roman" panose="02020603050405020304" pitchFamily="18" charset="0"/>
                        </a:rPr>
                        <m:t>= </m:t>
                      </m:r>
                      <m:f>
                        <m:fPr>
                          <m:ctrlPr>
                            <a:rPr lang="en-US" i="1" kern="100">
                              <a:effectLst/>
                              <a:latin typeface="Cambria Math" panose="02040503050406030204" pitchFamily="18" charset="0"/>
                              <a:ea typeface="Calibri" panose="020F0502020204030204" pitchFamily="34" charset="0"/>
                              <a:cs typeface="Times New Roman" panose="02020603050405020304" pitchFamily="18" charset="0"/>
                            </a:rPr>
                          </m:ctrlPr>
                        </m:fPr>
                        <m:num>
                          <m:r>
                            <a:rPr lang="en-US" i="1" kern="100">
                              <a:effectLst/>
                              <a:latin typeface="Cambria Math" panose="02040503050406030204" pitchFamily="18" charset="0"/>
                              <a:ea typeface="Calibri" panose="020F0502020204030204" pitchFamily="34" charset="0"/>
                              <a:cs typeface="Times New Roman" panose="02020603050405020304" pitchFamily="18" charset="0"/>
                            </a:rPr>
                            <m:t>121936</m:t>
                          </m:r>
                        </m:num>
                        <m:den>
                          <m:r>
                            <a:rPr lang="en-US" i="1" kern="100">
                              <a:effectLst/>
                              <a:latin typeface="Cambria Math" panose="02040503050406030204" pitchFamily="18" charset="0"/>
                              <a:ea typeface="Calibri" panose="020F0502020204030204" pitchFamily="34" charset="0"/>
                              <a:cs typeface="Times New Roman" panose="02020603050405020304" pitchFamily="18" charset="0"/>
                            </a:rPr>
                            <m:t>472820</m:t>
                          </m:r>
                        </m:den>
                      </m:f>
                      <m:r>
                        <a:rPr lang="en-US" i="1" kern="100">
                          <a:effectLst/>
                          <a:latin typeface="Cambria Math" panose="02040503050406030204" pitchFamily="18" charset="0"/>
                          <a:ea typeface="Calibri" panose="020F0502020204030204" pitchFamily="34" charset="0"/>
                          <a:cs typeface="Times New Roman" panose="02020603050405020304" pitchFamily="18" charset="0"/>
                        </a:rPr>
                        <m:t>=25.7%</m:t>
                      </m:r>
                    </m:oMath>
                  </m:oMathPara>
                </a14:m>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171450" lvl="1" indent="0">
                  <a:lnSpc>
                    <a:spcPct val="107000"/>
                  </a:lnSpc>
                  <a:spcBef>
                    <a:spcPts val="0"/>
                  </a:spcBef>
                  <a:spcAft>
                    <a:spcPts val="800"/>
                  </a:spcAft>
                  <a:buNone/>
                </a:pP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mbria Math" panose="02040503050406030204" pitchFamily="18" charset="0"/>
                    <a:ea typeface="Times New Roman" panose="02020603050405020304" pitchFamily="18" charset="0"/>
                    <a:cs typeface="Times New Roman" panose="02020603050405020304" pitchFamily="18" charset="0"/>
                  </a:rPr>
                  <a:t>So, the probability that a gun related incident will cause a death is 25.7%.</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mc:Choice>
        <mc:Fallback>
          <p:sp>
            <p:nvSpPr>
              <p:cNvPr id="3" name="Content Placeholder 2">
                <a:extLst>
                  <a:ext uri="{FF2B5EF4-FFF2-40B4-BE49-F238E27FC236}">
                    <a16:creationId xmlns:a16="http://schemas.microsoft.com/office/drawing/2014/main" id="{DCB12B78-B669-A5A7-FCFE-8D0258C8625A}"/>
                  </a:ext>
                </a:extLst>
              </p:cNvPr>
              <p:cNvSpPr>
                <a:spLocks noGrp="1" noRot="1" noChangeAspect="1" noMove="1" noResize="1" noEditPoints="1" noAdjustHandles="1" noChangeArrowheads="1" noChangeShapeType="1" noTextEdit="1"/>
              </p:cNvSpPr>
              <p:nvPr>
                <p:ph idx="1"/>
              </p:nvPr>
            </p:nvSpPr>
            <p:spPr>
              <a:blipFill>
                <a:blip r:embed="rId2"/>
                <a:stretch>
                  <a:fillRect l="-635" r="-381"/>
                </a:stretch>
              </a:blipFill>
            </p:spPr>
            <p:txBody>
              <a:bodyPr/>
              <a:lstStyle/>
              <a:p>
                <a:r>
                  <a:rPr lang="en-US">
                    <a:noFill/>
                  </a:rPr>
                  <a:t> </a:t>
                </a:r>
              </a:p>
            </p:txBody>
          </p:sp>
        </mc:Fallback>
      </mc:AlternateContent>
    </p:spTree>
    <p:extLst>
      <p:ext uri="{BB962C8B-B14F-4D97-AF65-F5344CB8AC3E}">
        <p14:creationId xmlns:p14="http://schemas.microsoft.com/office/powerpoint/2010/main" val="730951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3F097-158C-7DBD-83E2-DF2C84F7580D}"/>
              </a:ext>
            </a:extLst>
          </p:cNvPr>
          <p:cNvSpPr>
            <a:spLocks noGrp="1"/>
          </p:cNvSpPr>
          <p:nvPr>
            <p:ph type="title"/>
          </p:nvPr>
        </p:nvSpPr>
        <p:spPr/>
        <p:txBody>
          <a:bodyPr/>
          <a:lstStyle/>
          <a:p>
            <a:r>
              <a:rPr lang="en-US" dirty="0"/>
              <a:t>Chebyshev’s Theorem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78B11C1-3147-3C0E-7F7D-8D5954ACD60E}"/>
                  </a:ext>
                </a:extLst>
              </p:cNvPr>
              <p:cNvSpPr>
                <a:spLocks noGrp="1"/>
              </p:cNvSpPr>
              <p:nvPr>
                <p:ph idx="1"/>
              </p:nvPr>
            </p:nvSpPr>
            <p:spPr/>
            <p:txBody>
              <a:bodyPr>
                <a:normAutofit fontScale="85000" lnSpcReduction="10000"/>
              </a:bodyPr>
              <a:lstStyle/>
              <a:p>
                <a:pPr marL="0" marR="0">
                  <a:lnSpc>
                    <a:spcPct val="107000"/>
                  </a:lnSpc>
                  <a:spcBef>
                    <a:spcPts val="0"/>
                  </a:spcBef>
                  <a:spcAft>
                    <a:spcPts val="800"/>
                  </a:spcAft>
                </a:pPr>
                <a:r>
                  <a:rPr lang="en-US" sz="1800" kern="100" dirty="0">
                    <a:effectLst/>
                    <a:latin typeface="Cambria Math" panose="02040503050406030204" pitchFamily="18" charset="0"/>
                    <a:ea typeface="Times New Roman" panose="02020603050405020304" pitchFamily="18" charset="0"/>
                    <a:cs typeface="Times New Roman" panose="02020603050405020304" pitchFamily="18" charset="0"/>
                  </a:rPr>
                  <a:t>Chebyshev’s Theorem provides a measure of how much data is likely to deviate from the mean.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mbria Math" panose="02040503050406030204" pitchFamily="18" charset="0"/>
                    <a:ea typeface="Times New Roman" panose="02020603050405020304" pitchFamily="18" charset="0"/>
                    <a:cs typeface="Times New Roman" panose="02020603050405020304" pitchFamily="18" charset="0"/>
                  </a:rPr>
                  <a:t>We will be using Chebyshev’s Theorem for the number of persons killed during any gun related incidents.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mbria Math" panose="02040503050406030204" pitchFamily="18" charset="0"/>
                    <a:ea typeface="Times New Roman" panose="02020603050405020304" pitchFamily="18" charset="0"/>
                    <a:cs typeface="Times New Roman" panose="02020603050405020304" pitchFamily="18" charset="0"/>
                  </a:rPr>
                  <a:t>The mean number of people killed out of all the incidents is 0.29 and the standard deviation is 0.54.</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mbria Math" panose="02040503050406030204" pitchFamily="18" charset="0"/>
                    <a:ea typeface="Times New Roman" panose="02020603050405020304" pitchFamily="18" charset="0"/>
                    <a:cs typeface="Times New Roman" panose="02020603050405020304" pitchFamily="18" charset="0"/>
                  </a:rPr>
                  <a:t>By using Chebyshev’s theorem with a mean of .29 and standard deviation of .54, what is the proportion of incidents that fall within 2 standard deviations of the mean number of victims killed.</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14:m>
                  <m:oMathPara xmlns:m="http://schemas.openxmlformats.org/officeDocument/2006/math">
                    <m:oMathParaPr>
                      <m:jc m:val="centerGroup"/>
                    </m:oMathParaPr>
                    <m:oMath xmlns:m="http://schemas.openxmlformats.org/officeDocument/2006/math">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dPr>
                        <m:e>
                          <m:d>
                            <m:dPr>
                              <m:begChr m:val="|"/>
                              <m:endChr m:val="|"/>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𝑌</m:t>
                              </m:r>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m:t>
                              </m:r>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𝜇</m:t>
                              </m:r>
                            </m:e>
                          </m:d>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&lt;</m:t>
                          </m:r>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𝑘</m:t>
                          </m:r>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𝜎</m:t>
                          </m:r>
                        </m:e>
                      </m:d>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≥1−</m:t>
                      </m:r>
                      <m:f>
                        <m:fPr>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1</m:t>
                          </m:r>
                        </m:num>
                        <m:den>
                          <m:sSup>
                            <m:sSupPr>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𝑘</m:t>
                              </m:r>
                            </m:e>
                            <m:sup>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2</m:t>
                              </m:r>
                            </m:sup>
                          </m:sSup>
                        </m:den>
                      </m:f>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 </m:t>
                      </m:r>
                    </m:oMath>
                  </m:oMathPara>
                </a14:m>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14:m>
                  <m:oMathPara xmlns:m="http://schemas.openxmlformats.org/officeDocument/2006/math">
                    <m:oMathParaPr>
                      <m:jc m:val="centerGroup"/>
                    </m:oMathParaPr>
                    <m:oMath xmlns:m="http://schemas.openxmlformats.org/officeDocument/2006/math">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dPr>
                        <m:e>
                          <m:d>
                            <m:dPr>
                              <m:begChr m:val="|"/>
                              <m:endChr m:val="|"/>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𝑌</m:t>
                              </m:r>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−0.29</m:t>
                              </m:r>
                            </m:e>
                          </m:d>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&lt;2∗0.54</m:t>
                          </m:r>
                        </m:e>
                      </m:d>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≥1−</m:t>
                      </m:r>
                      <m:f>
                        <m:fPr>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1</m:t>
                          </m:r>
                        </m:num>
                        <m:den>
                          <m:sSup>
                            <m:sSupPr>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2</m:t>
                              </m:r>
                            </m:e>
                            <m:sup>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2</m:t>
                              </m:r>
                            </m:sup>
                          </m:sSup>
                        </m:den>
                      </m:f>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m:t>
                      </m:r>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dPr>
                        <m:e>
                          <m:d>
                            <m:dPr>
                              <m:begChr m:val="|"/>
                              <m:endChr m:val="|"/>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𝑌</m:t>
                              </m:r>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−0.29</m:t>
                              </m:r>
                            </m:e>
                          </m:d>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&lt;1.08</m:t>
                          </m:r>
                        </m:e>
                      </m:d>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≥0.75 </m:t>
                      </m:r>
                    </m:oMath>
                  </m:oMathPara>
                </a14:m>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mbria Math" panose="02040503050406030204" pitchFamily="18" charset="0"/>
                    <a:ea typeface="Times New Roman" panose="02020603050405020304" pitchFamily="18" charset="0"/>
                    <a:cs typeface="Times New Roman" panose="02020603050405020304" pitchFamily="18" charset="0"/>
                  </a:rPr>
                  <a:t>With these numbers plugged in, this means that at least 75% of the data falls with 1.08 standard deviations from the mean.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mc:Choice>
        <mc:Fallback>
          <p:sp>
            <p:nvSpPr>
              <p:cNvPr id="3" name="Content Placeholder 2">
                <a:extLst>
                  <a:ext uri="{FF2B5EF4-FFF2-40B4-BE49-F238E27FC236}">
                    <a16:creationId xmlns:a16="http://schemas.microsoft.com/office/drawing/2014/main" id="{278B11C1-3147-3C0E-7F7D-8D5954ACD60E}"/>
                  </a:ext>
                </a:extLst>
              </p:cNvPr>
              <p:cNvSpPr>
                <a:spLocks noGrp="1" noRot="1" noChangeAspect="1" noMove="1" noResize="1" noEditPoints="1" noAdjustHandles="1" noChangeArrowheads="1" noChangeShapeType="1" noTextEdit="1"/>
              </p:cNvSpPr>
              <p:nvPr>
                <p:ph idx="1"/>
              </p:nvPr>
            </p:nvSpPr>
            <p:spPr>
              <a:blipFill>
                <a:blip r:embed="rId2"/>
                <a:stretch>
                  <a:fillRect l="-381" t="-1468" r="-445"/>
                </a:stretch>
              </a:blipFill>
            </p:spPr>
            <p:txBody>
              <a:bodyPr/>
              <a:lstStyle/>
              <a:p>
                <a:r>
                  <a:rPr lang="en-US">
                    <a:noFill/>
                  </a:rPr>
                  <a:t> </a:t>
                </a:r>
              </a:p>
            </p:txBody>
          </p:sp>
        </mc:Fallback>
      </mc:AlternateContent>
    </p:spTree>
    <p:extLst>
      <p:ext uri="{BB962C8B-B14F-4D97-AF65-F5344CB8AC3E}">
        <p14:creationId xmlns:p14="http://schemas.microsoft.com/office/powerpoint/2010/main" val="1903891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B8113-D349-A649-B31C-C4BBB6559458}"/>
              </a:ext>
            </a:extLst>
          </p:cNvPr>
          <p:cNvSpPr>
            <a:spLocks noGrp="1"/>
          </p:cNvSpPr>
          <p:nvPr>
            <p:ph type="title"/>
          </p:nvPr>
        </p:nvSpPr>
        <p:spPr/>
        <p:txBody>
          <a:bodyPr/>
          <a:lstStyle/>
          <a:p>
            <a:r>
              <a:rPr lang="en-US" dirty="0"/>
              <a:t>Reflection on Gun Violence</a:t>
            </a:r>
          </a:p>
        </p:txBody>
      </p:sp>
      <p:sp>
        <p:nvSpPr>
          <p:cNvPr id="3" name="Content Placeholder 2">
            <a:extLst>
              <a:ext uri="{FF2B5EF4-FFF2-40B4-BE49-F238E27FC236}">
                <a16:creationId xmlns:a16="http://schemas.microsoft.com/office/drawing/2014/main" id="{8C9A96E1-D5E3-D338-E7AB-606FACA86763}"/>
              </a:ext>
            </a:extLst>
          </p:cNvPr>
          <p:cNvSpPr>
            <a:spLocks noGrp="1"/>
          </p:cNvSpPr>
          <p:nvPr>
            <p:ph idx="1"/>
          </p:nvPr>
        </p:nvSpPr>
        <p:spPr/>
        <p:txBody>
          <a:bodyPr/>
          <a:lstStyle/>
          <a:p>
            <a:r>
              <a:rPr lang="en-US" sz="1800" kern="100" dirty="0">
                <a:effectLst/>
                <a:latin typeface="Cambria Math" panose="02040503050406030204" pitchFamily="18" charset="0"/>
                <a:ea typeface="Times New Roman" panose="02020603050405020304" pitchFamily="18" charset="0"/>
                <a:cs typeface="Times New Roman" panose="02020603050405020304" pitchFamily="18" charset="0"/>
              </a:rPr>
              <a:t>I think it is obvious that there is an issue in the number of deaths that are caused by guns. </a:t>
            </a:r>
          </a:p>
          <a:p>
            <a:r>
              <a:rPr lang="en-US" sz="1800" kern="100" dirty="0">
                <a:effectLst/>
                <a:latin typeface="Cambria Math" panose="02040503050406030204" pitchFamily="18" charset="0"/>
                <a:ea typeface="Times New Roman" panose="02020603050405020304" pitchFamily="18" charset="0"/>
                <a:cs typeface="Times New Roman" panose="02020603050405020304" pitchFamily="18" charset="0"/>
              </a:rPr>
              <a:t>This is shown from the probability problem and Chebyshev’s theorem. </a:t>
            </a:r>
          </a:p>
          <a:p>
            <a:r>
              <a:rPr lang="en-US" sz="1800" kern="100" dirty="0">
                <a:effectLst/>
                <a:latin typeface="Cambria Math" panose="02040503050406030204" pitchFamily="18" charset="0"/>
                <a:ea typeface="Times New Roman" panose="02020603050405020304" pitchFamily="18" charset="0"/>
                <a:cs typeface="Times New Roman" panose="02020603050405020304" pitchFamily="18" charset="0"/>
              </a:rPr>
              <a:t>Now we are going to look at two of the main issues that are caused by gun violence, mass shootings and Chicago.</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322926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61397-B49E-9086-EDE5-C58DB2D710C0}"/>
              </a:ext>
            </a:extLst>
          </p:cNvPr>
          <p:cNvSpPr>
            <a:spLocks noGrp="1"/>
          </p:cNvSpPr>
          <p:nvPr>
            <p:ph type="title"/>
          </p:nvPr>
        </p:nvSpPr>
        <p:spPr/>
        <p:txBody>
          <a:bodyPr/>
          <a:lstStyle/>
          <a:p>
            <a:r>
              <a:rPr lang="en-US" dirty="0"/>
              <a:t>Mass Shootings</a:t>
            </a:r>
          </a:p>
        </p:txBody>
      </p:sp>
      <p:sp>
        <p:nvSpPr>
          <p:cNvPr id="3" name="Content Placeholder 2">
            <a:extLst>
              <a:ext uri="{FF2B5EF4-FFF2-40B4-BE49-F238E27FC236}">
                <a16:creationId xmlns:a16="http://schemas.microsoft.com/office/drawing/2014/main" id="{4969FE07-E0CB-05DE-63D8-075B19A9D048}"/>
              </a:ext>
            </a:extLst>
          </p:cNvPr>
          <p:cNvSpPr>
            <a:spLocks noGrp="1"/>
          </p:cNvSpPr>
          <p:nvPr>
            <p:ph idx="1"/>
          </p:nvPr>
        </p:nvSpPr>
        <p:spPr/>
        <p:txBody>
          <a:bodyPr/>
          <a:lstStyle/>
          <a:p>
            <a:r>
              <a:rPr lang="en-US" sz="1800" kern="100" dirty="0">
                <a:effectLst/>
                <a:latin typeface="Cambria Math" panose="02040503050406030204" pitchFamily="18" charset="0"/>
                <a:ea typeface="Times New Roman" panose="02020603050405020304" pitchFamily="18" charset="0"/>
                <a:cs typeface="Times New Roman" panose="02020603050405020304" pitchFamily="18" charset="0"/>
              </a:rPr>
              <a:t>The scariest type of gun-related incident are the ones that involve multiple casualties or injuries. </a:t>
            </a:r>
          </a:p>
          <a:p>
            <a:r>
              <a:rPr lang="en-US" sz="1800" kern="100" dirty="0">
                <a:effectLst/>
                <a:latin typeface="Cambria Math" panose="02040503050406030204" pitchFamily="18" charset="0"/>
                <a:ea typeface="Times New Roman" panose="02020603050405020304" pitchFamily="18" charset="0"/>
                <a:cs typeface="Times New Roman" panose="02020603050405020304" pitchFamily="18" charset="0"/>
              </a:rPr>
              <a:t>Nowadays they are happening at schools, concerts, movie theaters, banks, and even grocery stores. </a:t>
            </a:r>
          </a:p>
          <a:p>
            <a:r>
              <a:rPr lang="en-US" sz="1800" kern="100" dirty="0">
                <a:effectLst/>
                <a:latin typeface="Cambria Math" panose="02040503050406030204" pitchFamily="18" charset="0"/>
                <a:ea typeface="Times New Roman" panose="02020603050405020304" pitchFamily="18" charset="0"/>
                <a:cs typeface="Times New Roman" panose="02020603050405020304" pitchFamily="18" charset="0"/>
              </a:rPr>
              <a:t>It really feels like there is nowhere safe for us anymore besides the comfort of our homes. </a:t>
            </a:r>
          </a:p>
          <a:p>
            <a:r>
              <a:rPr lang="en-US" sz="1800" kern="100" dirty="0">
                <a:effectLst/>
                <a:latin typeface="Cambria Math" panose="02040503050406030204" pitchFamily="18" charset="0"/>
                <a:ea typeface="Times New Roman" panose="02020603050405020304" pitchFamily="18" charset="0"/>
                <a:cs typeface="Times New Roman" panose="02020603050405020304" pitchFamily="18" charset="0"/>
              </a:rPr>
              <a:t>Just by going out and being a normal person doing regular things, you are risking your life.</a:t>
            </a:r>
          </a:p>
          <a:p>
            <a:r>
              <a:rPr lang="en-US" sz="1800" kern="100" dirty="0">
                <a:latin typeface="Cambria Math" panose="02040503050406030204" pitchFamily="18" charset="0"/>
                <a:ea typeface="Calibri" panose="020F0502020204030204" pitchFamily="34" charset="0"/>
                <a:cs typeface="Times New Roman" panose="02020603050405020304" pitchFamily="18" charset="0"/>
              </a:rPr>
              <a:t>The statistics I am going to provide will support this thinking.</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173678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F9384-71A8-5121-F1D1-5440AFA2B19C}"/>
              </a:ext>
            </a:extLst>
          </p:cNvPr>
          <p:cNvSpPr>
            <a:spLocks noGrp="1"/>
          </p:cNvSpPr>
          <p:nvPr>
            <p:ph type="title"/>
          </p:nvPr>
        </p:nvSpPr>
        <p:spPr/>
        <p:txBody>
          <a:bodyPr/>
          <a:lstStyle/>
          <a:p>
            <a:r>
              <a:rPr lang="en-US" dirty="0"/>
              <a:t>Probability of Mass Shooting to Incident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81F87E4-891C-233D-B68B-3C304A9B0969}"/>
                  </a:ext>
                </a:extLst>
              </p:cNvPr>
              <p:cNvSpPr>
                <a:spLocks noGrp="1"/>
              </p:cNvSpPr>
              <p:nvPr>
                <p:ph idx="1"/>
              </p:nvPr>
            </p:nvSpPr>
            <p:spPr/>
            <p:txBody>
              <a:bodyPr/>
              <a:lstStyle/>
              <a:p>
                <a:pPr marL="0" marR="0">
                  <a:lnSpc>
                    <a:spcPct val="107000"/>
                  </a:lnSpc>
                  <a:spcBef>
                    <a:spcPts val="0"/>
                  </a:spcBef>
                  <a:spcAft>
                    <a:spcPts val="800"/>
                  </a:spcAft>
                </a:pPr>
                <a:r>
                  <a:rPr lang="en-US" sz="1800" kern="100" dirty="0">
                    <a:effectLst/>
                    <a:latin typeface="Cambria Math" panose="02040503050406030204" pitchFamily="18" charset="0"/>
                    <a:ea typeface="Calibri" panose="020F0502020204030204" pitchFamily="34" charset="0"/>
                    <a:cs typeface="Times New Roman" panose="02020603050405020304" pitchFamily="18" charset="0"/>
                  </a:rPr>
                  <a:t>The first thing I wanted to do was calculate the probability that a mass shooting happens out of all gun related incidents.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14:m>
                  <m:oMathPara xmlns:m="http://schemas.openxmlformats.org/officeDocument/2006/math">
                    <m:oMathParaPr>
                      <m:jc m:val="centerGroup"/>
                    </m:oMathParaPr>
                    <m:oMath xmlns:m="http://schemas.openxmlformats.org/officeDocument/2006/math">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𝐸</m:t>
                          </m:r>
                        </m:e>
                      </m:d>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 </m:t>
                      </m:r>
                      <m:f>
                        <m:fPr>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𝑚𝑎𝑠𝑠</m:t>
                          </m:r>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 </m:t>
                          </m:r>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𝑠h𝑜𝑜𝑡𝑖𝑛𝑔𝑠</m:t>
                          </m:r>
                        </m:num>
                        <m:den>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𝑔𝑢𝑛</m:t>
                          </m:r>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m:t>
                          </m:r>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𝑟𝑒𝑙𝑎𝑡𝑒𝑑</m:t>
                          </m:r>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 </m:t>
                          </m:r>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𝑖𝑛𝑐𝑖𝑑𝑒𝑛𝑡𝑠</m:t>
                          </m:r>
                        </m:den>
                      </m:f>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 </m:t>
                      </m:r>
                      <m:f>
                        <m:fPr>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3609</m:t>
                          </m:r>
                        </m:num>
                        <m:den>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472820</m:t>
                          </m:r>
                        </m:den>
                      </m:f>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=0.7%</m:t>
                      </m:r>
                    </m:oMath>
                  </m:oMathPara>
                </a14:m>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mbria Math" panose="02040503050406030204" pitchFamily="18" charset="0"/>
                    <a:ea typeface="Times New Roman" panose="02020603050405020304" pitchFamily="18" charset="0"/>
                    <a:cs typeface="Times New Roman" panose="02020603050405020304" pitchFamily="18" charset="0"/>
                  </a:rPr>
                  <a:t>So, the probability that a gun related incident will be a mass shooting is 0.7%.</a:t>
                </a:r>
              </a:p>
              <a:p>
                <a:pPr marL="0" marR="0">
                  <a:lnSpc>
                    <a:spcPct val="107000"/>
                  </a:lnSpc>
                  <a:spcBef>
                    <a:spcPts val="0"/>
                  </a:spcBef>
                  <a:spcAft>
                    <a:spcPts val="800"/>
                  </a:spcAft>
                </a:pPr>
                <a:r>
                  <a:rPr lang="en-US" sz="1800" kern="100" dirty="0">
                    <a:latin typeface="Cambria Math" panose="02040503050406030204" pitchFamily="18" charset="0"/>
                    <a:ea typeface="Calibri" panose="020F0502020204030204" pitchFamily="34" charset="0"/>
                    <a:cs typeface="Times New Roman" panose="02020603050405020304" pitchFamily="18" charset="0"/>
                  </a:rPr>
                  <a:t>That number is extremely too high and very scary to think about because of how much damage they can do.</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mc:Choice>
        <mc:Fallback>
          <p:sp>
            <p:nvSpPr>
              <p:cNvPr id="3" name="Content Placeholder 2">
                <a:extLst>
                  <a:ext uri="{FF2B5EF4-FFF2-40B4-BE49-F238E27FC236}">
                    <a16:creationId xmlns:a16="http://schemas.microsoft.com/office/drawing/2014/main" id="{E81F87E4-891C-233D-B68B-3C304A9B0969}"/>
                  </a:ext>
                </a:extLst>
              </p:cNvPr>
              <p:cNvSpPr>
                <a:spLocks noGrp="1" noRot="1" noChangeAspect="1" noMove="1" noResize="1" noEditPoints="1" noAdjustHandles="1" noChangeArrowheads="1" noChangeShapeType="1" noTextEdit="1"/>
              </p:cNvSpPr>
              <p:nvPr>
                <p:ph idx="1"/>
              </p:nvPr>
            </p:nvSpPr>
            <p:spPr>
              <a:blipFill>
                <a:blip r:embed="rId2"/>
                <a:stretch>
                  <a:fillRect l="-635" t="-1468"/>
                </a:stretch>
              </a:blipFill>
            </p:spPr>
            <p:txBody>
              <a:bodyPr/>
              <a:lstStyle/>
              <a:p>
                <a:r>
                  <a:rPr lang="en-US">
                    <a:noFill/>
                  </a:rPr>
                  <a:t> </a:t>
                </a:r>
              </a:p>
            </p:txBody>
          </p:sp>
        </mc:Fallback>
      </mc:AlternateContent>
    </p:spTree>
    <p:extLst>
      <p:ext uri="{BB962C8B-B14F-4D97-AF65-F5344CB8AC3E}">
        <p14:creationId xmlns:p14="http://schemas.microsoft.com/office/powerpoint/2010/main" val="2418885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60B83-6B48-C8D0-E214-E898597769ED}"/>
              </a:ext>
            </a:extLst>
          </p:cNvPr>
          <p:cNvSpPr>
            <a:spLocks noGrp="1"/>
          </p:cNvSpPr>
          <p:nvPr>
            <p:ph type="title"/>
          </p:nvPr>
        </p:nvSpPr>
        <p:spPr/>
        <p:txBody>
          <a:bodyPr/>
          <a:lstStyle/>
          <a:p>
            <a:r>
              <a:rPr lang="en-US" dirty="0"/>
              <a:t>Permutation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CBC95C0-A1ED-EF80-9D8A-42ED0E95C040}"/>
                  </a:ext>
                </a:extLst>
              </p:cNvPr>
              <p:cNvSpPr>
                <a:spLocks noGrp="1"/>
              </p:cNvSpPr>
              <p:nvPr>
                <p:ph idx="1"/>
              </p:nvPr>
            </p:nvSpPr>
            <p:spPr/>
            <p:txBody>
              <a:bodyPr>
                <a:normAutofit fontScale="92500" lnSpcReduction="10000"/>
              </a:bodyPr>
              <a:lstStyle/>
              <a:p>
                <a:pPr marL="0" marR="0">
                  <a:lnSpc>
                    <a:spcPct val="107000"/>
                  </a:lnSpc>
                  <a:spcBef>
                    <a:spcPts val="0"/>
                  </a:spcBef>
                  <a:spcAft>
                    <a:spcPts val="800"/>
                  </a:spcAft>
                </a:pPr>
                <a:r>
                  <a:rPr lang="en-US" sz="1800" kern="100" dirty="0">
                    <a:effectLst/>
                    <a:latin typeface="Cambria Math" panose="02040503050406030204" pitchFamily="18" charset="0"/>
                    <a:ea typeface="Times New Roman" panose="02020603050405020304" pitchFamily="18" charset="0"/>
                    <a:cs typeface="Times New Roman" panose="02020603050405020304" pitchFamily="18" charset="0"/>
                  </a:rPr>
                  <a:t>For permutations I am going to be using mass_shootings.csv because there is a lower amount of them, so it would be easier to make a problem.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mbria Math" panose="02040503050406030204" pitchFamily="18" charset="0"/>
                    <a:ea typeface="Calibri" panose="020F0502020204030204" pitchFamily="34" charset="0"/>
                    <a:cs typeface="Times New Roman" panose="02020603050405020304" pitchFamily="18" charset="0"/>
                  </a:rPr>
                  <a:t>With permutations, we want to find out the number of unique ways that objects can be selected when their order matters. </a:t>
                </a:r>
              </a:p>
              <a:p>
                <a:pPr marL="0" marR="0">
                  <a:lnSpc>
                    <a:spcPct val="107000"/>
                  </a:lnSpc>
                  <a:spcBef>
                    <a:spcPts val="0"/>
                  </a:spcBef>
                  <a:spcAft>
                    <a:spcPts val="800"/>
                  </a:spcAft>
                </a:pPr>
                <a:r>
                  <a:rPr lang="en-US" sz="1800" kern="100" dirty="0">
                    <a:effectLst/>
                    <a:latin typeface="Cambria Math" panose="02040503050406030204" pitchFamily="18" charset="0"/>
                    <a:ea typeface="Calibri" panose="020F0502020204030204" pitchFamily="34" charset="0"/>
                    <a:cs typeface="Times New Roman" panose="02020603050405020304" pitchFamily="18" charset="0"/>
                  </a:rPr>
                  <a:t>I am going to use the number of mass shootings in May 2015, which is 35 different mass shooting incidents. </a:t>
                </a:r>
              </a:p>
              <a:p>
                <a:pPr marL="0" marR="0">
                  <a:lnSpc>
                    <a:spcPct val="107000"/>
                  </a:lnSpc>
                  <a:spcBef>
                    <a:spcPts val="0"/>
                  </a:spcBef>
                  <a:spcAft>
                    <a:spcPts val="800"/>
                  </a:spcAft>
                </a:pPr>
                <a:r>
                  <a:rPr lang="en-US" sz="1800" kern="100" dirty="0">
                    <a:effectLst/>
                    <a:latin typeface="Cambria Math" panose="02040503050406030204" pitchFamily="18" charset="0"/>
                    <a:ea typeface="Calibri" panose="020F0502020204030204" pitchFamily="34" charset="0"/>
                    <a:cs typeface="Times New Roman" panose="02020603050405020304" pitchFamily="18" charset="0"/>
                  </a:rPr>
                  <a:t>There are 3 groups involved through these mass shootings, incidents no one was killed, incidents no one was injured, and incidents where there are both injuries and people killed.</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14:m>
                  <m:oMathPara xmlns:m="http://schemas.openxmlformats.org/officeDocument/2006/math">
                    <m:oMathParaPr>
                      <m:jc m:val="centerGroup"/>
                    </m:oMathParaPr>
                    <m:oMath xmlns:m="http://schemas.openxmlformats.org/officeDocument/2006/math">
                      <m:sSubSup>
                        <m:sSubSupPr>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𝑃</m:t>
                          </m:r>
                        </m:e>
                        <m:sub>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𝑟</m:t>
                          </m:r>
                        </m:sub>
                        <m:sup>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𝑛</m:t>
                          </m:r>
                        </m:sup>
                      </m:sSubSup>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𝑛</m:t>
                          </m:r>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m:t>
                          </m:r>
                        </m:num>
                        <m:den>
                          <m:d>
                            <m:dPr>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𝑛</m:t>
                              </m:r>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m:t>
                              </m:r>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𝑟</m:t>
                              </m:r>
                            </m:e>
                          </m:d>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m:t>
                          </m:r>
                        </m:den>
                      </m:f>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m:t>
                      </m:r>
                      <m:sSubSup>
                        <m:sSubSupPr>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𝑃</m:t>
                          </m:r>
                        </m:e>
                        <m:sub>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3</m:t>
                          </m:r>
                        </m:sub>
                        <m:sup>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35</m:t>
                          </m:r>
                        </m:sup>
                      </m:sSubSup>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35!</m:t>
                          </m:r>
                        </m:num>
                        <m:den>
                          <m:d>
                            <m:dPr>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35−3</m:t>
                              </m:r>
                            </m:e>
                          </m:d>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m:t>
                          </m:r>
                        </m:den>
                      </m:f>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=39,270</m:t>
                      </m:r>
                    </m:oMath>
                  </m:oMathPara>
                </a14:m>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mc:Choice>
        <mc:Fallback>
          <p:sp>
            <p:nvSpPr>
              <p:cNvPr id="3" name="Content Placeholder 2">
                <a:extLst>
                  <a:ext uri="{FF2B5EF4-FFF2-40B4-BE49-F238E27FC236}">
                    <a16:creationId xmlns:a16="http://schemas.microsoft.com/office/drawing/2014/main" id="{ECBC95C0-A1ED-EF80-9D8A-42ED0E95C040}"/>
                  </a:ext>
                </a:extLst>
              </p:cNvPr>
              <p:cNvSpPr>
                <a:spLocks noGrp="1" noRot="1" noChangeAspect="1" noMove="1" noResize="1" noEditPoints="1" noAdjustHandles="1" noChangeArrowheads="1" noChangeShapeType="1" noTextEdit="1"/>
              </p:cNvSpPr>
              <p:nvPr>
                <p:ph idx="1"/>
              </p:nvPr>
            </p:nvSpPr>
            <p:spPr>
              <a:blipFill>
                <a:blip r:embed="rId2"/>
                <a:stretch>
                  <a:fillRect l="-572" t="-1468"/>
                </a:stretch>
              </a:blipFill>
            </p:spPr>
            <p:txBody>
              <a:bodyPr/>
              <a:lstStyle/>
              <a:p>
                <a:r>
                  <a:rPr lang="en-US">
                    <a:noFill/>
                  </a:rPr>
                  <a:t> </a:t>
                </a:r>
              </a:p>
            </p:txBody>
          </p:sp>
        </mc:Fallback>
      </mc:AlternateContent>
    </p:spTree>
    <p:extLst>
      <p:ext uri="{BB962C8B-B14F-4D97-AF65-F5344CB8AC3E}">
        <p14:creationId xmlns:p14="http://schemas.microsoft.com/office/powerpoint/2010/main" val="320051853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13</TotalTime>
  <Words>1917</Words>
  <Application>Microsoft Office PowerPoint</Application>
  <PresentationFormat>Widescreen</PresentationFormat>
  <Paragraphs>109</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Cambria Math</vt:lpstr>
      <vt:lpstr>Garamond</vt:lpstr>
      <vt:lpstr>Organic</vt:lpstr>
      <vt:lpstr>Gun-Related Violence in the United States</vt:lpstr>
      <vt:lpstr>Introduction</vt:lpstr>
      <vt:lpstr>Problems with Guns</vt:lpstr>
      <vt:lpstr>Probability of Death</vt:lpstr>
      <vt:lpstr>Chebyshev’s Theorem</vt:lpstr>
      <vt:lpstr>Reflection on Gun Violence</vt:lpstr>
      <vt:lpstr>Mass Shootings</vt:lpstr>
      <vt:lpstr>Probability of Mass Shooting to Incident</vt:lpstr>
      <vt:lpstr>Permutation</vt:lpstr>
      <vt:lpstr>Combination</vt:lpstr>
      <vt:lpstr>Geometric Distribution</vt:lpstr>
      <vt:lpstr>Hypergeometric Distribution</vt:lpstr>
      <vt:lpstr>Reflection on Mass Shootings</vt:lpstr>
      <vt:lpstr>Chicago</vt:lpstr>
      <vt:lpstr>Probability of a Chicago Gun-Related Incident to Incident</vt:lpstr>
      <vt:lpstr>Conditional Probability</vt:lpstr>
      <vt:lpstr>Binomial Distribution</vt:lpstr>
      <vt:lpstr>Poisson Distribution</vt:lpstr>
      <vt:lpstr>Reflection on Chicago</vt:lpstr>
      <vt:lpstr>Conclusion</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Gun-Related Violence in the United States</dc:title>
  <dc:creator>Dillon Groh</dc:creator>
  <cp:lastModifiedBy>Dillon Groh</cp:lastModifiedBy>
  <cp:revision>1</cp:revision>
  <dcterms:created xsi:type="dcterms:W3CDTF">2023-04-26T18:58:19Z</dcterms:created>
  <dcterms:modified xsi:type="dcterms:W3CDTF">2023-04-26T19:12:00Z</dcterms:modified>
</cp:coreProperties>
</file>