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14355763" cy="9926638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73075" indent="-15875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46150" indent="-3175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420813" indent="-49213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93888" indent="-65088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685" userDrawn="1">
          <p15:clr>
            <a:srgbClr val="A4A3A4"/>
          </p15:clr>
        </p15:guide>
        <p15:guide id="2" pos="578" userDrawn="1">
          <p15:clr>
            <a:srgbClr val="A4A3A4"/>
          </p15:clr>
        </p15:guide>
        <p15:guide id="4" orient="horz" pos="3412" userDrawn="1">
          <p15:clr>
            <a:srgbClr val="A4A3A4"/>
          </p15:clr>
        </p15:guide>
        <p15:guide id="6" pos="6769" userDrawn="1">
          <p15:clr>
            <a:srgbClr val="A4A3A4"/>
          </p15:clr>
        </p15:guide>
        <p15:guide id="7" pos="12302" userDrawn="1">
          <p15:clr>
            <a:srgbClr val="A4A3A4"/>
          </p15:clr>
        </p15:guide>
        <p15:guide id="8" pos="12937" userDrawn="1">
          <p15:clr>
            <a:srgbClr val="A4A3A4"/>
          </p15:clr>
        </p15:guide>
        <p15:guide id="9" pos="6134" userDrawn="1">
          <p15:clr>
            <a:srgbClr val="A4A3A4"/>
          </p15:clr>
        </p15:guide>
        <p15:guide id="10" pos="18517" userDrawn="1">
          <p15:clr>
            <a:srgbClr val="A4A3A4"/>
          </p15:clr>
        </p15:guide>
        <p15:guide id="11" orient="horz" pos="25048" userDrawn="1">
          <p15:clr>
            <a:srgbClr val="A4A3A4"/>
          </p15:clr>
        </p15:guide>
        <p15:guide id="12" orient="horz" pos="4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45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CFF"/>
    <a:srgbClr val="00B62E"/>
    <a:srgbClr val="F8766D"/>
    <a:srgbClr val="BBE0E3"/>
    <a:srgbClr val="004B89"/>
    <a:srgbClr val="14386C"/>
    <a:srgbClr val="768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6433" autoAdjust="0"/>
  </p:normalViewPr>
  <p:slideViewPr>
    <p:cSldViewPr>
      <p:cViewPr>
        <p:scale>
          <a:sx n="50" d="100"/>
          <a:sy n="50" d="100"/>
        </p:scale>
        <p:origin x="498" y="-156"/>
      </p:cViewPr>
      <p:guideLst>
        <p:guide orient="horz" pos="24685"/>
        <p:guide pos="578"/>
        <p:guide orient="horz" pos="3412"/>
        <p:guide pos="6769"/>
        <p:guide pos="12302"/>
        <p:guide pos="12937"/>
        <p:guide pos="6134"/>
        <p:guide pos="18517"/>
        <p:guide orient="horz" pos="25048"/>
        <p:guide orient="horz" pos="4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034" y="78"/>
      </p:cViewPr>
      <p:guideLst>
        <p:guide orient="horz" pos="3127"/>
        <p:guide pos="45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/>
          <a:lstStyle>
            <a:lvl1pPr algn="l">
              <a:defRPr sz="17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8131613" y="0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/>
          <a:lstStyle>
            <a:lvl1pPr algn="r">
              <a:defRPr sz="1700"/>
            </a:lvl1pPr>
          </a:lstStyle>
          <a:p>
            <a:fld id="{0E9E11A0-AD91-BC4F-A698-E3184C1D7FFB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 anchor="b"/>
          <a:lstStyle>
            <a:lvl1pPr algn="l">
              <a:defRPr sz="17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8131613" y="9428583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 anchor="b"/>
          <a:lstStyle>
            <a:lvl1pPr algn="r">
              <a:defRPr sz="1700"/>
            </a:lvl1pPr>
          </a:lstStyle>
          <a:p>
            <a:fld id="{14BCC95C-D2D5-5243-AC5B-E7C5C88CA2B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35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/>
          <a:lstStyle>
            <a:lvl1pPr algn="l">
              <a:defRPr sz="1700">
                <a:latin typeface="Arial" charset="0"/>
                <a:ea typeface="ヒラギノ角ゴ Pro W3" pitchFamily="48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8131613" y="0"/>
            <a:ext cx="6220830" cy="496332"/>
          </a:xfrm>
          <a:prstGeom prst="rect">
            <a:avLst/>
          </a:prstGeom>
        </p:spPr>
        <p:txBody>
          <a:bodyPr vert="horz" wrap="square" lIns="138709" tIns="69354" rIns="138709" bIns="69354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fld id="{C4F077AE-A435-504D-A781-91E1A97773C6}" type="datetimeFigureOut">
              <a:rPr lang="sv-SE"/>
              <a:pPr>
                <a:defRPr/>
              </a:pPr>
              <a:t>2017-05-08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5862638" y="744538"/>
            <a:ext cx="26304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09" tIns="69354" rIns="138709" bIns="69354" rtlCol="0" anchor="ctr"/>
          <a:lstStyle/>
          <a:p>
            <a:pPr lvl="0"/>
            <a:endParaRPr lang="sv-SE" noProof="0" smtClean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1435577" y="4715154"/>
            <a:ext cx="11484610" cy="4466987"/>
          </a:xfrm>
          <a:prstGeom prst="rect">
            <a:avLst/>
          </a:prstGeom>
        </p:spPr>
        <p:txBody>
          <a:bodyPr vert="horz" wrap="square" lIns="138709" tIns="69354" rIns="138709" bIns="69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6220830" cy="496332"/>
          </a:xfrm>
          <a:prstGeom prst="rect">
            <a:avLst/>
          </a:prstGeom>
        </p:spPr>
        <p:txBody>
          <a:bodyPr vert="horz" lIns="138709" tIns="69354" rIns="138709" bIns="69354" rtlCol="0" anchor="b"/>
          <a:lstStyle>
            <a:lvl1pPr algn="l">
              <a:defRPr sz="1700">
                <a:latin typeface="Arial" charset="0"/>
                <a:ea typeface="ヒラギノ角ゴ Pro W3" pitchFamily="48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8131613" y="9428583"/>
            <a:ext cx="6220830" cy="496332"/>
          </a:xfrm>
          <a:prstGeom prst="rect">
            <a:avLst/>
          </a:prstGeom>
        </p:spPr>
        <p:txBody>
          <a:bodyPr vert="horz" wrap="square" lIns="138709" tIns="69354" rIns="138709" bIns="69354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fld id="{92301DEA-2A99-2D40-9297-8FFBAEFC901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109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73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4615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4208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9388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368067" algn="l" defTabSz="9472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1681" algn="l" defTabSz="9472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5294" algn="l" defTabSz="9472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8908" algn="l" defTabSz="9472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5862638" y="744538"/>
            <a:ext cx="2630487" cy="3722687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301DEA-2A99-2D40-9297-8FFBAEFC9010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60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44118" y="1714487"/>
            <a:ext cx="26786976" cy="35027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2798" cap="all" spc="-200"/>
            </a:lvl1pPr>
          </a:lstStyle>
          <a:p>
            <a:r>
              <a:rPr lang="sv-SE" noProof="0" dirty="0" smtClean="0"/>
              <a:t>Klicka här för att ändra format</a:t>
            </a:r>
            <a:endParaRPr lang="en-US" noProof="0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1744664" y="5726918"/>
            <a:ext cx="17670710" cy="193324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80000"/>
              </a:lnSpc>
              <a:defRPr sz="4399" b="1" baseline="0">
                <a:latin typeface="+mj-lt"/>
              </a:defRPr>
            </a:lvl1pPr>
          </a:lstStyle>
          <a:p>
            <a:r>
              <a:rPr lang="en-US" sz="4599" b="1" noProof="0" smtClean="0">
                <a:latin typeface="Arial Narrow" charset="0"/>
                <a:cs typeface="Arial Narrow" charset="0"/>
              </a:rPr>
              <a:t>(Project members. Research Group, Department or Project Name)</a:t>
            </a:r>
            <a:endParaRPr lang="en-US" sz="4599" noProof="0" smtClean="0">
              <a:latin typeface="Arial Narrow" charset="0"/>
              <a:cs typeface="Arial Narrow" charset="0"/>
            </a:endParaRPr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30186" y="5726147"/>
            <a:ext cx="8300909" cy="1932932"/>
          </a:xfrm>
          <a:prstGeom prst="rect">
            <a:avLst/>
          </a:prstGeom>
        </p:spPr>
        <p:txBody>
          <a:bodyPr vert="horz" anchor="b"/>
          <a:lstStyle>
            <a:lvl1pPr algn="r">
              <a:defRPr sz="2399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en-US" noProof="0" smtClean="0"/>
              <a:t>(Contact information, email, web site etc.)</a:t>
            </a:r>
            <a:endParaRPr lang="en-US" noProof="0"/>
          </a:p>
        </p:txBody>
      </p:sp>
      <p:sp>
        <p:nvSpPr>
          <p:cNvPr id="24" name="Platshållare för text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65" y="18021630"/>
            <a:ext cx="12600000" cy="185745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800"/>
              </a:spcBef>
              <a:defRPr sz="3599" b="0" baseline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noProof="0" smtClean="0"/>
              <a:t>(Add text here)</a:t>
            </a:r>
            <a:endParaRPr lang="en-US" noProof="0"/>
          </a:p>
        </p:txBody>
      </p:sp>
      <p:sp>
        <p:nvSpPr>
          <p:cNvPr id="26" name="Platshållare för text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929694" y="9166403"/>
            <a:ext cx="12600000" cy="1857427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985536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99" b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noProof="0" dirty="0" smtClean="0"/>
              <a:t>(Add text here)</a:t>
            </a:r>
          </a:p>
        </p:txBody>
      </p:sp>
      <p:sp>
        <p:nvSpPr>
          <p:cNvPr id="31" name="Platshållare för bild 30"/>
          <p:cNvSpPr>
            <a:spLocks noGrp="1"/>
          </p:cNvSpPr>
          <p:nvPr>
            <p:ph type="pic" sz="quarter" idx="17"/>
          </p:nvPr>
        </p:nvSpPr>
        <p:spPr>
          <a:xfrm>
            <a:off x="15929694" y="29064759"/>
            <a:ext cx="12600000" cy="7531445"/>
          </a:xfrm>
          <a:prstGeom prst="rect">
            <a:avLst/>
          </a:prstGeom>
        </p:spPr>
        <p:txBody>
          <a:bodyPr vert="horz"/>
          <a:lstStyle/>
          <a:p>
            <a:r>
              <a:rPr lang="sv-SE" noProof="0" smtClean="0"/>
              <a:t>Klicka på ikonen för att lägga till en bild</a:t>
            </a:r>
            <a:endParaRPr lang="en-US" noProof="0" dirty="0"/>
          </a:p>
        </p:txBody>
      </p:sp>
      <p:sp>
        <p:nvSpPr>
          <p:cNvPr id="33" name="Platshållare för text 32"/>
          <p:cNvSpPr>
            <a:spLocks noGrp="1"/>
          </p:cNvSpPr>
          <p:nvPr>
            <p:ph type="body" sz="quarter" idx="18" hasCustomPrompt="1"/>
          </p:nvPr>
        </p:nvSpPr>
        <p:spPr>
          <a:xfrm>
            <a:off x="1713142" y="9187304"/>
            <a:ext cx="12600000" cy="7531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tIns="108000" bIns="108000" anchor="ctr"/>
          <a:lstStyle>
            <a:lvl1pPr marL="0" indent="0" algn="ctr">
              <a:defRPr sz="4799" b="1" cap="all" baseline="0">
                <a:latin typeface="+mj-lt"/>
              </a:defRPr>
            </a:lvl1pPr>
          </a:lstStyle>
          <a:p>
            <a:pPr lvl="0"/>
            <a:r>
              <a:rPr lang="en-US" noProof="0" smtClean="0"/>
              <a:t>(TAKE HOME MESSAGE)</a:t>
            </a:r>
            <a:endParaRPr lang="en-US" noProof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68186" y="40544909"/>
            <a:ext cx="20426204" cy="101553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marL="1493584" marR="0" indent="-1493584" algn="l" defTabSz="398553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599" b="1" spc="-100" baseline="0">
                <a:latin typeface="+mj-lt"/>
              </a:defRPr>
            </a:lvl1pPr>
          </a:lstStyle>
          <a:p>
            <a:pPr marL="1493584" marR="0" lvl="0" indent="-1493584" algn="l" defTabSz="398553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(INSTITUTE OR CENTRE)</a:t>
            </a:r>
          </a:p>
        </p:txBody>
      </p:sp>
    </p:spTree>
    <p:extLst>
      <p:ext uri="{BB962C8B-B14F-4D97-AF65-F5344CB8AC3E}">
        <p14:creationId xmlns:p14="http://schemas.microsoft.com/office/powerpoint/2010/main" val="227892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,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-344114" y="-340503"/>
            <a:ext cx="30963440" cy="8408004"/>
          </a:xfrm>
          <a:prstGeom prst="rect">
            <a:avLst/>
          </a:prstGeom>
          <a:solidFill>
            <a:srgbClr val="660066">
              <a:alpha val="72000"/>
            </a:srgbClr>
          </a:solidFill>
        </p:spPr>
        <p:txBody>
          <a:bodyPr vert="horz"/>
          <a:lstStyle>
            <a:lvl1pPr marL="0" indent="0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.</a:t>
            </a:r>
            <a:endParaRPr lang="en-US" noProof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44663" y="1714487"/>
            <a:ext cx="26786432" cy="35027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2798" cap="all" spc="-200">
                <a:solidFill>
                  <a:schemeClr val="bg1"/>
                </a:solidFill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pic>
        <p:nvPicPr>
          <p:cNvPr id="3" name="Bildobjekt 2" descr="LO_GUeng_CMYK_flag_foot_Bleed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1758460" y="39559729"/>
            <a:ext cx="20435930" cy="10155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6599" b="1" kern="0" spc="-100" noProof="0" dirty="0" smtClean="0">
                <a:latin typeface="+mj-lt"/>
              </a:rPr>
              <a:t>SAHLGRENSKA ACADEMY</a:t>
            </a:r>
            <a:endParaRPr lang="en-US" sz="6599" b="1" kern="0" spc="-100" noProof="0" dirty="0">
              <a:latin typeface="+mj-lt"/>
            </a:endParaRP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1744663" y="5726918"/>
            <a:ext cx="17670710" cy="193324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80000"/>
              </a:lnSpc>
              <a:defRPr sz="4399" b="1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4599" b="1" noProof="0" dirty="0" smtClean="0">
                <a:latin typeface="Arial Narrow" charset="0"/>
                <a:cs typeface="Arial Narrow" charset="0"/>
              </a:rPr>
              <a:t>(Project members. Research Group, Department or Project Name)</a:t>
            </a:r>
            <a:endParaRPr lang="en-US" sz="4599" noProof="0" dirty="0" smtClean="0">
              <a:latin typeface="Arial Narrow" charset="0"/>
              <a:cs typeface="Arial Narrow" charset="0"/>
            </a:endParaRP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37209" y="40544910"/>
            <a:ext cx="20457181" cy="10154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6599" b="1" spc="-100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(INSTITUTE OR CENTRE)</a:t>
            </a:r>
            <a:endParaRPr lang="en-US" noProof="0" dirty="0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30186" y="5726147"/>
            <a:ext cx="8300909" cy="1932932"/>
          </a:xfrm>
          <a:prstGeom prst="rect">
            <a:avLst/>
          </a:prstGeom>
        </p:spPr>
        <p:txBody>
          <a:bodyPr vert="horz" anchor="b"/>
          <a:lstStyle>
            <a:lvl1pPr algn="r">
              <a:defRPr sz="2399">
                <a:solidFill>
                  <a:srgbClr val="FFFFFF"/>
                </a:solidFill>
              </a:defRPr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en-US" noProof="0" smtClean="0"/>
              <a:t>(Contact information, email, web site etc.)</a:t>
            </a:r>
            <a:endParaRPr lang="en-US" noProof="0"/>
          </a:p>
        </p:txBody>
      </p:sp>
      <p:sp>
        <p:nvSpPr>
          <p:cNvPr id="15" name="Platshållare för text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55574" y="18021630"/>
            <a:ext cx="12600000" cy="185745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800"/>
              </a:spcBef>
              <a:defRPr sz="3599" b="0" baseline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noProof="0" smtClean="0"/>
              <a:t>(Add text here)</a:t>
            </a:r>
            <a:endParaRPr lang="en-US" noProof="0"/>
          </a:p>
        </p:txBody>
      </p:sp>
      <p:sp>
        <p:nvSpPr>
          <p:cNvPr id="17" name="Platshållare för text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931094" y="9166403"/>
            <a:ext cx="12600000" cy="1857427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985536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99" b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noProof="0" smtClean="0"/>
              <a:t>(Add text here)</a:t>
            </a:r>
          </a:p>
        </p:txBody>
      </p:sp>
      <p:sp>
        <p:nvSpPr>
          <p:cNvPr id="18" name="Platshållare för bild 30"/>
          <p:cNvSpPr>
            <a:spLocks noGrp="1"/>
          </p:cNvSpPr>
          <p:nvPr>
            <p:ph type="pic" sz="quarter" idx="17"/>
          </p:nvPr>
        </p:nvSpPr>
        <p:spPr>
          <a:xfrm>
            <a:off x="15931094" y="29064759"/>
            <a:ext cx="12600000" cy="7531445"/>
          </a:xfrm>
          <a:prstGeom prst="rect">
            <a:avLst/>
          </a:prstGeom>
        </p:spPr>
        <p:txBody>
          <a:bodyPr vert="horz"/>
          <a:lstStyle/>
          <a:p>
            <a:r>
              <a:rPr lang="sv-SE" noProof="0" smtClean="0"/>
              <a:t>Klicka på ikonen för att lägga till en bild</a:t>
            </a:r>
            <a:endParaRPr lang="en-US" noProof="0"/>
          </a:p>
        </p:txBody>
      </p:sp>
      <p:sp>
        <p:nvSpPr>
          <p:cNvPr id="19" name="Platshållare för text 32"/>
          <p:cNvSpPr>
            <a:spLocks noGrp="1"/>
          </p:cNvSpPr>
          <p:nvPr>
            <p:ph type="body" sz="quarter" idx="18" hasCustomPrompt="1"/>
          </p:nvPr>
        </p:nvSpPr>
        <p:spPr>
          <a:xfrm>
            <a:off x="1705051" y="9187304"/>
            <a:ext cx="12600000" cy="7531164"/>
          </a:xfrm>
          <a:prstGeom prst="rect">
            <a:avLst/>
          </a:prstGeom>
          <a:solidFill>
            <a:srgbClr val="CECEEF"/>
          </a:solidFill>
          <a:ln>
            <a:noFill/>
          </a:ln>
        </p:spPr>
        <p:txBody>
          <a:bodyPr vert="horz" tIns="108000" bIns="108000" anchor="ctr"/>
          <a:lstStyle>
            <a:lvl1pPr marL="0" indent="0" algn="ctr">
              <a:defRPr sz="4799" b="1" cap="all" baseline="0">
                <a:latin typeface="+mj-lt"/>
              </a:defRPr>
            </a:lvl1pPr>
          </a:lstStyle>
          <a:p>
            <a:pPr lvl="0"/>
            <a:r>
              <a:rPr lang="en-US" noProof="0" smtClean="0"/>
              <a:t>(TAKE HOME MESSAGE)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422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ed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44663" y="1714487"/>
            <a:ext cx="26786432" cy="35027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2798" cap="all" spc="-200"/>
            </a:lvl1pPr>
          </a:lstStyle>
          <a:p>
            <a:r>
              <a:rPr lang="sv-SE" noProof="0" smtClean="0"/>
              <a:t>Klicka här för att ändra format</a:t>
            </a:r>
            <a:endParaRPr lang="sv-SE" noProof="0" dirty="0"/>
          </a:p>
        </p:txBody>
      </p:sp>
      <p:sp>
        <p:nvSpPr>
          <p:cNvPr id="4" name="textruta 3"/>
          <p:cNvSpPr txBox="1"/>
          <p:nvPr userDrawn="1"/>
        </p:nvSpPr>
        <p:spPr>
          <a:xfrm>
            <a:off x="1748404" y="39544534"/>
            <a:ext cx="20445986" cy="10155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sv-SE" sz="6599" b="1" kern="0" spc="-100" noProof="0" dirty="0" smtClean="0">
                <a:latin typeface="+mj-lt"/>
              </a:rPr>
              <a:t>SAHLGRENSKA AKADEMIN</a:t>
            </a:r>
            <a:endParaRPr lang="sv-SE" sz="6599" b="1" kern="0" spc="-100" noProof="0" dirty="0">
              <a:latin typeface="+mj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3369" y="8067326"/>
            <a:ext cx="30271845" cy="0"/>
          </a:xfrm>
          <a:prstGeom prst="line">
            <a:avLst/>
          </a:prstGeom>
          <a:noFill/>
          <a:ln w="635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sv-SE" sz="2499" noProof="0">
              <a:ln w="762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1744663" y="5726918"/>
            <a:ext cx="17670710" cy="193324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80000"/>
              </a:lnSpc>
              <a:defRPr sz="4399" b="1" baseline="0">
                <a:latin typeface="+mj-lt"/>
              </a:defRPr>
            </a:lvl1pPr>
          </a:lstStyle>
          <a:p>
            <a:r>
              <a:rPr lang="sv-SE" sz="4599" b="1" noProof="0" smtClean="0">
                <a:latin typeface="Arial Narrow" charset="0"/>
                <a:cs typeface="Arial Narrow" charset="0"/>
              </a:rPr>
              <a:t>(Projektmedlemmar. Forskargrupp, avdelning eller projektnamn)</a:t>
            </a:r>
            <a:endParaRPr lang="sv-SE" sz="4599" noProof="0" smtClean="0">
              <a:latin typeface="Arial Narrow" charset="0"/>
              <a:cs typeface="Arial Narrow" charset="0"/>
            </a:endParaRP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27153" y="40544910"/>
            <a:ext cx="20470324" cy="10154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6599" b="1" spc="-100" baseline="0">
                <a:latin typeface="+mj-lt"/>
              </a:defRPr>
            </a:lvl1pPr>
          </a:lstStyle>
          <a:p>
            <a:pPr lvl="0"/>
            <a:r>
              <a:rPr lang="sv-SE" noProof="0" smtClean="0"/>
              <a:t>(INSTITUTION ELLER CENTRUM)</a:t>
            </a:r>
            <a:endParaRPr lang="sv-SE" noProof="0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30186" y="5726147"/>
            <a:ext cx="8300909" cy="1932932"/>
          </a:xfrm>
          <a:prstGeom prst="rect">
            <a:avLst/>
          </a:prstGeom>
        </p:spPr>
        <p:txBody>
          <a:bodyPr vert="horz" anchor="b"/>
          <a:lstStyle>
            <a:lvl1pPr algn="r">
              <a:defRPr sz="2399"/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sv-SE" noProof="0" smtClean="0"/>
              <a:t>(Kontaktinformation, epost, webbsida etc.)</a:t>
            </a:r>
            <a:endParaRPr lang="sv-SE" noProof="0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23994590" y="38235988"/>
            <a:ext cx="4526948" cy="5124261"/>
          </a:xfrm>
          <a:prstGeom prst="rect">
            <a:avLst/>
          </a:prstGeom>
        </p:spPr>
      </p:pic>
      <p:sp>
        <p:nvSpPr>
          <p:cNvPr id="14" name="Platshållare för text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77621" y="18021630"/>
            <a:ext cx="12600000" cy="185745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800"/>
              </a:spcBef>
              <a:defRPr sz="3599" b="0" baseline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sv-SE" noProof="0" smtClean="0"/>
              <a:t>(Add text here)</a:t>
            </a:r>
            <a:endParaRPr lang="sv-SE" noProof="0"/>
          </a:p>
        </p:txBody>
      </p:sp>
      <p:sp>
        <p:nvSpPr>
          <p:cNvPr id="17" name="Platshållare för text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929694" y="9166403"/>
            <a:ext cx="12600000" cy="1857427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985536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99" b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sv-SE" noProof="0" smtClean="0"/>
              <a:t>(Add text here)</a:t>
            </a:r>
          </a:p>
        </p:txBody>
      </p:sp>
      <p:sp>
        <p:nvSpPr>
          <p:cNvPr id="18" name="Platshållare för bild 30"/>
          <p:cNvSpPr>
            <a:spLocks noGrp="1"/>
          </p:cNvSpPr>
          <p:nvPr>
            <p:ph type="pic" sz="quarter" idx="17"/>
          </p:nvPr>
        </p:nvSpPr>
        <p:spPr>
          <a:xfrm>
            <a:off x="15929694" y="29064759"/>
            <a:ext cx="12600000" cy="7531445"/>
          </a:xfrm>
          <a:prstGeom prst="rect">
            <a:avLst/>
          </a:prstGeom>
        </p:spPr>
        <p:txBody>
          <a:bodyPr vert="horz"/>
          <a:lstStyle/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19" name="Platshållare för text 32"/>
          <p:cNvSpPr>
            <a:spLocks noGrp="1"/>
          </p:cNvSpPr>
          <p:nvPr>
            <p:ph type="body" sz="quarter" idx="18" hasCustomPrompt="1"/>
          </p:nvPr>
        </p:nvSpPr>
        <p:spPr>
          <a:xfrm>
            <a:off x="1727098" y="9187304"/>
            <a:ext cx="12600000" cy="7531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tIns="108000" bIns="108000" anchor="ctr"/>
          <a:lstStyle>
            <a:lvl1pPr marL="0" indent="0" algn="ctr">
              <a:defRPr sz="4799" b="1" cap="all" baseline="0">
                <a:latin typeface="+mj-lt"/>
              </a:defRPr>
            </a:lvl1pPr>
          </a:lstStyle>
          <a:p>
            <a:pPr lvl="0"/>
            <a:r>
              <a:rPr lang="sv-SE" noProof="0" smtClean="0"/>
              <a:t>(TAKE HOME MESSAGE)</a:t>
            </a:r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22287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edish,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-344114" y="-340503"/>
            <a:ext cx="30963440" cy="8408004"/>
          </a:xfrm>
          <a:prstGeom prst="rect">
            <a:avLst/>
          </a:prstGeom>
          <a:solidFill>
            <a:srgbClr val="660066">
              <a:alpha val="72000"/>
            </a:srgbClr>
          </a:solidFill>
        </p:spPr>
        <p:txBody>
          <a:bodyPr vert="horz"/>
          <a:lstStyle>
            <a:lvl1pPr marL="0" indent="0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v-SE" noProof="0" smtClean="0"/>
              <a:t>.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44663" y="1714487"/>
            <a:ext cx="26786432" cy="35027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2798" cap="all" spc="-200">
                <a:solidFill>
                  <a:schemeClr val="bg1"/>
                </a:solidFill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23994590" y="38235988"/>
            <a:ext cx="4526948" cy="5124261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1748404" y="39557306"/>
            <a:ext cx="20445986" cy="10155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sv-SE" sz="6599" b="1" kern="0" spc="-100" noProof="0" dirty="0" smtClean="0">
                <a:latin typeface="+mj-lt"/>
              </a:rPr>
              <a:t>SAHLGRENSKA AKADEMIN</a:t>
            </a:r>
            <a:endParaRPr lang="sv-SE" sz="6599" b="1" kern="0" spc="-100" noProof="0" dirty="0">
              <a:latin typeface="+mj-lt"/>
            </a:endParaRP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1744663" y="5726918"/>
            <a:ext cx="17670710" cy="193324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80000"/>
              </a:lnSpc>
              <a:defRPr sz="4399" b="1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sv-SE" sz="4599" b="1" noProof="0" dirty="0" smtClean="0">
                <a:latin typeface="Arial Narrow" charset="0"/>
                <a:cs typeface="Arial Narrow" charset="0"/>
              </a:rPr>
              <a:t>(Projektmedlemmar. Forskargrupp, avdelning eller projektnamn)</a:t>
            </a:r>
            <a:endParaRPr lang="sv-SE" sz="4599" noProof="0" dirty="0" smtClean="0">
              <a:latin typeface="Arial Narrow" charset="0"/>
              <a:cs typeface="Arial Narrow" charset="0"/>
            </a:endParaRP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27153" y="40544910"/>
            <a:ext cx="20470324" cy="10154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6599" b="1" spc="-100" baseline="0">
                <a:latin typeface="+mj-lt"/>
              </a:defRPr>
            </a:lvl1pPr>
          </a:lstStyle>
          <a:p>
            <a:pPr lvl="0"/>
            <a:r>
              <a:rPr lang="sv-SE" noProof="0" smtClean="0"/>
              <a:t>(INSTITUTION ELLER CENTRUM)</a:t>
            </a:r>
            <a:endParaRPr lang="sv-SE" noProof="0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30186" y="5726147"/>
            <a:ext cx="8300909" cy="1932932"/>
          </a:xfrm>
          <a:prstGeom prst="rect">
            <a:avLst/>
          </a:prstGeom>
        </p:spPr>
        <p:txBody>
          <a:bodyPr vert="horz" anchor="b"/>
          <a:lstStyle>
            <a:lvl1pPr algn="r">
              <a:defRPr sz="2399">
                <a:solidFill>
                  <a:srgbClr val="FFFFFF"/>
                </a:solidFill>
              </a:defRPr>
            </a:lvl1pPr>
            <a:lvl2pPr>
              <a:defRPr sz="2399"/>
            </a:lvl2pPr>
            <a:lvl3pPr>
              <a:defRPr sz="23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sv-SE" noProof="0" dirty="0" smtClean="0"/>
              <a:t>(Kontaktinformation, epost, webbsida etc.)</a:t>
            </a:r>
            <a:endParaRPr lang="sv-SE" noProof="0" dirty="0"/>
          </a:p>
        </p:txBody>
      </p:sp>
      <p:sp>
        <p:nvSpPr>
          <p:cNvPr id="15" name="Platshållare för text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77621" y="18021630"/>
            <a:ext cx="12600000" cy="185745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800"/>
              </a:spcBef>
              <a:defRPr sz="3599" b="0" baseline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sv-SE" noProof="0" smtClean="0"/>
              <a:t>(Add text here)</a:t>
            </a:r>
            <a:endParaRPr lang="sv-SE" noProof="0"/>
          </a:p>
        </p:txBody>
      </p:sp>
      <p:sp>
        <p:nvSpPr>
          <p:cNvPr id="17" name="Platshållare för text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929694" y="9166403"/>
            <a:ext cx="12600000" cy="1857427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985536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99" b="0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sv-SE" noProof="0" smtClean="0"/>
              <a:t>(Add text here)</a:t>
            </a:r>
          </a:p>
        </p:txBody>
      </p:sp>
      <p:sp>
        <p:nvSpPr>
          <p:cNvPr id="18" name="Platshållare för bild 30"/>
          <p:cNvSpPr>
            <a:spLocks noGrp="1"/>
          </p:cNvSpPr>
          <p:nvPr>
            <p:ph type="pic" sz="quarter" idx="17"/>
          </p:nvPr>
        </p:nvSpPr>
        <p:spPr>
          <a:xfrm>
            <a:off x="15929694" y="29028964"/>
            <a:ext cx="12600000" cy="7531445"/>
          </a:xfrm>
          <a:prstGeom prst="rect">
            <a:avLst/>
          </a:prstGeom>
        </p:spPr>
        <p:txBody>
          <a:bodyPr vert="horz"/>
          <a:lstStyle/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19" name="Platshållare för text 32"/>
          <p:cNvSpPr>
            <a:spLocks noGrp="1"/>
          </p:cNvSpPr>
          <p:nvPr>
            <p:ph type="body" sz="quarter" idx="18" hasCustomPrompt="1"/>
          </p:nvPr>
        </p:nvSpPr>
        <p:spPr>
          <a:xfrm>
            <a:off x="1727098" y="9187304"/>
            <a:ext cx="12600000" cy="7531164"/>
          </a:xfrm>
          <a:prstGeom prst="rect">
            <a:avLst/>
          </a:prstGeom>
          <a:solidFill>
            <a:srgbClr val="CECEEF"/>
          </a:solidFill>
          <a:ln>
            <a:noFill/>
          </a:ln>
        </p:spPr>
        <p:txBody>
          <a:bodyPr vert="horz" tIns="108000" bIns="108000" anchor="ctr"/>
          <a:lstStyle>
            <a:lvl1pPr marL="0" indent="0" algn="ctr">
              <a:defRPr sz="4799" b="1" cap="all" baseline="0">
                <a:latin typeface="+mj-lt"/>
              </a:defRPr>
            </a:lvl1pPr>
          </a:lstStyle>
          <a:p>
            <a:pPr lvl="0"/>
            <a:r>
              <a:rPr lang="sv-SE" noProof="0" smtClean="0"/>
              <a:t>(TAKE HOME MESSAGE)</a:t>
            </a:r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99904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398553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196" b="1" spc="-300" baseline="0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ctr" defTabSz="3985536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  <a:cs typeface="ヒラギノ角ゴ Pro W3" charset="0"/>
        </a:defRPr>
      </a:lvl2pPr>
      <a:lvl3pPr algn="ctr" defTabSz="3985536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  <a:cs typeface="ヒラギノ角ゴ Pro W3" charset="0"/>
        </a:defRPr>
      </a:lvl3pPr>
      <a:lvl4pPr algn="ctr" defTabSz="3985536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  <a:cs typeface="ヒラギノ角ゴ Pro W3" charset="0"/>
        </a:defRPr>
      </a:lvl4pPr>
      <a:lvl5pPr algn="ctr" defTabSz="3985536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  <a:cs typeface="ヒラギノ角ゴ Pro W3" charset="0"/>
        </a:defRPr>
      </a:lvl5pPr>
      <a:lvl6pPr marL="473532" algn="ctr" defTabSz="3985570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</a:defRPr>
      </a:lvl6pPr>
      <a:lvl7pPr marL="947066" algn="ctr" defTabSz="3985570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</a:defRPr>
      </a:lvl7pPr>
      <a:lvl8pPr marL="1420598" algn="ctr" defTabSz="3985570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</a:defRPr>
      </a:lvl8pPr>
      <a:lvl9pPr marL="1894132" algn="ctr" defTabSz="3985570" rtl="0" eaLnBrk="1" fontAlgn="base" hangingPunct="1">
        <a:spcBef>
          <a:spcPct val="0"/>
        </a:spcBef>
        <a:spcAft>
          <a:spcPct val="0"/>
        </a:spcAft>
        <a:defRPr sz="19196" b="1">
          <a:solidFill>
            <a:schemeClr val="tx2"/>
          </a:solidFill>
          <a:latin typeface="Arial Narrow" pitchFamily="34" charset="0"/>
          <a:ea typeface="ヒラギノ角ゴ Pro W3" pitchFamily="48" charset="-128"/>
        </a:defRPr>
      </a:lvl9pPr>
    </p:titleStyle>
    <p:bodyStyle>
      <a:lvl1pPr marL="1493584" indent="-1493584" algn="l" defTabSz="3985536" rtl="0" eaLnBrk="1" fontAlgn="base" hangingPunct="1">
        <a:spcBef>
          <a:spcPct val="2000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3237950" indent="-1245976" algn="l" defTabSz="3985536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4980728" indent="-995194" algn="l" defTabSz="3985536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6974290" indent="-995194" algn="l" defTabSz="3985536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8966264" indent="-995194" algn="l" defTabSz="3985536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9441064" indent="-996393" algn="l" defTabSz="3985570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</a:defRPr>
      </a:lvl6pPr>
      <a:lvl7pPr marL="9914598" indent="-996393" algn="l" defTabSz="3985570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</a:defRPr>
      </a:lvl7pPr>
      <a:lvl8pPr marL="10388131" indent="-996393" algn="l" defTabSz="3985570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</a:defRPr>
      </a:lvl8pPr>
      <a:lvl9pPr marL="10861664" indent="-996393" algn="l" defTabSz="3985570" rtl="0" eaLnBrk="1" fontAlgn="base" hangingPunct="1">
        <a:spcBef>
          <a:spcPct val="20000"/>
        </a:spcBef>
        <a:spcAft>
          <a:spcPct val="0"/>
        </a:spcAft>
        <a:defRPr sz="249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532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7066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0598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132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7665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1199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4731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8265" algn="l" defTabSz="9470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ruta 37"/>
          <p:cNvSpPr txBox="1"/>
          <p:nvPr/>
        </p:nvSpPr>
        <p:spPr bwMode="auto">
          <a:xfrm>
            <a:off x="959378" y="7360321"/>
            <a:ext cx="8778347" cy="2596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800" b="1" dirty="0"/>
              <a:t>Introduction</a:t>
            </a:r>
            <a:r>
              <a:rPr lang="en-US" sz="4280" dirty="0"/>
              <a:t> </a:t>
            </a:r>
          </a:p>
          <a:p>
            <a:pPr algn="just"/>
            <a:endParaRPr lang="en-US" sz="2378" dirty="0"/>
          </a:p>
          <a:p>
            <a:pPr algn="just"/>
            <a:r>
              <a:rPr lang="en-US" sz="3600" dirty="0"/>
              <a:t>It is common practice in register studies to use </a:t>
            </a:r>
            <a:r>
              <a:rPr lang="en-US" sz="3600" dirty="0" smtClean="0"/>
              <a:t>administrative data sets including  medical codes (such as ICD or ATC) to classify risk factors and outcomes such as comorbidities and adverse events. </a:t>
            </a:r>
          </a:p>
          <a:p>
            <a:pPr algn="just"/>
            <a:endParaRPr lang="en-US" sz="2000" dirty="0"/>
          </a:p>
          <a:p>
            <a:pPr algn="just"/>
            <a:r>
              <a:rPr lang="en-US" sz="3600" dirty="0" smtClean="0"/>
              <a:t>Some </a:t>
            </a:r>
            <a:r>
              <a:rPr lang="en-US" sz="3600" dirty="0"/>
              <a:t>software exist </a:t>
            </a:r>
            <a:r>
              <a:rPr lang="en-US" sz="3600" dirty="0" smtClean="0"/>
              <a:t>to facilitate </a:t>
            </a:r>
            <a:r>
              <a:rPr lang="en-US" sz="3600" dirty="0"/>
              <a:t>this </a:t>
            </a:r>
            <a:r>
              <a:rPr lang="en-US" sz="3600" dirty="0" smtClean="0"/>
              <a:t>process (Table 1) </a:t>
            </a:r>
            <a:r>
              <a:rPr lang="en-US" sz="3600" dirty="0"/>
              <a:t>but </a:t>
            </a:r>
            <a:r>
              <a:rPr lang="en-US" sz="3600" dirty="0" smtClean="0"/>
              <a:t>most alternatives are either </a:t>
            </a:r>
            <a:r>
              <a:rPr lang="en-US" sz="3600" dirty="0"/>
              <a:t>expensive, hard to </a:t>
            </a:r>
            <a:r>
              <a:rPr lang="en-US" sz="3600" dirty="0" smtClean="0"/>
              <a:t>use, </a:t>
            </a:r>
            <a:r>
              <a:rPr lang="en-US" sz="3600" dirty="0"/>
              <a:t>or slow </a:t>
            </a:r>
            <a:r>
              <a:rPr lang="en-US" sz="3600" dirty="0" smtClean="0"/>
              <a:t>for large data sets.</a:t>
            </a:r>
            <a:endParaRPr lang="en-US" sz="3600" dirty="0"/>
          </a:p>
          <a:p>
            <a:pPr algn="just"/>
            <a:endParaRPr lang="en-US" sz="4000" b="1" dirty="0"/>
          </a:p>
          <a:p>
            <a:pPr algn="just"/>
            <a:r>
              <a:rPr lang="en-US" sz="4800" b="1" dirty="0" smtClean="0"/>
              <a:t>The </a:t>
            </a:r>
            <a:r>
              <a:rPr lang="en-US" sz="4800" b="1" dirty="0" err="1"/>
              <a:t>c</a:t>
            </a:r>
            <a:r>
              <a:rPr lang="en-US" sz="4800" b="1" dirty="0" err="1" smtClean="0"/>
              <a:t>lassifyr</a:t>
            </a:r>
            <a:r>
              <a:rPr lang="en-US" sz="4800" b="1" dirty="0" smtClean="0"/>
              <a:t> R package</a:t>
            </a:r>
            <a:endParaRPr lang="en-US" sz="5707" b="1" dirty="0"/>
          </a:p>
          <a:p>
            <a:pPr algn="just"/>
            <a:endParaRPr lang="sv-SE" sz="2378" dirty="0"/>
          </a:p>
          <a:p>
            <a:pPr algn="just"/>
            <a:r>
              <a:rPr lang="en-US" sz="3600" dirty="0"/>
              <a:t>We designed a software package called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classifyr</a:t>
            </a:r>
            <a:r>
              <a:rPr lang="en-US" sz="3600" dirty="0" smtClean="0"/>
              <a:t>. </a:t>
            </a:r>
            <a:r>
              <a:rPr lang="en-US" sz="3600" dirty="0"/>
              <a:t>The name </a:t>
            </a:r>
            <a:r>
              <a:rPr lang="en-US" sz="3600" dirty="0" smtClean="0"/>
              <a:t>reflects:</a:t>
            </a:r>
          </a:p>
          <a:p>
            <a:pPr algn="just"/>
            <a:endParaRPr lang="en-US" sz="2000" dirty="0" smtClean="0"/>
          </a:p>
          <a:p>
            <a:pPr marL="890588" indent="-530225">
              <a:buFont typeface="+mj-lt"/>
              <a:buAutoNum type="arabicPeriod"/>
            </a:pPr>
            <a:r>
              <a:rPr lang="en-US" sz="3600" dirty="0" smtClean="0"/>
              <a:t>that it </a:t>
            </a:r>
            <a:r>
              <a:rPr lang="en-US" sz="3600" dirty="0"/>
              <a:t>can be used for all </a:t>
            </a:r>
            <a:r>
              <a:rPr lang="en-US" sz="3600" dirty="0" smtClean="0"/>
              <a:t>sorts of </a:t>
            </a:r>
            <a:r>
              <a:rPr lang="en-US" sz="3600" dirty="0"/>
              <a:t>classification where units (patients) are grouped into categories such as comorbidity </a:t>
            </a:r>
            <a:r>
              <a:rPr lang="en-US" sz="3600" dirty="0" smtClean="0"/>
              <a:t>and adverse events, </a:t>
            </a:r>
            <a:r>
              <a:rPr lang="en-US" sz="3600" dirty="0"/>
              <a:t>and </a:t>
            </a:r>
            <a:endParaRPr lang="en-US" sz="3600" dirty="0" smtClean="0"/>
          </a:p>
          <a:p>
            <a:pPr marL="890588" indent="-530225">
              <a:buFont typeface="+mj-lt"/>
              <a:buAutoNum type="arabicPeriod"/>
            </a:pPr>
            <a:r>
              <a:rPr lang="en-US" sz="3600" dirty="0" smtClean="0"/>
              <a:t>that </a:t>
            </a:r>
            <a:r>
              <a:rPr lang="en-US" sz="3600" dirty="0"/>
              <a:t>it is designed as an add-on package for </a:t>
            </a:r>
            <a:r>
              <a:rPr lang="en-US" sz="3600" dirty="0" smtClean="0"/>
              <a:t>R (Box 1).</a:t>
            </a:r>
          </a:p>
          <a:p>
            <a:pPr marL="890588" indent="-530225">
              <a:buFont typeface="+mj-lt"/>
              <a:buAutoNum type="arabicPeriod"/>
            </a:pPr>
            <a:endParaRPr lang="en-US" sz="3600" dirty="0"/>
          </a:p>
          <a:p>
            <a:pPr marL="890588" indent="-530225">
              <a:buFont typeface="+mj-lt"/>
              <a:buAutoNum type="arabicPeriod"/>
            </a:pPr>
            <a:endParaRPr lang="en-US" sz="3600" dirty="0" smtClean="0"/>
          </a:p>
          <a:p>
            <a:pPr marL="890588" indent="-530225">
              <a:buFont typeface="+mj-lt"/>
              <a:buAutoNum type="arabicPeriod"/>
            </a:pPr>
            <a:endParaRPr lang="en-US" sz="3600" dirty="0"/>
          </a:p>
          <a:p>
            <a:pPr marL="890588" indent="-530225">
              <a:buFont typeface="+mj-lt"/>
              <a:buAutoNum type="arabicPeriod"/>
            </a:pPr>
            <a:endParaRPr lang="en-US" sz="3600" dirty="0" smtClean="0"/>
          </a:p>
          <a:p>
            <a:pPr marL="890588" indent="-530225">
              <a:buFont typeface="+mj-lt"/>
              <a:buAutoNum type="arabicPeriod"/>
            </a:pPr>
            <a:endParaRPr lang="en-US" sz="3600" dirty="0"/>
          </a:p>
          <a:p>
            <a:pPr marL="890588" indent="-530225">
              <a:buFont typeface="+mj-lt"/>
              <a:buAutoNum type="arabicPeriod"/>
            </a:pPr>
            <a:endParaRPr lang="en-US" sz="3600" dirty="0" smtClean="0"/>
          </a:p>
          <a:p>
            <a:pPr algn="just"/>
            <a:endParaRPr lang="en-US" sz="2000" dirty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package interface is centered around  </a:t>
            </a:r>
            <a:r>
              <a:rPr lang="en-US" sz="3600" dirty="0"/>
              <a:t>three objects: </a:t>
            </a:r>
            <a:endParaRPr lang="en-US" sz="3600" dirty="0" smtClean="0"/>
          </a:p>
          <a:p>
            <a:pPr algn="just"/>
            <a:endParaRPr lang="en-US" sz="2000" dirty="0" smtClean="0"/>
          </a:p>
          <a:p>
            <a:pPr marL="890588" indent="-625475">
              <a:buFont typeface="+mj-lt"/>
              <a:buAutoNum type="arabicPeriod"/>
            </a:pPr>
            <a:r>
              <a:rPr lang="en-US" sz="3600" dirty="0" smtClean="0"/>
              <a:t>a </a:t>
            </a:r>
            <a:r>
              <a:rPr lang="en-US" sz="3600" dirty="0"/>
              <a:t>data set with unit (patient) </a:t>
            </a:r>
            <a:r>
              <a:rPr lang="en-US" sz="3600" dirty="0" smtClean="0"/>
              <a:t>data,</a:t>
            </a:r>
            <a:endParaRPr lang="en-US" sz="3600" dirty="0"/>
          </a:p>
          <a:p>
            <a:pPr marL="890588" indent="-625475">
              <a:buFont typeface="+mj-lt"/>
              <a:buAutoNum type="arabicPeriod"/>
            </a:pPr>
            <a:r>
              <a:rPr lang="en-US" sz="3600" dirty="0" smtClean="0"/>
              <a:t>an additional </a:t>
            </a:r>
            <a:r>
              <a:rPr lang="en-US" sz="3600" dirty="0"/>
              <a:t>data set with classification data such as diagnostic </a:t>
            </a:r>
            <a:r>
              <a:rPr lang="en-US" sz="3600" dirty="0" smtClean="0"/>
              <a:t>codes, </a:t>
            </a:r>
            <a:r>
              <a:rPr lang="en-US" sz="3600" dirty="0"/>
              <a:t>and </a:t>
            </a:r>
            <a:endParaRPr lang="en-US" sz="3600" dirty="0" smtClean="0"/>
          </a:p>
          <a:p>
            <a:pPr marL="890588" indent="-625475">
              <a:buFont typeface="+mj-lt"/>
              <a:buAutoNum type="arabicPeriod"/>
            </a:pPr>
            <a:r>
              <a:rPr lang="en-US" sz="3600" dirty="0" smtClean="0"/>
              <a:t>a </a:t>
            </a:r>
            <a:r>
              <a:rPr lang="en-US" sz="3600" dirty="0"/>
              <a:t>classification </a:t>
            </a:r>
            <a:r>
              <a:rPr lang="en-US" sz="3600" dirty="0" smtClean="0"/>
              <a:t>scheme linking </a:t>
            </a:r>
            <a:r>
              <a:rPr lang="en-US" sz="3600" dirty="0"/>
              <a:t>individual (diagnostic) codes to (</a:t>
            </a:r>
            <a:r>
              <a:rPr lang="en-US" sz="3600" dirty="0" smtClean="0"/>
              <a:t>comorbidity/adverse events) </a:t>
            </a:r>
            <a:r>
              <a:rPr lang="en-US" sz="3600" dirty="0"/>
              <a:t>categories by regular </a:t>
            </a:r>
            <a:r>
              <a:rPr lang="en-US" sz="3600" dirty="0" smtClean="0"/>
              <a:t>expressions (Box 2).</a:t>
            </a:r>
          </a:p>
          <a:p>
            <a:pPr algn="just"/>
            <a:endParaRPr lang="en-US" sz="2000" dirty="0"/>
          </a:p>
          <a:p>
            <a:pPr algn="just"/>
            <a:r>
              <a:rPr lang="en-US" sz="3600" dirty="0"/>
              <a:t>The user can either rely on </a:t>
            </a:r>
            <a:r>
              <a:rPr lang="en-US" sz="3600" dirty="0" smtClean="0"/>
              <a:t>default classification schemes included </a:t>
            </a:r>
            <a:r>
              <a:rPr lang="en-US" sz="3600" dirty="0"/>
              <a:t>in the </a:t>
            </a:r>
            <a:r>
              <a:rPr lang="en-US" sz="3600" dirty="0" smtClean="0"/>
              <a:t>package </a:t>
            </a:r>
            <a:r>
              <a:rPr lang="en-US" sz="3600" dirty="0"/>
              <a:t>(Box 3</a:t>
            </a:r>
            <a:r>
              <a:rPr lang="en-US" sz="3600" dirty="0" smtClean="0"/>
              <a:t>), </a:t>
            </a:r>
            <a:r>
              <a:rPr lang="en-US" sz="3600" dirty="0"/>
              <a:t>or specify his </a:t>
            </a:r>
            <a:r>
              <a:rPr lang="en-US" sz="3600" dirty="0" smtClean="0"/>
              <a:t>or her own schemes following the same structure.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32550" y="807593"/>
            <a:ext cx="23639363" cy="2526293"/>
          </a:xfrm>
        </p:spPr>
        <p:txBody>
          <a:bodyPr>
            <a:noAutofit/>
          </a:bodyPr>
          <a:lstStyle/>
          <a:p>
            <a:r>
              <a:rPr lang="en-US" sz="8800" cap="none" dirty="0" smtClean="0"/>
              <a:t>Computer-aided estimation of </a:t>
            </a:r>
            <a:r>
              <a:rPr lang="en-US" sz="8800" cap="none" dirty="0"/>
              <a:t>c</a:t>
            </a:r>
            <a:r>
              <a:rPr lang="en-US" sz="8800" cap="none" dirty="0" smtClean="0"/>
              <a:t>omorbidity from </a:t>
            </a:r>
            <a:r>
              <a:rPr lang="en-US" sz="8800" cap="none" dirty="0"/>
              <a:t>e</a:t>
            </a:r>
            <a:r>
              <a:rPr lang="en-US" sz="8800" cap="none" dirty="0" smtClean="0"/>
              <a:t>lectronic patient medical records</a:t>
            </a:r>
            <a:endParaRPr lang="en-US" sz="88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5632549" y="3543897"/>
            <a:ext cx="23816609" cy="1134511"/>
          </a:xfrm>
        </p:spPr>
        <p:txBody>
          <a:bodyPr>
            <a:normAutofit/>
          </a:bodyPr>
          <a:lstStyle/>
          <a:p>
            <a:pPr marL="0"/>
            <a:r>
              <a:rPr lang="sv-SE" sz="5400" dirty="0"/>
              <a:t>Erik </a:t>
            </a:r>
            <a:r>
              <a:rPr lang="sv-SE" sz="5400" dirty="0" smtClean="0"/>
              <a:t>Bülow</a:t>
            </a:r>
            <a:r>
              <a:rPr lang="sv-SE" sz="2400" baseline="100000" dirty="0" smtClean="0"/>
              <a:t>1,2</a:t>
            </a:r>
            <a:r>
              <a:rPr lang="sv-SE" sz="5400" dirty="0" smtClean="0"/>
              <a:t>, Ola Rolfson</a:t>
            </a:r>
            <a:r>
              <a:rPr lang="sv-SE" sz="2400" baseline="100000" dirty="0"/>
              <a:t>1,2</a:t>
            </a:r>
            <a:r>
              <a:rPr lang="sv-SE" sz="5400" dirty="0" smtClean="0"/>
              <a:t> and </a:t>
            </a:r>
            <a:r>
              <a:rPr lang="sv-SE" sz="5400" dirty="0" err="1" smtClean="0"/>
              <a:t>Szilárd</a:t>
            </a:r>
            <a:r>
              <a:rPr lang="sv-SE" sz="5400" dirty="0" smtClean="0"/>
              <a:t> Nemes</a:t>
            </a:r>
            <a:r>
              <a:rPr lang="sv-SE" sz="2400" baseline="100000" dirty="0"/>
              <a:t>1,2</a:t>
            </a:r>
          </a:p>
          <a:p>
            <a:endParaRPr lang="en-US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/>
          </p:nvPr>
        </p:nvSpPr>
        <p:spPr>
          <a:xfrm>
            <a:off x="959378" y="40988057"/>
            <a:ext cx="8778348" cy="140346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sz="4800" dirty="0" smtClean="0"/>
              <a:t>Swedish Hip </a:t>
            </a:r>
            <a:r>
              <a:rPr lang="en-US" sz="4800" dirty="0" err="1" smtClean="0"/>
              <a:t>Arthroplasty</a:t>
            </a:r>
            <a:r>
              <a:rPr lang="en-US" sz="4800" dirty="0" smtClean="0"/>
              <a:t> Register</a:t>
            </a:r>
          </a:p>
          <a:p>
            <a:pPr>
              <a:lnSpc>
                <a:spcPct val="50000"/>
              </a:lnSpc>
            </a:pPr>
            <a:r>
              <a:rPr lang="en-US" sz="4800" dirty="0" smtClean="0"/>
              <a:t>www.shpr.se</a:t>
            </a:r>
          </a:p>
          <a:p>
            <a:pPr>
              <a:lnSpc>
                <a:spcPct val="50000"/>
              </a:lnSpc>
            </a:pPr>
            <a:r>
              <a:rPr lang="en-US" sz="4800" dirty="0"/>
              <a:t>e</a:t>
            </a:r>
            <a:r>
              <a:rPr lang="en-US" sz="4800" dirty="0" smtClean="0"/>
              <a:t>rik.bulow@registercntrum.se</a:t>
            </a:r>
            <a:endParaRPr lang="en-US" sz="4800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6" y="750802"/>
            <a:ext cx="3927914" cy="3801207"/>
          </a:xfrm>
          <a:prstGeom prst="rect">
            <a:avLst/>
          </a:prstGeom>
        </p:spPr>
      </p:pic>
      <p:sp>
        <p:nvSpPr>
          <p:cNvPr id="8" name="Platshållare för text 7"/>
          <p:cNvSpPr>
            <a:spLocks noGrp="1"/>
          </p:cNvSpPr>
          <p:nvPr>
            <p:ph type="body" sz="quarter" idx="18"/>
          </p:nvPr>
        </p:nvSpPr>
        <p:spPr>
          <a:xfrm>
            <a:off x="917575" y="5272089"/>
            <a:ext cx="28477615" cy="1563189"/>
          </a:xfr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txBody>
          <a:bodyPr vert="horz" lIns="360000" tIns="360000" rIns="360000" bIns="360000" anchor="ctr"/>
          <a:lstStyle/>
          <a:p>
            <a:pPr algn="l"/>
            <a:r>
              <a:rPr lang="en-US" sz="4000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classifyr</a:t>
            </a:r>
            <a:r>
              <a:rPr lang="en-US" sz="4000" b="0" cap="none" dirty="0" smtClean="0">
                <a:latin typeface="+mn-lt"/>
              </a:rPr>
              <a:t> </a:t>
            </a:r>
            <a:r>
              <a:rPr lang="en-US" sz="4000" b="0" i="1" cap="none" dirty="0" smtClean="0">
                <a:latin typeface="+mn-lt"/>
              </a:rPr>
              <a:t>is a free and open source R package for fast patient classification of comorbidity, adverse events and more  </a:t>
            </a:r>
            <a:endParaRPr lang="en-US" sz="4000" b="0" i="1" cap="none" dirty="0">
              <a:latin typeface="+mn-lt"/>
            </a:endParaRPr>
          </a:p>
        </p:txBody>
      </p:sp>
      <p:sp>
        <p:nvSpPr>
          <p:cNvPr id="16" name="textruta 15"/>
          <p:cNvSpPr txBox="1"/>
          <p:nvPr/>
        </p:nvSpPr>
        <p:spPr bwMode="auto">
          <a:xfrm>
            <a:off x="921427" y="20608646"/>
            <a:ext cx="8816298" cy="2881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xtLst/>
        </p:spPr>
        <p:txBody>
          <a:bodyPr wrap="square" lIns="360000" tIns="360000" rIns="360000" bIns="360000" rtlCol="0">
            <a:spAutoFit/>
          </a:bodyPr>
          <a:lstStyle/>
          <a:p>
            <a:r>
              <a:rPr lang="en-US" sz="3200" b="1" dirty="0"/>
              <a:t>Box 1: </a:t>
            </a:r>
            <a:r>
              <a:rPr lang="en-US" sz="3200" b="1" dirty="0" smtClean="0"/>
              <a:t>R</a:t>
            </a:r>
          </a:p>
          <a:p>
            <a:endParaRPr lang="en-US" sz="1200" dirty="0"/>
          </a:p>
          <a:p>
            <a:r>
              <a:rPr lang="en-US" sz="2400" dirty="0" smtClean="0"/>
              <a:t>R is a free and open source, widely used, </a:t>
            </a:r>
          </a:p>
          <a:p>
            <a:r>
              <a:rPr lang="en-US" sz="2400" dirty="0" smtClean="0"/>
              <a:t>statistical software and programming language.</a:t>
            </a:r>
            <a:endParaRPr lang="en-US" sz="1200" dirty="0" smtClean="0"/>
          </a:p>
          <a:p>
            <a:r>
              <a:rPr lang="en-US" sz="2400" dirty="0" smtClean="0"/>
              <a:t>Its has currently more than 10,000 free add on packages contributed freely by its users (</a:t>
            </a:r>
            <a:r>
              <a:rPr lang="en-US" sz="2400" i="1" dirty="0" smtClean="0"/>
              <a:t>www.r-pkg.org).</a:t>
            </a:r>
            <a:endParaRPr lang="sv-SE" sz="2400" i="1" dirty="0"/>
          </a:p>
        </p:txBody>
      </p:sp>
      <p:sp>
        <p:nvSpPr>
          <p:cNvPr id="21" name="textruta 20"/>
          <p:cNvSpPr txBox="1"/>
          <p:nvPr/>
        </p:nvSpPr>
        <p:spPr bwMode="auto">
          <a:xfrm>
            <a:off x="10752567" y="7354639"/>
            <a:ext cx="8857702" cy="120784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xtLst/>
        </p:spPr>
        <p:txBody>
          <a:bodyPr wrap="square" lIns="360000" tIns="360000" rIns="360000" bIns="324000" rtlCol="0">
            <a:spAutoFit/>
          </a:bodyPr>
          <a:lstStyle/>
          <a:p>
            <a:r>
              <a:rPr lang="en-US" sz="3200" b="1" dirty="0"/>
              <a:t>Box </a:t>
            </a:r>
            <a:r>
              <a:rPr lang="en-US" sz="3200" b="1" dirty="0" smtClean="0"/>
              <a:t>2: Regular expressions</a:t>
            </a:r>
            <a:endParaRPr lang="en-US" sz="3200" b="1" dirty="0"/>
          </a:p>
          <a:p>
            <a:endParaRPr lang="en-US" sz="2000" dirty="0"/>
          </a:p>
          <a:p>
            <a:r>
              <a:rPr lang="en-US" sz="2400" dirty="0" smtClean="0"/>
              <a:t>The traditional approach of patient classification based on medical or administrative data is to compare each code individually. </a:t>
            </a:r>
          </a:p>
          <a:p>
            <a:endParaRPr lang="en-US" sz="1200" dirty="0"/>
          </a:p>
          <a:p>
            <a:r>
              <a:rPr lang="en-US" sz="2400" b="1" dirty="0" smtClean="0"/>
              <a:t>Example</a:t>
            </a:r>
            <a:r>
              <a:rPr lang="en-US" sz="2400" b="1" dirty="0"/>
              <a:t>:</a:t>
            </a:r>
            <a:r>
              <a:rPr lang="en-US" sz="2400" dirty="0" smtClean="0"/>
              <a:t> Assume a patient with total hip arthroplasty had the following codes registered at hospital visits during the year preceding surgery:</a:t>
            </a:r>
          </a:p>
          <a:p>
            <a:endParaRPr lang="en-US" sz="1200" dirty="0" smtClean="0"/>
          </a:p>
          <a:p>
            <a:pPr marL="360363"/>
            <a:r>
              <a:rPr lang="pl-PL" sz="2400" i="1" dirty="0"/>
              <a:t>T863B, L234X, N060, M058L, S451, K132, B901, M244C, D100, P271, </a:t>
            </a:r>
            <a:r>
              <a:rPr lang="sv-SE" sz="2400" i="1" dirty="0" smtClean="0"/>
              <a:t>E125</a:t>
            </a:r>
            <a:r>
              <a:rPr lang="pl-PL" sz="2400" i="1" dirty="0" smtClean="0"/>
              <a:t>, </a:t>
            </a:r>
            <a:r>
              <a:rPr lang="pl-PL" sz="2400" i="1" dirty="0"/>
              <a:t>L529A, B348, G801B, Z541</a:t>
            </a:r>
            <a:endParaRPr lang="en-US" sz="2400" i="1" dirty="0" smtClean="0"/>
          </a:p>
          <a:p>
            <a:endParaRPr lang="en-US" sz="1200" dirty="0"/>
          </a:p>
          <a:p>
            <a:r>
              <a:rPr lang="en-US" sz="2400" dirty="0" smtClean="0"/>
              <a:t>If we want to identify any of these codes as “complicated diabetes” according to Elixhauser, we could compare this list of codes to codes identifying complicated diabetes: </a:t>
            </a:r>
          </a:p>
          <a:p>
            <a:endParaRPr lang="en-US" sz="1200" dirty="0" smtClean="0"/>
          </a:p>
          <a:p>
            <a:pPr marL="360363"/>
            <a:r>
              <a:rPr lang="sv-SE" sz="1600" i="1" dirty="0"/>
              <a:t>E102, E102A, E102B, E102C, E102W, E102X, E103, E103A, E103B, E103C, E103D, E103E, E103F, E103W, E103X, E104, E104B, E104C, E104D, E104E, E104W, E104X, E105, E105A, E105B, E105W, E105X, E106, E106A, E106D, E106E, E106F, E106G, E106W, E107, E108, E112, E112A, E112B, E112C, E112W, E112X, E113, E113A, E113B, E113C, E113D, E113E, E113F, E113W, E113X, E114, E114B, E114C, E114D, E114E, E114W, E114X, E115, E115A, E115B, E115W, E115X, E116, E116A, E116D, E116E, E116F, E116G, E116W, E117, E118, E122, E123, E124, E125, E126, E127, E128, E132, E133, E134, E135, E136, E137, E138, E142, E143, E144, E145, E146, E147, </a:t>
            </a:r>
            <a:r>
              <a:rPr lang="sv-SE" sz="1600" i="1" dirty="0" smtClean="0"/>
              <a:t>E148</a:t>
            </a:r>
          </a:p>
          <a:p>
            <a:pPr marL="360363"/>
            <a:endParaRPr lang="sv-SE" sz="1200" i="1" dirty="0" smtClean="0"/>
          </a:p>
          <a:p>
            <a:r>
              <a:rPr lang="en-US" sz="2400" dirty="0" smtClean="0"/>
              <a:t>This can be seen as quite straight forward, but is slow for large sets of data. A faster approach is to reformulate the code list in a standardized and compact way known as a regular expression:</a:t>
            </a:r>
          </a:p>
          <a:p>
            <a:pPr marL="360363"/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^(E1[0-4][23-8])</a:t>
            </a:r>
          </a:p>
          <a:p>
            <a:pPr marL="360363"/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This is one way of many to increase computational speed used by the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classifyr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package.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Bildobjekt 27" descr="LO_GUeng_CMYK_flag_foot_Bleed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8"/>
          <a:stretch/>
        </p:blipFill>
        <p:spPr>
          <a:xfrm>
            <a:off x="25866798" y="39903367"/>
            <a:ext cx="3528392" cy="3685215"/>
          </a:xfrm>
          <a:prstGeom prst="rect">
            <a:avLst/>
          </a:prstGeom>
        </p:spPr>
      </p:pic>
      <p:sp>
        <p:nvSpPr>
          <p:cNvPr id="29" name="textruta 28"/>
          <p:cNvSpPr txBox="1"/>
          <p:nvPr/>
        </p:nvSpPr>
        <p:spPr>
          <a:xfrm>
            <a:off x="940098" y="40036768"/>
            <a:ext cx="8797627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kern="0" spc="-100" dirty="0">
                <a:latin typeface="+mj-lt"/>
              </a:rPr>
              <a:t>SAHLGRENSKA ACADEMY</a:t>
            </a:r>
          </a:p>
        </p:txBody>
      </p:sp>
      <p:sp>
        <p:nvSpPr>
          <p:cNvPr id="46" name="textruta 45"/>
          <p:cNvSpPr txBox="1"/>
          <p:nvPr/>
        </p:nvSpPr>
        <p:spPr bwMode="auto">
          <a:xfrm>
            <a:off x="10790118" y="20268929"/>
            <a:ext cx="8820151" cy="13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800" b="1" dirty="0" smtClean="0"/>
              <a:t>Benchmark</a:t>
            </a:r>
            <a:endParaRPr lang="en-US" sz="4280" dirty="0"/>
          </a:p>
          <a:p>
            <a:pPr algn="just"/>
            <a:endParaRPr lang="en-US" sz="2000" dirty="0"/>
          </a:p>
          <a:p>
            <a:pPr algn="just"/>
            <a:r>
              <a:rPr lang="en-US" sz="3600" dirty="0" smtClean="0"/>
              <a:t>To validate and benchmark the use of the package, we used 10,000 data points with:</a:t>
            </a:r>
          </a:p>
          <a:p>
            <a:pPr algn="just"/>
            <a:endParaRPr lang="en-US" sz="2000" dirty="0" smtClean="0"/>
          </a:p>
          <a:p>
            <a:pPr marL="890588" indent="-625475">
              <a:buFont typeface="+mj-lt"/>
              <a:buAutoNum type="arabicPeriod"/>
            </a:pPr>
            <a:r>
              <a:rPr lang="en-US" sz="3600" dirty="0" smtClean="0"/>
              <a:t>patients data from the Swedish Hip Arthroplasty Register</a:t>
            </a:r>
          </a:p>
          <a:p>
            <a:pPr marL="890588" indent="-625475">
              <a:buFont typeface="+mj-lt"/>
              <a:buAutoNum type="arabicPeriod"/>
            </a:pPr>
            <a:r>
              <a:rPr lang="en-US" sz="3600" dirty="0"/>
              <a:t>a</a:t>
            </a:r>
            <a:r>
              <a:rPr lang="en-US" sz="3600" dirty="0" smtClean="0"/>
              <a:t> data set with ICD-10 codes from hospital visits from the Swedish National Patient Register, and</a:t>
            </a:r>
          </a:p>
          <a:p>
            <a:pPr marL="890588" indent="-625475">
              <a:buFont typeface="+mj-lt"/>
              <a:buAutoNum type="arabicPeriod"/>
            </a:pPr>
            <a:r>
              <a:rPr lang="en-US" sz="3600" dirty="0"/>
              <a:t>a</a:t>
            </a:r>
            <a:r>
              <a:rPr lang="en-US" sz="3600" dirty="0" smtClean="0"/>
              <a:t> comorbidity classification scheme for Elixhauser.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600" dirty="0" smtClean="0"/>
              <a:t>The goal was to identify comorbidities for patients during one year preceding surgery for total hip arthroplasty. </a:t>
            </a:r>
          </a:p>
          <a:p>
            <a:pPr algn="just"/>
            <a:endParaRPr lang="en-US" sz="2000" dirty="0"/>
          </a:p>
          <a:p>
            <a:pPr algn="just"/>
            <a:r>
              <a:rPr lang="en-US" sz="3600" dirty="0"/>
              <a:t>A</a:t>
            </a:r>
            <a:r>
              <a:rPr lang="en-US" sz="3600" dirty="0" smtClean="0"/>
              <a:t> </a:t>
            </a:r>
            <a:r>
              <a:rPr lang="en-US" sz="3600" dirty="0"/>
              <a:t>first </a:t>
            </a:r>
            <a:r>
              <a:rPr lang="en-US" sz="3600" dirty="0" smtClean="0"/>
              <a:t>naïve attempt </a:t>
            </a:r>
            <a:r>
              <a:rPr lang="en-US" sz="3600" dirty="0"/>
              <a:t>was made without </a:t>
            </a:r>
            <a:r>
              <a:rPr lang="en-US" sz="3600" dirty="0" smtClean="0"/>
              <a:t>any designated software package but with only base commands in R.</a:t>
            </a:r>
          </a:p>
          <a:p>
            <a:pPr algn="just"/>
            <a:endParaRPr lang="en-US" sz="2000" dirty="0"/>
          </a:p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same task was then performed with </a:t>
            </a:r>
            <a:r>
              <a:rPr lang="en-US" sz="3600" dirty="0" smtClean="0"/>
              <a:t>the help of R packages (Table 1). We excluded the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icdcoder</a:t>
            </a:r>
            <a:r>
              <a:rPr lang="en-US" sz="3600" dirty="0" smtClean="0"/>
              <a:t> package since it did not work probably, and the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medicalrisk</a:t>
            </a:r>
            <a:r>
              <a:rPr lang="en-US" sz="3600" dirty="0" smtClean="0"/>
              <a:t> package since it did not include ICD-10. </a:t>
            </a:r>
          </a:p>
        </p:txBody>
      </p:sp>
      <p:sp>
        <p:nvSpPr>
          <p:cNvPr id="61" name="textruta 60"/>
          <p:cNvSpPr txBox="1"/>
          <p:nvPr/>
        </p:nvSpPr>
        <p:spPr bwMode="auto">
          <a:xfrm>
            <a:off x="907852" y="34384823"/>
            <a:ext cx="28311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sz="2400" b="1" dirty="0" smtClean="0"/>
              <a:t>Table 1: </a:t>
            </a:r>
            <a:r>
              <a:rPr lang="en-GB" sz="2400" dirty="0" smtClean="0"/>
              <a:t>Software for classifying patients by comorbidities.</a:t>
            </a:r>
            <a:r>
              <a:rPr lang="en-GB" sz="2400" b="1" dirty="0" smtClean="0"/>
              <a:t> </a:t>
            </a:r>
            <a:endParaRPr lang="en-GB" sz="2400" i="1" dirty="0"/>
          </a:p>
        </p:txBody>
      </p:sp>
      <p:sp>
        <p:nvSpPr>
          <p:cNvPr id="33" name="textruta 32"/>
          <p:cNvSpPr txBox="1"/>
          <p:nvPr/>
        </p:nvSpPr>
        <p:spPr bwMode="auto">
          <a:xfrm>
            <a:off x="20574000" y="28602681"/>
            <a:ext cx="8820151" cy="5636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xtLst/>
        </p:spPr>
        <p:txBody>
          <a:bodyPr wrap="square" lIns="360000" tIns="360000" rIns="360000" bIns="360000" rtlCol="0">
            <a:spAutoFit/>
          </a:bodyPr>
          <a:lstStyle/>
          <a:p>
            <a:r>
              <a:rPr lang="en-US" sz="3200" b="1" dirty="0"/>
              <a:t>Box </a:t>
            </a:r>
            <a:r>
              <a:rPr lang="en-US" sz="3200" b="1" dirty="0" smtClean="0"/>
              <a:t>3: Default classification schemes</a:t>
            </a:r>
          </a:p>
          <a:p>
            <a:endParaRPr lang="en-US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Charlson comorbidity index based on ICD-10 with index specified by Charlson, </a:t>
            </a:r>
            <a:r>
              <a:rPr lang="en-US" sz="2400" dirty="0" err="1" smtClean="0"/>
              <a:t>Deyo</a:t>
            </a:r>
            <a:r>
              <a:rPr lang="en-US" sz="2400" dirty="0" smtClean="0"/>
              <a:t>, Romano, </a:t>
            </a:r>
            <a:r>
              <a:rPr lang="en-US" sz="2400" dirty="0" err="1" smtClean="0"/>
              <a:t>D’Hoore</a:t>
            </a:r>
            <a:r>
              <a:rPr lang="en-US" sz="2400" dirty="0" smtClean="0"/>
              <a:t>, </a:t>
            </a:r>
            <a:r>
              <a:rPr lang="en-US" sz="2400" dirty="0" err="1" smtClean="0"/>
              <a:t>Ghali</a:t>
            </a:r>
            <a:r>
              <a:rPr lang="en-US" sz="2400" dirty="0" smtClean="0"/>
              <a:t> and </a:t>
            </a:r>
            <a:r>
              <a:rPr lang="en-US" sz="2400" dirty="0" err="1" smtClean="0"/>
              <a:t>Quan</a:t>
            </a:r>
            <a:r>
              <a:rPr lang="en-US" sz="2400" dirty="0" smtClean="0"/>
              <a:t> (2 versions).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Elixhauser comorbidity index based on ICD-10.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comorbidity-polypharmacy </a:t>
            </a:r>
            <a:r>
              <a:rPr lang="en-US" dirty="0"/>
              <a:t>score (CPS) based on </a:t>
            </a:r>
            <a:r>
              <a:rPr lang="en-US" dirty="0" smtClean="0"/>
              <a:t>ICD-10.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RxRiskV</a:t>
            </a:r>
            <a:r>
              <a:rPr lang="en-US" dirty="0" smtClean="0"/>
              <a:t> pharmacy based comorbidity index based on ATC.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verity of adverse events classifications after hip and knee arthroplasty based on ICD-10 and Swedish KVÅ-codes.</a:t>
            </a:r>
            <a:endParaRPr lang="sv-SE" sz="2400" dirty="0"/>
          </a:p>
        </p:txBody>
      </p: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46856"/>
              </p:ext>
            </p:extLst>
          </p:nvPr>
        </p:nvGraphicFramePr>
        <p:xfrm>
          <a:off x="907852" y="34984456"/>
          <a:ext cx="2849981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3408770006"/>
                    </a:ext>
                  </a:extLst>
                </a:gridCol>
                <a:gridCol w="3889693">
                  <a:extLst>
                    <a:ext uri="{9D8B030D-6E8A-4147-A177-3AD203B41FA5}">
                      <a16:colId xmlns:a16="http://schemas.microsoft.com/office/drawing/2014/main" val="2427392133"/>
                    </a:ext>
                  </a:extLst>
                </a:gridCol>
                <a:gridCol w="3792855">
                  <a:extLst>
                    <a:ext uri="{9D8B030D-6E8A-4147-A177-3AD203B41FA5}">
                      <a16:colId xmlns:a16="http://schemas.microsoft.com/office/drawing/2014/main" val="2685987367"/>
                    </a:ext>
                  </a:extLst>
                </a:gridCol>
                <a:gridCol w="8363966">
                  <a:extLst>
                    <a:ext uri="{9D8B030D-6E8A-4147-A177-3AD203B41FA5}">
                      <a16:colId xmlns:a16="http://schemas.microsoft.com/office/drawing/2014/main" val="3779307147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3260016906"/>
                    </a:ext>
                  </a:extLst>
                </a:gridCol>
                <a:gridCol w="7147243">
                  <a:extLst>
                    <a:ext uri="{9D8B030D-6E8A-4147-A177-3AD203B41FA5}">
                      <a16:colId xmlns:a16="http://schemas.microsoft.com/office/drawing/2014/main" val="331555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3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US" sz="3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US" sz="3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sz="3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sz="33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>
                          <a:solidFill>
                            <a:schemeClr val="tx1"/>
                          </a:solidFill>
                        </a:rPr>
                        <a:t>Classifications</a:t>
                      </a:r>
                      <a:endParaRPr lang="en-US" sz="3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>
                          <a:solidFill>
                            <a:schemeClr val="tx1"/>
                          </a:solidFill>
                        </a:rPr>
                        <a:t>Medical</a:t>
                      </a:r>
                      <a:r>
                        <a:rPr lang="en-US" sz="3300" b="0" baseline="0" dirty="0" smtClean="0">
                          <a:solidFill>
                            <a:schemeClr val="tx1"/>
                          </a:solidFill>
                        </a:rPr>
                        <a:t> codes included</a:t>
                      </a:r>
                      <a:endParaRPr lang="en-US" sz="3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err="1" smtClean="0"/>
                        <a:t>classifyr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Erik </a:t>
                      </a:r>
                      <a:r>
                        <a:rPr lang="en-US" sz="3300" b="0" dirty="0" err="1" smtClean="0"/>
                        <a:t>Bülow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www.github.com/eribul/classifyr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See Box 3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ICD-10, ATC,</a:t>
                      </a:r>
                      <a:r>
                        <a:rPr lang="en-US" sz="3300" b="0" baseline="0" dirty="0" smtClean="0"/>
                        <a:t> KVÅ and extendable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comorbidities.icd10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Gordon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www.github.com/</a:t>
                      </a:r>
                      <a:r>
                        <a:rPr lang="en-US" sz="3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gforge/comorbidities.icd10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470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dirty="0" smtClean="0"/>
                        <a:t>Charlson, Elixhauser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ICD-9, ICD-10 (US/SWE)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3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err="1" smtClean="0"/>
                        <a:t>icd</a:t>
                      </a:r>
                      <a:endParaRPr lang="en-US" sz="3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 </a:t>
                      </a:r>
                      <a:r>
                        <a:rPr lang="en-US" sz="3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Wasey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www.github.com/</a:t>
                      </a:r>
                      <a:r>
                        <a:rPr lang="en-US" sz="3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jackwasey/icd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Charlson,</a:t>
                      </a:r>
                      <a:r>
                        <a:rPr lang="en-US" sz="3300" b="0" baseline="0" dirty="0" smtClean="0"/>
                        <a:t> </a:t>
                      </a:r>
                      <a:r>
                        <a:rPr lang="en-US" sz="3300" b="0" dirty="0" smtClean="0"/>
                        <a:t>Elixhauser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ICD9, ICD10, ICD-10-CM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err="1" smtClean="0"/>
                        <a:t>icdcoder</a:t>
                      </a:r>
                      <a:endParaRPr lang="en-US" sz="3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Wade Cooper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www.github.com/</a:t>
                      </a:r>
                      <a:r>
                        <a:rPr lang="en-US" sz="3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wtcooper/icdcoder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470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dirty="0" smtClean="0"/>
                        <a:t>Charlson, Elixhauser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ICD9, ICD-9-CM, ICD10, ICD-10-CM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err="1" smtClean="0"/>
                        <a:t>medicalrisk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Patrick McCormick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www.github.com/</a:t>
                      </a:r>
                      <a:r>
                        <a:rPr lang="en-US" sz="3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patrickmdnet/medicalrisk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470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dirty="0" smtClean="0"/>
                        <a:t>Charlson,</a:t>
                      </a:r>
                      <a:r>
                        <a:rPr lang="en-US" sz="3300" b="0" baseline="0" dirty="0" smtClean="0"/>
                        <a:t> </a:t>
                      </a:r>
                      <a:r>
                        <a:rPr lang="en-US" sz="3300" b="0" dirty="0" smtClean="0"/>
                        <a:t>Elixhauser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ICD-9-CM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SAS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Elix</a:t>
                      </a:r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Comorb</a:t>
                      </a:r>
                      <a:r>
                        <a:rPr lang="en-US" sz="3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Soft.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HCUP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u="none" dirty="0" smtClean="0"/>
                        <a:t>hcup-us.ahrq.gov/</a:t>
                      </a:r>
                      <a:r>
                        <a:rPr lang="en-US" sz="3300" b="0" u="none" dirty="0" err="1" smtClean="0"/>
                        <a:t>tools_software.jsp</a:t>
                      </a:r>
                      <a:endParaRPr lang="en-US" sz="33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Elixhauser</a:t>
                      </a:r>
                      <a:endParaRPr lang="en-US" sz="3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300" b="0" dirty="0" smtClean="0"/>
                        <a:t>ICD-9</a:t>
                      </a:r>
                      <a:r>
                        <a:rPr lang="en-US" sz="3300" b="0" baseline="0" dirty="0" smtClean="0"/>
                        <a:t>, ICD-10</a:t>
                      </a:r>
                      <a:endParaRPr lang="en-US" sz="3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50717"/>
                  </a:ext>
                </a:extLst>
              </a:tr>
            </a:tbl>
          </a:graphicData>
        </a:graphic>
      </p:graphicFrame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07066"/>
              </p:ext>
            </p:extLst>
          </p:nvPr>
        </p:nvGraphicFramePr>
        <p:xfrm>
          <a:off x="20605758" y="11967657"/>
          <a:ext cx="882015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936">
                  <a:extLst>
                    <a:ext uri="{9D8B030D-6E8A-4147-A177-3AD203B41FA5}">
                      <a16:colId xmlns:a16="http://schemas.microsoft.com/office/drawing/2014/main" val="1431597536"/>
                    </a:ext>
                  </a:extLst>
                </a:gridCol>
                <a:gridCol w="2354336">
                  <a:extLst>
                    <a:ext uri="{9D8B030D-6E8A-4147-A177-3AD203B41FA5}">
                      <a16:colId xmlns:a16="http://schemas.microsoft.com/office/drawing/2014/main" val="3101074655"/>
                    </a:ext>
                  </a:extLst>
                </a:gridCol>
                <a:gridCol w="2140878">
                  <a:extLst>
                    <a:ext uri="{9D8B030D-6E8A-4147-A177-3AD203B41FA5}">
                      <a16:colId xmlns:a16="http://schemas.microsoft.com/office/drawing/2014/main" val="3425202348"/>
                    </a:ext>
                  </a:extLst>
                </a:gridCol>
              </a:tblGrid>
              <a:tr h="521543">
                <a:tc>
                  <a:txBody>
                    <a:bodyPr/>
                    <a:lstStyle/>
                    <a:p>
                      <a:r>
                        <a:rPr lang="en-US" sz="3300" dirty="0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>
                          <a:solidFill>
                            <a:schemeClr val="tx1"/>
                          </a:solidFill>
                        </a:rPr>
                        <a:t>Time [</a:t>
                      </a:r>
                      <a:r>
                        <a:rPr lang="en-US" sz="3300" dirty="0" err="1" smtClean="0">
                          <a:solidFill>
                            <a:schemeClr val="tx1"/>
                          </a:solidFill>
                        </a:rPr>
                        <a:t>sek</a:t>
                      </a:r>
                      <a:r>
                        <a:rPr lang="en-US" sz="33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en-US" sz="3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19352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r>
                        <a:rPr lang="en-US" sz="3300" dirty="0" err="1" smtClean="0"/>
                        <a:t>classifyr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0.08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1</a:t>
                      </a:r>
                      <a:endParaRPr lang="en-US" sz="3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960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r>
                        <a:rPr lang="en-US" sz="3300" dirty="0" err="1" smtClean="0"/>
                        <a:t>icd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6.39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80</a:t>
                      </a:r>
                      <a:endParaRPr lang="en-US" sz="3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90853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r>
                        <a:rPr lang="en-US" sz="3300" dirty="0" smtClean="0"/>
                        <a:t>comorbidities.icd10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35.81</a:t>
                      </a:r>
                      <a:endParaRPr lang="en-US" sz="3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300" dirty="0" smtClean="0"/>
                        <a:t>454</a:t>
                      </a:r>
                      <a:endParaRPr lang="en-US" sz="3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18658"/>
                  </a:ext>
                </a:extLst>
              </a:tr>
            </a:tbl>
          </a:graphicData>
        </a:graphic>
      </p:graphicFrame>
      <p:sp>
        <p:nvSpPr>
          <p:cNvPr id="40" name="textruta 39"/>
          <p:cNvSpPr txBox="1"/>
          <p:nvPr/>
        </p:nvSpPr>
        <p:spPr bwMode="auto">
          <a:xfrm>
            <a:off x="20605758" y="10870129"/>
            <a:ext cx="87836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sz="2400" b="1" dirty="0" smtClean="0"/>
              <a:t>Table 2: </a:t>
            </a:r>
            <a:r>
              <a:rPr lang="en-GB" sz="2400" dirty="0" smtClean="0"/>
              <a:t>Comparison of computational speed for classifying 10,000 patient codes by Elixhauser comorbidity.</a:t>
            </a:r>
            <a:r>
              <a:rPr lang="en-GB" sz="2400" b="1" dirty="0" smtClean="0"/>
              <a:t> </a:t>
            </a:r>
            <a:endParaRPr lang="en-GB" sz="2400" i="1" dirty="0"/>
          </a:p>
        </p:txBody>
      </p:sp>
      <p:sp>
        <p:nvSpPr>
          <p:cNvPr id="42" name="textruta 41"/>
          <p:cNvSpPr txBox="1"/>
          <p:nvPr/>
        </p:nvSpPr>
        <p:spPr bwMode="auto">
          <a:xfrm>
            <a:off x="20578977" y="14915335"/>
            <a:ext cx="8828693" cy="1311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800" b="1" dirty="0" smtClean="0"/>
              <a:t>Discussion</a:t>
            </a:r>
            <a:endParaRPr lang="en-US" sz="3600" b="1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lassifyr</a:t>
            </a:r>
            <a:r>
              <a:rPr lang="en-US" sz="3600" dirty="0" smtClean="0"/>
              <a:t> was 80 times faster than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icd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dirty="0" smtClean="0"/>
              <a:t> and speed is important when calculating comorbidities based on large data sets.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600" dirty="0" smtClean="0"/>
              <a:t>If relying on ICD-9 however,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icd</a:t>
            </a:r>
            <a:r>
              <a:rPr lang="en-US" sz="3600" dirty="0" smtClean="0"/>
              <a:t> could be preferred since it uses another faster technique for that version. The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classifyr</a:t>
            </a:r>
            <a:r>
              <a:rPr lang="en-US" sz="3600" dirty="0" smtClean="0"/>
              <a:t> package only includes ICD-10-codes by default, since these are most commonly used in Sweden, although ICD-9 is still used in some other countries. </a:t>
            </a:r>
          </a:p>
          <a:p>
            <a:pPr algn="just"/>
            <a:endParaRPr lang="en-US" sz="4800" dirty="0" smtClean="0"/>
          </a:p>
          <a:p>
            <a:pPr algn="just"/>
            <a:r>
              <a:rPr lang="en-US" sz="4800" b="1" dirty="0" smtClean="0"/>
              <a:t>Conclusions</a:t>
            </a:r>
            <a:endParaRPr lang="en-US" sz="5707" b="1" dirty="0"/>
          </a:p>
          <a:p>
            <a:pPr algn="just"/>
            <a:endParaRPr lang="sv-SE" sz="2000" dirty="0"/>
          </a:p>
          <a:p>
            <a:pPr marL="817563" indent="-571500">
              <a:buFont typeface="Arial" panose="020B0604020202020204" pitchFamily="34" charset="0"/>
              <a:buChar char="•"/>
            </a:pPr>
            <a:r>
              <a:rPr lang="en-US" sz="3600" dirty="0"/>
              <a:t>The R-package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classifyr</a:t>
            </a:r>
            <a:r>
              <a:rPr lang="en-US" sz="3600" dirty="0" smtClean="0"/>
              <a:t> is freely available and open source</a:t>
            </a:r>
          </a:p>
          <a:p>
            <a:pPr marL="817563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is easily </a:t>
            </a:r>
            <a:r>
              <a:rPr lang="en-US" sz="3600" dirty="0" smtClean="0"/>
              <a:t>extendible </a:t>
            </a:r>
            <a:r>
              <a:rPr lang="en-US" sz="3600" dirty="0"/>
              <a:t>to new classification </a:t>
            </a:r>
            <a:r>
              <a:rPr lang="en-US" sz="3600" dirty="0" smtClean="0"/>
              <a:t>schemes </a:t>
            </a:r>
          </a:p>
          <a:p>
            <a:pPr marL="817563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is optimized for big data</a:t>
            </a:r>
          </a:p>
          <a:p>
            <a:pPr marL="817563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is associated </a:t>
            </a:r>
            <a:r>
              <a:rPr lang="en-US" sz="3600" dirty="0"/>
              <a:t>with shorter computing times compared to </a:t>
            </a:r>
            <a:r>
              <a:rPr lang="en-US" sz="3600" dirty="0" smtClean="0"/>
              <a:t>R packages with similar purpose</a:t>
            </a:r>
            <a:endParaRPr lang="en-US" sz="2000" dirty="0"/>
          </a:p>
        </p:txBody>
      </p:sp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37972"/>
              </p:ext>
            </p:extLst>
          </p:nvPr>
        </p:nvGraphicFramePr>
        <p:xfrm>
          <a:off x="907852" y="45922087"/>
          <a:ext cx="28487886" cy="185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962">
                  <a:extLst>
                    <a:ext uri="{9D8B030D-6E8A-4147-A177-3AD203B41FA5}">
                      <a16:colId xmlns:a16="http://schemas.microsoft.com/office/drawing/2014/main" val="3955674621"/>
                    </a:ext>
                  </a:extLst>
                </a:gridCol>
                <a:gridCol w="9495962">
                  <a:extLst>
                    <a:ext uri="{9D8B030D-6E8A-4147-A177-3AD203B41FA5}">
                      <a16:colId xmlns:a16="http://schemas.microsoft.com/office/drawing/2014/main" val="1519194981"/>
                    </a:ext>
                  </a:extLst>
                </a:gridCol>
                <a:gridCol w="9495962">
                  <a:extLst>
                    <a:ext uri="{9D8B030D-6E8A-4147-A177-3AD203B41FA5}">
                      <a16:colId xmlns:a16="http://schemas.microsoft.com/office/drawing/2014/main" val="2226240597"/>
                    </a:ext>
                  </a:extLst>
                </a:gridCol>
              </a:tblGrid>
              <a:tr h="1854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80814"/>
                  </a:ext>
                </a:extLst>
              </a:tr>
            </a:tbl>
          </a:graphicData>
        </a:graphic>
      </p:graphicFrame>
      <p:sp>
        <p:nvSpPr>
          <p:cNvPr id="31" name="textruta 30"/>
          <p:cNvSpPr txBox="1"/>
          <p:nvPr/>
        </p:nvSpPr>
        <p:spPr bwMode="auto">
          <a:xfrm>
            <a:off x="20537488" y="7192646"/>
            <a:ext cx="8851907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800" b="1" dirty="0" smtClean="0"/>
              <a:t>Results</a:t>
            </a:r>
            <a:endParaRPr lang="en-US" sz="6600" b="1" dirty="0"/>
          </a:p>
          <a:p>
            <a:pPr algn="just"/>
            <a:endParaRPr lang="en-US" sz="2000" dirty="0"/>
          </a:p>
          <a:p>
            <a:pPr algn="just"/>
            <a:r>
              <a:rPr lang="en-US" sz="3600" dirty="0"/>
              <a:t>The first implementation took </a:t>
            </a:r>
            <a:r>
              <a:rPr lang="en-US" sz="3600" dirty="0" smtClean="0"/>
              <a:t>almost an hour </a:t>
            </a:r>
            <a:r>
              <a:rPr lang="en-US" sz="3600" dirty="0"/>
              <a:t>to run on a modern computer. The use of a designated R-package gave </a:t>
            </a:r>
            <a:r>
              <a:rPr lang="en-US" sz="3600" dirty="0" smtClean="0"/>
              <a:t>the </a:t>
            </a:r>
            <a:r>
              <a:rPr lang="en-US" sz="3600" dirty="0"/>
              <a:t>same output </a:t>
            </a:r>
            <a:r>
              <a:rPr lang="en-US" sz="3600" dirty="0" smtClean="0"/>
              <a:t>but much faster </a:t>
            </a:r>
            <a:r>
              <a:rPr lang="en-US" sz="3600" dirty="0"/>
              <a:t>(Table 2).</a:t>
            </a:r>
          </a:p>
        </p:txBody>
      </p:sp>
      <p:pic>
        <p:nvPicPr>
          <p:cNvPr id="1032" name="Picture 8" descr="https://www.r-project.org/logo/R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782" y="20892171"/>
            <a:ext cx="1570064" cy="13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ruta 21"/>
          <p:cNvSpPr txBox="1"/>
          <p:nvPr/>
        </p:nvSpPr>
        <p:spPr bwMode="auto">
          <a:xfrm>
            <a:off x="5632549" y="4527328"/>
            <a:ext cx="2378972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Swedish Hip Arthroplasty </a:t>
            </a:r>
            <a:r>
              <a:rPr lang="en-US" dirty="0" smtClean="0"/>
              <a:t>Register. </a:t>
            </a:r>
            <a:r>
              <a:rPr lang="en-US" baseline="30000" dirty="0" smtClean="0"/>
              <a:t>2</a:t>
            </a:r>
            <a:r>
              <a:rPr lang="en-US" dirty="0" smtClean="0"/>
              <a:t>Department </a:t>
            </a:r>
            <a:r>
              <a:rPr lang="en-US" dirty="0"/>
              <a:t>of Orthopedics, </a:t>
            </a:r>
            <a:r>
              <a:rPr lang="en-US" dirty="0" smtClean="0"/>
              <a:t>Institution </a:t>
            </a:r>
            <a:r>
              <a:rPr lang="en-US" dirty="0"/>
              <a:t>of Clinical Sciences, </a:t>
            </a: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err="1" smtClean="0"/>
              <a:t>Gothenburgm</a:t>
            </a:r>
            <a:r>
              <a:rPr lang="en-US" smtClean="0"/>
              <a:t>, Sweden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elska">
  <a:themeElements>
    <a:clrScheme name="Tom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 presentation">
      <a:majorFont>
        <a:latin typeface="Arial Narrow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720000" rIns="0" bIns="0"/>
      <a:lstStyle>
        <a:defPPr eaLnBrk="1" hangingPunct="1">
          <a:spcBef>
            <a:spcPct val="20000"/>
          </a:spcBef>
          <a:defRPr sz="4800" b="1" noProof="0" dirty="0" err="1" smtClean="0"/>
        </a:defPPr>
      </a:lstStyle>
    </a:txDef>
  </a:objectDefaults>
  <a:extraClrSchemeLst>
    <a:extraClrScheme>
      <a:clrScheme name="To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1573062_poster-a0-portrait-sahlgrenska-academy-160324 (1)</Template>
  <TotalTime>29831</TotalTime>
  <Words>1134</Words>
  <Application>Microsoft Office PowerPoint</Application>
  <PresentationFormat>Anpassad</PresentationFormat>
  <Paragraphs>149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MS PGothic</vt:lpstr>
      <vt:lpstr>Arial</vt:lpstr>
      <vt:lpstr>Arial Narrow</vt:lpstr>
      <vt:lpstr>Calibri</vt:lpstr>
      <vt:lpstr>Courier New</vt:lpstr>
      <vt:lpstr>ヒラギノ角ゴ Pro W3</vt:lpstr>
      <vt:lpstr>Engelska</vt:lpstr>
      <vt:lpstr>Computer-aided estimation of comorbidity from electronic patient medical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POSTER TEMPLATE A0, English</dc:title>
  <dc:creator>Erik Bullow</dc:creator>
  <cp:lastModifiedBy>Erik Bulow</cp:lastModifiedBy>
  <cp:revision>160</cp:revision>
  <cp:lastPrinted>2017-05-03T09:37:54Z</cp:lastPrinted>
  <dcterms:created xsi:type="dcterms:W3CDTF">2016-12-06T11:03:20Z</dcterms:created>
  <dcterms:modified xsi:type="dcterms:W3CDTF">2017-05-08T04:38:26Z</dcterms:modified>
</cp:coreProperties>
</file>