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6" r:id="rId4"/>
    <p:sldId id="267" r:id="rId5"/>
    <p:sldId id="268" r:id="rId6"/>
    <p:sldId id="272" r:id="rId7"/>
    <p:sldId id="273" r:id="rId8"/>
    <p:sldId id="275" r:id="rId9"/>
    <p:sldId id="277" r:id="rId10"/>
    <p:sldId id="278" r:id="rId11"/>
    <p:sldId id="279"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FA66-4F87-159F-7466-2264E4B124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907B16-ADE2-3483-5490-313F0D0A6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DEDA8C-29EE-E464-8A02-8D1FCABFDC34}"/>
              </a:ext>
            </a:extLst>
          </p:cNvPr>
          <p:cNvSpPr>
            <a:spLocks noGrp="1"/>
          </p:cNvSpPr>
          <p:nvPr>
            <p:ph type="dt" sz="half" idx="10"/>
          </p:nvPr>
        </p:nvSpPr>
        <p:spPr/>
        <p:txBody>
          <a:bodyPr/>
          <a:lstStyle/>
          <a:p>
            <a:fld id="{8BB108BF-1AFD-4BA9-9D4A-F55F639CF9A1}" type="datetimeFigureOut">
              <a:rPr lang="en-IN" smtClean="0"/>
              <a:t>24-02-2023</a:t>
            </a:fld>
            <a:endParaRPr lang="en-IN" dirty="0"/>
          </a:p>
        </p:txBody>
      </p:sp>
      <p:sp>
        <p:nvSpPr>
          <p:cNvPr id="5" name="Footer Placeholder 4">
            <a:extLst>
              <a:ext uri="{FF2B5EF4-FFF2-40B4-BE49-F238E27FC236}">
                <a16:creationId xmlns:a16="http://schemas.microsoft.com/office/drawing/2014/main" id="{AE0D5942-C2AD-CAD1-B07A-60DBFC91F03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1BC9AB9-1532-84B0-441C-FEA2F2742368}"/>
              </a:ext>
            </a:extLst>
          </p:cNvPr>
          <p:cNvSpPr>
            <a:spLocks noGrp="1"/>
          </p:cNvSpPr>
          <p:nvPr>
            <p:ph type="sldNum" sz="quarter" idx="12"/>
          </p:nvPr>
        </p:nvSpPr>
        <p:spPr/>
        <p:txBody>
          <a:bodyPr/>
          <a:lstStyle/>
          <a:p>
            <a:fld id="{B4055283-F943-48C5-A445-03ED77BCA813}" type="slidenum">
              <a:rPr lang="en-IN" smtClean="0"/>
              <a:t>‹#›</a:t>
            </a:fld>
            <a:endParaRPr lang="en-IN" dirty="0"/>
          </a:p>
        </p:txBody>
      </p:sp>
    </p:spTree>
    <p:extLst>
      <p:ext uri="{BB962C8B-B14F-4D97-AF65-F5344CB8AC3E}">
        <p14:creationId xmlns:p14="http://schemas.microsoft.com/office/powerpoint/2010/main" val="10063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0793-9220-31B7-EAA1-C494C5D22A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6318C5-7E97-5E8C-454E-43DF7B9CDB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2ABA4D-E231-410D-E697-4EDCE4B2D499}"/>
              </a:ext>
            </a:extLst>
          </p:cNvPr>
          <p:cNvSpPr>
            <a:spLocks noGrp="1"/>
          </p:cNvSpPr>
          <p:nvPr>
            <p:ph type="dt" sz="half" idx="10"/>
          </p:nvPr>
        </p:nvSpPr>
        <p:spPr/>
        <p:txBody>
          <a:bodyPr/>
          <a:lstStyle/>
          <a:p>
            <a:fld id="{8BB108BF-1AFD-4BA9-9D4A-F55F639CF9A1}" type="datetimeFigureOut">
              <a:rPr lang="en-IN" smtClean="0"/>
              <a:t>24-02-2023</a:t>
            </a:fld>
            <a:endParaRPr lang="en-IN" dirty="0"/>
          </a:p>
        </p:txBody>
      </p:sp>
      <p:sp>
        <p:nvSpPr>
          <p:cNvPr id="5" name="Footer Placeholder 4">
            <a:extLst>
              <a:ext uri="{FF2B5EF4-FFF2-40B4-BE49-F238E27FC236}">
                <a16:creationId xmlns:a16="http://schemas.microsoft.com/office/drawing/2014/main" id="{7931BFA2-0E37-C4C6-9E05-BC7E05CFC99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31B5455-1D22-5A8A-09BE-E708A409548D}"/>
              </a:ext>
            </a:extLst>
          </p:cNvPr>
          <p:cNvSpPr>
            <a:spLocks noGrp="1"/>
          </p:cNvSpPr>
          <p:nvPr>
            <p:ph type="sldNum" sz="quarter" idx="12"/>
          </p:nvPr>
        </p:nvSpPr>
        <p:spPr/>
        <p:txBody>
          <a:bodyPr/>
          <a:lstStyle/>
          <a:p>
            <a:fld id="{B4055283-F943-48C5-A445-03ED77BCA813}" type="slidenum">
              <a:rPr lang="en-IN" smtClean="0"/>
              <a:t>‹#›</a:t>
            </a:fld>
            <a:endParaRPr lang="en-IN" dirty="0"/>
          </a:p>
        </p:txBody>
      </p:sp>
    </p:spTree>
    <p:extLst>
      <p:ext uri="{BB962C8B-B14F-4D97-AF65-F5344CB8AC3E}">
        <p14:creationId xmlns:p14="http://schemas.microsoft.com/office/powerpoint/2010/main" val="112715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98F73C-EF7E-CECD-2CEA-2B88F737DC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7873A8-C5CD-7A42-7E7F-E084A59806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924204-C2DA-A876-E0A1-2B1A41C8705E}"/>
              </a:ext>
            </a:extLst>
          </p:cNvPr>
          <p:cNvSpPr>
            <a:spLocks noGrp="1"/>
          </p:cNvSpPr>
          <p:nvPr>
            <p:ph type="dt" sz="half" idx="10"/>
          </p:nvPr>
        </p:nvSpPr>
        <p:spPr/>
        <p:txBody>
          <a:bodyPr/>
          <a:lstStyle/>
          <a:p>
            <a:fld id="{8BB108BF-1AFD-4BA9-9D4A-F55F639CF9A1}" type="datetimeFigureOut">
              <a:rPr lang="en-IN" smtClean="0"/>
              <a:t>24-02-2023</a:t>
            </a:fld>
            <a:endParaRPr lang="en-IN" dirty="0"/>
          </a:p>
        </p:txBody>
      </p:sp>
      <p:sp>
        <p:nvSpPr>
          <p:cNvPr id="5" name="Footer Placeholder 4">
            <a:extLst>
              <a:ext uri="{FF2B5EF4-FFF2-40B4-BE49-F238E27FC236}">
                <a16:creationId xmlns:a16="http://schemas.microsoft.com/office/drawing/2014/main" id="{E6C4BD36-568A-99D0-FA3D-69AA3F3F70A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010A448-4F70-2D9E-C2E1-12696CDED5B8}"/>
              </a:ext>
            </a:extLst>
          </p:cNvPr>
          <p:cNvSpPr>
            <a:spLocks noGrp="1"/>
          </p:cNvSpPr>
          <p:nvPr>
            <p:ph type="sldNum" sz="quarter" idx="12"/>
          </p:nvPr>
        </p:nvSpPr>
        <p:spPr/>
        <p:txBody>
          <a:bodyPr/>
          <a:lstStyle/>
          <a:p>
            <a:fld id="{B4055283-F943-48C5-A445-03ED77BCA813}" type="slidenum">
              <a:rPr lang="en-IN" smtClean="0"/>
              <a:t>‹#›</a:t>
            </a:fld>
            <a:endParaRPr lang="en-IN" dirty="0"/>
          </a:p>
        </p:txBody>
      </p:sp>
    </p:spTree>
    <p:extLst>
      <p:ext uri="{BB962C8B-B14F-4D97-AF65-F5344CB8AC3E}">
        <p14:creationId xmlns:p14="http://schemas.microsoft.com/office/powerpoint/2010/main" val="97667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2188-F3A8-DF79-02C0-30FD1DC06C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E44D90-9154-BECC-8A42-0D78CEEEBD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3DDFC-3198-8177-01CC-7AA8EE111ABA}"/>
              </a:ext>
            </a:extLst>
          </p:cNvPr>
          <p:cNvSpPr>
            <a:spLocks noGrp="1"/>
          </p:cNvSpPr>
          <p:nvPr>
            <p:ph type="dt" sz="half" idx="10"/>
          </p:nvPr>
        </p:nvSpPr>
        <p:spPr/>
        <p:txBody>
          <a:bodyPr/>
          <a:lstStyle/>
          <a:p>
            <a:fld id="{8BB108BF-1AFD-4BA9-9D4A-F55F639CF9A1}" type="datetimeFigureOut">
              <a:rPr lang="en-IN" smtClean="0"/>
              <a:t>24-02-2023</a:t>
            </a:fld>
            <a:endParaRPr lang="en-IN" dirty="0"/>
          </a:p>
        </p:txBody>
      </p:sp>
      <p:sp>
        <p:nvSpPr>
          <p:cNvPr id="5" name="Footer Placeholder 4">
            <a:extLst>
              <a:ext uri="{FF2B5EF4-FFF2-40B4-BE49-F238E27FC236}">
                <a16:creationId xmlns:a16="http://schemas.microsoft.com/office/drawing/2014/main" id="{FE51C0BA-B4FD-44BE-C761-3C70717AD89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48A52D7-7FBC-97C0-656E-3B014F3E93BA}"/>
              </a:ext>
            </a:extLst>
          </p:cNvPr>
          <p:cNvSpPr>
            <a:spLocks noGrp="1"/>
          </p:cNvSpPr>
          <p:nvPr>
            <p:ph type="sldNum" sz="quarter" idx="12"/>
          </p:nvPr>
        </p:nvSpPr>
        <p:spPr/>
        <p:txBody>
          <a:bodyPr/>
          <a:lstStyle/>
          <a:p>
            <a:fld id="{B4055283-F943-48C5-A445-03ED77BCA813}" type="slidenum">
              <a:rPr lang="en-IN" smtClean="0"/>
              <a:t>‹#›</a:t>
            </a:fld>
            <a:endParaRPr lang="en-IN" dirty="0"/>
          </a:p>
        </p:txBody>
      </p:sp>
    </p:spTree>
    <p:extLst>
      <p:ext uri="{BB962C8B-B14F-4D97-AF65-F5344CB8AC3E}">
        <p14:creationId xmlns:p14="http://schemas.microsoft.com/office/powerpoint/2010/main" val="23236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E164-E8E2-7FAC-006F-7844D0079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B4E632-869E-54AF-B005-4B02DB3550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369AFE-9B37-AB2B-8A18-560051201F9F}"/>
              </a:ext>
            </a:extLst>
          </p:cNvPr>
          <p:cNvSpPr>
            <a:spLocks noGrp="1"/>
          </p:cNvSpPr>
          <p:nvPr>
            <p:ph type="dt" sz="half" idx="10"/>
          </p:nvPr>
        </p:nvSpPr>
        <p:spPr/>
        <p:txBody>
          <a:bodyPr/>
          <a:lstStyle/>
          <a:p>
            <a:fld id="{8BB108BF-1AFD-4BA9-9D4A-F55F639CF9A1}" type="datetimeFigureOut">
              <a:rPr lang="en-IN" smtClean="0"/>
              <a:t>24-02-2023</a:t>
            </a:fld>
            <a:endParaRPr lang="en-IN" dirty="0"/>
          </a:p>
        </p:txBody>
      </p:sp>
      <p:sp>
        <p:nvSpPr>
          <p:cNvPr id="5" name="Footer Placeholder 4">
            <a:extLst>
              <a:ext uri="{FF2B5EF4-FFF2-40B4-BE49-F238E27FC236}">
                <a16:creationId xmlns:a16="http://schemas.microsoft.com/office/drawing/2014/main" id="{D7F7F9D3-08A4-578D-B095-B636EF8F8CF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EBFF94A-A656-B146-A75C-13145DAF37C8}"/>
              </a:ext>
            </a:extLst>
          </p:cNvPr>
          <p:cNvSpPr>
            <a:spLocks noGrp="1"/>
          </p:cNvSpPr>
          <p:nvPr>
            <p:ph type="sldNum" sz="quarter" idx="12"/>
          </p:nvPr>
        </p:nvSpPr>
        <p:spPr/>
        <p:txBody>
          <a:bodyPr/>
          <a:lstStyle/>
          <a:p>
            <a:fld id="{B4055283-F943-48C5-A445-03ED77BCA813}" type="slidenum">
              <a:rPr lang="en-IN" smtClean="0"/>
              <a:t>‹#›</a:t>
            </a:fld>
            <a:endParaRPr lang="en-IN" dirty="0"/>
          </a:p>
        </p:txBody>
      </p:sp>
    </p:spTree>
    <p:extLst>
      <p:ext uri="{BB962C8B-B14F-4D97-AF65-F5344CB8AC3E}">
        <p14:creationId xmlns:p14="http://schemas.microsoft.com/office/powerpoint/2010/main" val="228387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D89B-00C2-E5C3-0C74-98AD308438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5DBCBD-CC1D-348F-6033-1C6CC20BC5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45E3F5-A863-2A44-BD97-41EDC44CA9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A8FE32-AA12-4CCC-028C-0404CEE2904B}"/>
              </a:ext>
            </a:extLst>
          </p:cNvPr>
          <p:cNvSpPr>
            <a:spLocks noGrp="1"/>
          </p:cNvSpPr>
          <p:nvPr>
            <p:ph type="dt" sz="half" idx="10"/>
          </p:nvPr>
        </p:nvSpPr>
        <p:spPr/>
        <p:txBody>
          <a:bodyPr/>
          <a:lstStyle/>
          <a:p>
            <a:fld id="{8BB108BF-1AFD-4BA9-9D4A-F55F639CF9A1}" type="datetimeFigureOut">
              <a:rPr lang="en-IN" smtClean="0"/>
              <a:t>24-02-2023</a:t>
            </a:fld>
            <a:endParaRPr lang="en-IN" dirty="0"/>
          </a:p>
        </p:txBody>
      </p:sp>
      <p:sp>
        <p:nvSpPr>
          <p:cNvPr id="6" name="Footer Placeholder 5">
            <a:extLst>
              <a:ext uri="{FF2B5EF4-FFF2-40B4-BE49-F238E27FC236}">
                <a16:creationId xmlns:a16="http://schemas.microsoft.com/office/drawing/2014/main" id="{85BCD0D2-B7DA-1E09-CCC0-492B4327882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86E313E-30E0-AAE9-9608-8FB3AD0BEF5E}"/>
              </a:ext>
            </a:extLst>
          </p:cNvPr>
          <p:cNvSpPr>
            <a:spLocks noGrp="1"/>
          </p:cNvSpPr>
          <p:nvPr>
            <p:ph type="sldNum" sz="quarter" idx="12"/>
          </p:nvPr>
        </p:nvSpPr>
        <p:spPr/>
        <p:txBody>
          <a:bodyPr/>
          <a:lstStyle/>
          <a:p>
            <a:fld id="{B4055283-F943-48C5-A445-03ED77BCA813}" type="slidenum">
              <a:rPr lang="en-IN" smtClean="0"/>
              <a:t>‹#›</a:t>
            </a:fld>
            <a:endParaRPr lang="en-IN" dirty="0"/>
          </a:p>
        </p:txBody>
      </p:sp>
    </p:spTree>
    <p:extLst>
      <p:ext uri="{BB962C8B-B14F-4D97-AF65-F5344CB8AC3E}">
        <p14:creationId xmlns:p14="http://schemas.microsoft.com/office/powerpoint/2010/main" val="326024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2905-1D21-39E8-8E41-931B098239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5BE4DA-AE5E-3D82-AC4F-24EC2F8FA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CFA2F-0703-43D8-CF3E-1A3D78FF9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08C7AF-9AA5-B595-9018-C0E072DEF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839A10-4182-DF5B-4142-8ADB51AC9B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C9F907-8324-D906-5351-BB0BA3CEF1D6}"/>
              </a:ext>
            </a:extLst>
          </p:cNvPr>
          <p:cNvSpPr>
            <a:spLocks noGrp="1"/>
          </p:cNvSpPr>
          <p:nvPr>
            <p:ph type="dt" sz="half" idx="10"/>
          </p:nvPr>
        </p:nvSpPr>
        <p:spPr/>
        <p:txBody>
          <a:bodyPr/>
          <a:lstStyle/>
          <a:p>
            <a:fld id="{8BB108BF-1AFD-4BA9-9D4A-F55F639CF9A1}" type="datetimeFigureOut">
              <a:rPr lang="en-IN" smtClean="0"/>
              <a:t>24-02-2023</a:t>
            </a:fld>
            <a:endParaRPr lang="en-IN" dirty="0"/>
          </a:p>
        </p:txBody>
      </p:sp>
      <p:sp>
        <p:nvSpPr>
          <p:cNvPr id="8" name="Footer Placeholder 7">
            <a:extLst>
              <a:ext uri="{FF2B5EF4-FFF2-40B4-BE49-F238E27FC236}">
                <a16:creationId xmlns:a16="http://schemas.microsoft.com/office/drawing/2014/main" id="{4C952907-2D8F-F92B-929D-68EC6E198CC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AA43EF3-967C-D47F-276A-35FE09A69F75}"/>
              </a:ext>
            </a:extLst>
          </p:cNvPr>
          <p:cNvSpPr>
            <a:spLocks noGrp="1"/>
          </p:cNvSpPr>
          <p:nvPr>
            <p:ph type="sldNum" sz="quarter" idx="12"/>
          </p:nvPr>
        </p:nvSpPr>
        <p:spPr/>
        <p:txBody>
          <a:bodyPr/>
          <a:lstStyle/>
          <a:p>
            <a:fld id="{B4055283-F943-48C5-A445-03ED77BCA813}" type="slidenum">
              <a:rPr lang="en-IN" smtClean="0"/>
              <a:t>‹#›</a:t>
            </a:fld>
            <a:endParaRPr lang="en-IN" dirty="0"/>
          </a:p>
        </p:txBody>
      </p:sp>
    </p:spTree>
    <p:extLst>
      <p:ext uri="{BB962C8B-B14F-4D97-AF65-F5344CB8AC3E}">
        <p14:creationId xmlns:p14="http://schemas.microsoft.com/office/powerpoint/2010/main" val="402491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BC0A-543F-9AC7-3C77-173CFFFFC4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442752-ACA6-084A-85FF-D3808CBDB281}"/>
              </a:ext>
            </a:extLst>
          </p:cNvPr>
          <p:cNvSpPr>
            <a:spLocks noGrp="1"/>
          </p:cNvSpPr>
          <p:nvPr>
            <p:ph type="dt" sz="half" idx="10"/>
          </p:nvPr>
        </p:nvSpPr>
        <p:spPr/>
        <p:txBody>
          <a:bodyPr/>
          <a:lstStyle/>
          <a:p>
            <a:fld id="{8BB108BF-1AFD-4BA9-9D4A-F55F639CF9A1}" type="datetimeFigureOut">
              <a:rPr lang="en-IN" smtClean="0"/>
              <a:t>24-02-2023</a:t>
            </a:fld>
            <a:endParaRPr lang="en-IN" dirty="0"/>
          </a:p>
        </p:txBody>
      </p:sp>
      <p:sp>
        <p:nvSpPr>
          <p:cNvPr id="4" name="Footer Placeholder 3">
            <a:extLst>
              <a:ext uri="{FF2B5EF4-FFF2-40B4-BE49-F238E27FC236}">
                <a16:creationId xmlns:a16="http://schemas.microsoft.com/office/drawing/2014/main" id="{16F04CD7-A82E-86C0-0B78-FC78E3D80E8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D44356F-6461-FF09-3FF2-6A65803444A3}"/>
              </a:ext>
            </a:extLst>
          </p:cNvPr>
          <p:cNvSpPr>
            <a:spLocks noGrp="1"/>
          </p:cNvSpPr>
          <p:nvPr>
            <p:ph type="sldNum" sz="quarter" idx="12"/>
          </p:nvPr>
        </p:nvSpPr>
        <p:spPr/>
        <p:txBody>
          <a:bodyPr/>
          <a:lstStyle/>
          <a:p>
            <a:fld id="{B4055283-F943-48C5-A445-03ED77BCA813}" type="slidenum">
              <a:rPr lang="en-IN" smtClean="0"/>
              <a:t>‹#›</a:t>
            </a:fld>
            <a:endParaRPr lang="en-IN" dirty="0"/>
          </a:p>
        </p:txBody>
      </p:sp>
    </p:spTree>
    <p:extLst>
      <p:ext uri="{BB962C8B-B14F-4D97-AF65-F5344CB8AC3E}">
        <p14:creationId xmlns:p14="http://schemas.microsoft.com/office/powerpoint/2010/main" val="422132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BD1E6B-E11D-7896-7055-41814DA3CE37}"/>
              </a:ext>
            </a:extLst>
          </p:cNvPr>
          <p:cNvSpPr>
            <a:spLocks noGrp="1"/>
          </p:cNvSpPr>
          <p:nvPr>
            <p:ph type="dt" sz="half" idx="10"/>
          </p:nvPr>
        </p:nvSpPr>
        <p:spPr/>
        <p:txBody>
          <a:bodyPr/>
          <a:lstStyle/>
          <a:p>
            <a:fld id="{8BB108BF-1AFD-4BA9-9D4A-F55F639CF9A1}" type="datetimeFigureOut">
              <a:rPr lang="en-IN" smtClean="0"/>
              <a:t>24-02-2023</a:t>
            </a:fld>
            <a:endParaRPr lang="en-IN" dirty="0"/>
          </a:p>
        </p:txBody>
      </p:sp>
      <p:sp>
        <p:nvSpPr>
          <p:cNvPr id="3" name="Footer Placeholder 2">
            <a:extLst>
              <a:ext uri="{FF2B5EF4-FFF2-40B4-BE49-F238E27FC236}">
                <a16:creationId xmlns:a16="http://schemas.microsoft.com/office/drawing/2014/main" id="{0638736C-024B-8337-AF9B-DACA0154856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962396F-F9D7-61DD-3C7F-E4CA317A0F3A}"/>
              </a:ext>
            </a:extLst>
          </p:cNvPr>
          <p:cNvSpPr>
            <a:spLocks noGrp="1"/>
          </p:cNvSpPr>
          <p:nvPr>
            <p:ph type="sldNum" sz="quarter" idx="12"/>
          </p:nvPr>
        </p:nvSpPr>
        <p:spPr/>
        <p:txBody>
          <a:bodyPr/>
          <a:lstStyle/>
          <a:p>
            <a:fld id="{B4055283-F943-48C5-A445-03ED77BCA813}" type="slidenum">
              <a:rPr lang="en-IN" smtClean="0"/>
              <a:t>‹#›</a:t>
            </a:fld>
            <a:endParaRPr lang="en-IN" dirty="0"/>
          </a:p>
        </p:txBody>
      </p:sp>
    </p:spTree>
    <p:extLst>
      <p:ext uri="{BB962C8B-B14F-4D97-AF65-F5344CB8AC3E}">
        <p14:creationId xmlns:p14="http://schemas.microsoft.com/office/powerpoint/2010/main" val="122902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9656-5BE6-F2EF-FC5B-BE99F23A0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52ACE2-A3F8-F155-4AC7-ECEC0DF8C1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E22B7F-4636-8A58-0CD5-9175207B2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5264F-0AE1-4BDD-AB8C-A586F1DB79D5}"/>
              </a:ext>
            </a:extLst>
          </p:cNvPr>
          <p:cNvSpPr>
            <a:spLocks noGrp="1"/>
          </p:cNvSpPr>
          <p:nvPr>
            <p:ph type="dt" sz="half" idx="10"/>
          </p:nvPr>
        </p:nvSpPr>
        <p:spPr/>
        <p:txBody>
          <a:bodyPr/>
          <a:lstStyle/>
          <a:p>
            <a:fld id="{8BB108BF-1AFD-4BA9-9D4A-F55F639CF9A1}" type="datetimeFigureOut">
              <a:rPr lang="en-IN" smtClean="0"/>
              <a:t>24-02-2023</a:t>
            </a:fld>
            <a:endParaRPr lang="en-IN" dirty="0"/>
          </a:p>
        </p:txBody>
      </p:sp>
      <p:sp>
        <p:nvSpPr>
          <p:cNvPr id="6" name="Footer Placeholder 5">
            <a:extLst>
              <a:ext uri="{FF2B5EF4-FFF2-40B4-BE49-F238E27FC236}">
                <a16:creationId xmlns:a16="http://schemas.microsoft.com/office/drawing/2014/main" id="{2BA0D02F-6B6E-6A78-8618-A483935936C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5D67827-93D1-2E43-E27D-2BC4C90C9829}"/>
              </a:ext>
            </a:extLst>
          </p:cNvPr>
          <p:cNvSpPr>
            <a:spLocks noGrp="1"/>
          </p:cNvSpPr>
          <p:nvPr>
            <p:ph type="sldNum" sz="quarter" idx="12"/>
          </p:nvPr>
        </p:nvSpPr>
        <p:spPr/>
        <p:txBody>
          <a:bodyPr/>
          <a:lstStyle/>
          <a:p>
            <a:fld id="{B4055283-F943-48C5-A445-03ED77BCA813}" type="slidenum">
              <a:rPr lang="en-IN" smtClean="0"/>
              <a:t>‹#›</a:t>
            </a:fld>
            <a:endParaRPr lang="en-IN" dirty="0"/>
          </a:p>
        </p:txBody>
      </p:sp>
    </p:spTree>
    <p:extLst>
      <p:ext uri="{BB962C8B-B14F-4D97-AF65-F5344CB8AC3E}">
        <p14:creationId xmlns:p14="http://schemas.microsoft.com/office/powerpoint/2010/main" val="342744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985C-2558-36FD-6587-06A68D85A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4FE4AB-7427-F36C-B3DE-908D98FB3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C74E63DE-C7FC-4E6E-7DA1-597B5DD9D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BE7E35-7D92-A7BA-76D5-75CD730E7971}"/>
              </a:ext>
            </a:extLst>
          </p:cNvPr>
          <p:cNvSpPr>
            <a:spLocks noGrp="1"/>
          </p:cNvSpPr>
          <p:nvPr>
            <p:ph type="dt" sz="half" idx="10"/>
          </p:nvPr>
        </p:nvSpPr>
        <p:spPr/>
        <p:txBody>
          <a:bodyPr/>
          <a:lstStyle/>
          <a:p>
            <a:fld id="{8BB108BF-1AFD-4BA9-9D4A-F55F639CF9A1}" type="datetimeFigureOut">
              <a:rPr lang="en-IN" smtClean="0"/>
              <a:t>24-02-2023</a:t>
            </a:fld>
            <a:endParaRPr lang="en-IN" dirty="0"/>
          </a:p>
        </p:txBody>
      </p:sp>
      <p:sp>
        <p:nvSpPr>
          <p:cNvPr id="6" name="Footer Placeholder 5">
            <a:extLst>
              <a:ext uri="{FF2B5EF4-FFF2-40B4-BE49-F238E27FC236}">
                <a16:creationId xmlns:a16="http://schemas.microsoft.com/office/drawing/2014/main" id="{42F85550-0AA6-CF10-F77B-C7D459F4EBB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D65D076-D7AA-C936-85DD-0ED77A5FFB63}"/>
              </a:ext>
            </a:extLst>
          </p:cNvPr>
          <p:cNvSpPr>
            <a:spLocks noGrp="1"/>
          </p:cNvSpPr>
          <p:nvPr>
            <p:ph type="sldNum" sz="quarter" idx="12"/>
          </p:nvPr>
        </p:nvSpPr>
        <p:spPr/>
        <p:txBody>
          <a:bodyPr/>
          <a:lstStyle/>
          <a:p>
            <a:fld id="{B4055283-F943-48C5-A445-03ED77BCA813}" type="slidenum">
              <a:rPr lang="en-IN" smtClean="0"/>
              <a:t>‹#›</a:t>
            </a:fld>
            <a:endParaRPr lang="en-IN" dirty="0"/>
          </a:p>
        </p:txBody>
      </p:sp>
    </p:spTree>
    <p:extLst>
      <p:ext uri="{BB962C8B-B14F-4D97-AF65-F5344CB8AC3E}">
        <p14:creationId xmlns:p14="http://schemas.microsoft.com/office/powerpoint/2010/main" val="63071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57443-F1BC-5B68-F1A2-AD4A99C43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7A656C-FE0A-41B4-8B19-4326E974B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5491BE-5D25-9ED9-768A-8A23348B7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108BF-1AFD-4BA9-9D4A-F55F639CF9A1}" type="datetimeFigureOut">
              <a:rPr lang="en-IN" smtClean="0"/>
              <a:t>24-02-2023</a:t>
            </a:fld>
            <a:endParaRPr lang="en-IN" dirty="0"/>
          </a:p>
        </p:txBody>
      </p:sp>
      <p:sp>
        <p:nvSpPr>
          <p:cNvPr id="5" name="Footer Placeholder 4">
            <a:extLst>
              <a:ext uri="{FF2B5EF4-FFF2-40B4-BE49-F238E27FC236}">
                <a16:creationId xmlns:a16="http://schemas.microsoft.com/office/drawing/2014/main" id="{970D3672-2369-FF0E-298F-BB2F621B6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288373E-7E98-CFBC-2346-38B09823AE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55283-F943-48C5-A445-03ED77BCA813}" type="slidenum">
              <a:rPr lang="en-IN" smtClean="0"/>
              <a:t>‹#›</a:t>
            </a:fld>
            <a:endParaRPr lang="en-IN" dirty="0"/>
          </a:p>
        </p:txBody>
      </p:sp>
    </p:spTree>
    <p:extLst>
      <p:ext uri="{BB962C8B-B14F-4D97-AF65-F5344CB8AC3E}">
        <p14:creationId xmlns:p14="http://schemas.microsoft.com/office/powerpoint/2010/main" val="3221420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57F14-3B1D-9FA5-16B0-82556E2BBA30}"/>
              </a:ext>
            </a:extLst>
          </p:cNvPr>
          <p:cNvSpPr>
            <a:spLocks noGrp="1"/>
          </p:cNvSpPr>
          <p:nvPr>
            <p:ph idx="1"/>
          </p:nvPr>
        </p:nvSpPr>
        <p:spPr>
          <a:xfrm>
            <a:off x="399661" y="0"/>
            <a:ext cx="10515600" cy="6680201"/>
          </a:xfrm>
        </p:spPr>
        <p:txBody>
          <a:bodyPr>
            <a:normAutofit/>
          </a:bodyPr>
          <a:lstStyle/>
          <a:p>
            <a:pPr marL="0" indent="0">
              <a:buNone/>
            </a:pPr>
            <a:endParaRPr lang="en-IN" b="1" dirty="0">
              <a:cs typeface="Times New Roman" panose="02020603050405020304" pitchFamily="18" charset="0"/>
            </a:endParaRPr>
          </a:p>
          <a:p>
            <a:pPr marL="0" indent="0" algn="ctr">
              <a:buNone/>
            </a:pPr>
            <a:r>
              <a:rPr lang="en-IN" sz="3200" b="1" dirty="0">
                <a:cs typeface="Times New Roman" panose="02020603050405020304" pitchFamily="18" charset="0"/>
              </a:rPr>
              <a:t>Introduction</a:t>
            </a:r>
            <a:endParaRPr lang="en-IN" sz="2000" b="1" dirty="0">
              <a:solidFill>
                <a:srgbClr val="000009"/>
              </a:solidFill>
              <a:cs typeface="Times New Roman" panose="02020603050405020304" pitchFamily="18" charset="0"/>
            </a:endParaRPr>
          </a:p>
          <a:p>
            <a:pPr marL="0" indent="0">
              <a:buNone/>
            </a:pPr>
            <a:r>
              <a:rPr lang="en-IN" b="1" dirty="0">
                <a:solidFill>
                  <a:srgbClr val="000009"/>
                </a:solidFill>
                <a:cs typeface="Times New Roman" panose="02020603050405020304" pitchFamily="18" charset="0"/>
              </a:rPr>
              <a:t>1.1 Problem</a:t>
            </a:r>
            <a:r>
              <a:rPr lang="en-IN" b="1" spc="10" dirty="0">
                <a:solidFill>
                  <a:srgbClr val="000009"/>
                </a:solidFill>
                <a:cs typeface="Times New Roman" panose="02020603050405020304" pitchFamily="18" charset="0"/>
              </a:rPr>
              <a:t> </a:t>
            </a:r>
            <a:r>
              <a:rPr lang="en-IN" b="1" spc="-5" dirty="0">
                <a:solidFill>
                  <a:srgbClr val="000009"/>
                </a:solidFill>
                <a:cs typeface="Times New Roman" panose="02020603050405020304" pitchFamily="18" charset="0"/>
              </a:rPr>
              <a:t>Summary</a:t>
            </a:r>
          </a:p>
          <a:p>
            <a:pPr marL="457200">
              <a:lnSpc>
                <a:spcPct val="107000"/>
              </a:lnSpc>
              <a:spcAft>
                <a:spcPts val="800"/>
              </a:spcAft>
            </a:pPr>
            <a:r>
              <a:rPr lang="en-IN" sz="2400" spc="-5" dirty="0">
                <a:solidFill>
                  <a:srgbClr val="000009"/>
                </a:solidFill>
                <a:cs typeface="Times New Roman" panose="02020603050405020304" pitchFamily="18" charset="0"/>
              </a:rPr>
              <a:t> </a:t>
            </a:r>
            <a:r>
              <a:rPr lang="en-US" sz="2400" dirty="0">
                <a:solidFill>
                  <a:srgbClr val="00000A"/>
                </a:solidFill>
                <a:effectLst/>
                <a:ea typeface="Times New Roman" panose="02020603050405020304" pitchFamily="18" charset="0"/>
              </a:rPr>
              <a:t>Geoid Vistech Pvt. Ltd. gives credit with decided interest on it to Individuals/Small Business owners, but the company has to manage all information like Credit Amount, Detail about the Credit taker, when installments will be paid back.</a:t>
            </a:r>
            <a:endParaRPr lang="en-IN" sz="2400" dirty="0">
              <a:solidFill>
                <a:srgbClr val="00000A"/>
              </a:solidFill>
              <a:effectLst/>
              <a:ea typeface="Calibri" panose="020F0502020204030204" pitchFamily="34" charset="0"/>
            </a:endParaRPr>
          </a:p>
          <a:p>
            <a:pPr marL="457200">
              <a:lnSpc>
                <a:spcPct val="107000"/>
              </a:lnSpc>
              <a:spcAft>
                <a:spcPts val="800"/>
              </a:spcAft>
            </a:pPr>
            <a:r>
              <a:rPr lang="en-US" sz="2400" dirty="0">
                <a:solidFill>
                  <a:srgbClr val="00000A"/>
                </a:solidFill>
                <a:effectLst/>
                <a:ea typeface="Times New Roman" panose="02020603050405020304" pitchFamily="18" charset="0"/>
              </a:rPr>
              <a:t>But the company has to manage all this work manually in Excel Sheets which is very hard to keep up with.</a:t>
            </a:r>
          </a:p>
          <a:p>
            <a:pPr marL="0" indent="0" algn="l" rtl="0" fontAlgn="base">
              <a:buNone/>
            </a:pPr>
            <a:r>
              <a:rPr lang="en-IN" b="1" dirty="0">
                <a:cs typeface="Times New Roman" panose="02020603050405020304" pitchFamily="18" charset="0"/>
              </a:rPr>
              <a:t>1.2 Project Purpose </a:t>
            </a:r>
            <a:endParaRPr lang="en-IN" dirty="0">
              <a:solidFill>
                <a:srgbClr val="000000"/>
              </a:solidFill>
            </a:endParaRPr>
          </a:p>
          <a:p>
            <a:pPr marL="457200">
              <a:lnSpc>
                <a:spcPct val="107000"/>
              </a:lnSpc>
              <a:spcAft>
                <a:spcPts val="800"/>
              </a:spcAft>
            </a:pPr>
            <a:r>
              <a:rPr lang="en-US" sz="2400" dirty="0">
                <a:solidFill>
                  <a:srgbClr val="00000A"/>
                </a:solidFill>
                <a:effectLst/>
                <a:ea typeface="Times New Roman" panose="02020603050405020304" pitchFamily="18" charset="0"/>
              </a:rPr>
              <a:t>This application’s main purpose behind creating CMS application is to take the whole work </a:t>
            </a:r>
            <a:r>
              <a:rPr lang="en-US" sz="2400" dirty="0">
                <a:solidFill>
                  <a:srgbClr val="00000A"/>
                </a:solidFill>
                <a:ea typeface="Times New Roman" panose="02020603050405020304" pitchFamily="18" charset="0"/>
              </a:rPr>
              <a:t>of adding data to Excel and managing it</a:t>
            </a:r>
            <a:r>
              <a:rPr lang="en-US" sz="2400" dirty="0">
                <a:solidFill>
                  <a:srgbClr val="00000A"/>
                </a:solidFill>
                <a:effectLst/>
                <a:ea typeface="Times New Roman" panose="02020603050405020304" pitchFamily="18" charset="0"/>
              </a:rPr>
              <a:t> online and automate it through Python Programming.</a:t>
            </a:r>
          </a:p>
        </p:txBody>
      </p:sp>
    </p:spTree>
    <p:extLst>
      <p:ext uri="{BB962C8B-B14F-4D97-AF65-F5344CB8AC3E}">
        <p14:creationId xmlns:p14="http://schemas.microsoft.com/office/powerpoint/2010/main" val="318695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A3F6-33D8-A53C-47DE-FB6769A26E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151350-D858-F4D4-2D6F-0E5FC36DE17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2994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40F3-2963-74D1-C5A9-CD458F29C8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1EB03A-EAE2-D79E-32D1-228BBE7C6D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61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4D2AC-9FF6-1A46-F047-90D86BA6B1C9}"/>
              </a:ext>
            </a:extLst>
          </p:cNvPr>
          <p:cNvSpPr>
            <a:spLocks noGrp="1"/>
          </p:cNvSpPr>
          <p:nvPr>
            <p:ph idx="1"/>
          </p:nvPr>
        </p:nvSpPr>
        <p:spPr>
          <a:xfrm>
            <a:off x="167951" y="167951"/>
            <a:ext cx="11185849" cy="6009012"/>
          </a:xfrm>
        </p:spPr>
        <p:txBody>
          <a:bodyPr>
            <a:normAutofit/>
          </a:bodyPr>
          <a:lstStyle/>
          <a:p>
            <a:endParaRPr lang="en-IN" dirty="0"/>
          </a:p>
        </p:txBody>
      </p:sp>
    </p:spTree>
    <p:extLst>
      <p:ext uri="{BB962C8B-B14F-4D97-AF65-F5344CB8AC3E}">
        <p14:creationId xmlns:p14="http://schemas.microsoft.com/office/powerpoint/2010/main" val="27468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A810D-B04D-053B-F60B-8B3277490B9F}"/>
              </a:ext>
            </a:extLst>
          </p:cNvPr>
          <p:cNvSpPr>
            <a:spLocks noGrp="1"/>
          </p:cNvSpPr>
          <p:nvPr>
            <p:ph idx="1"/>
          </p:nvPr>
        </p:nvSpPr>
        <p:spPr>
          <a:xfrm>
            <a:off x="683467" y="0"/>
            <a:ext cx="10825065" cy="5604669"/>
          </a:xfrm>
        </p:spPr>
        <p:txBody>
          <a:bodyPr>
            <a:normAutofit/>
          </a:bodyPr>
          <a:lstStyle/>
          <a:p>
            <a:pPr marL="0" indent="0" algn="l" rtl="0" fontAlgn="base">
              <a:buNone/>
            </a:pPr>
            <a:endParaRPr lang="en-IN" sz="2000" b="1" dirty="0">
              <a:cs typeface="Times New Roman" panose="02020603050405020304" pitchFamily="18" charset="0"/>
            </a:endParaRPr>
          </a:p>
          <a:p>
            <a:pPr marL="0" indent="0" algn="just">
              <a:buNone/>
            </a:pPr>
            <a:r>
              <a:rPr lang="en-IN" b="1" dirty="0">
                <a:cs typeface="Times New Roman" panose="02020603050405020304" pitchFamily="18" charset="0"/>
              </a:rPr>
              <a:t>1.3 Project Scope</a:t>
            </a:r>
            <a:endParaRPr lang="en-IN" dirty="0">
              <a:cs typeface="Times New Roman" panose="02020603050405020304" pitchFamily="18" charset="0"/>
            </a:endParaRPr>
          </a:p>
          <a:p>
            <a:pPr marL="0" indent="0">
              <a:buNone/>
            </a:pPr>
            <a:r>
              <a:rPr lang="en-US" sz="2000" dirty="0">
                <a:solidFill>
                  <a:srgbClr val="00000A"/>
                </a:solidFill>
                <a:effectLst/>
                <a:ea typeface="Times New Roman" panose="02020603050405020304" pitchFamily="18" charset="0"/>
              </a:rPr>
              <a:t>Our </a:t>
            </a:r>
            <a:r>
              <a:rPr lang="en-US" sz="2000" dirty="0">
                <a:solidFill>
                  <a:srgbClr val="00000A"/>
                </a:solidFill>
                <a:ea typeface="Times New Roman" panose="02020603050405020304" pitchFamily="18" charset="0"/>
              </a:rPr>
              <a:t>scope is t</a:t>
            </a:r>
            <a:r>
              <a:rPr lang="en-US" sz="2000" dirty="0">
                <a:solidFill>
                  <a:srgbClr val="00000A"/>
                </a:solidFill>
                <a:effectLst/>
                <a:ea typeface="Times New Roman" panose="02020603050405020304" pitchFamily="18" charset="0"/>
              </a:rPr>
              <a:t>o help all the “Credit” lenders like Geoid Vistech, in managing the data( adding, updating or keeping with it), create an installment timeline(Date of the Installments) and to keep the User hassle free not to worry about remembering upcoming installments.</a:t>
            </a:r>
          </a:p>
          <a:p>
            <a:pPr marL="0" indent="0">
              <a:buNone/>
            </a:pPr>
            <a:br>
              <a:rPr lang="en-US" b="0" i="0" dirty="0">
                <a:solidFill>
                  <a:srgbClr val="000000"/>
                </a:solidFill>
                <a:effectLst/>
              </a:rPr>
            </a:br>
            <a:r>
              <a:rPr lang="en-IN" b="1" dirty="0">
                <a:cs typeface="Times New Roman" panose="02020603050405020304" pitchFamily="18" charset="0"/>
              </a:rPr>
              <a:t>1.4 Project Objective</a:t>
            </a:r>
            <a:endParaRPr lang="en-IN" dirty="0">
              <a:cs typeface="Times New Roman" panose="02020603050405020304" pitchFamily="18" charset="0"/>
            </a:endParaRPr>
          </a:p>
          <a:p>
            <a:pPr marL="457200">
              <a:lnSpc>
                <a:spcPct val="107000"/>
              </a:lnSpc>
              <a:spcAft>
                <a:spcPts val="800"/>
              </a:spcAft>
            </a:pPr>
            <a:r>
              <a:rPr lang="en-US" sz="2000" dirty="0">
                <a:solidFill>
                  <a:srgbClr val="00000A"/>
                </a:solidFill>
                <a:effectLst/>
                <a:ea typeface="Times New Roman" panose="02020603050405020304" pitchFamily="18" charset="0"/>
              </a:rPr>
              <a:t>The objective of this application is to go with a computerized system that manages the details about money lend by Credit Lender, and to help owners need not to worry about any detail about it.</a:t>
            </a:r>
            <a:endParaRPr lang="en-IN" sz="2000" i="0" dirty="0">
              <a:solidFill>
                <a:srgbClr val="000000"/>
              </a:solidFill>
              <a:effectLst/>
            </a:endParaRPr>
          </a:p>
          <a:p>
            <a:pPr marL="457200">
              <a:lnSpc>
                <a:spcPct val="107000"/>
              </a:lnSpc>
              <a:spcAft>
                <a:spcPts val="800"/>
              </a:spcAft>
            </a:pPr>
            <a:endParaRPr lang="en-IN" dirty="0"/>
          </a:p>
        </p:txBody>
      </p:sp>
    </p:spTree>
    <p:extLst>
      <p:ext uri="{BB962C8B-B14F-4D97-AF65-F5344CB8AC3E}">
        <p14:creationId xmlns:p14="http://schemas.microsoft.com/office/powerpoint/2010/main" val="190338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0C6B79-93D0-374D-1061-3AF4A4B69828}"/>
              </a:ext>
            </a:extLst>
          </p:cNvPr>
          <p:cNvSpPr>
            <a:spLocks noGrp="1"/>
          </p:cNvSpPr>
          <p:nvPr>
            <p:ph type="title"/>
          </p:nvPr>
        </p:nvSpPr>
        <p:spPr>
          <a:xfrm>
            <a:off x="838200" y="0"/>
            <a:ext cx="10515600" cy="1137105"/>
          </a:xfrm>
        </p:spPr>
        <p:txBody>
          <a:bodyPr/>
          <a:lstStyle/>
          <a:p>
            <a:pPr algn="ctr"/>
            <a:r>
              <a:rPr lang="en-IN" b="1" dirty="0">
                <a:latin typeface="Times New Roman" panose="02020603050405020304" pitchFamily="18" charset="0"/>
                <a:cs typeface="Times New Roman" panose="02020603050405020304" pitchFamily="18" charset="0"/>
              </a:rPr>
              <a:t>System Specification </a:t>
            </a:r>
          </a:p>
        </p:txBody>
      </p:sp>
      <p:sp>
        <p:nvSpPr>
          <p:cNvPr id="3" name="Content Placeholder 2">
            <a:extLst>
              <a:ext uri="{FF2B5EF4-FFF2-40B4-BE49-F238E27FC236}">
                <a16:creationId xmlns:a16="http://schemas.microsoft.com/office/drawing/2014/main" id="{97202585-ADC6-A2A4-250D-FC493AD6AF12}"/>
              </a:ext>
            </a:extLst>
          </p:cNvPr>
          <p:cNvSpPr>
            <a:spLocks noGrp="1"/>
          </p:cNvSpPr>
          <p:nvPr>
            <p:ph idx="4294967295"/>
          </p:nvPr>
        </p:nvSpPr>
        <p:spPr>
          <a:xfrm>
            <a:off x="838200" y="1137105"/>
            <a:ext cx="10515600" cy="5355770"/>
          </a:xfrm>
        </p:spPr>
        <p:txBody>
          <a:bodyPr>
            <a:normAutofit/>
          </a:bodyPr>
          <a:lstStyle/>
          <a:p>
            <a:pPr marL="0" indent="0" algn="just" rtl="0" eaLnBrk="1" fontAlgn="t" latinLnBrk="0" hangingPunct="1">
              <a:spcBef>
                <a:spcPts val="284"/>
              </a:spcBef>
              <a:spcAft>
                <a:spcPts val="0"/>
              </a:spcAft>
              <a:buNone/>
            </a:pPr>
            <a:endParaRPr lang="en-IN" sz="2000" b="1" i="0" u="none" strike="noStrike" dirty="0">
              <a:effectLst/>
              <a:cs typeface="Times New Roman" panose="02020603050405020304" pitchFamily="18" charset="0"/>
            </a:endParaRPr>
          </a:p>
          <a:p>
            <a:pPr marL="0" indent="0" algn="just" rtl="0" eaLnBrk="1" fontAlgn="t" latinLnBrk="0" hangingPunct="1">
              <a:spcBef>
                <a:spcPts val="284"/>
              </a:spcBef>
              <a:spcAft>
                <a:spcPts val="0"/>
              </a:spcAft>
              <a:buNone/>
            </a:pPr>
            <a:r>
              <a:rPr lang="en-US" sz="2000" b="1" i="0" u="none" strike="noStrike" dirty="0">
                <a:effectLst/>
                <a:cs typeface="Times New Roman" panose="02020603050405020304" pitchFamily="18" charset="0"/>
              </a:rPr>
              <a:t>2.1 Hardware requirement:- </a:t>
            </a:r>
          </a:p>
          <a:p>
            <a:pPr marL="457200">
              <a:lnSpc>
                <a:spcPct val="107000"/>
              </a:lnSpc>
              <a:spcAft>
                <a:spcPts val="800"/>
              </a:spcAft>
            </a:pPr>
            <a:r>
              <a:rPr lang="en-US" sz="2000" dirty="0">
                <a:solidFill>
                  <a:srgbClr val="00000A"/>
                </a:solidFill>
                <a:effectLst/>
                <a:ea typeface="Times New Roman" panose="02020603050405020304" pitchFamily="18" charset="0"/>
              </a:rPr>
              <a:t>Minimum Hardware:	-RAM : 2 GB</a:t>
            </a:r>
            <a:endParaRPr lang="en-IN" sz="2000" dirty="0">
              <a:solidFill>
                <a:srgbClr val="00000A"/>
              </a:solidFill>
              <a:effectLst/>
              <a:ea typeface="Calibri" panose="020F0502020204030204" pitchFamily="34" charset="0"/>
            </a:endParaRPr>
          </a:p>
          <a:p>
            <a:pPr marL="457200" indent="0">
              <a:lnSpc>
                <a:spcPct val="107000"/>
              </a:lnSpc>
              <a:spcAft>
                <a:spcPts val="800"/>
              </a:spcAft>
              <a:buNone/>
            </a:pPr>
            <a:r>
              <a:rPr lang="en-US" sz="2000" dirty="0">
                <a:solidFill>
                  <a:srgbClr val="00000A"/>
                </a:solidFill>
                <a:effectLst/>
                <a:ea typeface="Times New Roman" panose="02020603050405020304" pitchFamily="18" charset="0"/>
              </a:rPr>
              <a:t>			-CPU : Intel i3 (Gen 7)</a:t>
            </a:r>
            <a:endParaRPr lang="en-IN" sz="2000" dirty="0">
              <a:solidFill>
                <a:srgbClr val="00000A"/>
              </a:solidFill>
              <a:effectLst/>
              <a:ea typeface="Calibri" panose="020F0502020204030204" pitchFamily="34" charset="0"/>
            </a:endParaRPr>
          </a:p>
          <a:p>
            <a:pPr marL="457200" indent="0">
              <a:lnSpc>
                <a:spcPct val="107000"/>
              </a:lnSpc>
              <a:spcAft>
                <a:spcPts val="800"/>
              </a:spcAft>
              <a:buNone/>
            </a:pPr>
            <a:r>
              <a:rPr lang="en-US" sz="2000" dirty="0">
                <a:solidFill>
                  <a:srgbClr val="00000A"/>
                </a:solidFill>
                <a:effectLst/>
                <a:ea typeface="Times New Roman" panose="02020603050405020304" pitchFamily="18" charset="0"/>
              </a:rPr>
              <a:t>			-Storage : Around (400 MB)</a:t>
            </a:r>
            <a:endParaRPr lang="en-IN" sz="2000" dirty="0">
              <a:solidFill>
                <a:srgbClr val="00000A"/>
              </a:solidFill>
              <a:effectLst/>
              <a:ea typeface="Calibri" panose="020F0502020204030204" pitchFamily="34" charset="0"/>
            </a:endParaRPr>
          </a:p>
          <a:p>
            <a:pPr marL="457200">
              <a:lnSpc>
                <a:spcPct val="107000"/>
              </a:lnSpc>
              <a:spcAft>
                <a:spcPts val="800"/>
              </a:spcAft>
            </a:pPr>
            <a:r>
              <a:rPr lang="en-US" sz="2000" dirty="0">
                <a:solidFill>
                  <a:srgbClr val="00000A"/>
                </a:solidFill>
                <a:effectLst/>
                <a:ea typeface="Times New Roman" panose="02020603050405020304" pitchFamily="18" charset="0"/>
              </a:rPr>
              <a:t>Recommended Hardware: RAM : 8 GB</a:t>
            </a:r>
            <a:endParaRPr lang="en-IN" sz="2000" dirty="0">
              <a:solidFill>
                <a:srgbClr val="00000A"/>
              </a:solidFill>
              <a:effectLst/>
              <a:ea typeface="Calibri" panose="020F0502020204030204" pitchFamily="34" charset="0"/>
            </a:endParaRPr>
          </a:p>
          <a:p>
            <a:pPr marL="457200" indent="0">
              <a:lnSpc>
                <a:spcPct val="107000"/>
              </a:lnSpc>
              <a:spcAft>
                <a:spcPts val="800"/>
              </a:spcAft>
              <a:buNone/>
            </a:pPr>
            <a:r>
              <a:rPr lang="en-US" sz="2000" dirty="0">
                <a:solidFill>
                  <a:srgbClr val="00000A"/>
                </a:solidFill>
                <a:effectLst/>
                <a:ea typeface="Times New Roman" panose="02020603050405020304" pitchFamily="18" charset="0"/>
              </a:rPr>
              <a:t>			 CPU : Intel i3 (Gen 9 or above)</a:t>
            </a:r>
            <a:endParaRPr lang="en-IN" sz="2000" dirty="0">
              <a:solidFill>
                <a:srgbClr val="00000A"/>
              </a:solidFill>
              <a:effectLst/>
              <a:ea typeface="Calibri" panose="020F0502020204030204" pitchFamily="34" charset="0"/>
            </a:endParaRPr>
          </a:p>
          <a:p>
            <a:pPr marL="457200" indent="0">
              <a:lnSpc>
                <a:spcPct val="107000"/>
              </a:lnSpc>
              <a:spcAft>
                <a:spcPts val="800"/>
              </a:spcAft>
              <a:buNone/>
            </a:pPr>
            <a:r>
              <a:rPr lang="en-US" sz="2000" dirty="0">
                <a:solidFill>
                  <a:srgbClr val="00000A"/>
                </a:solidFill>
                <a:effectLst/>
                <a:ea typeface="Times New Roman" panose="02020603050405020304" pitchFamily="18" charset="0"/>
              </a:rPr>
              <a:t>			 Storage : 1 GB</a:t>
            </a:r>
            <a:endParaRPr lang="en-US" sz="2000" dirty="0">
              <a:cs typeface="Times New Roman" panose="02020603050405020304" pitchFamily="18" charset="0"/>
            </a:endParaRPr>
          </a:p>
          <a:p>
            <a:pPr marL="457200" indent="-457200" algn="just" rtl="0" eaLnBrk="1" fontAlgn="t" latinLnBrk="0" hangingPunct="1">
              <a:spcBef>
                <a:spcPts val="284"/>
              </a:spcBef>
              <a:spcAft>
                <a:spcPts val="0"/>
              </a:spcAft>
              <a:buAutoNum type="arabicPeriod"/>
            </a:pPr>
            <a:endParaRPr lang="en-US" sz="2000" dirty="0">
              <a:cs typeface="Times New Roman" panose="02020603050405020304" pitchFamily="18" charset="0"/>
            </a:endParaRPr>
          </a:p>
          <a:p>
            <a:pPr marL="0" indent="0" algn="just" fontAlgn="t">
              <a:spcBef>
                <a:spcPts val="284"/>
              </a:spcBef>
              <a:buNone/>
            </a:pPr>
            <a:r>
              <a:rPr lang="en-US" sz="2000" b="1" dirty="0">
                <a:cs typeface="Times New Roman" panose="02020603050405020304" pitchFamily="18" charset="0"/>
              </a:rPr>
              <a:t> 2.2 Software Requirements </a:t>
            </a:r>
            <a:r>
              <a:rPr lang="en-US" sz="2200" b="1" dirty="0">
                <a:cs typeface="Times New Roman" panose="02020603050405020304" pitchFamily="18" charset="0"/>
              </a:rPr>
              <a:t>: </a:t>
            </a:r>
          </a:p>
          <a:p>
            <a:pPr marL="304800">
              <a:lnSpc>
                <a:spcPct val="107000"/>
              </a:lnSpc>
              <a:spcAft>
                <a:spcPts val="800"/>
              </a:spcAft>
            </a:pPr>
            <a:r>
              <a:rPr lang="en-US" sz="1600" dirty="0">
                <a:solidFill>
                  <a:srgbClr val="00000A"/>
                </a:solidFill>
                <a:effectLst/>
                <a:ea typeface="Times New Roman" panose="02020603050405020304" pitchFamily="18" charset="0"/>
              </a:rPr>
              <a:t>   </a:t>
            </a:r>
            <a:r>
              <a:rPr lang="en-US" sz="2000" dirty="0">
                <a:solidFill>
                  <a:srgbClr val="00000A"/>
                </a:solidFill>
                <a:effectLst/>
                <a:ea typeface="Times New Roman" panose="02020603050405020304" pitchFamily="18" charset="0"/>
              </a:rPr>
              <a:t>Recommended OS: 	Windows 10 or above</a:t>
            </a:r>
            <a:endParaRPr lang="en-IN" sz="2000" dirty="0">
              <a:solidFill>
                <a:srgbClr val="00000A"/>
              </a:solidFill>
              <a:effectLst/>
              <a:ea typeface="Calibri" panose="020F0502020204030204" pitchFamily="34" charset="0"/>
            </a:endParaRPr>
          </a:p>
          <a:p>
            <a:pPr marL="0" indent="0" algn="just" fontAlgn="t">
              <a:spcBef>
                <a:spcPts val="284"/>
              </a:spcBef>
              <a:buNone/>
            </a:pPr>
            <a:endParaRPr lang="en-US" sz="2000" i="0" u="none" strike="noStrike" dirty="0">
              <a:effectLst/>
              <a:cs typeface="Times New Roman" panose="02020603050405020304" pitchFamily="18" charset="0"/>
            </a:endParaRPr>
          </a:p>
          <a:p>
            <a:pPr marL="0" indent="0" algn="just" rtl="0" eaLnBrk="1" fontAlgn="t" latinLnBrk="0" hangingPunct="1">
              <a:spcBef>
                <a:spcPts val="284"/>
              </a:spcBef>
              <a:spcAft>
                <a:spcPts val="0"/>
              </a:spcAft>
              <a:buNone/>
            </a:pPr>
            <a:endParaRPr lang="en-US" sz="2000" i="0" u="none" strike="noStrike" dirty="0">
              <a:effectLst/>
              <a:cs typeface="Times New Roman" panose="02020603050405020304" pitchFamily="18" charset="0"/>
            </a:endParaRPr>
          </a:p>
          <a:p>
            <a:pPr marL="457200" indent="-457200" algn="just" rtl="0" eaLnBrk="1" fontAlgn="t" latinLnBrk="0" hangingPunct="1">
              <a:spcBef>
                <a:spcPts val="284"/>
              </a:spcBef>
              <a:spcAft>
                <a:spcPts val="0"/>
              </a:spcAft>
              <a:buAutoNum type="arabicPeriod"/>
            </a:pPr>
            <a:endParaRPr lang="en-US" sz="2000" dirty="0">
              <a:cs typeface="Times New Roman" panose="02020603050405020304" pitchFamily="18" charset="0"/>
            </a:endParaRPr>
          </a:p>
          <a:p>
            <a:pPr marL="0" indent="0" algn="just" rtl="0" eaLnBrk="1" fontAlgn="t" latinLnBrk="0" hangingPunct="1">
              <a:spcBef>
                <a:spcPts val="284"/>
              </a:spcBef>
              <a:spcAft>
                <a:spcPts val="0"/>
              </a:spcAft>
              <a:buNone/>
            </a:pPr>
            <a:endParaRPr lang="en-US" sz="2000" i="0" u="none" strike="noStrike" dirty="0">
              <a:effectLst/>
              <a:cs typeface="Times New Roman" panose="02020603050405020304" pitchFamily="18" charset="0"/>
            </a:endParaRPr>
          </a:p>
          <a:p>
            <a:pPr marL="457200" indent="-457200" algn="just" rtl="0" eaLnBrk="1" fontAlgn="t" latinLnBrk="0" hangingPunct="1">
              <a:spcBef>
                <a:spcPts val="284"/>
              </a:spcBef>
              <a:spcAft>
                <a:spcPts val="0"/>
              </a:spcAft>
              <a:buAutoNum type="arabicPeriod"/>
            </a:pPr>
            <a:endParaRPr lang="en-IN" sz="2000" i="0" u="none" strike="noStrike" dirty="0">
              <a:effectLst/>
              <a:cs typeface="Times New Roman" panose="02020603050405020304" pitchFamily="18" charset="0"/>
            </a:endParaRPr>
          </a:p>
          <a:p>
            <a:pPr marL="0" indent="0" algn="just" rtl="0" eaLnBrk="1" fontAlgn="t" latinLnBrk="0" hangingPunct="1">
              <a:spcBef>
                <a:spcPts val="284"/>
              </a:spcBef>
              <a:spcAft>
                <a:spcPts val="0"/>
              </a:spcAft>
              <a:buNone/>
            </a:pPr>
            <a:endParaRPr lang="en-IN" sz="1800" i="0" u="none" strike="noStrike" dirty="0">
              <a:effectLst/>
            </a:endParaRPr>
          </a:p>
        </p:txBody>
      </p:sp>
    </p:spTree>
    <p:extLst>
      <p:ext uri="{BB962C8B-B14F-4D97-AF65-F5344CB8AC3E}">
        <p14:creationId xmlns:p14="http://schemas.microsoft.com/office/powerpoint/2010/main" val="184765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93C7AB-AE5D-641B-A8F6-5579110F0F3F}"/>
              </a:ext>
            </a:extLst>
          </p:cNvPr>
          <p:cNvSpPr>
            <a:spLocks noGrp="1"/>
          </p:cNvSpPr>
          <p:nvPr>
            <p:ph idx="1"/>
          </p:nvPr>
        </p:nvSpPr>
        <p:spPr>
          <a:xfrm>
            <a:off x="838200" y="0"/>
            <a:ext cx="10515600" cy="6951306"/>
          </a:xfrm>
        </p:spPr>
        <p:txBody>
          <a:bodyPr>
            <a:normAutofit/>
          </a:bodyPr>
          <a:lstStyle/>
          <a:p>
            <a:pPr marL="0" indent="0" algn="just">
              <a:buNone/>
            </a:pPr>
            <a:r>
              <a:rPr lang="en-IN" b="1" dirty="0">
                <a:cs typeface="Times New Roman" panose="02020603050405020304" pitchFamily="18" charset="0"/>
              </a:rPr>
              <a:t>2.3 Requirement Analysis</a:t>
            </a:r>
            <a:endParaRPr lang="en-IN" sz="4000" b="1" dirty="0">
              <a:cs typeface="Times New Roman" panose="02020603050405020304" pitchFamily="18" charset="0"/>
            </a:endParaRPr>
          </a:p>
          <a:p>
            <a:pPr algn="just"/>
            <a:r>
              <a:rPr lang="en-IN" sz="2400" dirty="0">
                <a:cs typeface="Times New Roman" panose="02020603050405020304" pitchFamily="18" charset="0"/>
              </a:rPr>
              <a:t>It is written document  that contains detailed information about the requirement to run the Credit Management System[CMS].</a:t>
            </a:r>
          </a:p>
          <a:p>
            <a:pPr marL="0" indent="0" algn="just">
              <a:buNone/>
            </a:pPr>
            <a:endParaRPr lang="en-IN" sz="2400" dirty="0">
              <a:cs typeface="Times New Roman" panose="02020603050405020304" pitchFamily="18" charset="0"/>
            </a:endParaRPr>
          </a:p>
          <a:p>
            <a:pPr algn="just"/>
            <a:r>
              <a:rPr lang="en-IN" sz="2400" dirty="0">
                <a:cs typeface="Times New Roman" panose="02020603050405020304" pitchFamily="18" charset="0"/>
              </a:rPr>
              <a:t>There are two types requirement :</a:t>
            </a:r>
          </a:p>
          <a:p>
            <a:pPr algn="just">
              <a:buFont typeface="Wingdings" panose="05000000000000000000" pitchFamily="2" charset="2"/>
              <a:buChar char="Ø"/>
            </a:pPr>
            <a:r>
              <a:rPr lang="en-IN" sz="2400" b="1" u="sng" dirty="0">
                <a:cs typeface="Times New Roman" panose="02020603050405020304" pitchFamily="18" charset="0"/>
              </a:rPr>
              <a:t>Functional Requirement</a:t>
            </a:r>
          </a:p>
          <a:p>
            <a:pPr algn="just">
              <a:buFont typeface="Wingdings" panose="05000000000000000000" pitchFamily="2" charset="2"/>
              <a:buChar char="Ø"/>
            </a:pPr>
            <a:r>
              <a:rPr lang="en-IN" sz="2400" b="1" u="sng" dirty="0">
                <a:cs typeface="Times New Roman" panose="02020603050405020304" pitchFamily="18" charset="0"/>
              </a:rPr>
              <a:t>Non-Functional Requirement </a:t>
            </a:r>
          </a:p>
          <a:p>
            <a:pPr marL="0" indent="0" algn="just">
              <a:buNone/>
            </a:pPr>
            <a:r>
              <a:rPr lang="en-IN" sz="2000" dirty="0">
                <a:cs typeface="Times New Roman" panose="02020603050405020304" pitchFamily="18" charset="0"/>
              </a:rPr>
              <a:t>    </a:t>
            </a:r>
          </a:p>
          <a:p>
            <a:pPr algn="just">
              <a:buFont typeface="Wingdings" panose="05000000000000000000" pitchFamily="2" charset="2"/>
              <a:buChar char="Ø"/>
            </a:pPr>
            <a:r>
              <a:rPr lang="en-IN" sz="2000" b="1" u="sng" dirty="0">
                <a:cs typeface="Times New Roman" panose="02020603050405020304" pitchFamily="18" charset="0"/>
              </a:rPr>
              <a:t>Functional Requirement:</a:t>
            </a:r>
          </a:p>
          <a:p>
            <a:pPr marL="0" indent="0" algn="just">
              <a:buNone/>
            </a:pPr>
            <a:r>
              <a:rPr lang="en-IN" sz="2400" b="1" dirty="0">
                <a:cs typeface="Calibri" panose="020F0502020204030204" pitchFamily="34" charset="0"/>
              </a:rPr>
              <a:t>R1: Loanee Registration</a:t>
            </a:r>
          </a:p>
          <a:p>
            <a:pPr marL="0" indent="0" algn="just">
              <a:buNone/>
            </a:pPr>
            <a:r>
              <a:rPr lang="en-IN" sz="2000" dirty="0">
                <a:cs typeface="Times New Roman" panose="02020603050405020304" pitchFamily="18" charset="0"/>
              </a:rPr>
              <a:t>             </a:t>
            </a:r>
            <a:r>
              <a:rPr lang="en-IN" sz="2400" dirty="0">
                <a:cs typeface="Calibri" panose="020F0502020204030204" pitchFamily="34" charset="0"/>
              </a:rPr>
              <a:t>Input: User have to Fill Form with Loanee’s Details.</a:t>
            </a:r>
          </a:p>
          <a:p>
            <a:pPr marL="0" indent="0" algn="just">
              <a:buNone/>
            </a:pPr>
            <a:r>
              <a:rPr lang="en-IN" sz="2400" dirty="0">
                <a:cs typeface="Calibri" panose="020F0502020204030204" pitchFamily="34" charset="0"/>
              </a:rPr>
              <a:t>           Output: Registration Successful, Unique ID number created for Loanee </a:t>
            </a:r>
          </a:p>
          <a:p>
            <a:pPr marL="0" indent="0" algn="just">
              <a:buNone/>
            </a:pPr>
            <a:r>
              <a:rPr lang="en-IN" sz="2400" dirty="0">
                <a:cs typeface="Calibri" panose="020F0502020204030204" pitchFamily="34" charset="0"/>
              </a:rPr>
              <a:t>		which will be sent to Loanee via Mail.</a:t>
            </a:r>
          </a:p>
        </p:txBody>
      </p:sp>
    </p:spTree>
    <p:extLst>
      <p:ext uri="{BB962C8B-B14F-4D97-AF65-F5344CB8AC3E}">
        <p14:creationId xmlns:p14="http://schemas.microsoft.com/office/powerpoint/2010/main" val="217544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67ADFE-8415-4D44-AD4B-62522AC80CE9}"/>
              </a:ext>
            </a:extLst>
          </p:cNvPr>
          <p:cNvSpPr>
            <a:spLocks noGrp="1"/>
          </p:cNvSpPr>
          <p:nvPr>
            <p:ph idx="1"/>
          </p:nvPr>
        </p:nvSpPr>
        <p:spPr>
          <a:xfrm>
            <a:off x="558282" y="370049"/>
            <a:ext cx="11179628" cy="6236023"/>
          </a:xfrm>
        </p:spPr>
        <p:txBody>
          <a:bodyPr/>
          <a:lstStyle/>
          <a:p>
            <a:pPr marL="0" indent="0" algn="just">
              <a:buNone/>
            </a:pPr>
            <a:r>
              <a:rPr lang="en-IN" dirty="0"/>
              <a:t> </a:t>
            </a:r>
            <a:r>
              <a:rPr lang="en-IN" b="1" dirty="0"/>
              <a:t>R2: Loan Creation</a:t>
            </a:r>
          </a:p>
          <a:p>
            <a:pPr marL="0" indent="0" algn="just">
              <a:buNone/>
            </a:pPr>
            <a:r>
              <a:rPr lang="en-IN" dirty="0"/>
              <a:t>        Input: Create Loan with Unique ID &amp; decided interest on amount.</a:t>
            </a:r>
          </a:p>
          <a:p>
            <a:pPr marL="0" indent="0" algn="just">
              <a:buNone/>
            </a:pPr>
            <a:r>
              <a:rPr lang="en-IN" dirty="0"/>
              <a:t>        Output: Successful Loan Creation &amp; Loan ID Generated.</a:t>
            </a:r>
          </a:p>
          <a:p>
            <a:pPr marL="0" indent="0" algn="just">
              <a:buNone/>
            </a:pPr>
            <a:endParaRPr lang="en-IN" dirty="0"/>
          </a:p>
          <a:p>
            <a:pPr marL="0" indent="0" algn="just">
              <a:buNone/>
            </a:pPr>
            <a:r>
              <a:rPr lang="en-IN" b="1" dirty="0"/>
              <a:t>R3: Loan Specification</a:t>
            </a:r>
          </a:p>
          <a:p>
            <a:pPr marL="0" indent="0" algn="just">
              <a:buNone/>
            </a:pPr>
            <a:r>
              <a:rPr lang="en-IN" dirty="0"/>
              <a:t>        Input: What for is loan needed, as description.</a:t>
            </a:r>
          </a:p>
          <a:p>
            <a:pPr marL="0" indent="0" algn="just">
              <a:buNone/>
            </a:pPr>
            <a:r>
              <a:rPr lang="en-IN" dirty="0"/>
              <a:t>        Output: Description Added.</a:t>
            </a:r>
          </a:p>
          <a:p>
            <a:pPr marL="0" indent="0" algn="just">
              <a:buNone/>
            </a:pPr>
            <a:endParaRPr lang="en-IN" dirty="0"/>
          </a:p>
          <a:p>
            <a:pPr marL="0" indent="0" algn="just">
              <a:buNone/>
            </a:pPr>
            <a:r>
              <a:rPr lang="en-IN" b="1" dirty="0"/>
              <a:t> R4: Loan Details</a:t>
            </a:r>
          </a:p>
          <a:p>
            <a:pPr marL="0" indent="0" algn="just">
              <a:buNone/>
            </a:pPr>
            <a:r>
              <a:rPr lang="en-IN" dirty="0"/>
              <a:t>        Input: Enter Unique ID Number or Name Detail.</a:t>
            </a:r>
          </a:p>
          <a:p>
            <a:pPr marL="0" indent="0" algn="just">
              <a:buNone/>
            </a:pPr>
            <a:r>
              <a:rPr lang="en-IN" dirty="0"/>
              <a:t>        Output: All Details Displayed.</a:t>
            </a:r>
          </a:p>
        </p:txBody>
      </p:sp>
    </p:spTree>
    <p:extLst>
      <p:ext uri="{BB962C8B-B14F-4D97-AF65-F5344CB8AC3E}">
        <p14:creationId xmlns:p14="http://schemas.microsoft.com/office/powerpoint/2010/main" val="356985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320CB-E571-912E-C72D-E9D41FCA8EEF}"/>
              </a:ext>
            </a:extLst>
          </p:cNvPr>
          <p:cNvSpPr>
            <a:spLocks noGrp="1"/>
          </p:cNvSpPr>
          <p:nvPr>
            <p:ph idx="1"/>
          </p:nvPr>
        </p:nvSpPr>
        <p:spPr>
          <a:xfrm>
            <a:off x="0" y="0"/>
            <a:ext cx="12073812" cy="6858000"/>
          </a:xfrm>
        </p:spPr>
        <p:txBody>
          <a:bodyPr>
            <a:normAutofit/>
          </a:bodyPr>
          <a:lstStyle/>
          <a:p>
            <a:pPr>
              <a:buFont typeface="Wingdings" panose="05000000000000000000" pitchFamily="2" charset="2"/>
              <a:buChar char="Ø"/>
            </a:pPr>
            <a:endParaRPr lang="en-IN" sz="2800" b="1" u="sng" dirty="0">
              <a:cs typeface="Times New Roman" panose="02020603050405020304" pitchFamily="18" charset="0"/>
            </a:endParaRPr>
          </a:p>
          <a:p>
            <a:pPr>
              <a:buFont typeface="Wingdings" panose="05000000000000000000" pitchFamily="2" charset="2"/>
              <a:buChar char="Ø"/>
            </a:pPr>
            <a:endParaRPr lang="en-IN" b="1" u="sng" dirty="0">
              <a:cs typeface="Times New Roman" panose="02020603050405020304" pitchFamily="18" charset="0"/>
            </a:endParaRPr>
          </a:p>
          <a:p>
            <a:pPr>
              <a:buFont typeface="Wingdings" panose="05000000000000000000" pitchFamily="2" charset="2"/>
              <a:buChar char="Ø"/>
            </a:pPr>
            <a:r>
              <a:rPr lang="en-IN" sz="2800" b="1" u="sng" dirty="0">
                <a:cs typeface="Times New Roman" panose="02020603050405020304" pitchFamily="18" charset="0"/>
              </a:rPr>
              <a:t>Non-Functional Requirement </a:t>
            </a:r>
            <a:endParaRPr lang="en-IN" b="1" dirty="0">
              <a:cs typeface="Times New Roman" panose="02020603050405020304" pitchFamily="18" charset="0"/>
            </a:endParaRPr>
          </a:p>
          <a:p>
            <a:pPr marL="457200" indent="-457200">
              <a:buFont typeface="+mj-lt"/>
              <a:buAutoNum type="arabicPeriod"/>
            </a:pPr>
            <a:r>
              <a:rPr lang="en-US" sz="2000" b="1" dirty="0">
                <a:cs typeface="Times New Roman" panose="02020603050405020304" pitchFamily="18" charset="0"/>
              </a:rPr>
              <a:t>Usability:</a:t>
            </a:r>
          </a:p>
          <a:p>
            <a:pPr marL="0" indent="0">
              <a:buNone/>
            </a:pPr>
            <a:r>
              <a:rPr lang="en-US" sz="2000" dirty="0">
                <a:cs typeface="Times New Roman" panose="02020603050405020304" pitchFamily="18" charset="0"/>
              </a:rPr>
              <a:t>	CMS, is going to be very simple and easy application. Anyone just using it once will be enough for them to 	be friendly with the interface.</a:t>
            </a:r>
            <a:endParaRPr lang="en-US" sz="2000" b="1" dirty="0">
              <a:cs typeface="Times New Roman" panose="02020603050405020304" pitchFamily="18" charset="0"/>
            </a:endParaRPr>
          </a:p>
          <a:p>
            <a:pPr marL="457200" indent="-457200">
              <a:buAutoNum type="arabicPeriod" startAt="2"/>
            </a:pPr>
            <a:r>
              <a:rPr lang="en-US" sz="2000" b="1" dirty="0">
                <a:cs typeface="Times New Roman" panose="02020603050405020304" pitchFamily="18" charset="0"/>
              </a:rPr>
              <a:t>Performance:</a:t>
            </a:r>
          </a:p>
          <a:p>
            <a:pPr marL="0" indent="0">
              <a:buNone/>
            </a:pPr>
            <a:r>
              <a:rPr lang="en-US" sz="2000" dirty="0">
                <a:cs typeface="Times New Roman" panose="02020603050405020304" pitchFamily="18" charset="0"/>
              </a:rPr>
              <a:t>	Our Application is going to be quite fast and will have a graphical interface.</a:t>
            </a:r>
          </a:p>
          <a:p>
            <a:pPr marL="457200" indent="-457200">
              <a:buAutoNum type="arabicPeriod" startAt="3"/>
            </a:pPr>
            <a:r>
              <a:rPr lang="en-US" sz="2000" b="1" dirty="0">
                <a:cs typeface="Times New Roman" panose="02020603050405020304" pitchFamily="18" charset="0"/>
              </a:rPr>
              <a:t>Maintainability:</a:t>
            </a:r>
          </a:p>
          <a:p>
            <a:pPr marL="0" indent="0">
              <a:buNone/>
            </a:pPr>
            <a:r>
              <a:rPr lang="en-US" sz="2000" dirty="0">
                <a:cs typeface="Times New Roman" panose="02020603050405020304" pitchFamily="18" charset="0"/>
              </a:rPr>
              <a:t>	To update or troubleshoot this application, an IT expert is needed to reach the target place to fix the 	problem.</a:t>
            </a:r>
          </a:p>
          <a:p>
            <a:pPr marL="0" indent="0">
              <a:buNone/>
            </a:pPr>
            <a:r>
              <a:rPr lang="en-IN" sz="2000" b="1" dirty="0">
                <a:cs typeface="Times New Roman" panose="02020603050405020304" pitchFamily="18" charset="0"/>
              </a:rPr>
              <a:t>4.    Security:</a:t>
            </a:r>
          </a:p>
          <a:p>
            <a:pPr marL="0" indent="0">
              <a:buNone/>
            </a:pPr>
            <a:r>
              <a:rPr lang="en-IN" sz="2000" dirty="0">
                <a:cs typeface="Times New Roman" panose="02020603050405020304" pitchFamily="18" charset="0"/>
              </a:rPr>
              <a:t>	Since there is going to be only 1 User, fewer are the chances of Data Theft or Server Crashes.</a:t>
            </a:r>
          </a:p>
        </p:txBody>
      </p:sp>
    </p:spTree>
    <p:extLst>
      <p:ext uri="{BB962C8B-B14F-4D97-AF65-F5344CB8AC3E}">
        <p14:creationId xmlns:p14="http://schemas.microsoft.com/office/powerpoint/2010/main" val="46001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9C5E7-98A7-D023-DD59-DE7818C3513B}"/>
              </a:ext>
            </a:extLst>
          </p:cNvPr>
          <p:cNvSpPr>
            <a:spLocks noGrp="1"/>
          </p:cNvSpPr>
          <p:nvPr>
            <p:ph idx="1"/>
          </p:nvPr>
        </p:nvSpPr>
        <p:spPr>
          <a:xfrm>
            <a:off x="838200" y="167951"/>
            <a:ext cx="10515600" cy="6372808"/>
          </a:xfrm>
        </p:spPr>
        <p:txBody>
          <a:bodyPr/>
          <a:lstStyle/>
          <a:p>
            <a:pPr marL="0" indent="0">
              <a:buNone/>
            </a:pPr>
            <a:r>
              <a:rPr lang="en-US" b="1" dirty="0">
                <a:cs typeface="Times New Roman" panose="02020603050405020304" pitchFamily="18" charset="0"/>
              </a:rPr>
              <a:t>2.4 Constraints</a:t>
            </a:r>
          </a:p>
          <a:p>
            <a:pPr marL="457200">
              <a:lnSpc>
                <a:spcPct val="107000"/>
              </a:lnSpc>
              <a:spcAft>
                <a:spcPts val="800"/>
              </a:spcAft>
            </a:pPr>
            <a:r>
              <a:rPr lang="en-US" sz="2400" dirty="0">
                <a:solidFill>
                  <a:srgbClr val="00000A"/>
                </a:solidFill>
                <a:effectLst/>
                <a:ea typeface="Times New Roman" panose="02020603050405020304" pitchFamily="18" charset="0"/>
              </a:rPr>
              <a:t>Constraints that are there in CMS are:</a:t>
            </a:r>
          </a:p>
          <a:p>
            <a:pPr marL="685800" indent="-457200">
              <a:lnSpc>
                <a:spcPct val="107000"/>
              </a:lnSpc>
              <a:spcAft>
                <a:spcPts val="800"/>
              </a:spcAft>
              <a:buFont typeface="+mj-lt"/>
              <a:buAutoNum type="arabicPeriod"/>
            </a:pPr>
            <a:r>
              <a:rPr lang="en-US" sz="2400" dirty="0">
                <a:solidFill>
                  <a:srgbClr val="00000A"/>
                </a:solidFill>
                <a:effectLst/>
                <a:ea typeface="Times New Roman" panose="02020603050405020304" pitchFamily="18" charset="0"/>
              </a:rPr>
              <a:t>The constraint this application has that it is only Single User Application.</a:t>
            </a:r>
          </a:p>
          <a:p>
            <a:pPr marL="685800" indent="-457200">
              <a:lnSpc>
                <a:spcPct val="107000"/>
              </a:lnSpc>
              <a:spcAft>
                <a:spcPts val="800"/>
              </a:spcAft>
              <a:buFont typeface="+mj-lt"/>
              <a:buAutoNum type="arabicPeriod"/>
            </a:pPr>
            <a:r>
              <a:rPr lang="en-US" sz="2400" dirty="0">
                <a:solidFill>
                  <a:srgbClr val="00000A"/>
                </a:solidFill>
                <a:ea typeface="Calibri" panose="020F0502020204030204" pitchFamily="34" charset="0"/>
              </a:rPr>
              <a:t>When any installment is near the Loanee will be reminded about it through Emails and through Mobile SMS.</a:t>
            </a:r>
          </a:p>
          <a:p>
            <a:pPr marL="685800" indent="-457200">
              <a:lnSpc>
                <a:spcPct val="107000"/>
              </a:lnSpc>
              <a:spcAft>
                <a:spcPts val="800"/>
              </a:spcAft>
              <a:buFont typeface="+mj-lt"/>
              <a:buAutoNum type="arabicPeriod"/>
            </a:pPr>
            <a:endParaRPr lang="en-US" sz="2400" dirty="0">
              <a:solidFill>
                <a:srgbClr val="00000A"/>
              </a:solidFill>
              <a:ea typeface="Calibri" panose="020F0502020204030204" pitchFamily="34" charset="0"/>
            </a:endParaRPr>
          </a:p>
          <a:p>
            <a:pPr marL="0" indent="0">
              <a:buNone/>
            </a:pPr>
            <a:r>
              <a:rPr lang="en-IN" b="1" dirty="0">
                <a:cs typeface="Times New Roman" panose="02020603050405020304" pitchFamily="18" charset="0"/>
              </a:rPr>
              <a:t>2.5 Assumptions and Dependencies</a:t>
            </a:r>
            <a:endParaRPr lang="en-IN" b="1" dirty="0"/>
          </a:p>
          <a:p>
            <a:pPr>
              <a:lnSpc>
                <a:spcPct val="107000"/>
              </a:lnSpc>
              <a:spcAft>
                <a:spcPts val="800"/>
              </a:spcAft>
            </a:pPr>
            <a:r>
              <a:rPr lang="en-US" sz="2400" dirty="0">
                <a:solidFill>
                  <a:srgbClr val="00000A"/>
                </a:solidFill>
                <a:effectLst/>
                <a:ea typeface="Times New Roman" panose="02020603050405020304" pitchFamily="18" charset="0"/>
              </a:rPr>
              <a:t>This application is going to be used by the Credit Lenders</a:t>
            </a:r>
            <a:r>
              <a:rPr lang="en-IN" sz="2400" dirty="0">
                <a:solidFill>
                  <a:srgbClr val="00000A"/>
                </a:solidFill>
                <a:ea typeface="Times New Roman" panose="02020603050405020304" pitchFamily="18" charset="0"/>
              </a:rPr>
              <a:t> </a:t>
            </a:r>
            <a:r>
              <a:rPr lang="en-US" sz="2400" dirty="0">
                <a:solidFill>
                  <a:srgbClr val="00000A"/>
                </a:solidFill>
                <a:effectLst/>
                <a:ea typeface="Times New Roman" panose="02020603050405020304" pitchFamily="18" charset="0"/>
              </a:rPr>
              <a:t>only but whenever someone’s installment date is near, this</a:t>
            </a:r>
            <a:r>
              <a:rPr lang="en-IN" sz="2400" dirty="0">
                <a:solidFill>
                  <a:srgbClr val="00000A"/>
                </a:solidFill>
                <a:ea typeface="Times New Roman" panose="02020603050405020304" pitchFamily="18" charset="0"/>
              </a:rPr>
              <a:t> </a:t>
            </a:r>
            <a:r>
              <a:rPr lang="en-US" sz="2400" dirty="0">
                <a:solidFill>
                  <a:srgbClr val="00000A"/>
                </a:solidFill>
                <a:effectLst/>
                <a:ea typeface="Times New Roman" panose="02020603050405020304" pitchFamily="18" charset="0"/>
              </a:rPr>
              <a:t>application is going to give them a reminder through Email</a:t>
            </a:r>
            <a:r>
              <a:rPr lang="en-IN" sz="2400" dirty="0">
                <a:solidFill>
                  <a:srgbClr val="00000A"/>
                </a:solidFill>
                <a:ea typeface="Times New Roman" panose="02020603050405020304" pitchFamily="18" charset="0"/>
              </a:rPr>
              <a:t> </a:t>
            </a:r>
            <a:r>
              <a:rPr lang="en-US" sz="2400" dirty="0">
                <a:solidFill>
                  <a:srgbClr val="00000A"/>
                </a:solidFill>
                <a:effectLst/>
                <a:ea typeface="Times New Roman" panose="02020603050405020304" pitchFamily="18" charset="0"/>
              </a:rPr>
              <a:t>with details of their installments.</a:t>
            </a:r>
            <a:endParaRPr lang="en-IN" sz="2400" dirty="0">
              <a:solidFill>
                <a:srgbClr val="00000A"/>
              </a:solidFill>
              <a:effectLst/>
              <a:ea typeface="Calibri" panose="020F0502020204030204" pitchFamily="34" charset="0"/>
            </a:endParaRPr>
          </a:p>
        </p:txBody>
      </p:sp>
    </p:spTree>
    <p:extLst>
      <p:ext uri="{BB962C8B-B14F-4D97-AF65-F5344CB8AC3E}">
        <p14:creationId xmlns:p14="http://schemas.microsoft.com/office/powerpoint/2010/main" val="3842630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6BDA6-FF47-036D-3620-49A5A9949F41}"/>
              </a:ext>
            </a:extLst>
          </p:cNvPr>
          <p:cNvSpPr>
            <a:spLocks noGrp="1"/>
          </p:cNvSpPr>
          <p:nvPr>
            <p:ph idx="1"/>
          </p:nvPr>
        </p:nvSpPr>
        <p:spPr>
          <a:xfrm>
            <a:off x="213049" y="164776"/>
            <a:ext cx="11655490" cy="6422636"/>
          </a:xfrm>
        </p:spPr>
        <p:txBody>
          <a:bodyPr>
            <a:normAutofit/>
          </a:bodyPr>
          <a:lstStyle/>
          <a:p>
            <a:pPr marL="0" indent="0">
              <a:buNone/>
            </a:pPr>
            <a:r>
              <a:rPr lang="en-IN" sz="3600" b="1" dirty="0">
                <a:cs typeface="Times New Roman" panose="02020603050405020304" pitchFamily="18" charset="0"/>
              </a:rPr>
              <a:t>2.6 </a:t>
            </a:r>
            <a:r>
              <a:rPr lang="en-IN" sz="3600" b="1" dirty="0">
                <a:solidFill>
                  <a:srgbClr val="000009"/>
                </a:solidFill>
                <a:cs typeface="Times New Roman" panose="02020603050405020304" pitchFamily="18" charset="0"/>
              </a:rPr>
              <a:t>Technology and </a:t>
            </a:r>
            <a:r>
              <a:rPr lang="en-IN" sz="3600" b="1" spc="-5" dirty="0">
                <a:solidFill>
                  <a:srgbClr val="000009"/>
                </a:solidFill>
                <a:cs typeface="Times New Roman" panose="02020603050405020304" pitchFamily="18" charset="0"/>
              </a:rPr>
              <a:t>Literature</a:t>
            </a:r>
            <a:r>
              <a:rPr lang="en-IN" sz="3600" b="1" spc="-235" dirty="0">
                <a:solidFill>
                  <a:srgbClr val="000009"/>
                </a:solidFill>
                <a:cs typeface="Times New Roman" panose="02020603050405020304" pitchFamily="18" charset="0"/>
              </a:rPr>
              <a:t> </a:t>
            </a:r>
            <a:r>
              <a:rPr lang="en-IN" sz="3600" b="1" spc="-5" dirty="0">
                <a:solidFill>
                  <a:srgbClr val="000009"/>
                </a:solidFill>
                <a:cs typeface="Times New Roman" panose="02020603050405020304" pitchFamily="18" charset="0"/>
              </a:rPr>
              <a:t>Review</a:t>
            </a:r>
          </a:p>
          <a:p>
            <a:pPr marL="0" indent="0">
              <a:buNone/>
            </a:pPr>
            <a:endParaRPr lang="en-IN" sz="4000" b="1" spc="-5" dirty="0">
              <a:solidFill>
                <a:srgbClr val="000009"/>
              </a:solidFill>
              <a:cs typeface="Times New Roman" panose="02020603050405020304" pitchFamily="18" charset="0"/>
            </a:endParaRPr>
          </a:p>
          <a:p>
            <a:pPr algn="l" rtl="0" fontAlgn="base">
              <a:buFont typeface="+mj-lt"/>
              <a:buAutoNum type="arabicPeriod"/>
            </a:pPr>
            <a:r>
              <a:rPr lang="en-IN" sz="2800" b="0" i="0" u="none" strike="noStrike" dirty="0">
                <a:solidFill>
                  <a:srgbClr val="000000"/>
                </a:solidFill>
                <a:effectLst/>
              </a:rPr>
              <a:t>Python </a:t>
            </a:r>
            <a:r>
              <a:rPr lang="en-IN" sz="2800" b="0" i="0" dirty="0">
                <a:solidFill>
                  <a:srgbClr val="000000"/>
                </a:solidFill>
                <a:effectLst/>
              </a:rPr>
              <a:t>​</a:t>
            </a:r>
          </a:p>
          <a:p>
            <a:pPr algn="l" rtl="0" fontAlgn="base">
              <a:buFont typeface="+mj-lt"/>
              <a:buAutoNum type="arabicPeriod"/>
            </a:pPr>
            <a:r>
              <a:rPr lang="en-IN" dirty="0">
                <a:solidFill>
                  <a:srgbClr val="000000"/>
                </a:solidFill>
              </a:rPr>
              <a:t>Excel</a:t>
            </a:r>
          </a:p>
          <a:p>
            <a:pPr algn="l" rtl="0" fontAlgn="base">
              <a:buFont typeface="+mj-lt"/>
              <a:buAutoNum type="arabicPeriod"/>
            </a:pPr>
            <a:r>
              <a:rPr lang="en-IN" sz="2800" b="0" i="0" dirty="0">
                <a:solidFill>
                  <a:srgbClr val="000000"/>
                </a:solidFill>
                <a:effectLst/>
              </a:rPr>
              <a:t>VS Code</a:t>
            </a:r>
          </a:p>
          <a:p>
            <a:pPr marL="0" indent="0" algn="l" rtl="0" fontAlgn="base">
              <a:buNone/>
            </a:pPr>
            <a:endParaRPr lang="en-US" sz="2800" b="0" i="0" dirty="0">
              <a:solidFill>
                <a:srgbClr val="000000"/>
              </a:solidFill>
              <a:effectLst/>
            </a:endParaRPr>
          </a:p>
          <a:p>
            <a:pPr marL="0" indent="0" fontAlgn="base">
              <a:buNone/>
            </a:pPr>
            <a:r>
              <a:rPr lang="en-IN" b="1" dirty="0">
                <a:solidFill>
                  <a:srgbClr val="000000"/>
                </a:solidFill>
              </a:rPr>
              <a:t>1)</a:t>
            </a:r>
            <a:r>
              <a:rPr lang="en-IN" b="1" u="sng" dirty="0">
                <a:solidFill>
                  <a:srgbClr val="000000"/>
                </a:solidFill>
              </a:rPr>
              <a:t> Python:</a:t>
            </a:r>
          </a:p>
          <a:p>
            <a:pPr fontAlgn="base"/>
            <a:r>
              <a:rPr lang="en-IN" sz="2400" dirty="0">
                <a:solidFill>
                  <a:srgbClr val="000000"/>
                </a:solidFill>
              </a:rPr>
              <a:t>Python is High-level, General Purpose Programming Language.</a:t>
            </a:r>
          </a:p>
          <a:p>
            <a:pPr fontAlgn="base"/>
            <a:r>
              <a:rPr lang="en-IN" sz="2400" dirty="0">
                <a:solidFill>
                  <a:srgbClr val="000000"/>
                </a:solidFill>
              </a:rPr>
              <a:t>Being one of the easiest language out there, Python lets us program quickly and integrate systems quickly.</a:t>
            </a:r>
          </a:p>
          <a:p>
            <a:pPr fontAlgn="base"/>
            <a:r>
              <a:rPr lang="en-IN" sz="2400" dirty="0">
                <a:solidFill>
                  <a:srgbClr val="000000"/>
                </a:solidFill>
              </a:rPr>
              <a:t>It consists of a syntax that lets us code with fewer lines comparatively than others.</a:t>
            </a:r>
          </a:p>
          <a:p>
            <a:pPr fontAlgn="base"/>
            <a:r>
              <a:rPr lang="en-IN" sz="2400" dirty="0">
                <a:solidFill>
                  <a:srgbClr val="000000"/>
                </a:solidFill>
              </a:rPr>
              <a:t>It was designed for readability and has similarities to English which makes it even more easier to understand.</a:t>
            </a:r>
          </a:p>
          <a:p>
            <a:pPr marL="0" indent="0">
              <a:buNone/>
            </a:pPr>
            <a:endParaRPr lang="en-IN" sz="4000" b="1" dirty="0">
              <a:cs typeface="Times New Roman" panose="02020603050405020304" pitchFamily="18" charset="0"/>
            </a:endParaRPr>
          </a:p>
        </p:txBody>
      </p:sp>
    </p:spTree>
    <p:extLst>
      <p:ext uri="{BB962C8B-B14F-4D97-AF65-F5344CB8AC3E}">
        <p14:creationId xmlns:p14="http://schemas.microsoft.com/office/powerpoint/2010/main" val="231969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06AE2-26C3-F3F2-7CB1-7E63152A9B05}"/>
              </a:ext>
            </a:extLst>
          </p:cNvPr>
          <p:cNvSpPr>
            <a:spLocks noGrp="1"/>
          </p:cNvSpPr>
          <p:nvPr>
            <p:ph idx="1"/>
          </p:nvPr>
        </p:nvSpPr>
        <p:spPr>
          <a:xfrm>
            <a:off x="83976" y="102637"/>
            <a:ext cx="11269824" cy="6074326"/>
          </a:xfrm>
        </p:spPr>
        <p:txBody>
          <a:bodyPr/>
          <a:lstStyle/>
          <a:p>
            <a:pPr marL="0" indent="0" algn="l" rtl="0" fontAlgn="base">
              <a:buNone/>
            </a:pPr>
            <a:r>
              <a:rPr lang="en-IN" b="1" i="0" u="none" strike="noStrike" dirty="0">
                <a:solidFill>
                  <a:srgbClr val="000000"/>
                </a:solidFill>
                <a:effectLst/>
              </a:rPr>
              <a:t>2) Excel</a:t>
            </a:r>
            <a:r>
              <a:rPr lang="en-IN" b="1" i="0" u="sng" strike="noStrike" dirty="0">
                <a:solidFill>
                  <a:srgbClr val="000000"/>
                </a:solidFill>
                <a:effectLst/>
              </a:rPr>
              <a:t>:</a:t>
            </a:r>
          </a:p>
          <a:p>
            <a:pPr algn="l" rtl="0" fontAlgn="base">
              <a:buFont typeface="Arial" panose="020B0604020202020204" pitchFamily="34" charset="0"/>
              <a:buChar char="•"/>
            </a:pPr>
            <a:r>
              <a:rPr lang="en-US" sz="2400" b="0" i="0" dirty="0">
                <a:effectLst/>
              </a:rPr>
              <a:t>Microsoft Excel is a spreadsheet developed by Microsoft for Windows, macOS, Android and iOS. </a:t>
            </a:r>
            <a:endParaRPr lang="en-US" sz="2400" dirty="0"/>
          </a:p>
          <a:p>
            <a:pPr algn="l" rtl="0" fontAlgn="base">
              <a:buFont typeface="Arial" panose="020B0604020202020204" pitchFamily="34" charset="0"/>
              <a:buChar char="•"/>
            </a:pPr>
            <a:r>
              <a:rPr lang="en-US" sz="2400" b="0" i="0" dirty="0">
                <a:effectLst/>
              </a:rPr>
              <a:t>It features calculation or computation capabilities, graphing tools, pivot tables, and a macro programming language called Visual Basic for Applications. Excel forms part of the Microsoft Office suite of software.</a:t>
            </a:r>
          </a:p>
          <a:p>
            <a:pPr algn="l" rtl="0" fontAlgn="base">
              <a:buFont typeface="Arial" panose="020B0604020202020204" pitchFamily="34" charset="0"/>
              <a:buChar char="•"/>
            </a:pPr>
            <a:endParaRPr lang="en-US" sz="2400" b="0" i="0" dirty="0">
              <a:effectLst/>
            </a:endParaRPr>
          </a:p>
          <a:p>
            <a:pPr marL="0" indent="0" algn="l" rtl="0" fontAlgn="base">
              <a:buNone/>
            </a:pPr>
            <a:r>
              <a:rPr lang="en-IN" b="1" dirty="0">
                <a:solidFill>
                  <a:srgbClr val="000000"/>
                </a:solidFill>
              </a:rPr>
              <a:t>3</a:t>
            </a:r>
            <a:r>
              <a:rPr lang="en-IN" b="1" i="0" u="none" strike="noStrike">
                <a:solidFill>
                  <a:srgbClr val="000000"/>
                </a:solidFill>
                <a:effectLst/>
              </a:rPr>
              <a:t>) </a:t>
            </a:r>
            <a:r>
              <a:rPr lang="en-IN" b="1" i="0" u="none" strike="noStrike" dirty="0">
                <a:solidFill>
                  <a:srgbClr val="000000"/>
                </a:solidFill>
                <a:effectLst/>
              </a:rPr>
              <a:t>VS Code</a:t>
            </a:r>
            <a:r>
              <a:rPr lang="en-IN" b="1" i="0" u="sng" strike="noStrike" dirty="0">
                <a:solidFill>
                  <a:srgbClr val="000000"/>
                </a:solidFill>
                <a:effectLst/>
              </a:rPr>
              <a:t>:</a:t>
            </a:r>
          </a:p>
          <a:p>
            <a:pPr algn="l" rtl="0" fontAlgn="base">
              <a:buFont typeface="Arial" panose="020B0604020202020204" pitchFamily="34" charset="0"/>
              <a:buChar char="•"/>
            </a:pPr>
            <a:r>
              <a:rPr lang="en-IN" sz="2400" b="0" i="0" dirty="0">
                <a:effectLst/>
                <a:latin typeface="arial" panose="020B0604020202020204" pitchFamily="34" charset="0"/>
              </a:rPr>
              <a:t>Visual Studio Code, also commonly referred to as VS Code, is a source-code editor made by Microsoft with the Electron Framework, for Windows, Linux and macOS.</a:t>
            </a:r>
          </a:p>
          <a:p>
            <a:pPr algn="l" rtl="0" fontAlgn="base">
              <a:buFont typeface="Arial" panose="020B0604020202020204" pitchFamily="34" charset="0"/>
              <a:buChar char="•"/>
            </a:pPr>
            <a:r>
              <a:rPr lang="en-IN" sz="2400" b="0" i="0" dirty="0">
                <a:effectLst/>
                <a:latin typeface="arial" panose="020B0604020202020204" pitchFamily="34" charset="0"/>
              </a:rPr>
              <a:t>Features include support for debugging, syntax highlighting, intelligent code completion, snippets, code refactoring, and embedded Git.</a:t>
            </a:r>
            <a:endParaRPr lang="en-IN" sz="2400" dirty="0"/>
          </a:p>
        </p:txBody>
      </p:sp>
    </p:spTree>
    <p:extLst>
      <p:ext uri="{BB962C8B-B14F-4D97-AF65-F5344CB8AC3E}">
        <p14:creationId xmlns:p14="http://schemas.microsoft.com/office/powerpoint/2010/main" val="217474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814</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vt:lpstr>
      <vt:lpstr>Calibri</vt:lpstr>
      <vt:lpstr>Calibri Light</vt:lpstr>
      <vt:lpstr>Times New Roman</vt:lpstr>
      <vt:lpstr>Wingdings</vt:lpstr>
      <vt:lpstr>Office Theme</vt:lpstr>
      <vt:lpstr>PowerPoint Presentation</vt:lpstr>
      <vt:lpstr>PowerPoint Presentation</vt:lpstr>
      <vt:lpstr>System Specification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Kumar Dheerajbhai Sosa</dc:creator>
  <cp:lastModifiedBy>Devang Sharma</cp:lastModifiedBy>
  <cp:revision>62</cp:revision>
  <dcterms:created xsi:type="dcterms:W3CDTF">2022-08-10T09:18:16Z</dcterms:created>
  <dcterms:modified xsi:type="dcterms:W3CDTF">2023-02-24T13:00:03Z</dcterms:modified>
</cp:coreProperties>
</file>