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cdb5c66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6cdb5c66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166a912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166a912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9166a91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9166a91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9166a91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9166a91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cdb5c66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cdb5c66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cdb5c66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cdb5c66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166a9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166a9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166a91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166a91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9166a91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9166a91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166a91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9166a91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166a91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9166a91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9166a91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9166a91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cademic.oup.com/brain/article/143/6/1920/5827821" TargetMode="External"/><Relationship Id="rId4" Type="http://schemas.openxmlformats.org/officeDocument/2006/relationships/hyperlink" Target="https://www.frontiersin.org/articles/10.3389/fnagi.2021.623607/full" TargetMode="External"/><Relationship Id="rId5" Type="http://schemas.openxmlformats.org/officeDocument/2006/relationships/hyperlink" Target="https://alzres.biomedcentral.com/articles/10.1186/s13195-021-00852-1" TargetMode="External"/><Relationship Id="rId6" Type="http://schemas.openxmlformats.org/officeDocument/2006/relationships/hyperlink" Target="https://www.synapse.org/#!Synapse:syn10922704/wiki/471154" TargetMode="External"/><Relationship Id="rId7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dc.gov/aging/aginginfo/alzheimers.html" TargetMode="External"/><Relationship Id="rId4" Type="http://schemas.openxmlformats.org/officeDocument/2006/relationships/hyperlink" Target="https://pubmed.ncbi.nlm.nih.gov/32840331/" TargetMode="External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s://www.sciencedirect.com/science/article/pii/S221315821830393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s://www.kaggle.com/amyjang/alzheimer-mri-model-tensorflow-2-3-data-loading/data" TargetMode="External"/><Relationship Id="rId6" Type="http://schemas.openxmlformats.org/officeDocument/2006/relationships/hyperlink" Target="https://academic.oup.com/brain/article/143/6/1920/5827821#20511844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academic.oup.com/brain/article/143/6/1920/5827821#205118444" TargetMode="External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Dementia Risk Detection with Deep Neural Networks</a:t>
            </a:r>
            <a:endParaRPr sz="3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04800" y="1752600"/>
            <a:ext cx="5410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By </a:t>
            </a:r>
            <a:r>
              <a:rPr i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Danai-Georgia Sakelliadou and Shivani Hegde</a:t>
            </a:r>
            <a:endParaRPr i="1" sz="13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4038600"/>
            <a:ext cx="1405209" cy="62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304800" y="251460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CAS CS 523 Deep Learning</a:t>
            </a:r>
            <a:endParaRPr i="1"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Professor Sang Chin</a:t>
            </a:r>
            <a:endParaRPr i="1"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Boston University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0" y="152400"/>
            <a:ext cx="9144000" cy="373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76200" y="44958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>
                <a:solidFill>
                  <a:schemeClr val="accent3"/>
                </a:solidFill>
              </a:rPr>
              <a:t>Training Graphs for Custom CNN Model (momentum=0.7, initial LR=0.003)</a:t>
            </a:r>
            <a:endParaRPr sz="1565">
              <a:solidFill>
                <a:schemeClr val="accent3"/>
              </a:solidFill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391" y="4018201"/>
            <a:ext cx="1405209" cy="6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604988"/>
            <a:ext cx="9067798" cy="21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36044"/>
            <a:ext cx="9144000" cy="84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Outlook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Choosing the datasets we train upon more carefully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both MRIs and electronic health records as well as genetic data in our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4038600"/>
            <a:ext cx="1405209" cy="62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70875" y="2365225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CONCLUSION AND OUTLOOK</a:t>
            </a:r>
            <a:endParaRPr sz="1300"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implementations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309125" y="0"/>
            <a:ext cx="4933200" cy="49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Increasing the variance of our input data type: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(BU Kolachalama Laboratory): MRIs + clinical data (e.g. cognitive assessment tests)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https://academic.oup.com/brain/article/143/6/1920/5827821</a:t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NLP: ConvLSTM to detect the cognitive and speech limitations through conversational transcripts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https://www.frontiersin.org/articles/10.3389/fnagi.2021.623607/full</a:t>
            </a:r>
            <a:endParaRPr sz="12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/>
              <a:t>GPS driving as a potential digital biomarker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https://alzres.biomedcentral.com/articles/10.1186/s13195-021-00852-1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Combining our model with the model proposed for the PD Dream Challenge- </a:t>
            </a:r>
            <a:r>
              <a:rPr lang="en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https://www.synapse.org/#!Synapse:syn10922704/wiki/471154</a:t>
            </a:r>
            <a:r>
              <a:rPr lang="en"/>
              <a:t> (or Conv1DNet to process input from accelerometers) - to create a differential diagnosis model for AD vs PD dementia.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4150" y="4426825"/>
            <a:ext cx="1405209" cy="6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this was</a:t>
            </a:r>
            <a:r>
              <a:rPr b="1" i="1" lang="en"/>
              <a:t>...unforgettable!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latin typeface="Merriweather"/>
                <a:ea typeface="Merriweather"/>
                <a:cs typeface="Merriweather"/>
                <a:sym typeface="Merriweather"/>
              </a:rPr>
              <a:t>   Questions??</a:t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900">
                <a:latin typeface="Merriweather"/>
                <a:ea typeface="Merriweather"/>
                <a:cs typeface="Merriweather"/>
                <a:sym typeface="Merriweather"/>
              </a:rPr>
              <a:t>“We’re all ears!”</a:t>
            </a:r>
            <a:endParaRPr b="1" i="1"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488" y="3962388"/>
            <a:ext cx="1405209" cy="6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325" y="1790650"/>
            <a:ext cx="2166771" cy="25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Overview</a:t>
            </a:r>
            <a:endParaRPr sz="4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Motivation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Background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Methodology 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Results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Conclusion and Outlook</a:t>
            </a:r>
            <a:endParaRPr sz="25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4038600"/>
            <a:ext cx="1405209" cy="6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76200" y="2362200"/>
            <a:ext cx="3000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CONCLUSION AND OUTLOOK</a:t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30411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17925" y="5646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Alzheimer’s Disease comprises the</a:t>
            </a:r>
            <a:r>
              <a:rPr b="1" lang="en"/>
              <a:t> most common cause of dementia </a:t>
            </a:r>
            <a:r>
              <a:rPr lang="en"/>
              <a:t>(5.8 million people in the US as of 2020)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5th leading cause of death </a:t>
            </a:r>
            <a:r>
              <a:rPr lang="en"/>
              <a:t>for people &gt;65 years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has a major economic cost to be treated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the total </a:t>
            </a:r>
            <a:r>
              <a:rPr b="1" lang="en"/>
              <a:t>healthcare costs</a:t>
            </a:r>
            <a:r>
              <a:rPr lang="en"/>
              <a:t> being estimated at </a:t>
            </a:r>
            <a:r>
              <a:rPr b="1" lang="en"/>
              <a:t>$305 billion(2020)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cost expected to increase (~to $1 trillion) as the population ages.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Early diagnosis and treatment is our best bet!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572000" y="4585675"/>
            <a:ext cx="3586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https://www.cdc.gov/aging/aginginfo/alzheimers.html</a:t>
            </a:r>
            <a:endParaRPr sz="1100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https://pubmed.ncbi.nlm.nih.gov/32840331/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9891" y="3170300"/>
            <a:ext cx="2649685" cy="1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Alzheimer’s Disease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150" y="4343800"/>
            <a:ext cx="1405209" cy="6299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871975" y="68750"/>
            <a:ext cx="5370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MRIs as a diagnostic tool for Alzheimer’s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Determining </a:t>
            </a:r>
            <a:r>
              <a:rPr lang="en">
                <a:solidFill>
                  <a:schemeClr val="dk1"/>
                </a:solidFill>
              </a:rPr>
              <a:t>factors that aid early prediction of AD: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 Brain atrophy and tau protein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disposition visualisation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genetic predisposition (APOE gene -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	amyloid protein aggregates involved in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pathogenesis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0875" y="2365225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300"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CONCLUSION AND OUTLOOK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188" y="2571750"/>
            <a:ext cx="3743826" cy="16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4074200" y="4343800"/>
            <a:ext cx="451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MCI:Mild Cognitive Impairment(Intermediate phase)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786575" y="4569175"/>
            <a:ext cx="429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366825" y="0"/>
            <a:ext cx="46971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Convolutional Neural Network(CNN)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CNNs?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the past, CNNs architectures have reached 99% accuracy in the AD vs Control classification problem.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CNNs give us the opportunity to use </a:t>
            </a:r>
            <a:r>
              <a:rPr b="1" i="1" lang="en"/>
              <a:t>Transfer Learning</a:t>
            </a:r>
            <a:r>
              <a:rPr lang="en"/>
              <a:t>, to use pretrained models(i.e AlexNet, ResNet) to speed up classification and increase efficiency.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probable to deal well with unseen patient data.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275" y="4595075"/>
            <a:ext cx="1181949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87" y="2338025"/>
            <a:ext cx="3515026" cy="20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5109475" y="4387825"/>
            <a:ext cx="336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Architecture of a typical CNN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0875" y="2365225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300"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CONCLUSION AND OUTLOOK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366825" y="4663225"/>
            <a:ext cx="3127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https://www.sciencedirect.com/science/article/pii/S2213158218303930</a:t>
            </a:r>
            <a:endParaRPr sz="1000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Methodology</a:t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0875" y="2365225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300"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CONCLUSION AND OUTLOOK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4038600"/>
            <a:ext cx="1405209" cy="62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419600" y="457200"/>
            <a:ext cx="46482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Kaggle Dataset (MRI .jpg images)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Modified Kaggle CNN Architecture (Tensorflow)</a:t>
            </a:r>
            <a:endParaRPr sz="16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800" y="1279200"/>
            <a:ext cx="2758331" cy="26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4343400" y="4038600"/>
            <a:ext cx="2971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Kaggle CNN Architecture from: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https://www.kaggle.com/amyjang/alzheimer-mri-model-tensorflow-2-3-data-loading/data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Modifications inspired by: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https://academic.oup.com/brain/article/143/6/1920/5827821#205118444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04800" y="2286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CNN Neural Network Structure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4038600"/>
            <a:ext cx="1405209" cy="62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4419600" y="228600"/>
            <a:ext cx="43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419600" y="76500"/>
            <a:ext cx="4038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2D Convolution (16 channel, 3 kernels, ReLu activ.)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Batch Normalization(w/ momentum)</a:t>
            </a:r>
            <a:endParaRPr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2D Max Pooling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+ Leaky ReLu (negative slope coeff. </a:t>
            </a:r>
            <a:r>
              <a:rPr lang="en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lpha = 0.01)</a:t>
            </a:r>
            <a:endParaRPr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+ Dropout (rate = 20%)</a:t>
            </a:r>
            <a:endParaRPr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8534400" y="391200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x 3</a:t>
            </a:r>
            <a:endParaRPr sz="22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419600" y="1365000"/>
            <a:ext cx="40386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Convolution Block (32 x 32 filters)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Convolution Block (64 x 64 filters)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Convolution Block (128 x 128 filters)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Dropout (rate = 20%)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Convolution Block (256 x 256 filters)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Dropout (rate = 20%)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Flatten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Dense Block (512 dim, Dropout = 70%)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Dense Block (128 dim, Dropout = 50%)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Dense Block (64 dim, Dropout = 30%)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Dense (Softmax activation, 4 outputs)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8229600" y="76200"/>
            <a:ext cx="304800" cy="121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04800" y="4643700"/>
            <a:ext cx="388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https://academic.oup.com/brain/article/143/6/1920/5827821#205118444</a:t>
            </a:r>
            <a:endParaRPr sz="900">
              <a:solidFill>
                <a:schemeClr val="accent3"/>
              </a:solidFill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5">
            <a:alphaModFix/>
          </a:blip>
          <a:srcRect b="0" l="0" r="1506" t="0"/>
          <a:stretch/>
        </p:blipFill>
        <p:spPr>
          <a:xfrm>
            <a:off x="433825" y="1171575"/>
            <a:ext cx="34523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Custom CNN vs. AlexNet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4038600"/>
            <a:ext cx="1405209" cy="62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70875" y="2365225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300">
              <a:solidFill>
                <a:srgbClr val="D9C4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5C54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665C54"/>
                </a:solidFill>
                <a:latin typeface="Roboto"/>
                <a:ea typeface="Roboto"/>
                <a:cs typeface="Roboto"/>
                <a:sym typeface="Roboto"/>
              </a:rPr>
              <a:t>CONCLUSION AND OUTLOOK</a:t>
            </a:r>
            <a:endParaRPr sz="1300">
              <a:solidFill>
                <a:srgbClr val="665C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620000" y="228600"/>
            <a:ext cx="4143000" cy="3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 CNN Model: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Loss: 0.8208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AUC: 0.8742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AlexNet Model: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Loss: 1.0365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AUC: 0.7796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675" y="3048000"/>
            <a:ext cx="4817325" cy="15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675" y="1371600"/>
            <a:ext cx="4817328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0" y="152400"/>
            <a:ext cx="9144000" cy="373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00" y="4038600"/>
            <a:ext cx="1405209" cy="6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665285"/>
            <a:ext cx="8915401" cy="2154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02297"/>
            <a:ext cx="9144001" cy="8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6200" y="44958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>
                <a:solidFill>
                  <a:schemeClr val="accent3"/>
                </a:solidFill>
              </a:rPr>
              <a:t>Training Graphs for Custom CNN Model (momentum=0.6, initial LR=0.01)</a:t>
            </a:r>
            <a:endParaRPr sz="1565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