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33"/>
  </p:notesMasterIdLst>
  <p:handoutMasterIdLst>
    <p:handoutMasterId r:id="rId34"/>
  </p:handoutMasterIdLst>
  <p:sldIdLst>
    <p:sldId id="256" r:id="rId3"/>
    <p:sldId id="427" r:id="rId4"/>
    <p:sldId id="428" r:id="rId5"/>
    <p:sldId id="426" r:id="rId6"/>
    <p:sldId id="422" r:id="rId7"/>
    <p:sldId id="339" r:id="rId8"/>
    <p:sldId id="341" r:id="rId9"/>
    <p:sldId id="340" r:id="rId10"/>
    <p:sldId id="417" r:id="rId11"/>
    <p:sldId id="418" r:id="rId12"/>
    <p:sldId id="343" r:id="rId13"/>
    <p:sldId id="345" r:id="rId14"/>
    <p:sldId id="346" r:id="rId15"/>
    <p:sldId id="419" r:id="rId16"/>
    <p:sldId id="421" r:id="rId17"/>
    <p:sldId id="420" r:id="rId18"/>
    <p:sldId id="348" r:id="rId19"/>
    <p:sldId id="349" r:id="rId20"/>
    <p:sldId id="351" r:id="rId21"/>
    <p:sldId id="352" r:id="rId22"/>
    <p:sldId id="353" r:id="rId23"/>
    <p:sldId id="356" r:id="rId24"/>
    <p:sldId id="358" r:id="rId25"/>
    <p:sldId id="423" r:id="rId26"/>
    <p:sldId id="359" r:id="rId27"/>
    <p:sldId id="360" r:id="rId28"/>
    <p:sldId id="361" r:id="rId29"/>
    <p:sldId id="362" r:id="rId30"/>
    <p:sldId id="424" r:id="rId31"/>
    <p:sldId id="425" r:id="rId32"/>
  </p:sldIdLst>
  <p:sldSz cx="9144000" cy="6858000" type="screen4x3"/>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A8B7"/>
    <a:srgbClr val="AE9A7E"/>
    <a:srgbClr val="5148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41" autoAdjust="0"/>
    <p:restoredTop sz="72569" autoAdjust="0"/>
  </p:normalViewPr>
  <p:slideViewPr>
    <p:cSldViewPr snapToGrid="0" showGuides="1">
      <p:cViewPr varScale="1">
        <p:scale>
          <a:sx n="73" d="100"/>
          <a:sy n="73" d="100"/>
        </p:scale>
        <p:origin x="684" y="4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p:scale>
          <a:sx n="100" d="100"/>
          <a:sy n="100" d="100"/>
        </p:scale>
        <p:origin x="1512" y="142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023993" y="9721108"/>
            <a:ext cx="3078427" cy="513507"/>
          </a:xfrm>
          <a:prstGeom prst="rect">
            <a:avLst/>
          </a:prstGeom>
        </p:spPr>
        <p:txBody>
          <a:bodyPr vert="horz" lIns="99075" tIns="49538" rIns="99075" bIns="49538" rtlCol="0" anchor="b"/>
          <a:lstStyle>
            <a:lvl1pPr algn="r">
              <a:defRPr sz="1300"/>
            </a:lvl1pPr>
          </a:lstStyle>
          <a:p>
            <a:fld id="{06834459-7356-44BF-850D-8B30C4FB3B6B}" type="slidenum">
              <a:rPr/>
              <a:t>‹Nº›</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8427" cy="513508"/>
          </a:xfrm>
          <a:prstGeom prst="rect">
            <a:avLst/>
          </a:prstGeom>
        </p:spPr>
        <p:txBody>
          <a:bodyPr vert="horz" lIns="99075" tIns="49538" rIns="99075" bIns="49538" rtlCol="0"/>
          <a:lstStyle>
            <a:lvl1pPr algn="l">
              <a:defRPr sz="1300"/>
            </a:lvl1pPr>
          </a:lstStyle>
          <a:p>
            <a:endParaRPr/>
          </a:p>
        </p:txBody>
      </p:sp>
      <p:sp>
        <p:nvSpPr>
          <p:cNvPr id="4" name="Slide Image Placeholder 3"/>
          <p:cNvSpPr>
            <a:spLocks noGrp="1" noRot="1" noChangeAspect="1"/>
          </p:cNvSpPr>
          <p:nvPr>
            <p:ph type="sldImg" idx="2"/>
          </p:nvPr>
        </p:nvSpPr>
        <p:spPr>
          <a:xfrm>
            <a:off x="1249363" y="1277938"/>
            <a:ext cx="4605337" cy="3455987"/>
          </a:xfrm>
          <a:prstGeom prst="rect">
            <a:avLst/>
          </a:prstGeom>
          <a:noFill/>
          <a:ln w="12700">
            <a:solidFill>
              <a:prstClr val="black"/>
            </a:solidFill>
          </a:ln>
        </p:spPr>
        <p:txBody>
          <a:bodyPr vert="horz" lIns="99075" tIns="49538" rIns="99075" bIns="49538" rtlCol="0" anchor="ctr"/>
          <a:lstStyle/>
          <a:p>
            <a:endParaRPr/>
          </a:p>
        </p:txBody>
      </p:sp>
      <p:sp>
        <p:nvSpPr>
          <p:cNvPr id="6" name="Footer Placeholder 5"/>
          <p:cNvSpPr>
            <a:spLocks noGrp="1"/>
          </p:cNvSpPr>
          <p:nvPr>
            <p:ph type="ftr" sz="quarter" idx="4"/>
          </p:nvPr>
        </p:nvSpPr>
        <p:spPr>
          <a:xfrm>
            <a:off x="1" y="9721108"/>
            <a:ext cx="3078427" cy="513507"/>
          </a:xfrm>
          <a:prstGeom prst="rect">
            <a:avLst/>
          </a:prstGeom>
        </p:spPr>
        <p:txBody>
          <a:bodyPr vert="horz" lIns="99075" tIns="49538" rIns="99075" bIns="49538" rtlCol="0" anchor="b"/>
          <a:lstStyle>
            <a:lvl1pPr algn="l">
              <a:defRPr sz="1300"/>
            </a:lvl1pPr>
          </a:lstStyle>
          <a:p>
            <a:endParaRPr/>
          </a:p>
        </p:txBody>
      </p:sp>
      <p:sp>
        <p:nvSpPr>
          <p:cNvPr id="8" name="Marcador de fecha 7"/>
          <p:cNvSpPr>
            <a:spLocks noGrp="1"/>
          </p:cNvSpPr>
          <p:nvPr>
            <p:ph type="dt" idx="1"/>
          </p:nvPr>
        </p:nvSpPr>
        <p:spPr>
          <a:xfrm>
            <a:off x="4023993" y="1"/>
            <a:ext cx="3078427" cy="513508"/>
          </a:xfrm>
          <a:prstGeom prst="rect">
            <a:avLst/>
          </a:prstGeom>
        </p:spPr>
        <p:txBody>
          <a:bodyPr vert="horz" lIns="99075" tIns="49538" rIns="99075" bIns="49538" rtlCol="0"/>
          <a:lstStyle>
            <a:lvl1pPr algn="r">
              <a:defRPr sz="1300"/>
            </a:lvl1pPr>
          </a:lstStyle>
          <a:p>
            <a:fld id="{BF04A1F9-68BC-453B-8CB9-2E1E096F6A2A}" type="datetime1">
              <a:rPr lang="es-ES" smtClean="0"/>
              <a:t>04/10/2016</a:t>
            </a:fld>
            <a:endParaRPr lang="es-ES"/>
          </a:p>
        </p:txBody>
      </p:sp>
      <p:sp>
        <p:nvSpPr>
          <p:cNvPr id="9" name="Marcador de notas 8"/>
          <p:cNvSpPr>
            <a:spLocks noGrp="1"/>
          </p:cNvSpPr>
          <p:nvPr>
            <p:ph type="body" sz="quarter" idx="3"/>
          </p:nvPr>
        </p:nvSpPr>
        <p:spPr>
          <a:xfrm>
            <a:off x="710407" y="4925408"/>
            <a:ext cx="5683250" cy="4029879"/>
          </a:xfrm>
          <a:prstGeom prst="rect">
            <a:avLst/>
          </a:prstGeom>
        </p:spPr>
        <p:txBody>
          <a:bodyPr vert="horz" lIns="99075" tIns="49538" rIns="99075" bIns="49538" rtlCol="0"/>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0" name="Marcador de número de diapositiva 9"/>
          <p:cNvSpPr>
            <a:spLocks noGrp="1"/>
          </p:cNvSpPr>
          <p:nvPr>
            <p:ph type="sldNum" sz="quarter" idx="5"/>
          </p:nvPr>
        </p:nvSpPr>
        <p:spPr>
          <a:xfrm>
            <a:off x="4023993" y="9721108"/>
            <a:ext cx="3078427" cy="513507"/>
          </a:xfrm>
          <a:prstGeom prst="rect">
            <a:avLst/>
          </a:prstGeom>
        </p:spPr>
        <p:txBody>
          <a:bodyPr vert="horz" lIns="99075" tIns="49538" rIns="99075" bIns="49538" rtlCol="0" anchor="b"/>
          <a:lstStyle>
            <a:lvl1pPr algn="r">
              <a:defRPr sz="1300"/>
            </a:lvl1pPr>
          </a:lstStyle>
          <a:p>
            <a:fld id="{BE6CFFB0-AE8D-4D1F-B732-8166BF4CCC4F}" type="slidenum">
              <a:rPr lang="es-ES" smtClean="0"/>
              <a:t>‹Nº›</a:t>
            </a:fld>
            <a:endParaRPr lang="es-ES"/>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hf sldNum="0" hdr="0" ftr="0"/>
  <p:notesStyle>
    <a:lvl1pPr marL="0" algn="just" defTabSz="914400" rtl="0" eaLnBrk="1" latinLnBrk="0" hangingPunct="1">
      <a:defRPr sz="1200" kern="1200">
        <a:solidFill>
          <a:schemeClr val="tx1"/>
        </a:solidFill>
        <a:latin typeface="+mn-lt"/>
        <a:ea typeface="+mn-ea"/>
        <a:cs typeface="+mn-cs"/>
      </a:defRPr>
    </a:lvl1pPr>
    <a:lvl2pPr marL="457200" algn="just" defTabSz="914400" rtl="0" eaLnBrk="1" latinLnBrk="0" hangingPunct="1">
      <a:defRPr sz="1200" kern="1200">
        <a:solidFill>
          <a:schemeClr val="tx1"/>
        </a:solidFill>
        <a:latin typeface="+mn-lt"/>
        <a:ea typeface="+mn-ea"/>
        <a:cs typeface="+mn-cs"/>
      </a:defRPr>
    </a:lvl2pPr>
    <a:lvl3pPr marL="914400" algn="just" defTabSz="914400" rtl="0" eaLnBrk="1" latinLnBrk="0" hangingPunct="1">
      <a:defRPr sz="1200" kern="1200">
        <a:solidFill>
          <a:schemeClr val="tx1"/>
        </a:solidFill>
        <a:latin typeface="+mn-lt"/>
        <a:ea typeface="+mn-ea"/>
        <a:cs typeface="+mn-cs"/>
      </a:defRPr>
    </a:lvl3pPr>
    <a:lvl4pPr marL="1371600" algn="just" defTabSz="914400" rtl="0" eaLnBrk="1" latinLnBrk="0" hangingPunct="1">
      <a:defRPr sz="1200" kern="1200">
        <a:solidFill>
          <a:schemeClr val="tx1"/>
        </a:solidFill>
        <a:latin typeface="+mn-lt"/>
        <a:ea typeface="+mn-ea"/>
        <a:cs typeface="+mn-cs"/>
      </a:defRPr>
    </a:lvl4pPr>
    <a:lvl5pPr marL="1828800" algn="just" defTabSz="914400" rtl="0" eaLnBrk="1" latinLnBrk="0" hangingPunct="1">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a:xfrm>
            <a:off x="710407" y="4925408"/>
            <a:ext cx="5683250" cy="4029879"/>
          </a:xfrm>
          <a:prstGeom prst="rect">
            <a:avLst/>
          </a:prstGeom>
        </p:spPr>
        <p:txBody>
          <a:bodyPr/>
          <a:lstStyle/>
          <a:p>
            <a:endParaRPr lang="es-ES"/>
          </a:p>
        </p:txBody>
      </p:sp>
      <p:sp>
        <p:nvSpPr>
          <p:cNvPr id="5" name="Marcador de fecha 4"/>
          <p:cNvSpPr>
            <a:spLocks noGrp="1"/>
          </p:cNvSpPr>
          <p:nvPr>
            <p:ph type="dt" idx="11"/>
          </p:nvPr>
        </p:nvSpPr>
        <p:spPr/>
        <p:txBody>
          <a:bodyPr/>
          <a:lstStyle/>
          <a:p>
            <a:fld id="{6089C7F7-05D1-4302-A7AD-182F04413219}" type="datetime1">
              <a:rPr lang="es-ES" smtClean="0"/>
              <a:t>04/10/2016</a:t>
            </a:fld>
            <a:endParaRPr lang="es-ES"/>
          </a:p>
        </p:txBody>
      </p:sp>
    </p:spTree>
    <p:extLst>
      <p:ext uri="{BB962C8B-B14F-4D97-AF65-F5344CB8AC3E}">
        <p14:creationId xmlns:p14="http://schemas.microsoft.com/office/powerpoint/2010/main" val="1999589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1617689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Propiedad </a:t>
            </a:r>
            <a:r>
              <a:rPr lang="es-ES" i="1" dirty="0" err="1"/>
              <a:t>display</a:t>
            </a:r>
            <a:r>
              <a:rPr lang="es-ES" i="0" dirty="0"/>
              <a:t>.</a:t>
            </a:r>
            <a:r>
              <a:rPr lang="es-ES" i="0" baseline="0" dirty="0"/>
              <a:t> De valor inicial</a:t>
            </a:r>
            <a:r>
              <a:rPr lang="es-ES" i="1" baseline="0" dirty="0"/>
              <a:t> </a:t>
            </a:r>
            <a:r>
              <a:rPr lang="es-ES" i="1" baseline="0" dirty="0" err="1"/>
              <a:t>inline</a:t>
            </a:r>
            <a:r>
              <a:rPr lang="es-ES" i="0" baseline="0" dirty="0"/>
              <a:t> y no heredable.</a:t>
            </a:r>
          </a:p>
          <a:p>
            <a:endParaRPr lang="es-ES" i="0" baseline="0" dirty="0"/>
          </a:p>
          <a:p>
            <a:r>
              <a:rPr lang="es-ES" i="0" baseline="0" dirty="0"/>
              <a:t>Aunque creo que se indica más tarde, conviene comentarles aquí los equivalentes entre HTML5 y HTML4 en lo que al tipo de elemento se refiere:</a:t>
            </a:r>
          </a:p>
          <a:p>
            <a:r>
              <a:rPr lang="es-ES" i="0" baseline="0" dirty="0"/>
              <a:t>	HTML5			HTML4</a:t>
            </a:r>
          </a:p>
          <a:p>
            <a:r>
              <a:rPr lang="es-ES" i="0" baseline="0" dirty="0"/>
              <a:t>Elementos de agrupamiento de contenido	                 Elementos a nivel de bloque (</a:t>
            </a:r>
            <a:r>
              <a:rPr lang="es-ES" i="1" baseline="0" dirty="0"/>
              <a:t>block</a:t>
            </a:r>
            <a:r>
              <a:rPr lang="es-ES" i="0" baseline="0" dirty="0"/>
              <a:t>)</a:t>
            </a:r>
          </a:p>
          <a:p>
            <a:r>
              <a:rPr lang="es-ES" i="0" baseline="0" dirty="0"/>
              <a:t>Elementos de frase		                 Elementos a nivel de línea (</a:t>
            </a:r>
            <a:r>
              <a:rPr lang="es-ES" i="1" baseline="0" dirty="0" err="1"/>
              <a:t>inline</a:t>
            </a:r>
            <a:r>
              <a:rPr lang="es-ES" i="0" baseline="0" dirty="0"/>
              <a:t>)</a:t>
            </a:r>
          </a:p>
          <a:p>
            <a:endParaRPr lang="es-ES" dirty="0"/>
          </a:p>
          <a:p>
            <a:r>
              <a:rPr lang="es-ES" dirty="0"/>
              <a:t>Aquí</a:t>
            </a:r>
            <a:r>
              <a:rPr lang="es-ES" baseline="0" dirty="0"/>
              <a:t> que prueben el ejemplo y hagan los cambios y que miren en la lista que tienen después lo que hace el valor que asignan a la propiedad.</a:t>
            </a:r>
            <a:endParaRPr lang="es-ES" dirty="0"/>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568159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3924402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Contexto de formato de bloque.</a:t>
            </a:r>
            <a:r>
              <a:rPr lang="es-ES" baseline="0" dirty="0"/>
              <a:t> Lo principal es que se fijen en como se apilan las cajas unas debajo de otras según el orden que aparecen los elementos en el documento. Las cajas pueden parecer de distinta anchura por los márgenes establecidos (que son transparentes) o porque realmente se especifique una anchura distinta de la que se establece por defecto (100%).</a:t>
            </a:r>
            <a:endParaRPr lang="es-ES" dirty="0"/>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3968935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el</a:t>
            </a:r>
            <a:r>
              <a:rPr lang="es-ES" baseline="0" dirty="0"/>
              <a:t> ejemplo (hipervínculo líneas) que se fijen en que las cajas van ocupando líneas y que cuando se alcanza el</a:t>
            </a:r>
          </a:p>
          <a:p>
            <a:r>
              <a:rPr lang="es-ES" baseline="0" dirty="0"/>
              <a:t>extremo derecho del bloque de contención se continua en la siguiente línea.</a:t>
            </a:r>
          </a:p>
          <a:p>
            <a:endParaRPr lang="es-ES" baseline="0" dirty="0"/>
          </a:p>
          <a:p>
            <a:r>
              <a:rPr lang="es-ES" baseline="0" dirty="0"/>
              <a:t>Si no coincide así, se puede cambiar el ancho del </a:t>
            </a:r>
            <a:r>
              <a:rPr lang="es-ES" i="1" baseline="0" dirty="0" err="1"/>
              <a:t>viewport</a:t>
            </a:r>
            <a:r>
              <a:rPr lang="es-ES" i="0" baseline="0" dirty="0"/>
              <a:t> (ventana del navegador) hasta que la caja correspondiente a ‘Tamaños de fuentes’  quede en dos líneas (por el borde se puede observar que la caja empieza en una línea y continua en la siguiente).</a:t>
            </a:r>
            <a:endParaRPr lang="es-ES" baseline="0" dirty="0"/>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3894925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transparencia, sólo para nombrar los esquemas de posicionamiento</a:t>
            </a:r>
            <a:r>
              <a:rPr lang="es-ES" baseline="0" dirty="0"/>
              <a:t> que se </a:t>
            </a:r>
            <a:r>
              <a:rPr lang="es-ES" baseline="0"/>
              <a:t>ven después.</a:t>
            </a:r>
            <a:endParaRPr lang="es-ES"/>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3376482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Aunque aquí se comenta como se realiza cada posicionamiento, es suficiente con que vean los valores que puede tomar </a:t>
            </a:r>
            <a:r>
              <a:rPr lang="es-ES" i="1" dirty="0"/>
              <a:t>position</a:t>
            </a:r>
            <a:r>
              <a:rPr lang="es-ES" dirty="0"/>
              <a:t>. Luego</a:t>
            </a:r>
            <a:r>
              <a:rPr lang="es-ES" baseline="0" dirty="0"/>
              <a:t> se cuenta con detalle cada uno de los casos, salvo para el valor </a:t>
            </a:r>
            <a:r>
              <a:rPr lang="es-ES" i="1" baseline="0" dirty="0" err="1"/>
              <a:t>static</a:t>
            </a:r>
            <a:r>
              <a:rPr lang="es-ES" i="0" baseline="0" dirty="0"/>
              <a:t> que ya está visto por ser la forma normal en que fluyen los elementos.</a:t>
            </a:r>
            <a:endParaRPr lang="es-ES" dirty="0"/>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4031588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este ejemplo </a:t>
            </a:r>
            <a:r>
              <a:rPr lang="es-ES" baseline="0" dirty="0"/>
              <a:t>hay dos párrafos y un div que se ubican de forma normal (contexto de formato de bloque). En los párrafos el valor de la propiedad </a:t>
            </a:r>
            <a:r>
              <a:rPr lang="es-ES" i="1" baseline="0" dirty="0"/>
              <a:t>position</a:t>
            </a:r>
            <a:r>
              <a:rPr lang="es-ES" baseline="0" dirty="0"/>
              <a:t> está a </a:t>
            </a:r>
            <a:r>
              <a:rPr lang="es-ES" i="1" baseline="0" dirty="0" err="1"/>
              <a:t>static</a:t>
            </a:r>
            <a:r>
              <a:rPr lang="es-ES" baseline="0" dirty="0"/>
              <a:t> y está comentado (como este es el valor por defecto </a:t>
            </a:r>
            <a:r>
              <a:rPr lang="es-ES" baseline="0" dirty="0" err="1"/>
              <a:t>descomentar</a:t>
            </a:r>
            <a:r>
              <a:rPr lang="es-ES" baseline="0" dirty="0"/>
              <a:t> no tienen efecto alguno).</a:t>
            </a:r>
            <a:endParaRPr lang="es-ES" dirty="0"/>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2323736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ES" dirty="0"/>
              <a:t>Sobre el</a:t>
            </a:r>
            <a:r>
              <a:rPr lang="es-ES" baseline="0" dirty="0"/>
              <a:t> </a:t>
            </a:r>
            <a:r>
              <a:rPr lang="es-ES" dirty="0"/>
              <a:t>ejemplo anterior deben quitar</a:t>
            </a:r>
            <a:r>
              <a:rPr lang="es-ES" baseline="0" dirty="0"/>
              <a:t> los comentarios a la propiedad </a:t>
            </a:r>
            <a:r>
              <a:rPr lang="es-ES" i="1" baseline="0" dirty="0"/>
              <a:t>position</a:t>
            </a:r>
            <a:r>
              <a:rPr lang="es-ES" baseline="0" dirty="0"/>
              <a:t> y cambiar el valor de la propiedad </a:t>
            </a:r>
            <a:r>
              <a:rPr lang="es-ES" i="1" baseline="0" dirty="0"/>
              <a:t>position</a:t>
            </a:r>
            <a:r>
              <a:rPr lang="es-ES" baseline="0" dirty="0"/>
              <a:t> del párrafo azul a </a:t>
            </a:r>
            <a:r>
              <a:rPr lang="es-ES" i="1" baseline="0" dirty="0" err="1"/>
              <a:t>relative</a:t>
            </a:r>
            <a:r>
              <a:rPr lang="es-ES" i="0" baseline="0" dirty="0"/>
              <a:t>. En esta forma de posicionamiento las cajas se ubican según el flujo normal y se indica un desplazamiento para la caja de posicionamiento relativo (al párrafo azul. El desplazamiento puede indicarse para la esquina superior izquierda mediante las propiedades </a:t>
            </a:r>
            <a:r>
              <a:rPr lang="es-ES" i="1" baseline="0" dirty="0"/>
              <a:t>top</a:t>
            </a:r>
            <a:r>
              <a:rPr lang="es-ES" i="0" baseline="0" dirty="0"/>
              <a:t> y </a:t>
            </a:r>
            <a:r>
              <a:rPr lang="es-ES" i="1" baseline="0" dirty="0" err="1"/>
              <a:t>left</a:t>
            </a:r>
            <a:r>
              <a:rPr lang="es-ES" i="0" baseline="0" dirty="0"/>
              <a:t>, o para la esquina inferior derecha mediante las propiedades </a:t>
            </a:r>
            <a:r>
              <a:rPr lang="es-ES" i="1" baseline="0" dirty="0" err="1"/>
              <a:t>bottom</a:t>
            </a:r>
            <a:r>
              <a:rPr lang="es-ES" i="0" baseline="0" dirty="0"/>
              <a:t> y </a:t>
            </a:r>
            <a:r>
              <a:rPr lang="es-ES" i="1" baseline="0" dirty="0" err="1"/>
              <a:t>right</a:t>
            </a:r>
            <a:r>
              <a:rPr lang="es-ES" i="0" baseline="0" dirty="0"/>
              <a:t>.</a:t>
            </a:r>
          </a:p>
          <a:p>
            <a:pPr marL="0" marR="0" indent="0" algn="just" defTabSz="914400" rtl="0" eaLnBrk="1" fontAlgn="auto" latinLnBrk="0" hangingPunct="1">
              <a:lnSpc>
                <a:spcPct val="100000"/>
              </a:lnSpc>
              <a:spcBef>
                <a:spcPts val="0"/>
              </a:spcBef>
              <a:spcAft>
                <a:spcPts val="0"/>
              </a:spcAft>
              <a:buClrTx/>
              <a:buSzTx/>
              <a:buFontTx/>
              <a:buNone/>
              <a:tabLst/>
              <a:defRPr/>
            </a:pPr>
            <a:endParaRPr lang="es-ES" i="0" baseline="0" dirty="0"/>
          </a:p>
          <a:p>
            <a:pPr marL="0" marR="0" indent="0" algn="just" defTabSz="914400" rtl="0" eaLnBrk="1" fontAlgn="auto" latinLnBrk="0" hangingPunct="1">
              <a:lnSpc>
                <a:spcPct val="100000"/>
              </a:lnSpc>
              <a:spcBef>
                <a:spcPts val="0"/>
              </a:spcBef>
              <a:spcAft>
                <a:spcPts val="0"/>
              </a:spcAft>
              <a:buClrTx/>
              <a:buSzTx/>
              <a:buFontTx/>
              <a:buNone/>
              <a:tabLst/>
              <a:defRPr/>
            </a:pPr>
            <a:r>
              <a:rPr lang="es-ES" i="0" baseline="0" dirty="0"/>
              <a:t>El efecto que se va a producir en el párrafo azul es análogo al que se ve en la transparencia, superponiéndose al</a:t>
            </a:r>
          </a:p>
          <a:p>
            <a:pPr marL="0" marR="0" indent="0" algn="just" defTabSz="914400" rtl="0" eaLnBrk="1" fontAlgn="auto" latinLnBrk="0" hangingPunct="1">
              <a:lnSpc>
                <a:spcPct val="100000"/>
              </a:lnSpc>
              <a:spcBef>
                <a:spcPts val="0"/>
              </a:spcBef>
              <a:spcAft>
                <a:spcPts val="0"/>
              </a:spcAft>
              <a:buClrTx/>
              <a:buSzTx/>
              <a:buFontTx/>
              <a:buNone/>
              <a:tabLst/>
              <a:defRPr/>
            </a:pPr>
            <a:r>
              <a:rPr lang="es-ES" i="1" baseline="0" dirty="0"/>
              <a:t>div</a:t>
            </a:r>
            <a:r>
              <a:rPr lang="es-ES" i="0" baseline="0" dirty="0"/>
              <a:t>.</a:t>
            </a:r>
            <a:endParaRPr lang="es-ES" dirty="0"/>
          </a:p>
          <a:p>
            <a:endParaRPr lang="es-ES" dirty="0"/>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1893381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Continuando con el</a:t>
            </a:r>
            <a:r>
              <a:rPr lang="es-ES" baseline="0" dirty="0"/>
              <a:t> </a:t>
            </a:r>
            <a:r>
              <a:rPr lang="es-ES" dirty="0"/>
              <a:t>ejemplo anterior que cambien ahora la </a:t>
            </a:r>
            <a:r>
              <a:rPr lang="es-ES" baseline="0" dirty="0"/>
              <a:t>propiedad </a:t>
            </a:r>
            <a:r>
              <a:rPr lang="es-ES" i="1" baseline="0" dirty="0"/>
              <a:t>position </a:t>
            </a:r>
            <a:r>
              <a:rPr lang="es-ES" i="0" baseline="0" dirty="0"/>
              <a:t>del párrafo azul</a:t>
            </a:r>
            <a:r>
              <a:rPr lang="es-ES" baseline="0" dirty="0"/>
              <a:t> a </a:t>
            </a:r>
            <a:r>
              <a:rPr lang="es-ES" i="1" baseline="0" dirty="0" err="1"/>
              <a:t>absolute</a:t>
            </a:r>
            <a:r>
              <a:rPr lang="es-ES" i="0" baseline="0" dirty="0"/>
              <a:t>. Se deben dejar igual las propiedades </a:t>
            </a:r>
            <a:r>
              <a:rPr lang="es-ES" i="1" baseline="0" dirty="0"/>
              <a:t>top</a:t>
            </a:r>
            <a:r>
              <a:rPr lang="es-ES" i="0" baseline="0" dirty="0"/>
              <a:t> y </a:t>
            </a:r>
            <a:r>
              <a:rPr lang="es-ES" i="1" baseline="0" dirty="0" err="1"/>
              <a:t>left</a:t>
            </a:r>
            <a:r>
              <a:rPr lang="es-ES" i="0" baseline="0" dirty="0"/>
              <a:t>. En este caso la caja con posicionamiento absoluto sale completamente del flujo normal y se posiciona con un desplazamiento sobre la esquina superior izquierda del bloque de contención (o la inferior derecha  si se utilizan </a:t>
            </a:r>
            <a:r>
              <a:rPr lang="es-ES" i="1" baseline="0" dirty="0" err="1"/>
              <a:t>bottom</a:t>
            </a:r>
            <a:r>
              <a:rPr lang="es-ES" i="0" baseline="0" dirty="0"/>
              <a:t> y </a:t>
            </a:r>
            <a:r>
              <a:rPr lang="es-ES" i="1" baseline="0" dirty="0" err="1"/>
              <a:t>right</a:t>
            </a:r>
            <a:r>
              <a:rPr lang="es-ES" i="0" baseline="0" dirty="0"/>
              <a:t>). Al salir la caja 2 (párrafo azul para el ejemplo) del flujo normal, las cajas apiladas por debajo ocupan su espacio. Esto explica porque la caja 3 (el div para el ejemplo) pase a estar apilado a continuación de la caja 1.</a:t>
            </a:r>
          </a:p>
          <a:p>
            <a:endParaRPr lang="es-ES" i="0" baseline="0" dirty="0"/>
          </a:p>
          <a:p>
            <a:r>
              <a:rPr lang="es-ES" i="0" baseline="0" dirty="0"/>
              <a:t>También en este caso se produce superposición de las cajas. </a:t>
            </a:r>
          </a:p>
          <a:p>
            <a:endParaRPr lang="es-ES" i="0" baseline="0" dirty="0"/>
          </a:p>
          <a:p>
            <a:r>
              <a:rPr lang="es-ES" i="0" baseline="0" dirty="0"/>
              <a:t>Conviene indicarles que este tipo de posicionamiento sólo debe utilizarse para casos puntuales (como por ejemplo, la realización de un menú de opciones desplegable), pero no como método para ubicar los elementos habituales de un documento. Esto es por razones de usabilidad y accesibilidad, tanto las unidades absolutas como los posicionamientos absolutos dan lugar a presentaciones de baja accesibilidad. Además, para distintas resoluciones de los dispositivos (o simplemente al cambiar el tamaño de la ventana del navegador), fácilmente puede aparecer la barra de </a:t>
            </a:r>
            <a:r>
              <a:rPr lang="es-ES" i="1" baseline="0" dirty="0" err="1"/>
              <a:t>scroll</a:t>
            </a:r>
            <a:r>
              <a:rPr lang="es-ES" i="1" baseline="0" dirty="0"/>
              <a:t> </a:t>
            </a:r>
            <a:r>
              <a:rPr lang="es-ES" i="0" baseline="0" dirty="0"/>
              <a:t>horizontal que es un serio inconveniente para la usabilidad.</a:t>
            </a:r>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989240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4215463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es un</a:t>
            </a:r>
            <a:r>
              <a:rPr lang="es-ES" baseline="0" dirty="0"/>
              <a:t> caso particular del posicionamiento absoluto. Las cajas ubicadas de esta forma (el encabezado y un párrafo para el ejemplo) también salen del flujo normal pero se posicionan con respecto al </a:t>
            </a:r>
            <a:r>
              <a:rPr lang="es-ES" i="1" baseline="0" dirty="0" err="1"/>
              <a:t>viewport</a:t>
            </a:r>
            <a:r>
              <a:rPr lang="es-ES" i="0" baseline="0" dirty="0"/>
              <a:t> en lugar del bloque de contención (al igual que en el posicionamiento absoluto las cajas apiladas por debajo suben, ocupando su espacio).</a:t>
            </a:r>
            <a:endParaRPr lang="es-ES" dirty="0"/>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3531580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primer ejemplo se posiciona de forma flotante una imagen. Hay</a:t>
            </a:r>
            <a:r>
              <a:rPr lang="es-ES" baseline="0" dirty="0"/>
              <a:t> que indicarles, además no está en las transparencias, que las cajas flotantes también salen del flujo normal y las cajas apiladas por debajo suben ocupando su espacio normal. La diferencia importante con el posicionamiento absoluto, es que en este caso aunque también se produce superposición de cajas el contenido de las que están por debajo (las no flotantes) nunca queda oculto, porque fluye por los costados de las cajas flotantes.</a:t>
            </a:r>
          </a:p>
          <a:p>
            <a:endParaRPr lang="es-ES" baseline="0" dirty="0"/>
          </a:p>
          <a:p>
            <a:r>
              <a:rPr lang="es-ES" baseline="0" dirty="0"/>
              <a:t>En el caso de la imagen, ésta de por sí ya tiene una determinada anchura, pero para ubicar flotantes elementos de agrupación de contenidos (párrafos, div, etc.) es muy importante asignar un valor adecuado a sus anchuras.</a:t>
            </a:r>
          </a:p>
          <a:p>
            <a:endParaRPr lang="es-ES" baseline="0" dirty="0"/>
          </a:p>
          <a:p>
            <a:endParaRPr lang="es-ES" dirty="0"/>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1742894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Al ejemplo en este caso se accede directamente desde</a:t>
            </a:r>
            <a:r>
              <a:rPr lang="es-ES" baseline="0" dirty="0"/>
              <a:t> el hipervínculo de la propiedad </a:t>
            </a:r>
            <a:r>
              <a:rPr lang="es-ES" i="1" baseline="0" dirty="0" err="1"/>
              <a:t>float</a:t>
            </a:r>
            <a:r>
              <a:rPr lang="es-ES" i="0" baseline="0" dirty="0"/>
              <a:t>. Se puede ver el efecto de cambiar las anchuras, por ejemplo, cambiando del 40% establecido al 60%. Y en el caso extremo de comentar la propiedad </a:t>
            </a:r>
            <a:r>
              <a:rPr lang="es-ES" i="1" baseline="0" dirty="0" err="1"/>
              <a:t>width</a:t>
            </a:r>
            <a:r>
              <a:rPr lang="es-ES" i="0" baseline="0" dirty="0"/>
              <a:t> (que se utiliza todo el ancho disponible, 100%), todas las cajas se ubican como en el caso del flujo normal ya que ni hay sitio para ubicar un flotante al lado del otro, ni hay espacio libre alguno para que el contenido del </a:t>
            </a:r>
            <a:r>
              <a:rPr lang="es-ES" i="1" baseline="0" dirty="0"/>
              <a:t>div</a:t>
            </a:r>
            <a:r>
              <a:rPr lang="es-ES" i="0" baseline="0" dirty="0"/>
              <a:t> fluya por los costados de los flotantes.</a:t>
            </a:r>
            <a:endParaRPr lang="es-ES" dirty="0"/>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10456635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no hay ejemplo, pero se les puede proponer que sobre</a:t>
            </a:r>
            <a:r>
              <a:rPr lang="es-ES" baseline="0" dirty="0"/>
              <a:t> el ejemplo previo de los flotantes asignen la propiedad </a:t>
            </a:r>
            <a:r>
              <a:rPr lang="es-ES" i="1" baseline="0" dirty="0" err="1"/>
              <a:t>clear</a:t>
            </a:r>
            <a:r>
              <a:rPr lang="es-ES" i="0" baseline="0" dirty="0"/>
              <a:t> al </a:t>
            </a:r>
            <a:r>
              <a:rPr lang="es-ES" i="1" baseline="0" dirty="0"/>
              <a:t>div</a:t>
            </a:r>
            <a:r>
              <a:rPr lang="es-ES" i="0" baseline="0" dirty="0"/>
              <a:t> con el valor </a:t>
            </a:r>
            <a:r>
              <a:rPr lang="es-ES" i="1" baseline="0" dirty="0" err="1"/>
              <a:t>both</a:t>
            </a:r>
            <a:r>
              <a:rPr lang="es-ES" i="0" baseline="0" dirty="0"/>
              <a:t>. Las anchuras de los flotantes deberían estar al valor inicial, 40%. Como la Caja 3 (el </a:t>
            </a:r>
            <a:r>
              <a:rPr lang="es-ES" i="1" baseline="0" dirty="0"/>
              <a:t>div </a:t>
            </a:r>
            <a:r>
              <a:rPr lang="es-ES" i="0" baseline="0" dirty="0"/>
              <a:t>para el ejemplo) no puede tener cajas flotantes a ningún lado, queda ubicada de forma normal (apilada) justo debajo de éstas.</a:t>
            </a:r>
            <a:endParaRPr lang="es-ES" dirty="0"/>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11391075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a:t>
            </a:r>
            <a:r>
              <a:rPr lang="es-ES" baseline="0" dirty="0"/>
              <a:t> el ejemplo de visibilidad hay que destacar la diferencia con utilizar la propiedad </a:t>
            </a:r>
            <a:r>
              <a:rPr lang="es-ES" i="1" baseline="0" dirty="0" err="1"/>
              <a:t>display</a:t>
            </a:r>
            <a:r>
              <a:rPr lang="es-ES" i="0" baseline="0" dirty="0"/>
              <a:t> de valor </a:t>
            </a:r>
            <a:r>
              <a:rPr lang="es-ES" i="1" baseline="0" dirty="0" err="1"/>
              <a:t>none</a:t>
            </a:r>
            <a:r>
              <a:rPr lang="es-ES" i="0" baseline="0" dirty="0"/>
              <a:t>. En este caso, la caja del párrafo del medio se oculta pero la caja se genera aunque no sea visible (está previsto el espacio en que se mostrará si dinámicamente se cambiara el valor de la propiedad </a:t>
            </a:r>
            <a:r>
              <a:rPr lang="es-ES" i="1" baseline="0" dirty="0" err="1"/>
              <a:t>visibility</a:t>
            </a:r>
            <a:r>
              <a:rPr lang="es-ES" i="0" baseline="0" dirty="0"/>
              <a:t>).</a:t>
            </a:r>
          </a:p>
          <a:p>
            <a:endParaRPr lang="es-ES" i="0" baseline="0" dirty="0"/>
          </a:p>
          <a:p>
            <a:r>
              <a:rPr lang="es-ES" i="0" baseline="0" dirty="0"/>
              <a:t>En el caso de utilizar la propiedad </a:t>
            </a:r>
            <a:r>
              <a:rPr lang="es-ES" i="1" baseline="0" dirty="0" err="1"/>
              <a:t>display</a:t>
            </a:r>
            <a:r>
              <a:rPr lang="es-ES" i="0" baseline="0" dirty="0"/>
              <a:t>, la caja no se genera y el tercer </a:t>
            </a:r>
            <a:r>
              <a:rPr lang="es-ES" i="0" baseline="0" dirty="0" err="1"/>
              <a:t>parráfo</a:t>
            </a:r>
            <a:r>
              <a:rPr lang="es-ES" i="0" baseline="0" dirty="0"/>
              <a:t> aparecería apilado directamente a continuación del primero. En consecuencia, si se cambia de forma dinámica el valor de la propiedad a </a:t>
            </a:r>
            <a:r>
              <a:rPr lang="es-ES" i="1" baseline="0" dirty="0"/>
              <a:t>block </a:t>
            </a:r>
            <a:r>
              <a:rPr lang="es-ES" i="0" baseline="0" dirty="0"/>
              <a:t>se tiene que generar la caja en el sitio que le corresponde (apilada después del primer párrafo) y se produciría un desplazamiento hacia debajo de todas las cajas del elementos de bloque (o de agrupación de contenidos) apiladas </a:t>
            </a:r>
            <a:r>
              <a:rPr lang="es-ES" i="0" baseline="0"/>
              <a:t>por debajo.</a:t>
            </a:r>
            <a:endParaRPr lang="es-ES" dirty="0"/>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4102948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segunda parte del ejercicio se puede pedir que los ítems</a:t>
            </a:r>
            <a:r>
              <a:rPr lang="es-ES" baseline="0" dirty="0"/>
              <a:t> de la lista aparezcan sin viñeta y uno a continuación del otro (en la </a:t>
            </a:r>
            <a:r>
              <a:rPr lang="es-ES" baseline="0"/>
              <a:t>misma línea).</a:t>
            </a:r>
            <a:endParaRPr lang="es-ES"/>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718872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a:t>
            </a:r>
            <a:r>
              <a:rPr lang="es-ES" baseline="0" dirty="0"/>
              <a:t> habría que indicar que el selector E[</a:t>
            </a:r>
            <a:r>
              <a:rPr lang="es-ES" baseline="0" dirty="0" err="1"/>
              <a:t>class</a:t>
            </a:r>
            <a:r>
              <a:rPr lang="es-ES" baseline="0" dirty="0"/>
              <a:t>=“</a:t>
            </a:r>
            <a:r>
              <a:rPr lang="es-ES" baseline="0" dirty="0" err="1"/>
              <a:t>una_clase</a:t>
            </a:r>
            <a:r>
              <a:rPr lang="es-ES" baseline="0" dirty="0"/>
              <a:t>”] en HTML es equivalente a </a:t>
            </a:r>
            <a:r>
              <a:rPr lang="es-ES" baseline="0" dirty="0" err="1"/>
              <a:t>E.una_clase</a:t>
            </a:r>
            <a:r>
              <a:rPr lang="es-ES" baseline="0" dirty="0"/>
              <a:t>. Sin embargo, está segunda notación no se puede utilizar en documentos XML.</a:t>
            </a:r>
            <a:endParaRPr lang="es-ES" dirty="0"/>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286534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188879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la idea sería dejarles unos pocos minutos para que prueben algunas de las</a:t>
            </a:r>
            <a:r>
              <a:rPr lang="es-ES" baseline="0" dirty="0"/>
              <a:t> propiedades de </a:t>
            </a:r>
            <a:r>
              <a:rPr lang="es-ES" dirty="0"/>
              <a:t>las 3 primeras categorías sobre el sitio de ejemplo. Previamente, habría que indicarles el tipo de valores que pueden tomar las propiedades: </a:t>
            </a:r>
            <a:r>
              <a:rPr lang="es-ES" i="1" dirty="0"/>
              <a:t>longitud </a:t>
            </a:r>
            <a:r>
              <a:rPr lang="es-ES" i="0" dirty="0"/>
              <a:t>(mm</a:t>
            </a:r>
            <a:r>
              <a:rPr lang="es-ES" i="0" baseline="0" dirty="0"/>
              <a:t>, cm, </a:t>
            </a:r>
            <a:r>
              <a:rPr lang="es-ES" i="0" baseline="0" dirty="0" err="1"/>
              <a:t>px</a:t>
            </a:r>
            <a:r>
              <a:rPr lang="es-ES" i="0" baseline="0" dirty="0"/>
              <a:t>, </a:t>
            </a:r>
            <a:r>
              <a:rPr lang="es-ES" i="0" baseline="0" dirty="0" err="1"/>
              <a:t>em</a:t>
            </a:r>
            <a:r>
              <a:rPr lang="es-ES" i="0" baseline="0" dirty="0"/>
              <a:t>)</a:t>
            </a:r>
            <a:r>
              <a:rPr lang="es-ES" i="0" dirty="0"/>
              <a:t>,</a:t>
            </a:r>
            <a:r>
              <a:rPr lang="es-ES" i="0" baseline="0" dirty="0"/>
              <a:t> </a:t>
            </a:r>
            <a:r>
              <a:rPr lang="es-ES" i="1" baseline="0" dirty="0" err="1"/>
              <a:t>string</a:t>
            </a:r>
            <a:r>
              <a:rPr lang="es-ES" i="0" baseline="0" dirty="0"/>
              <a:t>, de color </a:t>
            </a:r>
            <a:r>
              <a:rPr lang="es-ES" i="1" baseline="0" dirty="0" err="1"/>
              <a:t>rgb</a:t>
            </a:r>
            <a:r>
              <a:rPr lang="es-ES" i="0" baseline="0" dirty="0"/>
              <a:t> y </a:t>
            </a:r>
            <a:r>
              <a:rPr lang="es-ES" i="1" baseline="0" dirty="0" err="1"/>
              <a:t>rgba</a:t>
            </a:r>
            <a:r>
              <a:rPr lang="es-ES" i="1" baseline="0" dirty="0"/>
              <a:t> </a:t>
            </a:r>
            <a:r>
              <a:rPr lang="es-ES" i="0" baseline="0" dirty="0"/>
              <a:t>(a es la composición </a:t>
            </a:r>
            <a:r>
              <a:rPr lang="es-ES" i="0" baseline="0" dirty="0">
                <a:sym typeface="Symbol" panose="05050102010706020507" pitchFamily="18" charset="2"/>
              </a:rPr>
              <a:t>: valor real [0, 1], 0 completamente transparente y 1 completamente </a:t>
            </a:r>
            <a:r>
              <a:rPr lang="es-ES" i="0" baseline="0" dirty="0" err="1">
                <a:sym typeface="Symbol" panose="05050102010706020507" pitchFamily="18" charset="2"/>
              </a:rPr>
              <a:t>ópaco</a:t>
            </a:r>
            <a:r>
              <a:rPr lang="es-ES" i="0" baseline="0" dirty="0">
                <a:sym typeface="Symbol" panose="05050102010706020507" pitchFamily="18" charset="2"/>
              </a:rPr>
              <a:t>) y </a:t>
            </a:r>
            <a:r>
              <a:rPr lang="es-ES" i="1" baseline="0" dirty="0" err="1">
                <a:sym typeface="Symbol" panose="05050102010706020507" pitchFamily="18" charset="2"/>
              </a:rPr>
              <a:t>url</a:t>
            </a:r>
            <a:r>
              <a:rPr lang="es-ES" i="0" baseline="0" dirty="0">
                <a:sym typeface="Symbol" panose="05050102010706020507" pitchFamily="18" charset="2"/>
              </a:rPr>
              <a:t> (</a:t>
            </a:r>
            <a:r>
              <a:rPr lang="es-ES" i="0" baseline="0" dirty="0" err="1">
                <a:sym typeface="Symbol" panose="05050102010706020507" pitchFamily="18" charset="2"/>
              </a:rPr>
              <a:t>p.e</a:t>
            </a:r>
            <a:r>
              <a:rPr lang="es-ES" i="0" baseline="0" dirty="0">
                <a:sym typeface="Symbol" panose="05050102010706020507" pitchFamily="18" charset="2"/>
              </a:rPr>
              <a:t>., para </a:t>
            </a:r>
            <a:r>
              <a:rPr lang="es-ES" i="0" baseline="0" dirty="0" err="1">
                <a:sym typeface="Symbol" panose="05050102010706020507" pitchFamily="18" charset="2"/>
              </a:rPr>
              <a:t>background-image</a:t>
            </a:r>
            <a:r>
              <a:rPr lang="es-ES" i="0" baseline="0" dirty="0">
                <a:sym typeface="Symbol" panose="05050102010706020507" pitchFamily="18" charset="2"/>
              </a:rPr>
              <a:t>).</a:t>
            </a:r>
          </a:p>
          <a:p>
            <a:endParaRPr lang="es-ES" i="0" baseline="0" dirty="0">
              <a:sym typeface="Symbol" panose="05050102010706020507" pitchFamily="18" charset="2"/>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s-ES" i="0" baseline="0" dirty="0">
                <a:sym typeface="Symbol" panose="05050102010706020507" pitchFamily="18" charset="2"/>
              </a:rPr>
              <a:t>En el caso de medidas de longitud recomendable, por razones de accesibilidad, utilizar siempre unidades relativas (porcentajes, </a:t>
            </a:r>
            <a:r>
              <a:rPr lang="es-ES" i="0" baseline="0" dirty="0" err="1">
                <a:sym typeface="Symbol" panose="05050102010706020507" pitchFamily="18" charset="2"/>
              </a:rPr>
              <a:t>em</a:t>
            </a:r>
            <a:r>
              <a:rPr lang="es-ES" i="0" baseline="0" dirty="0">
                <a:sym typeface="Symbol" panose="05050102010706020507" pitchFamily="18" charset="2"/>
              </a:rPr>
              <a:t>, </a:t>
            </a:r>
            <a:r>
              <a:rPr lang="es-ES" i="0" baseline="0" dirty="0" err="1">
                <a:sym typeface="Symbol" panose="05050102010706020507" pitchFamily="18" charset="2"/>
              </a:rPr>
              <a:t>px</a:t>
            </a:r>
            <a:r>
              <a:rPr lang="es-ES" i="0" baseline="0" dirty="0">
                <a:sym typeface="Symbol" panose="05050102010706020507" pitchFamily="18" charset="2"/>
              </a:rPr>
              <a:t>)</a:t>
            </a:r>
          </a:p>
          <a:p>
            <a:endParaRPr lang="es-ES" i="0" baseline="0" dirty="0">
              <a:sym typeface="Symbol" panose="05050102010706020507" pitchFamily="18" charset="2"/>
            </a:endParaRPr>
          </a:p>
          <a:p>
            <a:r>
              <a:rPr lang="es-ES" i="0" baseline="0" dirty="0">
                <a:sym typeface="Symbol" panose="05050102010706020507" pitchFamily="18" charset="2"/>
              </a:rPr>
              <a:t>Las propiedades que las miren y, en todo caso, se les puede indicar que en el caso del establecimiento de la familia de fuentes (</a:t>
            </a:r>
            <a:r>
              <a:rPr lang="es-ES" i="0" baseline="0" dirty="0" err="1">
                <a:sym typeface="Symbol" panose="05050102010706020507" pitchFamily="18" charset="2"/>
              </a:rPr>
              <a:t>font-family</a:t>
            </a:r>
            <a:r>
              <a:rPr lang="es-ES" i="0" baseline="0" dirty="0">
                <a:sym typeface="Symbol" panose="05050102010706020507" pitchFamily="18" charset="2"/>
              </a:rPr>
              <a:t>) siempre se debe terminar con una familia de fuentes genérica (</a:t>
            </a:r>
            <a:r>
              <a:rPr lang="es-ES" i="0" baseline="0" dirty="0" err="1">
                <a:sym typeface="Symbol" panose="05050102010706020507" pitchFamily="18" charset="2"/>
              </a:rPr>
              <a:t>serif</a:t>
            </a:r>
            <a:r>
              <a:rPr lang="es-ES" i="0" baseline="0" dirty="0">
                <a:sym typeface="Symbol" panose="05050102010706020507" pitchFamily="18" charset="2"/>
              </a:rPr>
              <a:t>, </a:t>
            </a:r>
            <a:r>
              <a:rPr lang="es-ES" i="0" baseline="0" dirty="0" err="1">
                <a:sym typeface="Symbol" panose="05050102010706020507" pitchFamily="18" charset="2"/>
              </a:rPr>
              <a:t>sans-serif</a:t>
            </a:r>
            <a:r>
              <a:rPr lang="es-ES" i="0" baseline="0" dirty="0">
                <a:sym typeface="Symbol" panose="05050102010706020507" pitchFamily="18" charset="2"/>
              </a:rPr>
              <a:t> o </a:t>
            </a:r>
            <a:r>
              <a:rPr lang="es-ES" i="0" baseline="0" dirty="0" err="1">
                <a:sym typeface="Symbol" panose="05050102010706020507" pitchFamily="18" charset="2"/>
              </a:rPr>
              <a:t>fixed</a:t>
            </a:r>
            <a:r>
              <a:rPr lang="es-ES" i="0" baseline="0" dirty="0">
                <a:sym typeface="Symbol" panose="05050102010706020507" pitchFamily="18" charset="2"/>
              </a:rPr>
              <a:t>).</a:t>
            </a:r>
          </a:p>
          <a:p>
            <a:endParaRPr lang="es-ES" i="0" baseline="0" dirty="0">
              <a:sym typeface="Symbol" panose="05050102010706020507" pitchFamily="18" charset="2"/>
            </a:endParaRPr>
          </a:p>
          <a:p>
            <a:endParaRPr lang="es-ES" i="0" baseline="0" dirty="0">
              <a:sym typeface="Symbol" panose="05050102010706020507" pitchFamily="18" charset="2"/>
            </a:endParaRPr>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2296014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Observaciones:</a:t>
            </a:r>
          </a:p>
          <a:p>
            <a:pPr marL="228600" indent="-228600">
              <a:buFont typeface="+mj-lt"/>
              <a:buAutoNum type="arabicPeriod"/>
            </a:pPr>
            <a:r>
              <a:rPr lang="es-ES" dirty="0"/>
              <a:t>El</a:t>
            </a:r>
            <a:r>
              <a:rPr lang="es-ES" baseline="0" dirty="0"/>
              <a:t> color o imagen de fondo afecta al contenido y al relleno opcional. El margen, que es opcional, es transparente.</a:t>
            </a:r>
            <a:endParaRPr lang="es-ES" dirty="0"/>
          </a:p>
          <a:p>
            <a:pPr marL="228600" indent="-228600">
              <a:buFont typeface="+mj-lt"/>
              <a:buAutoNum type="arabicPeriod"/>
            </a:pPr>
            <a:r>
              <a:rPr lang="es-ES" dirty="0"/>
              <a:t>Los</a:t>
            </a:r>
            <a:r>
              <a:rPr lang="es-ES" baseline="0" dirty="0"/>
              <a:t> lados de l</a:t>
            </a:r>
            <a:r>
              <a:rPr lang="es-ES" dirty="0"/>
              <a:t>a</a:t>
            </a:r>
            <a:r>
              <a:rPr lang="es-ES" baseline="0" dirty="0"/>
              <a:t> caja se nombran por su posición: </a:t>
            </a:r>
            <a:r>
              <a:rPr lang="es-ES" i="1" baseline="0" dirty="0"/>
              <a:t>top</a:t>
            </a:r>
            <a:r>
              <a:rPr lang="es-ES" i="0" baseline="0" dirty="0"/>
              <a:t>, </a:t>
            </a:r>
            <a:r>
              <a:rPr lang="es-ES" i="1" baseline="0" dirty="0" err="1"/>
              <a:t>right</a:t>
            </a:r>
            <a:r>
              <a:rPr lang="es-ES" i="0" baseline="0" dirty="0"/>
              <a:t>, </a:t>
            </a:r>
            <a:r>
              <a:rPr lang="es-ES" i="1" baseline="0" dirty="0" err="1"/>
              <a:t>bottom</a:t>
            </a:r>
            <a:r>
              <a:rPr lang="es-ES" i="0" baseline="0" dirty="0"/>
              <a:t>, </a:t>
            </a:r>
            <a:r>
              <a:rPr lang="es-ES" i="1" baseline="0" dirty="0" err="1"/>
              <a:t>left</a:t>
            </a:r>
            <a:endParaRPr lang="es-ES" i="1" baseline="0" dirty="0"/>
          </a:p>
          <a:p>
            <a:pPr marL="228600" indent="-228600">
              <a:buFont typeface="+mj-lt"/>
              <a:buAutoNum type="arabicPeriod"/>
            </a:pPr>
            <a:r>
              <a:rPr lang="es-ES" i="0" baseline="0" dirty="0"/>
              <a:t>Existen propiedades que se nombran como cada parte de la caja, pueden ser</a:t>
            </a:r>
          </a:p>
          <a:p>
            <a:pPr marL="685800" lvl="1" indent="-228600">
              <a:buFont typeface="Arial" panose="020B0604020202020204" pitchFamily="34" charset="0"/>
              <a:buChar char="•"/>
            </a:pPr>
            <a:r>
              <a:rPr lang="es-ES" i="0" baseline="0" dirty="0"/>
              <a:t>Generales (</a:t>
            </a:r>
            <a:r>
              <a:rPr lang="es-ES" i="1" baseline="0" dirty="0" err="1"/>
              <a:t>padding</a:t>
            </a:r>
            <a:r>
              <a:rPr lang="es-ES" i="0" baseline="0" dirty="0"/>
              <a:t>, </a:t>
            </a:r>
            <a:r>
              <a:rPr lang="es-ES" i="1" baseline="0" dirty="0" err="1"/>
              <a:t>margin</a:t>
            </a:r>
            <a:r>
              <a:rPr lang="es-ES" i="0" baseline="0" dirty="0"/>
              <a:t> y </a:t>
            </a:r>
            <a:r>
              <a:rPr lang="es-ES" i="1" baseline="0" dirty="0" err="1"/>
              <a:t>border</a:t>
            </a:r>
            <a:r>
              <a:rPr lang="es-ES" i="0" baseline="0" dirty="0"/>
              <a:t>), para especificar tamaños o características de estos. En este caso se da valor a propiedades para todos los lados de la caja, siempre empezando en la parte superior </a:t>
            </a:r>
            <a:r>
              <a:rPr lang="es-ES" i="1" baseline="0" dirty="0"/>
              <a:t>top</a:t>
            </a:r>
            <a:r>
              <a:rPr lang="es-ES" i="0" baseline="0" dirty="0"/>
              <a:t> y en el sentido de las agujas del reloj</a:t>
            </a:r>
          </a:p>
          <a:p>
            <a:pPr marL="685800" lvl="1" indent="-228600">
              <a:buFont typeface="Arial" panose="020B0604020202020204" pitchFamily="34" charset="0"/>
              <a:buChar char="•"/>
            </a:pPr>
            <a:r>
              <a:rPr lang="es-ES" i="0" baseline="0" dirty="0"/>
              <a:t>Particulares para un lado dado que siempre se nombran en la forma</a:t>
            </a:r>
            <a:r>
              <a:rPr lang="es-ES" i="1" baseline="0" dirty="0"/>
              <a:t> zona-lado</a:t>
            </a:r>
            <a:r>
              <a:rPr lang="es-ES" i="0" baseline="0" dirty="0"/>
              <a:t> (p.ej., </a:t>
            </a:r>
            <a:r>
              <a:rPr lang="es-ES" i="1" baseline="0" dirty="0" err="1"/>
              <a:t>margin-left</a:t>
            </a:r>
            <a:r>
              <a:rPr lang="es-ES" i="0" baseline="0" dirty="0"/>
              <a:t>, </a:t>
            </a:r>
            <a:r>
              <a:rPr lang="es-ES" i="1" baseline="0" dirty="0" err="1"/>
              <a:t>border</a:t>
            </a:r>
            <a:r>
              <a:rPr lang="es-ES" i="1" baseline="0" dirty="0"/>
              <a:t>-top</a:t>
            </a:r>
            <a:r>
              <a:rPr lang="es-ES" i="0" baseline="0" dirty="0"/>
              <a:t>, etc.)</a:t>
            </a:r>
          </a:p>
          <a:p>
            <a:pPr marL="228600" indent="-228600">
              <a:buFont typeface="+mj-lt"/>
              <a:buAutoNum type="arabicPeriod"/>
            </a:pPr>
            <a:r>
              <a:rPr lang="es-ES" i="0" baseline="0" dirty="0"/>
              <a:t>Para el contenido se puede especificar la anchura y la altura</a:t>
            </a:r>
          </a:p>
          <a:p>
            <a:pPr marL="228600" indent="-228600">
              <a:buFont typeface="+mj-lt"/>
              <a:buAutoNum type="arabicPeriod"/>
            </a:pPr>
            <a:endParaRPr lang="es-ES" dirty="0"/>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479499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1963890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el ejemplo 1 que</a:t>
            </a:r>
            <a:r>
              <a:rPr lang="es-ES" baseline="0" dirty="0"/>
              <a:t> se</a:t>
            </a:r>
            <a:r>
              <a:rPr lang="es-ES" dirty="0"/>
              <a:t> fijen</a:t>
            </a:r>
            <a:r>
              <a:rPr lang="es-ES" baseline="0" dirty="0"/>
              <a:t> en que al establecer</a:t>
            </a:r>
            <a:r>
              <a:rPr lang="es-ES" dirty="0"/>
              <a:t> la altura del párrafo</a:t>
            </a:r>
            <a:r>
              <a:rPr lang="es-ES" baseline="0" dirty="0"/>
              <a:t> se desborda el contenido.</a:t>
            </a:r>
          </a:p>
          <a:p>
            <a:r>
              <a:rPr lang="es-ES" baseline="0" dirty="0"/>
              <a:t>Para el ejemplo 2, además de lo que se indica en la transparencia, resaltar que un elemento de frase puede generar una caja como la que se ve para el segundo ‘</a:t>
            </a:r>
            <a:r>
              <a:rPr lang="es-ES" baseline="0" dirty="0" err="1"/>
              <a:t>body</a:t>
            </a:r>
            <a:r>
              <a:rPr lang="es-ES" baseline="0" dirty="0"/>
              <a:t>’ (con un relleno que sobrepasa el ámbito de la línea de texto).</a:t>
            </a:r>
            <a:endParaRPr lang="es-ES" dirty="0"/>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249014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a:t>
            </a:r>
            <a:r>
              <a:rPr lang="es-ES" baseline="0" dirty="0"/>
              <a:t> márgenes adyacentes siempre se colapsan al mayor de ellos. En el ejemplo esto se muestra viendo que el margen entre ambos párrafos va a ser de 20px y no de 40px (que sería la suma del margen inferior de uno y el superior del otro).</a:t>
            </a:r>
            <a:endParaRPr lang="es-ES" dirty="0"/>
          </a:p>
        </p:txBody>
      </p:sp>
      <p:sp>
        <p:nvSpPr>
          <p:cNvPr id="4" name="Marcador de fecha 3"/>
          <p:cNvSpPr>
            <a:spLocks noGrp="1"/>
          </p:cNvSpPr>
          <p:nvPr>
            <p:ph type="dt" idx="10"/>
          </p:nvPr>
        </p:nvSpPr>
        <p:spPr/>
        <p:txBody>
          <a:bodyPr/>
          <a:lstStyle/>
          <a:p>
            <a:fld id="{BF04A1F9-68BC-453B-8CB9-2E1E096F6A2A}" type="datetime1">
              <a:rPr lang="es-ES" smtClean="0"/>
              <a:t>04/10/2016</a:t>
            </a:fld>
            <a:endParaRPr lang="es-ES"/>
          </a:p>
        </p:txBody>
      </p:sp>
    </p:spTree>
    <p:extLst>
      <p:ext uri="{BB962C8B-B14F-4D97-AF65-F5344CB8AC3E}">
        <p14:creationId xmlns:p14="http://schemas.microsoft.com/office/powerpoint/2010/main" val="185943337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ctrTitle"/>
          </p:nvPr>
        </p:nvSpPr>
        <p:spPr>
          <a:xfrm>
            <a:off x="828675" y="2292095"/>
            <a:ext cx="7572375" cy="2219691"/>
          </a:xfrm>
        </p:spPr>
        <p:txBody>
          <a:bodyPr anchor="ctr">
            <a:normAutofit/>
          </a:bodyPr>
          <a:lstStyle>
            <a:lvl1pPr algn="l">
              <a:defRPr sz="4400" cap="all" baseline="0"/>
            </a:lvl1pPr>
          </a:lstStyle>
          <a:p>
            <a:r>
              <a:rPr lang="es-ES" dirty="0"/>
              <a:t>Haga clic para modificar el estilo de título del patrón</a:t>
            </a:r>
            <a:endParaRPr dirty="0"/>
          </a:p>
        </p:txBody>
      </p:sp>
      <p:sp>
        <p:nvSpPr>
          <p:cNvPr id="3" name="Subtitle 2"/>
          <p:cNvSpPr>
            <a:spLocks noGrp="1"/>
          </p:cNvSpPr>
          <p:nvPr>
            <p:ph type="subTitle" idx="1"/>
          </p:nvPr>
        </p:nvSpPr>
        <p:spPr>
          <a:xfrm>
            <a:off x="828674" y="4511785"/>
            <a:ext cx="7572376"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a:p>
        </p:txBody>
      </p:sp>
      <p:sp>
        <p:nvSpPr>
          <p:cNvPr id="4" name="Date Placeholder 3"/>
          <p:cNvSpPr>
            <a:spLocks noGrp="1"/>
          </p:cNvSpPr>
          <p:nvPr>
            <p:ph type="dt" sz="half" idx="10"/>
          </p:nvPr>
        </p:nvSpPr>
        <p:spPr/>
        <p:txBody>
          <a:bodyPr/>
          <a:lstStyle/>
          <a:p>
            <a:r>
              <a:rPr lang="es-ES"/>
              <a:t>17/09/2013</a:t>
            </a:r>
            <a:endParaRPr/>
          </a:p>
        </p:txBody>
      </p:sp>
      <p:sp>
        <p:nvSpPr>
          <p:cNvPr id="5" name="Footer Placeholder 4"/>
          <p:cNvSpPr>
            <a:spLocks noGrp="1"/>
          </p:cNvSpPr>
          <p:nvPr>
            <p:ph type="ftr" sz="quarter" idx="11"/>
          </p:nvPr>
        </p:nvSpPr>
        <p:spPr/>
        <p:txBody>
          <a:bodyPr/>
          <a:lstStyle/>
          <a:p>
            <a:r>
              <a:rPr lang="es-ES"/>
              <a:t>Tecnologías básicas del lado cliente</a:t>
            </a:r>
            <a:endParaRPr/>
          </a:p>
        </p:txBody>
      </p:sp>
      <p:sp>
        <p:nvSpPr>
          <p:cNvPr id="6" name="Slide Number Placeholder 5"/>
          <p:cNvSpPr>
            <a:spLocks noGrp="1"/>
          </p:cNvSpPr>
          <p:nvPr>
            <p:ph type="sldNum" sz="quarter" idx="12"/>
          </p:nvPr>
        </p:nvSpPr>
        <p:spPr/>
        <p:txBody>
          <a:bodyPr/>
          <a:lstStyle/>
          <a:p>
            <a:fld id="{0FF54DE5-C571-48E8-A5BC-B369434E2F44}" type="slidenum">
              <a:rPr/>
              <a:t>‹Nº›</a:t>
            </a:fld>
            <a:endParaRPr/>
          </a:p>
        </p:txBody>
      </p:sp>
      <p:grpSp>
        <p:nvGrpSpPr>
          <p:cNvPr id="10" name="Group 12"/>
          <p:cNvGrpSpPr/>
          <p:nvPr userDrawn="1"/>
        </p:nvGrpSpPr>
        <p:grpSpPr>
          <a:xfrm rot="10800000">
            <a:off x="0" y="5645511"/>
            <a:ext cx="9144000" cy="63125"/>
            <a:chOff x="507492" y="1501519"/>
            <a:chExt cx="8129016" cy="63125"/>
          </a:xfrm>
        </p:grpSpPr>
        <p:cxnSp>
          <p:nvCxnSpPr>
            <p:cNvPr id="12"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userDrawn="1"/>
        </p:nvGrpSpPr>
        <p:grpSpPr>
          <a:xfrm>
            <a:off x="0" y="1143001"/>
            <a:ext cx="9144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2800"/>
            </a:lvl1pPr>
          </a:lstStyle>
          <a:p>
            <a:r>
              <a:rPr lang="es-ES" dirty="0"/>
              <a:t>Haga clic para modificar el estilo de título del patrón</a:t>
            </a:r>
            <a:endParaRPr dirty="0"/>
          </a:p>
        </p:txBody>
      </p:sp>
      <p:sp>
        <p:nvSpPr>
          <p:cNvPr id="3" name="Picture Placeholder 2"/>
          <p:cNvSpPr>
            <a:spLocks noGrp="1"/>
          </p:cNvSpPr>
          <p:nvPr>
            <p:ph type="pic" idx="1"/>
          </p:nvPr>
        </p:nvSpPr>
        <p:spPr>
          <a:xfrm>
            <a:off x="3491003" y="1600200"/>
            <a:ext cx="4823184"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a:p>
        </p:txBody>
      </p:sp>
      <p:sp>
        <p:nvSpPr>
          <p:cNvPr id="4" name="Text Placeholder 3"/>
          <p:cNvSpPr>
            <a:spLocks noGrp="1"/>
          </p:cNvSpPr>
          <p:nvPr>
            <p:ph type="body" sz="half" idx="2"/>
          </p:nvPr>
        </p:nvSpPr>
        <p:spPr>
          <a:xfrm>
            <a:off x="828675" y="1600200"/>
            <a:ext cx="2547747" cy="45720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el estilo de texto del patrón</a:t>
            </a:r>
          </a:p>
        </p:txBody>
      </p:sp>
      <p:sp>
        <p:nvSpPr>
          <p:cNvPr id="5" name="Date Placeholder 4"/>
          <p:cNvSpPr>
            <a:spLocks noGrp="1"/>
          </p:cNvSpPr>
          <p:nvPr>
            <p:ph type="dt" sz="half" idx="10"/>
          </p:nvPr>
        </p:nvSpPr>
        <p:spPr/>
        <p:txBody>
          <a:bodyPr/>
          <a:lstStyle/>
          <a:p>
            <a:r>
              <a:rPr lang="es-ES"/>
              <a:t>17/09/2013</a:t>
            </a:r>
            <a:endParaRPr/>
          </a:p>
        </p:txBody>
      </p:sp>
      <p:sp>
        <p:nvSpPr>
          <p:cNvPr id="6" name="Footer Placeholder 5"/>
          <p:cNvSpPr>
            <a:spLocks noGrp="1"/>
          </p:cNvSpPr>
          <p:nvPr>
            <p:ph type="ftr" sz="quarter" idx="11"/>
          </p:nvPr>
        </p:nvSpPr>
        <p:spPr/>
        <p:txBody>
          <a:bodyPr/>
          <a:lstStyle/>
          <a:p>
            <a:r>
              <a:rPr lang="es-ES"/>
              <a:t>Tecnologías básicas del lado cliente</a:t>
            </a:r>
            <a:endParaRPr/>
          </a:p>
        </p:txBody>
      </p:sp>
      <p:sp>
        <p:nvSpPr>
          <p:cNvPr id="7" name="Slide Number Placeholder 6"/>
          <p:cNvSpPr>
            <a:spLocks noGrp="1"/>
          </p:cNvSpPr>
          <p:nvPr>
            <p:ph type="sldNum" sz="quarter" idx="12"/>
          </p:nvPr>
        </p:nvSpPr>
        <p:spPr/>
        <p:txBody>
          <a:bodyPr/>
          <a:lstStyle/>
          <a:p>
            <a:fld id="{0FF54DE5-C571-48E8-A5BC-B369434E2F44}" type="slidenum">
              <a:rPr/>
              <a:t>‹Nº›</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dirty="0"/>
          </a:p>
        </p:txBody>
      </p:sp>
      <p:sp>
        <p:nvSpPr>
          <p:cNvPr id="3" name="Vertical Text Placeholder 2"/>
          <p:cNvSpPr>
            <a:spLocks noGrp="1"/>
          </p:cNvSpPr>
          <p:nvPr>
            <p:ph type="body" orient="vert" idx="1"/>
          </p:nvPr>
        </p:nvSpPr>
        <p:spPr/>
        <p:txBody>
          <a:bodyPr vert="eaVert"/>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dirty="0"/>
          </a:p>
        </p:txBody>
      </p:sp>
      <p:sp>
        <p:nvSpPr>
          <p:cNvPr id="4" name="Date Placeholder 3"/>
          <p:cNvSpPr>
            <a:spLocks noGrp="1"/>
          </p:cNvSpPr>
          <p:nvPr>
            <p:ph type="dt" sz="half" idx="10"/>
          </p:nvPr>
        </p:nvSpPr>
        <p:spPr/>
        <p:txBody>
          <a:bodyPr/>
          <a:lstStyle/>
          <a:p>
            <a:r>
              <a:rPr lang="es-ES"/>
              <a:t>17/09/2013</a:t>
            </a:r>
            <a:endParaRPr/>
          </a:p>
        </p:txBody>
      </p:sp>
      <p:sp>
        <p:nvSpPr>
          <p:cNvPr id="5" name="Footer Placeholder 4"/>
          <p:cNvSpPr>
            <a:spLocks noGrp="1"/>
          </p:cNvSpPr>
          <p:nvPr>
            <p:ph type="ftr" sz="quarter" idx="11"/>
          </p:nvPr>
        </p:nvSpPr>
        <p:spPr/>
        <p:txBody>
          <a:bodyPr/>
          <a:lstStyle/>
          <a:p>
            <a:r>
              <a:rPr lang="es-ES"/>
              <a:t>Tecnologías básicas del lado cliente</a:t>
            </a:r>
            <a:endParaRPr/>
          </a:p>
        </p:txBody>
      </p:sp>
      <p:sp>
        <p:nvSpPr>
          <p:cNvPr id="6" name="Slide Number Placeholder 5"/>
          <p:cNvSpPr>
            <a:spLocks noGrp="1"/>
          </p:cNvSpPr>
          <p:nvPr>
            <p:ph type="sldNum" sz="quarter" idx="12"/>
          </p:nvPr>
        </p:nvSpPr>
        <p:spPr/>
        <p:txBody>
          <a:bodyPr/>
          <a:lstStyle/>
          <a:p>
            <a:fld id="{0FF54DE5-C571-48E8-A5BC-B369434E2F44}" type="slidenum">
              <a:rPr/>
              <a:t>‹Nº›</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365125"/>
            <a:ext cx="1285875" cy="5811838"/>
          </a:xfrm>
        </p:spPr>
        <p:txBody>
          <a:bodyPr vert="eaVert"/>
          <a:lstStyle/>
          <a:p>
            <a:r>
              <a:rPr lang="es-ES"/>
              <a:t>Haga clic para modificar el estilo de título del patrón</a:t>
            </a:r>
            <a:endParaRPr/>
          </a:p>
        </p:txBody>
      </p:sp>
      <p:sp>
        <p:nvSpPr>
          <p:cNvPr id="3" name="Vertical Text Placeholder 2"/>
          <p:cNvSpPr>
            <a:spLocks noGrp="1"/>
          </p:cNvSpPr>
          <p:nvPr>
            <p:ph type="body" orient="vert" idx="1"/>
          </p:nvPr>
        </p:nvSpPr>
        <p:spPr>
          <a:xfrm>
            <a:off x="828675" y="365125"/>
            <a:ext cx="6074172"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10"/>
          </p:nvPr>
        </p:nvSpPr>
        <p:spPr/>
        <p:txBody>
          <a:bodyPr/>
          <a:lstStyle/>
          <a:p>
            <a:r>
              <a:rPr lang="es-ES"/>
              <a:t>17/09/2013</a:t>
            </a:r>
            <a:endParaRPr/>
          </a:p>
        </p:txBody>
      </p:sp>
      <p:sp>
        <p:nvSpPr>
          <p:cNvPr id="5" name="Footer Placeholder 4"/>
          <p:cNvSpPr>
            <a:spLocks noGrp="1"/>
          </p:cNvSpPr>
          <p:nvPr>
            <p:ph type="ftr" sz="quarter" idx="11"/>
          </p:nvPr>
        </p:nvSpPr>
        <p:spPr/>
        <p:txBody>
          <a:bodyPr/>
          <a:lstStyle/>
          <a:p>
            <a:r>
              <a:rPr lang="es-ES"/>
              <a:t>Tecnologías básicas del lado cliente</a:t>
            </a:r>
            <a:endParaRPr/>
          </a:p>
        </p:txBody>
      </p:sp>
      <p:sp>
        <p:nvSpPr>
          <p:cNvPr id="6" name="Slide Number Placeholder 5"/>
          <p:cNvSpPr>
            <a:spLocks noGrp="1"/>
          </p:cNvSpPr>
          <p:nvPr>
            <p:ph type="sldNum" sz="quarter" idx="12"/>
          </p:nvPr>
        </p:nvSpPr>
        <p:spPr/>
        <p:txBody>
          <a:bodyPr/>
          <a:lstStyle/>
          <a:p>
            <a:fld id="{0FF54DE5-C571-48E8-A5BC-B369434E2F44}" type="slidenum">
              <a:rPr/>
              <a:t>‹Nº›</a:t>
            </a:fld>
            <a:endParaRPr/>
          </a:p>
        </p:txBody>
      </p:sp>
      <p:grpSp>
        <p:nvGrpSpPr>
          <p:cNvPr id="7" name="Group 6"/>
          <p:cNvGrpSpPr/>
          <p:nvPr/>
        </p:nvGrpSpPr>
        <p:grpSpPr>
          <a:xfrm rot="5400000">
            <a:off x="4181447" y="3239394"/>
            <a:ext cx="5632704" cy="63302"/>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dirty="0"/>
              <a:t>Haga clic para modificar el estilo de título del patrón</a:t>
            </a:r>
            <a:endParaRPr dirty="0"/>
          </a:p>
        </p:txBody>
      </p:sp>
      <p:sp>
        <p:nvSpPr>
          <p:cNvPr id="3" name="Content Placeholder 2"/>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dirty="0"/>
          </a:p>
        </p:txBody>
      </p:sp>
      <p:sp>
        <p:nvSpPr>
          <p:cNvPr id="4" name="Date Placeholder 3"/>
          <p:cNvSpPr>
            <a:spLocks noGrp="1"/>
          </p:cNvSpPr>
          <p:nvPr>
            <p:ph type="dt" sz="half" idx="10"/>
          </p:nvPr>
        </p:nvSpPr>
        <p:spPr>
          <a:xfrm>
            <a:off x="828675" y="6521573"/>
            <a:ext cx="1372169" cy="268912"/>
          </a:xfrm>
        </p:spPr>
        <p:txBody>
          <a:bodyPr/>
          <a:lstStyle/>
          <a:p>
            <a:r>
              <a:rPr lang="es-ES"/>
              <a:t>17/09/2013</a:t>
            </a:r>
            <a:endParaRPr dirty="0"/>
          </a:p>
        </p:txBody>
      </p:sp>
      <p:sp>
        <p:nvSpPr>
          <p:cNvPr id="5" name="Footer Placeholder 4"/>
          <p:cNvSpPr>
            <a:spLocks noGrp="1"/>
          </p:cNvSpPr>
          <p:nvPr>
            <p:ph type="ftr" sz="quarter" idx="11"/>
          </p:nvPr>
        </p:nvSpPr>
        <p:spPr>
          <a:xfrm>
            <a:off x="2200844" y="6521570"/>
            <a:ext cx="4742312" cy="268913"/>
          </a:xfrm>
        </p:spPr>
        <p:txBody>
          <a:bodyPr/>
          <a:lstStyle/>
          <a:p>
            <a:r>
              <a:rPr lang="es-ES"/>
              <a:t>Tecnologías básicas del lado cliente</a:t>
            </a:r>
            <a:endParaRPr dirty="0"/>
          </a:p>
        </p:txBody>
      </p:sp>
      <p:sp>
        <p:nvSpPr>
          <p:cNvPr id="6" name="Slide Number Placeholder 5"/>
          <p:cNvSpPr>
            <a:spLocks noGrp="1"/>
          </p:cNvSpPr>
          <p:nvPr>
            <p:ph type="sldNum" sz="quarter" idx="12"/>
          </p:nvPr>
        </p:nvSpPr>
        <p:spPr>
          <a:xfrm>
            <a:off x="6942587" y="6521573"/>
            <a:ext cx="1371600" cy="268912"/>
          </a:xfrm>
        </p:spPr>
        <p:txBody>
          <a:bodyPr/>
          <a:lstStyle/>
          <a:p>
            <a:fld id="{0FF54DE5-C571-48E8-A5BC-B369434E2F44}" type="slidenum">
              <a:rPr lang="es-ES" smtClean="0"/>
              <a:pPr/>
              <a:t>‹Nº›</a:t>
            </a:fld>
            <a:endParaRPr lang="es-E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sitiva de título con imagen">
    <p:spTree>
      <p:nvGrpSpPr>
        <p:cNvPr id="1" name=""/>
        <p:cNvGrpSpPr/>
        <p:nvPr/>
      </p:nvGrpSpPr>
      <p:grpSpPr>
        <a:xfrm>
          <a:off x="0" y="0"/>
          <a:ext cx="0" cy="0"/>
          <a:chOff x="0" y="0"/>
          <a:chExt cx="0" cy="0"/>
        </a:xfrm>
      </p:grpSpPr>
      <p:grpSp>
        <p:nvGrpSpPr>
          <p:cNvPr id="13" name="Group 12"/>
          <p:cNvGrpSpPr/>
          <p:nvPr/>
        </p:nvGrpSpPr>
        <p:grpSpPr>
          <a:xfrm rot="10800000">
            <a:off x="0" y="5645511"/>
            <a:ext cx="9144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1"/>
            <a:ext cx="9144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Title 1"/>
          <p:cNvSpPr>
            <a:spLocks noGrp="1"/>
          </p:cNvSpPr>
          <p:nvPr>
            <p:ph type="ctrTitle"/>
          </p:nvPr>
        </p:nvSpPr>
        <p:spPr>
          <a:xfrm>
            <a:off x="293615" y="2292095"/>
            <a:ext cx="4835598" cy="2219691"/>
          </a:xfrm>
        </p:spPr>
        <p:txBody>
          <a:bodyPr anchor="ctr">
            <a:normAutofit/>
          </a:bodyPr>
          <a:lstStyle>
            <a:lvl1pPr algn="l">
              <a:defRPr sz="3600" cap="all" baseline="0"/>
            </a:lvl1pPr>
          </a:lstStyle>
          <a:p>
            <a:r>
              <a:rPr lang="es-ES" dirty="0"/>
              <a:t>Haga clic para modificar el estilo de título del patrón</a:t>
            </a:r>
            <a:endParaRPr dirty="0"/>
          </a:p>
        </p:txBody>
      </p:sp>
      <p:sp>
        <p:nvSpPr>
          <p:cNvPr id="3" name="Subtitle 2"/>
          <p:cNvSpPr>
            <a:spLocks noGrp="1"/>
          </p:cNvSpPr>
          <p:nvPr>
            <p:ph type="subTitle" idx="1"/>
          </p:nvPr>
        </p:nvSpPr>
        <p:spPr>
          <a:xfrm>
            <a:off x="293615" y="4511785"/>
            <a:ext cx="4835598" cy="955565"/>
          </a:xfrm>
        </p:spPr>
        <p:txBody>
          <a:bodyPr>
            <a:normAutofit/>
          </a:bodyPr>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dirty="0"/>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Picture Placeholder 10"/>
          <p:cNvSpPr>
            <a:spLocks noGrp="1"/>
          </p:cNvSpPr>
          <p:nvPr>
            <p:ph type="pic" sz="quarter" idx="13"/>
          </p:nvPr>
        </p:nvSpPr>
        <p:spPr>
          <a:xfrm>
            <a:off x="5235798" y="1310656"/>
            <a:ext cx="3908202" cy="4208604"/>
          </a:xfrm>
          <a:solidFill>
            <a:schemeClr val="tx1">
              <a:lumMod val="20000"/>
              <a:lumOff val="80000"/>
            </a:schemeClr>
          </a:solidFill>
        </p:spPr>
        <p:txBody>
          <a:bodyPr tIns="1005840"/>
          <a:lstStyle>
            <a:lvl1pPr marL="0" indent="0" algn="ctr">
              <a:buNone/>
              <a:defRPr/>
            </a:lvl1pPr>
          </a:lstStyle>
          <a:p>
            <a:r>
              <a:rPr lang="es-ES" dirty="0"/>
              <a:t>Haga clic en el icono para agregar una imagen</a:t>
            </a:r>
            <a:endParaRPr dirty="0"/>
          </a:p>
        </p:txBody>
      </p:sp>
      <p:sp>
        <p:nvSpPr>
          <p:cNvPr id="19" name="Instructional Text"/>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14400">
              <a:buNone/>
            </a:pPr>
            <a:r>
              <a:rPr lang="es-ES" sz="1200" b="1" i="1" dirty="0">
                <a:latin typeface="Arial"/>
                <a:ea typeface="+mn-ea"/>
                <a:cs typeface="Arial"/>
              </a:rPr>
              <a:t>NOTA:</a:t>
            </a:r>
          </a:p>
          <a:p>
            <a:pPr algn="l" defTabSz="914400">
              <a:buNone/>
            </a:pPr>
            <a:r>
              <a:rPr lang="es-ES" sz="1200" b="0" i="1" dirty="0">
                <a:latin typeface="Arial"/>
                <a:ea typeface="+mn-ea"/>
                <a:cs typeface="Arial"/>
              </a:rPr>
              <a:t>Para cambiar la imagen de esta dispositiva, seleccione la imagen y elimínela. A continuación </a:t>
            </a:r>
            <a:r>
              <a:rPr lang="es-ES" sz="1200" b="0" i="1" noProof="0" dirty="0">
                <a:latin typeface="Arial"/>
                <a:ea typeface="+mn-ea"/>
                <a:cs typeface="Arial"/>
              </a:rPr>
              <a:t>haga</a:t>
            </a:r>
            <a:r>
              <a:rPr lang="es-ES" sz="1200" b="0" i="1" dirty="0">
                <a:latin typeface="Arial"/>
                <a:ea typeface="+mn-ea"/>
                <a:cs typeface="Arial"/>
              </a:rPr>
              <a:t> clic en el icono Imágenes en el marcador de posición e inserte su imagen.</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2514601"/>
            <a:ext cx="9144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828675" y="2971806"/>
            <a:ext cx="7553324" cy="1684150"/>
          </a:xfrm>
        </p:spPr>
        <p:txBody>
          <a:bodyPr anchor="ctr">
            <a:normAutofit/>
          </a:bodyPr>
          <a:lstStyle>
            <a:lvl1pPr>
              <a:defRPr sz="4400" cap="all" baseline="0">
                <a:solidFill>
                  <a:schemeClr val="bg1"/>
                </a:solidFill>
              </a:defRPr>
            </a:lvl1pPr>
          </a:lstStyle>
          <a:p>
            <a:r>
              <a:rPr lang="es-ES" dirty="0"/>
              <a:t>Haga clic para modificar el estilo de título del patrón</a:t>
            </a:r>
            <a:endParaRPr dirty="0"/>
          </a:p>
        </p:txBody>
      </p:sp>
      <p:sp>
        <p:nvSpPr>
          <p:cNvPr id="3" name="Text Placeholder 2"/>
          <p:cNvSpPr>
            <a:spLocks noGrp="1"/>
          </p:cNvSpPr>
          <p:nvPr>
            <p:ph type="body" idx="1"/>
          </p:nvPr>
        </p:nvSpPr>
        <p:spPr>
          <a:xfrm>
            <a:off x="828675" y="4655956"/>
            <a:ext cx="7553324" cy="509750"/>
          </a:xfrm>
        </p:spPr>
        <p:txBody>
          <a:bodyPr>
            <a:normAutofit/>
          </a:bodyPr>
          <a:lstStyle>
            <a:lvl1pPr marL="0" indent="0">
              <a:spcBef>
                <a:spcPts val="0"/>
              </a:spcBef>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Haga clic para modificar el estilo de texto del patrón</a:t>
            </a:r>
          </a:p>
        </p:txBody>
      </p:sp>
      <p:sp>
        <p:nvSpPr>
          <p:cNvPr id="4" name="Date Placeholder 3"/>
          <p:cNvSpPr>
            <a:spLocks noGrp="1"/>
          </p:cNvSpPr>
          <p:nvPr>
            <p:ph type="dt" sz="half" idx="10"/>
          </p:nvPr>
        </p:nvSpPr>
        <p:spPr/>
        <p:txBody>
          <a:bodyPr/>
          <a:lstStyle/>
          <a:p>
            <a:r>
              <a:rPr lang="es-ES"/>
              <a:t>17/09/2013</a:t>
            </a:r>
            <a:endParaRPr/>
          </a:p>
        </p:txBody>
      </p:sp>
      <p:sp>
        <p:nvSpPr>
          <p:cNvPr id="5" name="Footer Placeholder 4"/>
          <p:cNvSpPr>
            <a:spLocks noGrp="1"/>
          </p:cNvSpPr>
          <p:nvPr>
            <p:ph type="ftr" sz="quarter" idx="11"/>
          </p:nvPr>
        </p:nvSpPr>
        <p:spPr/>
        <p:txBody>
          <a:bodyPr/>
          <a:lstStyle/>
          <a:p>
            <a:r>
              <a:rPr lang="es-ES"/>
              <a:t>Tecnologías básicas del lado cliente</a:t>
            </a:r>
            <a:endParaRPr/>
          </a:p>
        </p:txBody>
      </p:sp>
      <p:sp>
        <p:nvSpPr>
          <p:cNvPr id="6" name="Slide Number Placeholder 5"/>
          <p:cNvSpPr>
            <a:spLocks noGrp="1"/>
          </p:cNvSpPr>
          <p:nvPr>
            <p:ph type="sldNum" sz="quarter" idx="12"/>
          </p:nvPr>
        </p:nvSpPr>
        <p:spPr/>
        <p:txBody>
          <a:bodyPr/>
          <a:lstStyle/>
          <a:p>
            <a:fld id="{0FF54DE5-C571-48E8-A5BC-B369434E2F44}" type="slidenum">
              <a:rPr/>
              <a:t>‹Nº›</a:t>
            </a:fld>
            <a:endParaRPr/>
          </a:p>
        </p:txBody>
      </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dirty="0"/>
          </a:p>
        </p:txBody>
      </p:sp>
      <p:sp>
        <p:nvSpPr>
          <p:cNvPr id="3" name="Content Placeholder 2"/>
          <p:cNvSpPr>
            <a:spLocks noGrp="1"/>
          </p:cNvSpPr>
          <p:nvPr>
            <p:ph sz="half" idx="1"/>
          </p:nvPr>
        </p:nvSpPr>
        <p:spPr>
          <a:xfrm>
            <a:off x="828675" y="1600201"/>
            <a:ext cx="3686175" cy="4571999"/>
          </a:xfrm>
        </p:spPr>
        <p:txBody>
          <a:bodyPr/>
          <a:lstStyle>
            <a:lvl1pPr algn="just">
              <a:defRPr sz="2400"/>
            </a:lvl1pPr>
            <a:lvl2pPr algn="just">
              <a:defRPr sz="2000"/>
            </a:lvl2pPr>
            <a:lvl3pPr>
              <a:defRPr sz="1800"/>
            </a:lvl3pPr>
            <a:lvl4pPr algn="just">
              <a:defRPr sz="1600"/>
            </a:lvl4pPr>
            <a:lvl5pPr algn="just">
              <a:defRPr/>
            </a:lvl5pPr>
            <a:lvl6pPr>
              <a:defRPr/>
            </a:lvl6pPr>
            <a:lvl7pPr>
              <a:defRPr/>
            </a:lvl7pPr>
            <a:lvl8pPr>
              <a:defRPr/>
            </a:lvl8pPr>
            <a:lvl9pPr>
              <a:defRPr/>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dirty="0"/>
          </a:p>
        </p:txBody>
      </p:sp>
      <p:sp>
        <p:nvSpPr>
          <p:cNvPr id="4" name="Content Placeholder 3"/>
          <p:cNvSpPr>
            <a:spLocks noGrp="1"/>
          </p:cNvSpPr>
          <p:nvPr>
            <p:ph sz="half" idx="2"/>
          </p:nvPr>
        </p:nvSpPr>
        <p:spPr>
          <a:xfrm>
            <a:off x="4629150" y="1600201"/>
            <a:ext cx="3686175" cy="4571999"/>
          </a:xfrm>
        </p:spPr>
        <p:txBody>
          <a:bodyPr/>
          <a:lstStyle>
            <a:lvl1pPr algn="just">
              <a:defRPr sz="2400"/>
            </a:lvl1pPr>
            <a:lvl2pPr algn="just">
              <a:defRPr sz="2000"/>
            </a:lvl2pPr>
            <a:lvl3pPr algn="just">
              <a:defRPr sz="1800"/>
            </a:lvl3pPr>
            <a:lvl4pPr algn="just">
              <a:defRPr sz="1600"/>
            </a:lvl4pPr>
            <a:lvl5pPr>
              <a:defRPr/>
            </a:lvl5pPr>
            <a:lvl6pPr>
              <a:defRPr/>
            </a:lvl6pPr>
            <a:lvl7pPr>
              <a:defRPr/>
            </a:lvl7pPr>
            <a:lvl8pPr>
              <a:defRPr/>
            </a:lvl8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dirty="0"/>
          </a:p>
        </p:txBody>
      </p:sp>
      <p:sp>
        <p:nvSpPr>
          <p:cNvPr id="5" name="Date Placeholder 4"/>
          <p:cNvSpPr>
            <a:spLocks noGrp="1"/>
          </p:cNvSpPr>
          <p:nvPr>
            <p:ph type="dt" sz="half" idx="10"/>
          </p:nvPr>
        </p:nvSpPr>
        <p:spPr/>
        <p:txBody>
          <a:bodyPr/>
          <a:lstStyle/>
          <a:p>
            <a:r>
              <a:rPr lang="es-ES"/>
              <a:t>17/09/2013</a:t>
            </a:r>
            <a:endParaRPr/>
          </a:p>
        </p:txBody>
      </p:sp>
      <p:sp>
        <p:nvSpPr>
          <p:cNvPr id="6" name="Footer Placeholder 5"/>
          <p:cNvSpPr>
            <a:spLocks noGrp="1"/>
          </p:cNvSpPr>
          <p:nvPr>
            <p:ph type="ftr" sz="quarter" idx="11"/>
          </p:nvPr>
        </p:nvSpPr>
        <p:spPr/>
        <p:txBody>
          <a:bodyPr/>
          <a:lstStyle/>
          <a:p>
            <a:r>
              <a:rPr lang="es-ES"/>
              <a:t>Tecnologías básicas del lado cliente</a:t>
            </a:r>
            <a:endParaRPr/>
          </a:p>
        </p:txBody>
      </p:sp>
      <p:sp>
        <p:nvSpPr>
          <p:cNvPr id="7" name="Slide Number Placeholder 6"/>
          <p:cNvSpPr>
            <a:spLocks noGrp="1"/>
          </p:cNvSpPr>
          <p:nvPr>
            <p:ph type="sldNum" sz="quarter" idx="12"/>
          </p:nvPr>
        </p:nvSpPr>
        <p:spPr/>
        <p:txBody>
          <a:bodyPr/>
          <a:lstStyle/>
          <a:p>
            <a:fld id="{0FF54DE5-C571-48E8-A5BC-B369434E2F44}" type="slidenum">
              <a:rPr/>
              <a:t>‹Nº›</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dirty="0"/>
          </a:p>
        </p:txBody>
      </p:sp>
      <p:sp>
        <p:nvSpPr>
          <p:cNvPr id="3" name="Text Placeholder 2"/>
          <p:cNvSpPr>
            <a:spLocks noGrp="1"/>
          </p:cNvSpPr>
          <p:nvPr>
            <p:ph type="body" idx="1"/>
          </p:nvPr>
        </p:nvSpPr>
        <p:spPr>
          <a:xfrm>
            <a:off x="828675" y="1600200"/>
            <a:ext cx="3689604"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4" name="Content Placeholder 3"/>
          <p:cNvSpPr>
            <a:spLocks noGrp="1"/>
          </p:cNvSpPr>
          <p:nvPr>
            <p:ph sz="half" idx="2"/>
          </p:nvPr>
        </p:nvSpPr>
        <p:spPr>
          <a:xfrm>
            <a:off x="828675" y="2424112"/>
            <a:ext cx="3689604" cy="374808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dirty="0"/>
          </a:p>
        </p:txBody>
      </p:sp>
      <p:sp>
        <p:nvSpPr>
          <p:cNvPr id="5" name="Text Placeholder 4"/>
          <p:cNvSpPr>
            <a:spLocks noGrp="1"/>
          </p:cNvSpPr>
          <p:nvPr>
            <p:ph type="body" sz="quarter" idx="3"/>
          </p:nvPr>
        </p:nvSpPr>
        <p:spPr>
          <a:xfrm>
            <a:off x="4624583" y="1600200"/>
            <a:ext cx="3689604"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4583" y="2424112"/>
            <a:ext cx="3689604" cy="37480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7" name="Date Placeholder 6"/>
          <p:cNvSpPr>
            <a:spLocks noGrp="1"/>
          </p:cNvSpPr>
          <p:nvPr>
            <p:ph type="dt" sz="half" idx="10"/>
          </p:nvPr>
        </p:nvSpPr>
        <p:spPr/>
        <p:txBody>
          <a:bodyPr/>
          <a:lstStyle/>
          <a:p>
            <a:r>
              <a:rPr lang="es-ES"/>
              <a:t>17/09/2013</a:t>
            </a:r>
            <a:endParaRPr/>
          </a:p>
        </p:txBody>
      </p:sp>
      <p:sp>
        <p:nvSpPr>
          <p:cNvPr id="8" name="Footer Placeholder 7"/>
          <p:cNvSpPr>
            <a:spLocks noGrp="1"/>
          </p:cNvSpPr>
          <p:nvPr>
            <p:ph type="ftr" sz="quarter" idx="11"/>
          </p:nvPr>
        </p:nvSpPr>
        <p:spPr/>
        <p:txBody>
          <a:bodyPr/>
          <a:lstStyle/>
          <a:p>
            <a:r>
              <a:rPr lang="es-ES"/>
              <a:t>Tecnologías básicas del lado cliente</a:t>
            </a:r>
            <a:endParaRPr/>
          </a:p>
        </p:txBody>
      </p:sp>
      <p:sp>
        <p:nvSpPr>
          <p:cNvPr id="9" name="Slide Number Placeholder 8"/>
          <p:cNvSpPr>
            <a:spLocks noGrp="1"/>
          </p:cNvSpPr>
          <p:nvPr>
            <p:ph type="sldNum" sz="quarter" idx="12"/>
          </p:nvPr>
        </p:nvSpPr>
        <p:spPr/>
        <p:txBody>
          <a:bodyPr/>
          <a:lstStyle/>
          <a:p>
            <a:fld id="{0FF54DE5-C571-48E8-A5BC-B369434E2F44}" type="slidenum">
              <a:rPr/>
              <a:t>‹Nº›</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dirty="0"/>
          </a:p>
        </p:txBody>
      </p:sp>
      <p:sp>
        <p:nvSpPr>
          <p:cNvPr id="3" name="Date Placeholder 2"/>
          <p:cNvSpPr>
            <a:spLocks noGrp="1"/>
          </p:cNvSpPr>
          <p:nvPr>
            <p:ph type="dt" sz="half" idx="10"/>
          </p:nvPr>
        </p:nvSpPr>
        <p:spPr/>
        <p:txBody>
          <a:bodyPr/>
          <a:lstStyle/>
          <a:p>
            <a:r>
              <a:rPr lang="es-ES"/>
              <a:t>17/09/2013</a:t>
            </a:r>
            <a:endParaRPr/>
          </a:p>
        </p:txBody>
      </p:sp>
      <p:sp>
        <p:nvSpPr>
          <p:cNvPr id="4" name="Footer Placeholder 3"/>
          <p:cNvSpPr>
            <a:spLocks noGrp="1"/>
          </p:cNvSpPr>
          <p:nvPr>
            <p:ph type="ftr" sz="quarter" idx="11"/>
          </p:nvPr>
        </p:nvSpPr>
        <p:spPr/>
        <p:txBody>
          <a:bodyPr/>
          <a:lstStyle/>
          <a:p>
            <a:r>
              <a:rPr lang="es-ES"/>
              <a:t>Tecnologías básicas del lado cliente</a:t>
            </a:r>
            <a:endParaRPr/>
          </a:p>
        </p:txBody>
      </p:sp>
      <p:sp>
        <p:nvSpPr>
          <p:cNvPr id="5" name="Slide Number Placeholder 4"/>
          <p:cNvSpPr>
            <a:spLocks noGrp="1"/>
          </p:cNvSpPr>
          <p:nvPr>
            <p:ph type="sldNum" sz="quarter" idx="12"/>
          </p:nvPr>
        </p:nvSpPr>
        <p:spPr/>
        <p:txBody>
          <a:bodyPr/>
          <a:lstStyle/>
          <a:p>
            <a:fld id="{0FF54DE5-C571-48E8-A5BC-B369434E2F44}" type="slidenum">
              <a:rPr/>
              <a:t>‹Nº›</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s-ES"/>
              <a:t>17/09/2013</a:t>
            </a:r>
            <a:endParaRPr/>
          </a:p>
        </p:txBody>
      </p:sp>
      <p:sp>
        <p:nvSpPr>
          <p:cNvPr id="3" name="Footer Placeholder 2"/>
          <p:cNvSpPr>
            <a:spLocks noGrp="1"/>
          </p:cNvSpPr>
          <p:nvPr>
            <p:ph type="ftr" sz="quarter" idx="11"/>
          </p:nvPr>
        </p:nvSpPr>
        <p:spPr/>
        <p:txBody>
          <a:bodyPr/>
          <a:lstStyle/>
          <a:p>
            <a:r>
              <a:rPr lang="es-ES"/>
              <a:t>Tecnologías básicas del lado cliente</a:t>
            </a:r>
            <a:endParaRPr/>
          </a:p>
        </p:txBody>
      </p:sp>
      <p:sp>
        <p:nvSpPr>
          <p:cNvPr id="4" name="Slide Number Placeholder 3"/>
          <p:cNvSpPr>
            <a:spLocks noGrp="1"/>
          </p:cNvSpPr>
          <p:nvPr>
            <p:ph type="sldNum" sz="quarter" idx="12"/>
          </p:nvPr>
        </p:nvSpPr>
        <p:spPr/>
        <p:txBody>
          <a:bodyPr/>
          <a:lstStyle/>
          <a:p>
            <a:fld id="{0FF54DE5-C571-48E8-A5BC-B369434E2F44}" type="slidenum">
              <a:rPr/>
              <a:t>‹Nº›</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2800"/>
            </a:lvl1pPr>
          </a:lstStyle>
          <a:p>
            <a:r>
              <a:rPr lang="es-ES" dirty="0"/>
              <a:t>Haga clic para modificar el estilo de título del patrón</a:t>
            </a:r>
            <a:endParaRPr dirty="0"/>
          </a:p>
        </p:txBody>
      </p:sp>
      <p:sp>
        <p:nvSpPr>
          <p:cNvPr id="3" name="Content Placeholder 2"/>
          <p:cNvSpPr>
            <a:spLocks noGrp="1"/>
          </p:cNvSpPr>
          <p:nvPr>
            <p:ph idx="1"/>
          </p:nvPr>
        </p:nvSpPr>
        <p:spPr>
          <a:xfrm>
            <a:off x="4231386" y="1600200"/>
            <a:ext cx="4083939" cy="4572001"/>
          </a:xfrm>
        </p:spPr>
        <p:txBody>
          <a:bodyPr>
            <a:normAutofit/>
          </a:bodyPr>
          <a:lstStyle>
            <a:lvl1pPr algn="just">
              <a:defRPr sz="2400"/>
            </a:lvl1pPr>
            <a:lvl2pPr algn="just">
              <a:defRPr sz="2000"/>
            </a:lvl2pPr>
            <a:lvl3pPr algn="just">
              <a:defRPr sz="1800"/>
            </a:lvl3pPr>
            <a:lvl4pPr algn="just">
              <a:defRPr sz="1600"/>
            </a:lvl4pPr>
            <a:lvl5pPr algn="just">
              <a:defRPr sz="1400"/>
            </a:lvl5pPr>
            <a:lvl6pPr>
              <a:defRPr sz="1400"/>
            </a:lvl6pPr>
            <a:lvl7pPr>
              <a:defRPr sz="1400"/>
            </a:lvl7pPr>
            <a:lvl8pPr>
              <a:defRPr sz="1400"/>
            </a:lvl8pPr>
            <a:lvl9pPr>
              <a:defRPr sz="14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dirty="0"/>
          </a:p>
        </p:txBody>
      </p:sp>
      <p:sp>
        <p:nvSpPr>
          <p:cNvPr id="4" name="Text Placeholder 3"/>
          <p:cNvSpPr>
            <a:spLocks noGrp="1"/>
          </p:cNvSpPr>
          <p:nvPr>
            <p:ph type="body" sz="half" idx="2"/>
          </p:nvPr>
        </p:nvSpPr>
        <p:spPr>
          <a:xfrm>
            <a:off x="828675" y="1600200"/>
            <a:ext cx="3288411" cy="4572000"/>
          </a:xfrm>
        </p:spPr>
        <p:txBody>
          <a:bodyPr>
            <a:normAutofit/>
          </a:bodyPr>
          <a:lstStyle>
            <a:lvl1pPr marL="0" indent="0" algn="just">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el estilo de texto del patrón</a:t>
            </a:r>
          </a:p>
        </p:txBody>
      </p:sp>
      <p:sp>
        <p:nvSpPr>
          <p:cNvPr id="5" name="Date Placeholder 4"/>
          <p:cNvSpPr>
            <a:spLocks noGrp="1"/>
          </p:cNvSpPr>
          <p:nvPr>
            <p:ph type="dt" sz="half" idx="10"/>
          </p:nvPr>
        </p:nvSpPr>
        <p:spPr/>
        <p:txBody>
          <a:bodyPr/>
          <a:lstStyle/>
          <a:p>
            <a:r>
              <a:rPr lang="es-ES"/>
              <a:t>17/09/2013</a:t>
            </a:r>
            <a:endParaRPr/>
          </a:p>
        </p:txBody>
      </p:sp>
      <p:sp>
        <p:nvSpPr>
          <p:cNvPr id="6" name="Footer Placeholder 5"/>
          <p:cNvSpPr>
            <a:spLocks noGrp="1"/>
          </p:cNvSpPr>
          <p:nvPr>
            <p:ph type="ftr" sz="quarter" idx="11"/>
          </p:nvPr>
        </p:nvSpPr>
        <p:spPr/>
        <p:txBody>
          <a:bodyPr/>
          <a:lstStyle/>
          <a:p>
            <a:r>
              <a:rPr lang="es-ES"/>
              <a:t>Tecnologías básicas del lado cliente</a:t>
            </a:r>
            <a:endParaRPr/>
          </a:p>
        </p:txBody>
      </p:sp>
      <p:sp>
        <p:nvSpPr>
          <p:cNvPr id="7" name="Slide Number Placeholder 6"/>
          <p:cNvSpPr>
            <a:spLocks noGrp="1"/>
          </p:cNvSpPr>
          <p:nvPr>
            <p:ph type="sldNum" sz="quarter" idx="12"/>
          </p:nvPr>
        </p:nvSpPr>
        <p:spPr/>
        <p:txBody>
          <a:bodyPr/>
          <a:lstStyle/>
          <a:p>
            <a:fld id="{0FF54DE5-C571-48E8-A5BC-B369434E2F44}" type="slidenum">
              <a:rPr/>
              <a:t>‹Nº›</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Rectángulo 21"/>
          <p:cNvSpPr/>
          <p:nvPr userDrawn="1"/>
        </p:nvSpPr>
        <p:spPr>
          <a:xfrm>
            <a:off x="0" y="-3"/>
            <a:ext cx="9144000" cy="806119"/>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s-ES"/>
          </a:p>
        </p:txBody>
      </p:sp>
      <p:sp>
        <p:nvSpPr>
          <p:cNvPr id="9" name="Elipse 8"/>
          <p:cNvSpPr/>
          <p:nvPr userDrawn="1"/>
        </p:nvSpPr>
        <p:spPr>
          <a:xfrm>
            <a:off x="-2926871" y="322572"/>
            <a:ext cx="15030450" cy="4354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18"/>
          <p:cNvSpPr/>
          <p:nvPr userDrawn="1"/>
        </p:nvSpPr>
        <p:spPr>
          <a:xfrm>
            <a:off x="-12032" y="8626"/>
            <a:ext cx="43200" cy="6858000"/>
          </a:xfrm>
          <a:prstGeom prst="rect">
            <a:avLst/>
          </a:prstGeom>
          <a:solidFill>
            <a:schemeClr val="accent1"/>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19"/>
          <p:cNvSpPr/>
          <p:nvPr userDrawn="1"/>
        </p:nvSpPr>
        <p:spPr>
          <a:xfrm>
            <a:off x="9107518" y="0"/>
            <a:ext cx="43200" cy="6858000"/>
          </a:xfrm>
          <a:prstGeom prst="rect">
            <a:avLst/>
          </a:prstGeom>
          <a:solidFill>
            <a:schemeClr val="accent1"/>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20"/>
          <p:cNvSpPr/>
          <p:nvPr userDrawn="1"/>
        </p:nvSpPr>
        <p:spPr>
          <a:xfrm rot="5400000">
            <a:off x="4550401" y="2271006"/>
            <a:ext cx="43200" cy="9143998"/>
          </a:xfrm>
          <a:prstGeom prst="rect">
            <a:avLst/>
          </a:prstGeom>
          <a:solidFill>
            <a:schemeClr val="accent1"/>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Placeholder 1"/>
          <p:cNvSpPr>
            <a:spLocks noGrp="1"/>
          </p:cNvSpPr>
          <p:nvPr userDrawn="1">
            <p:ph type="title"/>
          </p:nvPr>
        </p:nvSpPr>
        <p:spPr>
          <a:xfrm>
            <a:off x="828675" y="76200"/>
            <a:ext cx="7485512" cy="1096962"/>
          </a:xfrm>
          <a:prstGeom prst="rect">
            <a:avLst/>
          </a:prstGeom>
        </p:spPr>
        <p:txBody>
          <a:bodyPr vert="horz" lIns="0" tIns="45720" rIns="0" bIns="45720" rtlCol="0" anchor="b">
            <a:normAutofit/>
          </a:bodyPr>
          <a:lstStyle/>
          <a:p>
            <a:r>
              <a:rPr lang="es-ES" dirty="0"/>
              <a:t>Haga clic para modificar el estilo de título del p</a:t>
            </a:r>
            <a:endParaRPr dirty="0"/>
          </a:p>
        </p:txBody>
      </p:sp>
      <p:sp>
        <p:nvSpPr>
          <p:cNvPr id="3" name="Text Placeholder 2"/>
          <p:cNvSpPr>
            <a:spLocks noGrp="1"/>
          </p:cNvSpPr>
          <p:nvPr userDrawn="1">
            <p:ph type="body" idx="1"/>
          </p:nvPr>
        </p:nvSpPr>
        <p:spPr>
          <a:xfrm>
            <a:off x="828675" y="1600200"/>
            <a:ext cx="7486650" cy="4572000"/>
          </a:xfrm>
          <a:prstGeom prst="rect">
            <a:avLst/>
          </a:prstGeom>
        </p:spPr>
        <p:txBody>
          <a:bodyPr vert="horz" lIns="0" tIns="45720" rIns="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dirty="0"/>
          </a:p>
        </p:txBody>
      </p:sp>
      <p:sp>
        <p:nvSpPr>
          <p:cNvPr id="4" name="Date Placeholder 3"/>
          <p:cNvSpPr>
            <a:spLocks noGrp="1"/>
          </p:cNvSpPr>
          <p:nvPr userDrawn="1">
            <p:ph type="dt" sz="half" idx="2"/>
          </p:nvPr>
        </p:nvSpPr>
        <p:spPr>
          <a:xfrm>
            <a:off x="828675" y="6468796"/>
            <a:ext cx="1372169" cy="321689"/>
          </a:xfrm>
          <a:prstGeom prst="rect">
            <a:avLst/>
          </a:prstGeom>
        </p:spPr>
        <p:txBody>
          <a:bodyPr vert="horz" lIns="0" tIns="45720" rIns="0" bIns="45720" rtlCol="0" anchor="ctr"/>
          <a:lstStyle>
            <a:lvl1pPr algn="l">
              <a:defRPr sz="1000" i="1">
                <a:solidFill>
                  <a:schemeClr val="tx1">
                    <a:lumMod val="60000"/>
                    <a:lumOff val="40000"/>
                  </a:schemeClr>
                </a:solidFill>
              </a:defRPr>
            </a:lvl1pPr>
          </a:lstStyle>
          <a:p>
            <a:r>
              <a:rPr lang="es-ES"/>
              <a:t>17/09/2013</a:t>
            </a:r>
            <a:endParaRPr lang="es-ES" dirty="0"/>
          </a:p>
        </p:txBody>
      </p:sp>
      <p:sp>
        <p:nvSpPr>
          <p:cNvPr id="5" name="Footer Placeholder 4"/>
          <p:cNvSpPr>
            <a:spLocks noGrp="1"/>
          </p:cNvSpPr>
          <p:nvPr userDrawn="1">
            <p:ph type="ftr" sz="quarter" idx="3"/>
          </p:nvPr>
        </p:nvSpPr>
        <p:spPr>
          <a:xfrm>
            <a:off x="2200844" y="6468794"/>
            <a:ext cx="4742312" cy="321690"/>
          </a:xfrm>
          <a:prstGeom prst="rect">
            <a:avLst/>
          </a:prstGeom>
        </p:spPr>
        <p:txBody>
          <a:bodyPr vert="horz" lIns="0" tIns="45720" rIns="0" bIns="45720" rtlCol="0" anchor="ctr"/>
          <a:lstStyle>
            <a:lvl1pPr algn="ctr">
              <a:defRPr sz="1000" i="1">
                <a:solidFill>
                  <a:schemeClr val="tx1">
                    <a:lumMod val="60000"/>
                    <a:lumOff val="40000"/>
                  </a:schemeClr>
                </a:solidFill>
              </a:defRPr>
            </a:lvl1pPr>
          </a:lstStyle>
          <a:p>
            <a:r>
              <a:rPr lang="es-ES"/>
              <a:t>Tecnologías básicas del lado cliente</a:t>
            </a:r>
            <a:endParaRPr lang="es-ES" dirty="0"/>
          </a:p>
        </p:txBody>
      </p:sp>
      <p:sp>
        <p:nvSpPr>
          <p:cNvPr id="6" name="Slide Number Placeholder 5"/>
          <p:cNvSpPr>
            <a:spLocks noGrp="1"/>
          </p:cNvSpPr>
          <p:nvPr userDrawn="1">
            <p:ph type="sldNum" sz="quarter" idx="4"/>
          </p:nvPr>
        </p:nvSpPr>
        <p:spPr>
          <a:xfrm>
            <a:off x="6942587" y="6468796"/>
            <a:ext cx="1371600" cy="321689"/>
          </a:xfrm>
          <a:prstGeom prst="rect">
            <a:avLst/>
          </a:prstGeom>
        </p:spPr>
        <p:txBody>
          <a:bodyPr vert="horz" lIns="0" tIns="45720" rIns="0" bIns="45720" rtlCol="0" anchor="ctr"/>
          <a:lstStyle>
            <a:lvl1pPr algn="r">
              <a:defRPr sz="1000" i="1">
                <a:solidFill>
                  <a:schemeClr val="tx1">
                    <a:lumMod val="60000"/>
                    <a:lumOff val="40000"/>
                  </a:schemeClr>
                </a:solidFill>
              </a:defRPr>
            </a:lvl1pPr>
          </a:lstStyle>
          <a:p>
            <a:fld id="{0FF54DE5-C571-48E8-A5BC-B369434E2F44}" type="slidenum">
              <a:rPr lang="es-ES" smtClean="0"/>
              <a:pPr/>
              <a:t>‹Nº›</a:t>
            </a:fld>
            <a:endParaRPr lang="es-ES" dirty="0"/>
          </a:p>
        </p:txBody>
      </p:sp>
      <p:grpSp>
        <p:nvGrpSpPr>
          <p:cNvPr id="15" name="Group 14"/>
          <p:cNvGrpSpPr/>
          <p:nvPr userDrawn="1"/>
        </p:nvGrpSpPr>
        <p:grpSpPr>
          <a:xfrm>
            <a:off x="827532" y="1219202"/>
            <a:ext cx="7488936"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25" name="Imagen 2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0810" y="92743"/>
            <a:ext cx="579252" cy="439012"/>
          </a:xfrm>
          <a:prstGeom prst="rect">
            <a:avLst/>
          </a:prstGeom>
          <a:effectLst>
            <a:outerShdw blurRad="50800" dist="38100" dir="18900000" algn="bl" rotWithShape="0">
              <a:schemeClr val="tx2">
                <a:alpha val="40000"/>
              </a:schemeClr>
            </a:outerShdw>
          </a:effectLst>
        </p:spPr>
      </p:pic>
      <p:sp>
        <p:nvSpPr>
          <p:cNvPr id="27" name="CuadroTexto 26"/>
          <p:cNvSpPr txBox="1"/>
          <p:nvPr userDrawn="1"/>
        </p:nvSpPr>
        <p:spPr>
          <a:xfrm>
            <a:off x="638578" y="322572"/>
            <a:ext cx="971147" cy="184666"/>
          </a:xfrm>
          <a:prstGeom prst="rect">
            <a:avLst/>
          </a:prstGeom>
          <a:noFill/>
          <a:effectLst>
            <a:outerShdw blurRad="50800" dist="38100" dir="18900000" algn="bl" rotWithShape="0">
              <a:schemeClr val="tx2">
                <a:alpha val="40000"/>
              </a:schemeClr>
            </a:outerShdw>
          </a:effectLst>
        </p:spPr>
        <p:txBody>
          <a:bodyPr wrap="square" rtlCol="0">
            <a:spAutoFit/>
          </a:bodyPr>
          <a:lstStyle/>
          <a:p>
            <a:r>
              <a:rPr lang="es-ES" sz="600" cap="small" baseline="0" dirty="0"/>
              <a:t>Universidad de Oviedo</a:t>
            </a:r>
          </a:p>
        </p:txBody>
      </p:sp>
      <p:sp>
        <p:nvSpPr>
          <p:cNvPr id="18" name="Rectángulo 17"/>
          <p:cNvSpPr/>
          <p:nvPr userDrawn="1"/>
        </p:nvSpPr>
        <p:spPr>
          <a:xfrm rot="5400000">
            <a:off x="4550401" y="-4548270"/>
            <a:ext cx="43200" cy="9143998"/>
          </a:xfrm>
          <a:prstGeom prst="rect">
            <a:avLst/>
          </a:prstGeom>
          <a:solidFill>
            <a:schemeClr val="accent1"/>
          </a:solidFill>
          <a:ln>
            <a:noFill/>
          </a:ln>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p:cNvSpPr txBox="1"/>
          <p:nvPr userDrawn="1"/>
        </p:nvSpPr>
        <p:spPr>
          <a:xfrm>
            <a:off x="7484569" y="210696"/>
            <a:ext cx="1658763" cy="192360"/>
          </a:xfrm>
          <a:prstGeom prst="rect">
            <a:avLst/>
          </a:prstGeom>
          <a:noFill/>
          <a:effectLst>
            <a:outerShdw blurRad="50800" dist="38100" dir="18900000" algn="bl" rotWithShape="0">
              <a:schemeClr val="tx2">
                <a:alpha val="40000"/>
              </a:schemeClr>
            </a:outerShdw>
          </a:effectLst>
        </p:spPr>
        <p:txBody>
          <a:bodyPr wrap="square" rtlCol="0">
            <a:spAutoFit/>
          </a:bodyPr>
          <a:lstStyle/>
          <a:p>
            <a:r>
              <a:rPr lang="es-ES" sz="650" i="1" dirty="0">
                <a:effectLst/>
              </a:rPr>
              <a:t>Software</a:t>
            </a:r>
            <a:r>
              <a:rPr lang="es-ES" sz="650" i="1" baseline="0" dirty="0">
                <a:effectLst/>
              </a:rPr>
              <a:t> y </a:t>
            </a:r>
            <a:r>
              <a:rPr lang="es-ES" sz="650" i="1" baseline="0" dirty="0">
                <a:solidFill>
                  <a:schemeClr val="tx1"/>
                </a:solidFill>
                <a:effectLst/>
              </a:rPr>
              <a:t>Estándares</a:t>
            </a:r>
            <a:r>
              <a:rPr lang="es-ES" sz="650" i="1" baseline="0" dirty="0">
                <a:effectLst/>
              </a:rPr>
              <a:t> para la Web</a:t>
            </a:r>
            <a:endParaRPr lang="es-ES" sz="650" i="1" dirty="0">
              <a:effectLst/>
            </a:endParaRPr>
          </a:p>
        </p:txBody>
      </p:sp>
      <p:cxnSp>
        <p:nvCxnSpPr>
          <p:cNvPr id="10" name="Conector recto 9"/>
          <p:cNvCxnSpPr/>
          <p:nvPr userDrawn="1"/>
        </p:nvCxnSpPr>
        <p:spPr>
          <a:xfrm>
            <a:off x="827532" y="6461180"/>
            <a:ext cx="7486655"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just" defTabSz="914400" rtl="0" eaLnBrk="1" latinLnBrk="0" hangingPunct="1">
        <a:lnSpc>
          <a:spcPct val="90000"/>
        </a:lnSpc>
        <a:spcBef>
          <a:spcPts val="1800"/>
        </a:spcBef>
        <a:buFont typeface="Wingdings" panose="05000000000000000000" pitchFamily="2" charset="2"/>
        <a:buChar char="§"/>
        <a:defRPr sz="2400" kern="1200">
          <a:solidFill>
            <a:schemeClr val="tx1"/>
          </a:solidFill>
          <a:latin typeface="+mn-lt"/>
          <a:ea typeface="+mn-ea"/>
          <a:cs typeface="+mn-cs"/>
        </a:defRPr>
      </a:lvl1pPr>
      <a:lvl2pPr marL="685800" indent="-228600" algn="just" defTabSz="914400" rtl="0" eaLnBrk="1" latinLnBrk="0" hangingPunct="1">
        <a:lnSpc>
          <a:spcPct val="90000"/>
        </a:lnSpc>
        <a:spcBef>
          <a:spcPts val="600"/>
        </a:spcBef>
        <a:buFont typeface="Wingdings" panose="05000000000000000000" pitchFamily="2"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600"/>
        </a:spcBef>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hyperlink" Target="CSS-margenes_colapsado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CSS-bloqueCont-inicial.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CSS-display.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CSS-formatoB.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CSS-formatoL.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CSS-relative.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CSS-flujo_normal.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CSS-fixed.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CSS-float.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CSS-posicionamiento_flotante.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CSS-propiedad_z-index.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CSS-propiedad_visibility.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CSS-overflow.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sew.dyndns.org/aii/"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sew.dyndns.org/aii/ejemplos.php?id_codigo=2&amp;codigo=CSS#CSS14" TargetMode="External"/><Relationship Id="rId7" Type="http://schemas.openxmlformats.org/officeDocument/2006/relationships/hyperlink" Target="http://www-sew.dyndns.org/aii/ejemplos/ejemplo.php?id_ejemplo=106&amp;volver=2CSS1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sew.dyndns.org/aii/ejemplos/ejemplo.php?id_ejemplo=105&amp;volver=2CSS17" TargetMode="External"/><Relationship Id="rId5" Type="http://schemas.openxmlformats.org/officeDocument/2006/relationships/hyperlink" Target="http://www-sew.dyndns.org/aii/ejemplos.php?id_codigo=2&amp;codigo=CSS#CSS16" TargetMode="External"/><Relationship Id="rId4" Type="http://schemas.openxmlformats.org/officeDocument/2006/relationships/hyperlink" Target="http://www-sew.dyndns.org/aii/ejemplos.php?id_codigo=2&amp;codigo=CSS#CSS15"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CSS-modelo_caja.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sew.dyndns.org/aii/ejemplos/ejemplo.php?id_ejemplo=78&amp;volver=2CSS13" TargetMode="External"/><Relationship Id="rId5" Type="http://schemas.openxmlformats.org/officeDocument/2006/relationships/hyperlink" Target="http://www-sew.dyndns.org/aii/ejemplos/ejemplo.php?id_ejemplo=80&amp;volver=2CSS13" TargetMode="External"/><Relationship Id="rId4" Type="http://schemas.openxmlformats.org/officeDocument/2006/relationships/hyperlink" Target="CSS-caja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nchor="ctr">
            <a:normAutofit/>
          </a:bodyPr>
          <a:lstStyle/>
          <a:p>
            <a:r>
              <a:rPr lang="es-ES" dirty="0"/>
              <a:t>Tecnologías básicas del lado cliente</a:t>
            </a:r>
          </a:p>
        </p:txBody>
      </p:sp>
      <p:sp>
        <p:nvSpPr>
          <p:cNvPr id="7" name="Subtítulo 6"/>
          <p:cNvSpPr>
            <a:spLocks noGrp="1"/>
          </p:cNvSpPr>
          <p:nvPr>
            <p:ph type="subTitle" idx="1"/>
          </p:nvPr>
        </p:nvSpPr>
        <p:spPr/>
        <p:txBody>
          <a:bodyPr>
            <a:normAutofit/>
          </a:bodyPr>
          <a:lstStyle/>
          <a:p>
            <a:endParaRPr lang="es-ES" dirty="0"/>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5798" y="1385962"/>
            <a:ext cx="3908202" cy="3976595"/>
          </a:xfrm>
          <a:prstGeom prst="rect">
            <a:avLst/>
          </a:prstGeom>
        </p:spPr>
      </p:pic>
      <p:sp>
        <p:nvSpPr>
          <p:cNvPr id="8" name="Rectángulo 7"/>
          <p:cNvSpPr/>
          <p:nvPr/>
        </p:nvSpPr>
        <p:spPr>
          <a:xfrm>
            <a:off x="5129213" y="5204389"/>
            <a:ext cx="4014787" cy="314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Marcador de posición de imagen 9"/>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2355" b="2355"/>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CSS. Modelo de caja (5)</a:t>
            </a:r>
          </a:p>
        </p:txBody>
      </p:sp>
      <p:sp>
        <p:nvSpPr>
          <p:cNvPr id="3" name="Marcador de contenido 2"/>
          <p:cNvSpPr>
            <a:spLocks noGrp="1"/>
          </p:cNvSpPr>
          <p:nvPr>
            <p:ph idx="1"/>
          </p:nvPr>
        </p:nvSpPr>
        <p:spPr>
          <a:xfrm>
            <a:off x="828675" y="1600200"/>
            <a:ext cx="7486650" cy="4593336"/>
          </a:xfrm>
        </p:spPr>
        <p:txBody>
          <a:bodyPr>
            <a:normAutofit/>
          </a:bodyPr>
          <a:lstStyle/>
          <a:p>
            <a:r>
              <a:rPr lang="es-ES" dirty="0"/>
              <a:t>Margen colapsado</a:t>
            </a:r>
          </a:p>
          <a:p>
            <a:pPr lvl="1"/>
            <a:r>
              <a:rPr lang="es-ES" dirty="0"/>
              <a:t>En CSS, los márgenes adyacentes de dos o más cajas pueden combinarse para formar un único margen. Los márgenes que se combinan de esta forma se dice que </a:t>
            </a:r>
            <a:r>
              <a:rPr lang="es-ES" i="1" dirty="0"/>
              <a:t>colapsan</a:t>
            </a:r>
            <a:r>
              <a:rPr lang="es-ES" dirty="0"/>
              <a:t>, y el margen combinado resultante es el </a:t>
            </a:r>
            <a:r>
              <a:rPr lang="es-ES" b="1" dirty="0"/>
              <a:t>margen colapsado</a:t>
            </a:r>
            <a:r>
              <a:rPr lang="es-ES" dirty="0"/>
              <a:t>.</a:t>
            </a:r>
          </a:p>
          <a:p>
            <a:pPr lvl="1"/>
            <a:r>
              <a:rPr lang="es-ES" dirty="0">
                <a:hlinkClick r:id="rId3" action="ppaction://hlinkfile"/>
              </a:rPr>
              <a:t>Ejemplo</a:t>
            </a:r>
            <a:endParaRPr lang="es-ES" dirty="0"/>
          </a:p>
          <a:p>
            <a:pPr lvl="2"/>
            <a:r>
              <a:rPr lang="es-ES" dirty="0"/>
              <a:t>Los dos párrafos que se muestran carecen de margen. Cambia los valores de sus propiedades </a:t>
            </a:r>
            <a:r>
              <a:rPr lang="es-ES" sz="1600" dirty="0" err="1">
                <a:latin typeface="Courier New" panose="02070309020205020404" pitchFamily="49" charset="0"/>
                <a:cs typeface="Courier New" panose="02070309020205020404" pitchFamily="49" charset="0"/>
              </a:rPr>
              <a:t>margin</a:t>
            </a:r>
            <a:r>
              <a:rPr lang="es-ES" dirty="0"/>
              <a:t>:</a:t>
            </a:r>
          </a:p>
          <a:p>
            <a:pPr lvl="3"/>
            <a:r>
              <a:rPr lang="es-ES" dirty="0"/>
              <a:t>Para el párrafo amarillo un margen inferior de 20px (</a:t>
            </a:r>
            <a:r>
              <a:rPr lang="es-ES" dirty="0" err="1">
                <a:latin typeface="Courier New" panose="02070309020205020404" pitchFamily="49" charset="0"/>
                <a:cs typeface="Courier New" panose="02070309020205020404" pitchFamily="49" charset="0"/>
              </a:rPr>
              <a:t>margin</a:t>
            </a:r>
            <a:r>
              <a:rPr lang="es-ES" dirty="0">
                <a:latin typeface="Courier New" panose="02070309020205020404" pitchFamily="49" charset="0"/>
                <a:cs typeface="Courier New" panose="02070309020205020404" pitchFamily="49" charset="0"/>
              </a:rPr>
              <a:t>: 0 0 20px 0;</a:t>
            </a:r>
            <a:r>
              <a:rPr lang="es-ES" dirty="0"/>
              <a:t>)</a:t>
            </a:r>
          </a:p>
          <a:p>
            <a:pPr lvl="3"/>
            <a:r>
              <a:rPr lang="es-ES" dirty="0"/>
              <a:t>Para el párrafo rojo un margen superior de 20px (</a:t>
            </a:r>
            <a:r>
              <a:rPr lang="es-ES" dirty="0" err="1">
                <a:latin typeface="Courier New" panose="02070309020205020404" pitchFamily="49" charset="0"/>
                <a:cs typeface="Courier New" panose="02070309020205020404" pitchFamily="49" charset="0"/>
              </a:rPr>
              <a:t>margin</a:t>
            </a:r>
            <a:r>
              <a:rPr lang="es-ES" dirty="0">
                <a:latin typeface="Courier New" panose="02070309020205020404" pitchFamily="49" charset="0"/>
                <a:cs typeface="Courier New" panose="02070309020205020404" pitchFamily="49" charset="0"/>
              </a:rPr>
              <a:t>: 20px 0 0 0;</a:t>
            </a:r>
            <a:r>
              <a:rPr lang="es-ES" dirty="0"/>
              <a:t>)</a:t>
            </a:r>
          </a:p>
          <a:p>
            <a:pPr lvl="2"/>
            <a:r>
              <a:rPr lang="es-ES" dirty="0"/>
              <a:t>Observa que ahora la separación entre ambos párrafos es de 20px y no de 40px (margen colapsado).</a:t>
            </a:r>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10</a:t>
            </a:fld>
            <a:endParaRPr lang="es-ES" dirty="0"/>
          </a:p>
        </p:txBody>
      </p:sp>
    </p:spTree>
    <p:extLst>
      <p:ext uri="{BB962C8B-B14F-4D97-AF65-F5344CB8AC3E}">
        <p14:creationId xmlns:p14="http://schemas.microsoft.com/office/powerpoint/2010/main" val="3677114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CSS. Modelo de formato visual (1)</a:t>
            </a:r>
          </a:p>
        </p:txBody>
      </p:sp>
      <p:sp>
        <p:nvSpPr>
          <p:cNvPr id="3" name="Marcador de contenido 2"/>
          <p:cNvSpPr>
            <a:spLocks noGrp="1"/>
          </p:cNvSpPr>
          <p:nvPr>
            <p:ph idx="1"/>
          </p:nvPr>
        </p:nvSpPr>
        <p:spPr/>
        <p:txBody>
          <a:bodyPr/>
          <a:lstStyle/>
          <a:p>
            <a:r>
              <a:rPr lang="es-ES" dirty="0"/>
              <a:t>Modelo de formato visual</a:t>
            </a:r>
          </a:p>
          <a:p>
            <a:pPr lvl="1"/>
            <a:r>
              <a:rPr lang="es-ES" dirty="0"/>
              <a:t>Describe como procesan los agentes de usuario el árbol del documento para los medios visuales.</a:t>
            </a:r>
          </a:p>
          <a:p>
            <a:pPr lvl="1"/>
            <a:r>
              <a:rPr lang="es-ES" dirty="0"/>
              <a:t>En el modelo de formato visual, cada elemento de la estructura del documento genera cero o más cajas de acuerdo con el modelo de caja. El diseño de estas cajas depende de los factores siguientes:</a:t>
            </a:r>
          </a:p>
          <a:p>
            <a:pPr lvl="2"/>
            <a:r>
              <a:rPr lang="es-ES" dirty="0"/>
              <a:t>Las dimensiones de la caja y el tipo.</a:t>
            </a:r>
          </a:p>
          <a:p>
            <a:pPr lvl="2"/>
            <a:r>
              <a:rPr lang="es-ES" dirty="0"/>
              <a:t>El esquema de posicionamiento (flujo normal, flotante y posicionamiento absoluto)</a:t>
            </a:r>
          </a:p>
          <a:p>
            <a:pPr lvl="2"/>
            <a:r>
              <a:rPr lang="es-ES" dirty="0"/>
              <a:t>De las relaciones entre los elementos en la estructura del documentos.</a:t>
            </a:r>
          </a:p>
          <a:p>
            <a:pPr lvl="2"/>
            <a:r>
              <a:rPr lang="es-ES" dirty="0"/>
              <a:t>Información externa como, por ejemplo, el tamaño de la ventana (área de visualización del documento).</a:t>
            </a:r>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11</a:t>
            </a:fld>
            <a:endParaRPr lang="es-ES" dirty="0"/>
          </a:p>
        </p:txBody>
      </p:sp>
    </p:spTree>
    <p:extLst>
      <p:ext uri="{BB962C8B-B14F-4D97-AF65-F5344CB8AC3E}">
        <p14:creationId xmlns:p14="http://schemas.microsoft.com/office/powerpoint/2010/main" val="3392661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CSS. Modelo de formato visual (2)</a:t>
            </a:r>
          </a:p>
        </p:txBody>
      </p:sp>
      <p:sp>
        <p:nvSpPr>
          <p:cNvPr id="3" name="Marcador de contenido 2"/>
          <p:cNvSpPr>
            <a:spLocks noGrp="1"/>
          </p:cNvSpPr>
          <p:nvPr>
            <p:ph idx="1"/>
          </p:nvPr>
        </p:nvSpPr>
        <p:spPr/>
        <p:txBody>
          <a:bodyPr/>
          <a:lstStyle/>
          <a:p>
            <a:r>
              <a:rPr lang="es-ES" dirty="0"/>
              <a:t>Bloque de contención</a:t>
            </a:r>
          </a:p>
          <a:p>
            <a:pPr lvl="1"/>
            <a:r>
              <a:rPr lang="es-ES" dirty="0"/>
              <a:t>Muchas de las posiciones y tamaños de caja se calculan con respecto a los bordes de una caja rectangular denominada </a:t>
            </a:r>
            <a:r>
              <a:rPr lang="es-ES" b="1" dirty="0"/>
              <a:t>bloque de contención</a:t>
            </a:r>
            <a:r>
              <a:rPr lang="es-ES" dirty="0"/>
              <a:t>. </a:t>
            </a:r>
          </a:p>
          <a:p>
            <a:pPr lvl="1"/>
            <a:r>
              <a:rPr lang="es-ES" dirty="0"/>
              <a:t>Cada caja establece el bloque de contención para sus descendientes y tiene una posición dada con respecto a ésta</a:t>
            </a:r>
          </a:p>
          <a:p>
            <a:pPr lvl="2"/>
            <a:r>
              <a:rPr lang="es-ES" dirty="0"/>
              <a:t>Aunque el nombre parezca indicar lo contrario una caja no está limitada por su bloque de contención, ya que lo puede desbordar.</a:t>
            </a:r>
          </a:p>
          <a:p>
            <a:endParaRPr lang="es-ES" dirty="0"/>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12</a:t>
            </a:fld>
            <a:endParaRPr lang="es-ES" dirty="0"/>
          </a:p>
        </p:txBody>
      </p:sp>
    </p:spTree>
    <p:extLst>
      <p:ext uri="{BB962C8B-B14F-4D97-AF65-F5344CB8AC3E}">
        <p14:creationId xmlns:p14="http://schemas.microsoft.com/office/powerpoint/2010/main" val="286930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CSS. Modelo de formato visual (3)</a:t>
            </a:r>
          </a:p>
        </p:txBody>
      </p:sp>
      <p:sp>
        <p:nvSpPr>
          <p:cNvPr id="3" name="Marcador de contenido 2"/>
          <p:cNvSpPr>
            <a:spLocks noGrp="1"/>
          </p:cNvSpPr>
          <p:nvPr>
            <p:ph idx="1"/>
          </p:nvPr>
        </p:nvSpPr>
        <p:spPr/>
        <p:txBody>
          <a:bodyPr/>
          <a:lstStyle/>
          <a:p>
            <a:r>
              <a:rPr lang="es-ES" dirty="0"/>
              <a:t>Bloque de contención inicial</a:t>
            </a:r>
          </a:p>
          <a:p>
            <a:pPr lvl="1"/>
            <a:r>
              <a:rPr lang="es-ES" dirty="0"/>
              <a:t>El bloque que contiene el elemento raíz del árbol del documento se denomina </a:t>
            </a:r>
            <a:r>
              <a:rPr lang="es-ES" b="1" dirty="0"/>
              <a:t>bloque de contención inicial</a:t>
            </a:r>
            <a:r>
              <a:rPr lang="es-ES" dirty="0"/>
              <a:t>.</a:t>
            </a:r>
          </a:p>
          <a:p>
            <a:pPr lvl="2"/>
            <a:r>
              <a:rPr lang="es-ES" dirty="0"/>
              <a:t>Para medios continuos tiene las dimensiones del área visual ofrecida por los agentes de usuario (</a:t>
            </a:r>
            <a:r>
              <a:rPr lang="es-ES" b="1" i="1" dirty="0" err="1"/>
              <a:t>viewport</a:t>
            </a:r>
            <a:r>
              <a:rPr lang="es-ES" dirty="0"/>
              <a:t>) y establece la anchura del lienzo.</a:t>
            </a:r>
          </a:p>
          <a:p>
            <a:pPr lvl="3"/>
            <a:r>
              <a:rPr lang="es-ES" dirty="0"/>
              <a:t>El ancho del bloque de contención inicial se puede establecer mediante la propiedad </a:t>
            </a:r>
            <a:r>
              <a:rPr lang="es-ES" dirty="0" err="1">
                <a:latin typeface="Consolas" panose="020B0609020204030204" pitchFamily="49" charset="0"/>
                <a:cs typeface="Consolas" panose="020B0609020204030204" pitchFamily="49" charset="0"/>
              </a:rPr>
              <a:t>width</a:t>
            </a:r>
            <a:r>
              <a:rPr lang="es-ES" dirty="0"/>
              <a:t> (si es </a:t>
            </a:r>
            <a:r>
              <a:rPr lang="es-ES" dirty="0">
                <a:latin typeface="Consolas" panose="020B0609020204030204" pitchFamily="49" charset="0"/>
                <a:cs typeface="Consolas" panose="020B0609020204030204" pitchFamily="49" charset="0"/>
              </a:rPr>
              <a:t>auto</a:t>
            </a:r>
            <a:r>
              <a:rPr lang="es-ES" dirty="0"/>
              <a:t>, el valor por defecto, lo fija el agente de usuario).</a:t>
            </a:r>
          </a:p>
          <a:p>
            <a:pPr lvl="1"/>
            <a:r>
              <a:rPr lang="es-ES" dirty="0">
                <a:hlinkClick r:id="rId3" action="ppaction://hlinkfile"/>
              </a:rPr>
              <a:t>Ejemplo</a:t>
            </a:r>
            <a:endParaRPr lang="es-ES" dirty="0"/>
          </a:p>
          <a:p>
            <a:pPr lvl="2"/>
            <a:r>
              <a:rPr lang="es-ES" dirty="0"/>
              <a:t>Cambia el valor de la anchura del elemento raíz (</a:t>
            </a:r>
            <a:r>
              <a:rPr lang="es-ES" sz="1600" dirty="0" err="1">
                <a:latin typeface="Courier New" panose="02070309020205020404" pitchFamily="49" charset="0"/>
                <a:cs typeface="Courier New" panose="02070309020205020404" pitchFamily="49" charset="0"/>
              </a:rPr>
              <a:t>html</a:t>
            </a:r>
            <a:r>
              <a:rPr lang="es-ES" dirty="0"/>
              <a:t>) al valor </a:t>
            </a:r>
            <a:r>
              <a:rPr lang="es-ES" sz="1600" dirty="0">
                <a:latin typeface="Courier New" panose="02070309020205020404" pitchFamily="49" charset="0"/>
                <a:cs typeface="Courier New" panose="02070309020205020404" pitchFamily="49" charset="0"/>
              </a:rPr>
              <a:t>60%</a:t>
            </a:r>
            <a:r>
              <a:rPr lang="es-ES" dirty="0"/>
              <a:t> y haz que éste aparezca centrado en el </a:t>
            </a:r>
            <a:r>
              <a:rPr lang="es-ES" i="1" dirty="0" err="1"/>
              <a:t>viewport</a:t>
            </a:r>
            <a:r>
              <a:rPr lang="es-ES" dirty="0"/>
              <a:t>. </a:t>
            </a:r>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13</a:t>
            </a:fld>
            <a:endParaRPr lang="es-ES" dirty="0"/>
          </a:p>
        </p:txBody>
      </p:sp>
    </p:spTree>
    <p:extLst>
      <p:ext uri="{BB962C8B-B14F-4D97-AF65-F5344CB8AC3E}">
        <p14:creationId xmlns:p14="http://schemas.microsoft.com/office/powerpoint/2010/main" val="376854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CSS. Modelo de formato visual (4)</a:t>
            </a:r>
          </a:p>
        </p:txBody>
      </p:sp>
      <p:sp>
        <p:nvSpPr>
          <p:cNvPr id="3" name="Marcador de contenido 2"/>
          <p:cNvSpPr>
            <a:spLocks noGrp="1"/>
          </p:cNvSpPr>
          <p:nvPr>
            <p:ph idx="1"/>
          </p:nvPr>
        </p:nvSpPr>
        <p:spPr>
          <a:xfrm>
            <a:off x="828675" y="1600200"/>
            <a:ext cx="7486650" cy="4605528"/>
          </a:xfrm>
        </p:spPr>
        <p:txBody>
          <a:bodyPr>
            <a:normAutofit/>
          </a:bodyPr>
          <a:lstStyle/>
          <a:p>
            <a:r>
              <a:rPr lang="es-ES" dirty="0"/>
              <a:t>Control de generación de cajas</a:t>
            </a:r>
          </a:p>
          <a:p>
            <a:pPr lvl="1"/>
            <a:r>
              <a:rPr lang="es-ES" dirty="0"/>
              <a:t>Describe los tipos de caja que se pueden generar, el cual se puede especificar mediante la propiedad </a:t>
            </a:r>
            <a:r>
              <a:rPr lang="es-ES" sz="1800" dirty="0" err="1">
                <a:latin typeface="Courier New" panose="02070309020205020404" pitchFamily="49" charset="0"/>
                <a:cs typeface="Courier New" panose="02070309020205020404" pitchFamily="49" charset="0"/>
              </a:rPr>
              <a:t>display</a:t>
            </a:r>
            <a:r>
              <a:rPr lang="es-ES" dirty="0"/>
              <a:t>.</a:t>
            </a:r>
          </a:p>
          <a:p>
            <a:pPr lvl="1"/>
            <a:r>
              <a:rPr lang="es-ES" dirty="0">
                <a:hlinkClick r:id="rId3" action="ppaction://hlinkfile"/>
              </a:rPr>
              <a:t>Ejemplo</a:t>
            </a:r>
            <a:endParaRPr lang="es-ES" dirty="0"/>
          </a:p>
          <a:p>
            <a:pPr lvl="2"/>
            <a:r>
              <a:rPr lang="es-ES" dirty="0"/>
              <a:t>Prueba otros posibles valores de la propiedad </a:t>
            </a:r>
            <a:r>
              <a:rPr lang="es-ES" sz="1600" dirty="0" err="1">
                <a:latin typeface="Courier New" panose="02070309020205020404" pitchFamily="49" charset="0"/>
                <a:cs typeface="Courier New" panose="02070309020205020404" pitchFamily="49" charset="0"/>
              </a:rPr>
              <a:t>display</a:t>
            </a:r>
            <a:r>
              <a:rPr lang="es-ES" dirty="0"/>
              <a:t>, cambiando sólo la propiedad para los párrafos de clase </a:t>
            </a:r>
            <a:r>
              <a:rPr lang="es-ES" sz="1600" dirty="0">
                <a:latin typeface="Courier New" panose="02070309020205020404" pitchFamily="49" charset="0"/>
                <a:cs typeface="Courier New" panose="02070309020205020404" pitchFamily="49" charset="0"/>
              </a:rPr>
              <a:t>caja</a:t>
            </a:r>
            <a:r>
              <a:rPr lang="es-ES" dirty="0"/>
              <a:t>: </a:t>
            </a:r>
            <a:r>
              <a:rPr lang="es-ES" sz="1600" dirty="0">
                <a:latin typeface="Courier New" panose="02070309020205020404" pitchFamily="49" charset="0"/>
                <a:cs typeface="Courier New" panose="02070309020205020404" pitchFamily="49" charset="0"/>
              </a:rPr>
              <a:t>block</a:t>
            </a:r>
            <a:r>
              <a:rPr lang="es-ES" dirty="0"/>
              <a:t>, </a:t>
            </a:r>
            <a:r>
              <a:rPr lang="es-ES" sz="1600" dirty="0" err="1">
                <a:latin typeface="Courier New" panose="02070309020205020404" pitchFamily="49" charset="0"/>
                <a:cs typeface="Courier New" panose="02070309020205020404" pitchFamily="49" charset="0"/>
              </a:rPr>
              <a:t>inline</a:t>
            </a:r>
            <a:r>
              <a:rPr lang="es-ES" sz="1600" dirty="0">
                <a:latin typeface="Courier New" panose="02070309020205020404" pitchFamily="49" charset="0"/>
                <a:cs typeface="Courier New" panose="02070309020205020404" pitchFamily="49" charset="0"/>
              </a:rPr>
              <a:t>-block</a:t>
            </a:r>
            <a:r>
              <a:rPr lang="es-ES" dirty="0"/>
              <a:t>, (para este caso cambia también la anchura al 40%), </a:t>
            </a:r>
            <a:r>
              <a:rPr lang="es-ES" sz="1600" dirty="0" err="1">
                <a:latin typeface="Courier New" panose="02070309020205020404" pitchFamily="49" charset="0"/>
                <a:cs typeface="Courier New" panose="02070309020205020404" pitchFamily="49" charset="0"/>
              </a:rPr>
              <a:t>none</a:t>
            </a:r>
            <a:r>
              <a:rPr lang="es-ES" dirty="0"/>
              <a:t>, </a:t>
            </a:r>
            <a:r>
              <a:rPr lang="es-ES" sz="1600" dirty="0" err="1">
                <a:latin typeface="Courier New" panose="02070309020205020404" pitchFamily="49" charset="0"/>
                <a:cs typeface="Courier New" panose="02070309020205020404" pitchFamily="49" charset="0"/>
              </a:rPr>
              <a:t>list-item</a:t>
            </a:r>
            <a:r>
              <a:rPr lang="es-ES" dirty="0"/>
              <a:t> (para este otro caso incluye la propiedad </a:t>
            </a:r>
            <a:r>
              <a:rPr lang="es-ES" sz="1600" dirty="0" err="1">
                <a:latin typeface="Courier New" panose="02070309020205020404" pitchFamily="49" charset="0"/>
                <a:cs typeface="Courier New" panose="02070309020205020404" pitchFamily="49" charset="0"/>
              </a:rPr>
              <a:t>list</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style</a:t>
            </a:r>
            <a:r>
              <a:rPr lang="es-ES" sz="1600" dirty="0">
                <a:latin typeface="Courier New" panose="02070309020205020404" pitchFamily="49" charset="0"/>
                <a:cs typeface="Courier New" panose="02070309020205020404" pitchFamily="49" charset="0"/>
              </a:rPr>
              <a:t>-position: </a:t>
            </a:r>
            <a:r>
              <a:rPr lang="es-ES" sz="1600" dirty="0" err="1">
                <a:latin typeface="Courier New" panose="02070309020205020404" pitchFamily="49" charset="0"/>
                <a:cs typeface="Courier New" panose="02070309020205020404" pitchFamily="49" charset="0"/>
              </a:rPr>
              <a:t>inside</a:t>
            </a:r>
            <a:r>
              <a:rPr lang="es-ES" sz="1600" dirty="0">
                <a:latin typeface="Courier New" panose="02070309020205020404" pitchFamily="49" charset="0"/>
                <a:cs typeface="Courier New" panose="02070309020205020404" pitchFamily="49" charset="0"/>
              </a:rPr>
              <a:t>;</a:t>
            </a:r>
            <a:r>
              <a:rPr lang="es-ES" dirty="0"/>
              <a:t>), </a:t>
            </a:r>
            <a:r>
              <a:rPr lang="es-ES" sz="1600" dirty="0" err="1">
                <a:latin typeface="Courier New" panose="02070309020205020404" pitchFamily="49" charset="0"/>
                <a:cs typeface="Courier New" panose="02070309020205020404" pitchFamily="49" charset="0"/>
              </a:rPr>
              <a:t>table-row</a:t>
            </a:r>
            <a:r>
              <a:rPr lang="es-ES" dirty="0"/>
              <a:t>, </a:t>
            </a:r>
            <a:r>
              <a:rPr lang="es-ES" sz="1600" dirty="0" err="1">
                <a:latin typeface="Courier New" panose="02070309020205020404" pitchFamily="49" charset="0"/>
                <a:cs typeface="Courier New" panose="02070309020205020404" pitchFamily="49" charset="0"/>
              </a:rPr>
              <a:t>table-cell</a:t>
            </a:r>
            <a:r>
              <a:rPr lang="es-ES" dirty="0"/>
              <a:t> (entre otros).</a:t>
            </a:r>
          </a:p>
          <a:p>
            <a:pPr lvl="1"/>
            <a:r>
              <a:rPr lang="es-ES" dirty="0"/>
              <a:t>La propiedad </a:t>
            </a:r>
            <a:r>
              <a:rPr lang="es-ES" sz="1600" dirty="0" err="1">
                <a:latin typeface="Courier New" panose="02070309020205020404" pitchFamily="49" charset="0"/>
                <a:cs typeface="Courier New" panose="02070309020205020404" pitchFamily="49" charset="0"/>
              </a:rPr>
              <a:t>display</a:t>
            </a:r>
            <a:r>
              <a:rPr lang="es-ES" sz="1600" dirty="0">
                <a:latin typeface="Courier New" panose="02070309020205020404" pitchFamily="49" charset="0"/>
                <a:cs typeface="Courier New" panose="02070309020205020404" pitchFamily="49" charset="0"/>
              </a:rPr>
              <a:t> </a:t>
            </a:r>
            <a:endParaRPr lang="es-ES" dirty="0">
              <a:latin typeface="Courier New" panose="02070309020205020404" pitchFamily="49" charset="0"/>
              <a:cs typeface="Courier New" panose="02070309020205020404" pitchFamily="49" charset="0"/>
            </a:endParaRPr>
          </a:p>
          <a:p>
            <a:pPr lvl="2"/>
            <a:r>
              <a:rPr lang="es-ES" dirty="0"/>
              <a:t>De valor inicial </a:t>
            </a:r>
            <a:r>
              <a:rPr lang="es-ES" sz="1600" dirty="0" err="1">
                <a:latin typeface="Courier New" panose="02070309020205020404" pitchFamily="49" charset="0"/>
                <a:cs typeface="Courier New" panose="02070309020205020404" pitchFamily="49" charset="0"/>
              </a:rPr>
              <a:t>inline</a:t>
            </a:r>
            <a:r>
              <a:rPr lang="es-ES" dirty="0"/>
              <a:t> y no heredable. Tiene los siguientes valores:</a:t>
            </a:r>
          </a:p>
          <a:p>
            <a:pPr lvl="2"/>
            <a:r>
              <a:rPr lang="es-ES" sz="1600" dirty="0">
                <a:latin typeface="Courier New" panose="02070309020205020404" pitchFamily="49" charset="0"/>
                <a:cs typeface="Courier New" panose="02070309020205020404" pitchFamily="49" charset="0"/>
              </a:rPr>
              <a:t>block</a:t>
            </a:r>
            <a:r>
              <a:rPr lang="es-ES" dirty="0"/>
              <a:t>. Provoca que un elemento genere una caja de bloque.</a:t>
            </a:r>
          </a:p>
          <a:p>
            <a:endParaRPr lang="es-ES" dirty="0"/>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14</a:t>
            </a:fld>
            <a:endParaRPr lang="es-ES" dirty="0"/>
          </a:p>
        </p:txBody>
      </p:sp>
    </p:spTree>
    <p:extLst>
      <p:ext uri="{BB962C8B-B14F-4D97-AF65-F5344CB8AC3E}">
        <p14:creationId xmlns:p14="http://schemas.microsoft.com/office/powerpoint/2010/main" val="170091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CSS. Modelo de formato visual (5)</a:t>
            </a:r>
          </a:p>
        </p:txBody>
      </p:sp>
      <p:sp>
        <p:nvSpPr>
          <p:cNvPr id="3" name="Marcador de contenido 2"/>
          <p:cNvSpPr>
            <a:spLocks noGrp="1"/>
          </p:cNvSpPr>
          <p:nvPr>
            <p:ph idx="1"/>
          </p:nvPr>
        </p:nvSpPr>
        <p:spPr>
          <a:xfrm>
            <a:off x="828675" y="1530220"/>
            <a:ext cx="7486650" cy="4786604"/>
          </a:xfrm>
        </p:spPr>
        <p:txBody>
          <a:bodyPr>
            <a:normAutofit/>
          </a:bodyPr>
          <a:lstStyle/>
          <a:p>
            <a:pPr lvl="2"/>
            <a:r>
              <a:rPr lang="es-ES" sz="1600" dirty="0" err="1">
                <a:latin typeface="Courier New" panose="02070309020205020404" pitchFamily="49" charset="0"/>
                <a:cs typeface="Courier New" panose="02070309020205020404" pitchFamily="49" charset="0"/>
              </a:rPr>
              <a:t>inline</a:t>
            </a:r>
            <a:r>
              <a:rPr lang="es-ES" sz="1600" dirty="0">
                <a:latin typeface="Courier New" panose="02070309020205020404" pitchFamily="49" charset="0"/>
                <a:cs typeface="Courier New" panose="02070309020205020404" pitchFamily="49" charset="0"/>
              </a:rPr>
              <a:t>-block</a:t>
            </a:r>
            <a:r>
              <a:rPr lang="es-ES" dirty="0"/>
              <a:t>. Provoca que un elemento genere un contenedor de bloque a nivel de línea. El interior de un bloque de línea tiene el formato de una caja de bloque y el elemento en sí tiene el formato de una caja de línea a nivel atómico.</a:t>
            </a:r>
          </a:p>
          <a:p>
            <a:pPr lvl="2"/>
            <a:r>
              <a:rPr lang="es-ES" sz="1600" dirty="0" err="1">
                <a:latin typeface="Courier New" panose="02070309020205020404" pitchFamily="49" charset="0"/>
                <a:cs typeface="Courier New" panose="02070309020205020404" pitchFamily="49" charset="0"/>
              </a:rPr>
              <a:t>list-item</a:t>
            </a:r>
            <a:r>
              <a:rPr lang="es-ES" dirty="0"/>
              <a:t>. Provoca que un elemento genere una caja de bloque principal y una caja de marcadores (viñetas).</a:t>
            </a:r>
          </a:p>
          <a:p>
            <a:pPr lvl="2"/>
            <a:r>
              <a:rPr lang="es-ES" sz="1600" dirty="0" err="1">
                <a:latin typeface="Courier New" panose="02070309020205020404" pitchFamily="49" charset="0"/>
                <a:cs typeface="Courier New" panose="02070309020205020404" pitchFamily="49" charset="0"/>
              </a:rPr>
              <a:t>none</a:t>
            </a:r>
            <a:r>
              <a:rPr lang="es-ES" dirty="0"/>
              <a:t>. Provoca que un elemento y su contenido no aparezca en la estructura del formato (en los medios continuos no genera ninguna caja y no tiene ningún efecto sobre la distribución). Este comportamiento no se puede anular con un ajuste de la propiedad </a:t>
            </a:r>
            <a:r>
              <a:rPr lang="es-ES" dirty="0" err="1">
                <a:latin typeface="Consolas" panose="020B0609020204030204" pitchFamily="49" charset="0"/>
                <a:cs typeface="Consolas" panose="020B0609020204030204" pitchFamily="49" charset="0"/>
              </a:rPr>
              <a:t>display</a:t>
            </a:r>
            <a:r>
              <a:rPr lang="es-ES" dirty="0"/>
              <a:t> de sus descendientes.</a:t>
            </a:r>
          </a:p>
          <a:p>
            <a:pPr lvl="2"/>
            <a:r>
              <a:rPr lang="en-US" sz="1600" dirty="0">
                <a:latin typeface="Courier New" panose="02070309020205020404" pitchFamily="49" charset="0"/>
                <a:cs typeface="Courier New" panose="02070309020205020404" pitchFamily="49" charset="0"/>
              </a:rPr>
              <a:t>table</a:t>
            </a:r>
            <a:r>
              <a:rPr lang="en-US" dirty="0"/>
              <a:t>, </a:t>
            </a:r>
            <a:r>
              <a:rPr lang="en-US" sz="1600" dirty="0">
                <a:latin typeface="Courier New" panose="02070309020205020404" pitchFamily="49" charset="0"/>
                <a:cs typeface="Courier New" panose="02070309020205020404" pitchFamily="49" charset="0"/>
              </a:rPr>
              <a:t>inline-table</a:t>
            </a:r>
            <a:r>
              <a:rPr lang="en-US" dirty="0"/>
              <a:t>, </a:t>
            </a:r>
            <a:r>
              <a:rPr lang="en-US" sz="1600" dirty="0">
                <a:latin typeface="Courier New" panose="02070309020205020404" pitchFamily="49" charset="0"/>
                <a:cs typeface="Courier New" panose="02070309020205020404" pitchFamily="49" charset="0"/>
              </a:rPr>
              <a:t>table-row-group</a:t>
            </a:r>
            <a:r>
              <a:rPr lang="en-US" dirty="0"/>
              <a:t>, </a:t>
            </a:r>
            <a:r>
              <a:rPr lang="en-US" sz="1600" dirty="0">
                <a:latin typeface="Courier New" panose="02070309020205020404" pitchFamily="49" charset="0"/>
                <a:cs typeface="Courier New" panose="02070309020205020404" pitchFamily="49" charset="0"/>
              </a:rPr>
              <a:t>table-column</a:t>
            </a:r>
            <a:r>
              <a:rPr lang="en-US" dirty="0"/>
              <a:t>, </a:t>
            </a:r>
            <a:r>
              <a:rPr lang="en-US" sz="1600" dirty="0">
                <a:latin typeface="Courier New" panose="02070309020205020404" pitchFamily="49" charset="0"/>
                <a:cs typeface="Courier New" panose="02070309020205020404" pitchFamily="49" charset="0"/>
              </a:rPr>
              <a:t>table-column-group</a:t>
            </a:r>
            <a:r>
              <a:rPr lang="en-US" dirty="0"/>
              <a:t>, </a:t>
            </a:r>
            <a:r>
              <a:rPr lang="en-US" sz="1600" dirty="0">
                <a:latin typeface="Courier New" panose="02070309020205020404" pitchFamily="49" charset="0"/>
                <a:cs typeface="Courier New" panose="02070309020205020404" pitchFamily="49" charset="0"/>
              </a:rPr>
              <a:t>table-header-group</a:t>
            </a:r>
            <a:r>
              <a:rPr lang="en-US" dirty="0"/>
              <a:t>, </a:t>
            </a:r>
            <a:r>
              <a:rPr lang="en-US" dirty="0" err="1">
                <a:latin typeface="Consolas" panose="020B0609020204030204" pitchFamily="49" charset="0"/>
                <a:cs typeface="Consolas" panose="020B0609020204030204" pitchFamily="49" charset="0"/>
              </a:rPr>
              <a:t>table</a:t>
            </a:r>
            <a:r>
              <a:rPr lang="en-US" dirty="0" err="1">
                <a:latin typeface="Consolas" panose="020B0609020204030204" pitchFamily="49" charset="0"/>
                <a:cs typeface="Consolas" panose="020B0609020204030204" pitchFamily="49" charset="0"/>
                <a:sym typeface="Symbol" panose="05050102010706020507" pitchFamily="18" charset="2"/>
              </a:rPr>
              <a:t></a:t>
            </a:r>
            <a:r>
              <a:rPr lang="en-US" sz="1600" dirty="0" err="1">
                <a:latin typeface="Courier New" panose="02070309020205020404" pitchFamily="49" charset="0"/>
                <a:cs typeface="Courier New" panose="02070309020205020404" pitchFamily="49" charset="0"/>
              </a:rPr>
              <a:t>footer-group</a:t>
            </a:r>
            <a:r>
              <a:rPr lang="en-US" dirty="0"/>
              <a:t>, </a:t>
            </a:r>
            <a:r>
              <a:rPr lang="en-US" sz="1600" dirty="0">
                <a:latin typeface="Courier New" panose="02070309020205020404" pitchFamily="49" charset="0"/>
                <a:cs typeface="Courier New" panose="02070309020205020404" pitchFamily="49" charset="0"/>
              </a:rPr>
              <a:t>table-row</a:t>
            </a:r>
            <a:r>
              <a:rPr lang="en-US" dirty="0"/>
              <a:t>, </a:t>
            </a:r>
            <a:r>
              <a:rPr lang="en-US" sz="1600" dirty="0">
                <a:latin typeface="Courier New" panose="02070309020205020404" pitchFamily="49" charset="0"/>
                <a:cs typeface="Courier New" panose="02070309020205020404" pitchFamily="49" charset="0"/>
              </a:rPr>
              <a:t>table-cell</a:t>
            </a:r>
            <a:r>
              <a:rPr lang="en-US" dirty="0">
                <a:latin typeface="Consolas" panose="020B0609020204030204" pitchFamily="49" charset="0"/>
                <a:cs typeface="Consolas" panose="020B0609020204030204" pitchFamily="49" charset="0"/>
              </a:rPr>
              <a:t> </a:t>
            </a:r>
            <a:r>
              <a:rPr lang="en-US" dirty="0"/>
              <a:t>y </a:t>
            </a:r>
            <a:r>
              <a:rPr lang="en-US" dirty="0" err="1">
                <a:latin typeface="Consolas" panose="020B0609020204030204" pitchFamily="49" charset="0"/>
                <a:cs typeface="Consolas" panose="020B0609020204030204" pitchFamily="49" charset="0"/>
              </a:rPr>
              <a:t>table</a:t>
            </a:r>
            <a:r>
              <a:rPr lang="en-US" dirty="0" err="1">
                <a:latin typeface="Consolas" panose="020B0609020204030204" pitchFamily="49" charset="0"/>
                <a:cs typeface="Consolas" panose="020B0609020204030204" pitchFamily="49" charset="0"/>
                <a:sym typeface="Symbol" panose="05050102010706020507" pitchFamily="18" charset="2"/>
              </a:rPr>
              <a:t></a:t>
            </a:r>
            <a:r>
              <a:rPr lang="en-US" sz="1600" dirty="0" err="1">
                <a:latin typeface="Courier New" panose="02070309020205020404" pitchFamily="49" charset="0"/>
                <a:cs typeface="Courier New" panose="02070309020205020404" pitchFamily="49" charset="0"/>
              </a:rPr>
              <a:t>caption</a:t>
            </a:r>
            <a:r>
              <a:rPr lang="en-US" dirty="0"/>
              <a:t> </a:t>
            </a:r>
            <a:r>
              <a:rPr lang="en-US" dirty="0" err="1"/>
              <a:t>hacen</a:t>
            </a:r>
            <a:r>
              <a:rPr lang="en-US" dirty="0"/>
              <a:t> que un </a:t>
            </a:r>
            <a:r>
              <a:rPr lang="en-US" dirty="0" err="1"/>
              <a:t>elemento</a:t>
            </a:r>
            <a:r>
              <a:rPr lang="en-US" dirty="0"/>
              <a:t> se </a:t>
            </a:r>
            <a:r>
              <a:rPr lang="en-US" dirty="0" err="1"/>
              <a:t>comporte</a:t>
            </a:r>
            <a:r>
              <a:rPr lang="en-US" dirty="0"/>
              <a:t> </a:t>
            </a:r>
            <a:r>
              <a:rPr lang="en-US" dirty="0" err="1"/>
              <a:t>como</a:t>
            </a:r>
            <a:r>
              <a:rPr lang="en-US" dirty="0"/>
              <a:t> un </a:t>
            </a:r>
            <a:r>
              <a:rPr lang="en-US" dirty="0" err="1"/>
              <a:t>elemento</a:t>
            </a:r>
            <a:r>
              <a:rPr lang="en-US" dirty="0"/>
              <a:t> de </a:t>
            </a:r>
            <a:r>
              <a:rPr lang="en-US" dirty="0" err="1"/>
              <a:t>tabla</a:t>
            </a:r>
            <a:r>
              <a:rPr lang="en-US" dirty="0"/>
              <a:t>.</a:t>
            </a:r>
          </a:p>
          <a:p>
            <a:pPr marL="914400" lvl="2" indent="0">
              <a:buNone/>
            </a:pPr>
            <a:endParaRPr lang="es-ES" dirty="0"/>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15</a:t>
            </a:fld>
            <a:endParaRPr lang="es-ES" dirty="0"/>
          </a:p>
        </p:txBody>
      </p:sp>
    </p:spTree>
    <p:extLst>
      <p:ext uri="{BB962C8B-B14F-4D97-AF65-F5344CB8AC3E}">
        <p14:creationId xmlns:p14="http://schemas.microsoft.com/office/powerpoint/2010/main" val="320216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CSS. Modelo de formato visual (6)</a:t>
            </a:r>
          </a:p>
        </p:txBody>
      </p:sp>
      <p:sp>
        <p:nvSpPr>
          <p:cNvPr id="3" name="Marcador de contenido 2"/>
          <p:cNvSpPr>
            <a:spLocks noGrp="1"/>
          </p:cNvSpPr>
          <p:nvPr>
            <p:ph idx="1"/>
          </p:nvPr>
        </p:nvSpPr>
        <p:spPr/>
        <p:txBody>
          <a:bodyPr/>
          <a:lstStyle/>
          <a:p>
            <a:r>
              <a:rPr lang="es-ES" dirty="0"/>
              <a:t>Elementos a nivel de bloque y cajas de bloque</a:t>
            </a:r>
          </a:p>
          <a:p>
            <a:pPr lvl="1"/>
            <a:r>
              <a:rPr lang="es-ES" dirty="0"/>
              <a:t>En HTML5 elementos de agrupamiento de contenido</a:t>
            </a:r>
          </a:p>
          <a:p>
            <a:pPr lvl="1"/>
            <a:r>
              <a:rPr lang="es-ES" dirty="0"/>
              <a:t>Son los elementos del documento fuente que se visualizan como bloques. Se genera un elemento a nivel de bloque para los siguientes valores de la propiedad </a:t>
            </a:r>
            <a:r>
              <a:rPr lang="es-ES" sz="1800" dirty="0" err="1">
                <a:latin typeface="Courier New" panose="02070309020205020404" pitchFamily="49" charset="0"/>
                <a:cs typeface="Courier New" panose="02070309020205020404" pitchFamily="49" charset="0"/>
              </a:rPr>
              <a:t>display</a:t>
            </a:r>
            <a:r>
              <a:rPr lang="es-ES" dirty="0"/>
              <a:t>: </a:t>
            </a:r>
            <a:r>
              <a:rPr lang="es-ES" sz="1800" dirty="0">
                <a:latin typeface="Courier New" panose="02070309020205020404" pitchFamily="49" charset="0"/>
                <a:cs typeface="Courier New" panose="02070309020205020404" pitchFamily="49" charset="0"/>
              </a:rPr>
              <a:t>block</a:t>
            </a:r>
            <a:r>
              <a:rPr lang="es-ES" dirty="0"/>
              <a:t>, </a:t>
            </a:r>
            <a:r>
              <a:rPr lang="es-ES" sz="1800" dirty="0" err="1">
                <a:latin typeface="Courier New" panose="02070309020205020404" pitchFamily="49" charset="0"/>
                <a:cs typeface="Courier New" panose="02070309020205020404" pitchFamily="49" charset="0"/>
              </a:rPr>
              <a:t>list-item</a:t>
            </a:r>
            <a:r>
              <a:rPr lang="es-ES" dirty="0"/>
              <a:t> y </a:t>
            </a:r>
            <a:r>
              <a:rPr lang="es-ES" sz="1800" dirty="0" err="1">
                <a:latin typeface="Courier New" panose="02070309020205020404" pitchFamily="49" charset="0"/>
                <a:cs typeface="Courier New" panose="02070309020205020404" pitchFamily="49" charset="0"/>
              </a:rPr>
              <a:t>table</a:t>
            </a:r>
            <a:r>
              <a:rPr lang="es-ES" dirty="0"/>
              <a:t>.</a:t>
            </a:r>
          </a:p>
          <a:p>
            <a:pPr lvl="1"/>
            <a:r>
              <a:rPr lang="es-ES" dirty="0"/>
              <a:t>Los elementos a nivel de bloque generan una caja de </a:t>
            </a:r>
            <a:r>
              <a:rPr lang="es-ES" b="1" dirty="0"/>
              <a:t>bloque principal </a:t>
            </a:r>
            <a:r>
              <a:rPr lang="es-ES" dirty="0"/>
              <a:t>que establece el </a:t>
            </a:r>
            <a:r>
              <a:rPr lang="es-ES" i="1" dirty="0"/>
              <a:t>bloque de contención</a:t>
            </a:r>
            <a:r>
              <a:rPr lang="es-ES" dirty="0"/>
              <a:t> para las cajas descendientes y el contenido generado. Además,  el bloque principal es el que participa en cualquiera de los esquemas de posicionamiento.</a:t>
            </a:r>
          </a:p>
          <a:p>
            <a:pPr lvl="2"/>
            <a:r>
              <a:rPr lang="es-ES" dirty="0"/>
              <a:t>Las cajas de bloque principal participan en un </a:t>
            </a:r>
            <a:r>
              <a:rPr lang="es-ES" b="1" dirty="0">
                <a:hlinkClick r:id="rId3" action="ppaction://hlinkfile"/>
              </a:rPr>
              <a:t>contexto de formato de bloque</a:t>
            </a:r>
            <a:r>
              <a:rPr lang="es-ES" dirty="0"/>
              <a:t>.</a:t>
            </a:r>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16</a:t>
            </a:fld>
            <a:endParaRPr lang="es-ES" dirty="0"/>
          </a:p>
        </p:txBody>
      </p:sp>
    </p:spTree>
    <p:extLst>
      <p:ext uri="{BB962C8B-B14F-4D97-AF65-F5344CB8AC3E}">
        <p14:creationId xmlns:p14="http://schemas.microsoft.com/office/powerpoint/2010/main" val="45123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CSS. Modelo de formato visual (7)</a:t>
            </a:r>
          </a:p>
        </p:txBody>
      </p:sp>
      <p:sp>
        <p:nvSpPr>
          <p:cNvPr id="3" name="Marcador de contenido 2"/>
          <p:cNvSpPr>
            <a:spLocks noGrp="1"/>
          </p:cNvSpPr>
          <p:nvPr>
            <p:ph idx="1"/>
          </p:nvPr>
        </p:nvSpPr>
        <p:spPr/>
        <p:txBody>
          <a:bodyPr/>
          <a:lstStyle/>
          <a:p>
            <a:pPr lvl="1"/>
            <a:r>
              <a:rPr lang="es-ES" dirty="0"/>
              <a:t>Cajas de bloque anónimas</a:t>
            </a:r>
          </a:p>
          <a:p>
            <a:pPr lvl="2"/>
            <a:r>
              <a:rPr lang="es-ES" dirty="0"/>
              <a:t>Permiten simplificar el formato. Si un elemento de bloque contiene texto y otros elementos de bloque, se considera que el texto está contenido  en un </a:t>
            </a:r>
            <a:r>
              <a:rPr lang="es-ES" b="1" dirty="0"/>
              <a:t>bloque anónimo</a:t>
            </a:r>
            <a:r>
              <a:rPr lang="es-ES" dirty="0"/>
              <a:t>.</a:t>
            </a:r>
          </a:p>
          <a:p>
            <a:pPr lvl="3" algn="l"/>
            <a:endParaRPr lang="es-ES" dirty="0"/>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17</a:t>
            </a:fld>
            <a:endParaRPr lang="es-ES" dirty="0"/>
          </a:p>
        </p:txBody>
      </p:sp>
      <p:sp>
        <p:nvSpPr>
          <p:cNvPr id="7" name="Rectángulo 6"/>
          <p:cNvSpPr/>
          <p:nvPr/>
        </p:nvSpPr>
        <p:spPr>
          <a:xfrm>
            <a:off x="1325746" y="3393356"/>
            <a:ext cx="3396912" cy="1063691"/>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lang="es-ES" sz="1600" dirty="0">
                <a:latin typeface="Consolas" panose="020B0609020204030204" pitchFamily="49" charset="0"/>
                <a:cs typeface="Consolas" panose="020B0609020204030204" pitchFamily="49" charset="0"/>
              </a:rPr>
              <a:t>&lt;div&gt;</a:t>
            </a:r>
          </a:p>
          <a:p>
            <a:r>
              <a:rPr lang="es-ES" sz="1600" dirty="0">
                <a:latin typeface="Consolas" panose="020B0609020204030204" pitchFamily="49" charset="0"/>
                <a:cs typeface="Consolas" panose="020B0609020204030204" pitchFamily="49" charset="0"/>
              </a:rPr>
              <a:t>    Texto sin caja aparente</a:t>
            </a:r>
            <a:br>
              <a:rPr lang="es-ES" sz="1600" dirty="0">
                <a:latin typeface="Consolas" panose="020B0609020204030204" pitchFamily="49" charset="0"/>
                <a:cs typeface="Consolas" panose="020B0609020204030204" pitchFamily="49" charset="0"/>
              </a:rPr>
            </a:br>
            <a:r>
              <a:rPr lang="es-ES" sz="1600" dirty="0">
                <a:latin typeface="Consolas" panose="020B0609020204030204" pitchFamily="49" charset="0"/>
                <a:cs typeface="Consolas" panose="020B0609020204030204" pitchFamily="49" charset="0"/>
              </a:rPr>
              <a:t>    &lt;p&gt;Un párrafo.&lt;/p&gt;</a:t>
            </a:r>
          </a:p>
          <a:p>
            <a:r>
              <a:rPr lang="es-ES" sz="1600" dirty="0">
                <a:latin typeface="Consolas" panose="020B0609020204030204" pitchFamily="49" charset="0"/>
                <a:cs typeface="Consolas" panose="020B0609020204030204" pitchFamily="49" charset="0"/>
              </a:rPr>
              <a:t>&lt;/div&gt;</a:t>
            </a:r>
          </a:p>
        </p:txBody>
      </p:sp>
      <p:sp>
        <p:nvSpPr>
          <p:cNvPr id="8" name="Rectángulo 7"/>
          <p:cNvSpPr/>
          <p:nvPr/>
        </p:nvSpPr>
        <p:spPr>
          <a:xfrm>
            <a:off x="5222109" y="4151307"/>
            <a:ext cx="2613183" cy="7557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Texto sin caja aparente</a:t>
            </a:r>
          </a:p>
        </p:txBody>
      </p:sp>
      <p:sp>
        <p:nvSpPr>
          <p:cNvPr id="9" name="Rectángulo 8"/>
          <p:cNvSpPr/>
          <p:nvPr/>
        </p:nvSpPr>
        <p:spPr>
          <a:xfrm>
            <a:off x="5222109" y="4956234"/>
            <a:ext cx="2613183" cy="7557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dirty="0"/>
              <a:t>Un párrafo</a:t>
            </a:r>
          </a:p>
        </p:txBody>
      </p:sp>
      <p:sp>
        <p:nvSpPr>
          <p:cNvPr id="10" name="Llamada con línea 2 9"/>
          <p:cNvSpPr/>
          <p:nvPr/>
        </p:nvSpPr>
        <p:spPr>
          <a:xfrm>
            <a:off x="7027931" y="3342961"/>
            <a:ext cx="1147054" cy="554249"/>
          </a:xfrm>
          <a:prstGeom prst="borderCallout2">
            <a:avLst>
              <a:gd name="adj1" fmla="val 18750"/>
              <a:gd name="adj2" fmla="val -8333"/>
              <a:gd name="adj3" fmla="val 18750"/>
              <a:gd name="adj4" fmla="val -29682"/>
              <a:gd name="adj5" fmla="val 166750"/>
              <a:gd name="adj6" fmla="val -56771"/>
            </a:avLst>
          </a:prstGeom>
          <a:ln w="12700">
            <a:tailEnd type="oval"/>
          </a:ln>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a:t>Bloque anónimo</a:t>
            </a:r>
          </a:p>
        </p:txBody>
      </p:sp>
    </p:spTree>
    <p:extLst>
      <p:ext uri="{BB962C8B-B14F-4D97-AF65-F5344CB8AC3E}">
        <p14:creationId xmlns:p14="http://schemas.microsoft.com/office/powerpoint/2010/main" val="91504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CSS. Modelo de formato visual (8)</a:t>
            </a:r>
          </a:p>
        </p:txBody>
      </p:sp>
      <p:sp>
        <p:nvSpPr>
          <p:cNvPr id="3" name="Marcador de contenido 2"/>
          <p:cNvSpPr>
            <a:spLocks noGrp="1"/>
          </p:cNvSpPr>
          <p:nvPr>
            <p:ph idx="1"/>
          </p:nvPr>
        </p:nvSpPr>
        <p:spPr/>
        <p:txBody>
          <a:bodyPr/>
          <a:lstStyle/>
          <a:p>
            <a:r>
              <a:rPr lang="es-ES" dirty="0"/>
              <a:t>Elementos a nivel de línea y cajas de línea</a:t>
            </a:r>
          </a:p>
          <a:p>
            <a:pPr lvl="1"/>
            <a:r>
              <a:rPr lang="es-ES" dirty="0"/>
              <a:t>En HTML5 elementos de frase.</a:t>
            </a:r>
          </a:p>
          <a:p>
            <a:pPr lvl="1"/>
            <a:r>
              <a:rPr lang="es-ES" dirty="0"/>
              <a:t>Son los elementos del documento fuente que no forman nuevos bloques de contenido, el contenido se distribuye en </a:t>
            </a:r>
            <a:r>
              <a:rPr lang="es-ES" dirty="0">
                <a:hlinkClick r:id="rId3" action="ppaction://hlinkfile"/>
              </a:rPr>
              <a:t>líneas</a:t>
            </a:r>
            <a:r>
              <a:rPr lang="es-ES" dirty="0"/>
              <a:t>. Se genera un elemento a nivel de línea para los siguientes valores de la propiedad </a:t>
            </a:r>
            <a:r>
              <a:rPr lang="es-ES" sz="1800" dirty="0" err="1">
                <a:latin typeface="Courier New" panose="02070309020205020404" pitchFamily="49" charset="0"/>
                <a:cs typeface="Courier New" panose="02070309020205020404" pitchFamily="49" charset="0"/>
              </a:rPr>
              <a:t>display</a:t>
            </a:r>
            <a:r>
              <a:rPr lang="es-ES" dirty="0"/>
              <a:t>: </a:t>
            </a:r>
            <a:r>
              <a:rPr lang="es-ES" sz="1800" dirty="0" err="1">
                <a:latin typeface="Courier New" panose="02070309020205020404" pitchFamily="49" charset="0"/>
                <a:cs typeface="Courier New" panose="02070309020205020404" pitchFamily="49" charset="0"/>
              </a:rPr>
              <a:t>inline</a:t>
            </a:r>
            <a:r>
              <a:rPr lang="es-ES" dirty="0"/>
              <a:t>, </a:t>
            </a:r>
            <a:r>
              <a:rPr lang="es-ES" sz="1800" dirty="0" err="1">
                <a:latin typeface="Courier New" panose="02070309020205020404" pitchFamily="49" charset="0"/>
                <a:cs typeface="Courier New" panose="02070309020205020404" pitchFamily="49" charset="0"/>
              </a:rPr>
              <a:t>inline-table</a:t>
            </a:r>
            <a:r>
              <a:rPr lang="es-ES" dirty="0"/>
              <a:t> e </a:t>
            </a:r>
            <a:r>
              <a:rPr lang="es-ES" sz="1800" dirty="0" err="1">
                <a:latin typeface="Courier New" panose="02070309020205020404" pitchFamily="49" charset="0"/>
                <a:cs typeface="Courier New" panose="02070309020205020404" pitchFamily="49" charset="0"/>
              </a:rPr>
              <a:t>inline</a:t>
            </a:r>
            <a:r>
              <a:rPr lang="es-ES" sz="1800" dirty="0">
                <a:latin typeface="Courier New" panose="02070309020205020404" pitchFamily="49" charset="0"/>
                <a:cs typeface="Courier New" panose="02070309020205020404" pitchFamily="49" charset="0"/>
              </a:rPr>
              <a:t>-block</a:t>
            </a:r>
            <a:r>
              <a:rPr lang="es-ES" dirty="0"/>
              <a:t>.</a:t>
            </a:r>
          </a:p>
          <a:p>
            <a:pPr lvl="1"/>
            <a:r>
              <a:rPr lang="es-ES" dirty="0"/>
              <a:t>Cajas de línea anónimas</a:t>
            </a:r>
          </a:p>
          <a:p>
            <a:pPr lvl="3"/>
            <a:r>
              <a:rPr lang="es-ES" dirty="0"/>
              <a:t>Cualquier texto que éste contenido directamente de un elemento contenedor de bloque (no dentro de un elemento de línea) se debe tratar como un elemento de línea anónimo.</a:t>
            </a:r>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18</a:t>
            </a:fld>
            <a:endParaRPr lang="es-ES" dirty="0"/>
          </a:p>
        </p:txBody>
      </p:sp>
      <p:sp>
        <p:nvSpPr>
          <p:cNvPr id="7" name="Rectángulo 6"/>
          <p:cNvSpPr/>
          <p:nvPr/>
        </p:nvSpPr>
        <p:spPr>
          <a:xfrm>
            <a:off x="1277723" y="5219669"/>
            <a:ext cx="3546203" cy="839756"/>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lang="es-ES" sz="1600" dirty="0">
                <a:latin typeface="Consolas" panose="020B0609020204030204" pitchFamily="49" charset="0"/>
                <a:cs typeface="Consolas" panose="020B0609020204030204" pitchFamily="49" charset="0"/>
              </a:rPr>
              <a:t>&lt;div&gt;</a:t>
            </a:r>
          </a:p>
          <a:p>
            <a:r>
              <a:rPr lang="es-ES" sz="1600" dirty="0">
                <a:latin typeface="Consolas" panose="020B0609020204030204" pitchFamily="49" charset="0"/>
                <a:cs typeface="Consolas" panose="020B0609020204030204" pitchFamily="49" charset="0"/>
              </a:rPr>
              <a:t>    Texto &lt;</a:t>
            </a:r>
            <a:r>
              <a:rPr lang="es-ES" sz="1600" dirty="0" err="1">
                <a:latin typeface="Consolas" panose="020B0609020204030204" pitchFamily="49" charset="0"/>
                <a:cs typeface="Consolas" panose="020B0609020204030204" pitchFamily="49" charset="0"/>
              </a:rPr>
              <a:t>em</a:t>
            </a:r>
            <a:r>
              <a:rPr lang="es-ES" sz="1600" dirty="0">
                <a:latin typeface="Consolas" panose="020B0609020204030204" pitchFamily="49" charset="0"/>
                <a:cs typeface="Consolas" panose="020B0609020204030204" pitchFamily="49" charset="0"/>
              </a:rPr>
              <a:t>&gt;enfatizado&lt;/</a:t>
            </a:r>
            <a:r>
              <a:rPr lang="es-ES" sz="1600" dirty="0" err="1">
                <a:latin typeface="Consolas" panose="020B0609020204030204" pitchFamily="49" charset="0"/>
                <a:cs typeface="Consolas" panose="020B0609020204030204" pitchFamily="49" charset="0"/>
              </a:rPr>
              <a:t>em</a:t>
            </a:r>
            <a:r>
              <a:rPr lang="es-ES" sz="1600" dirty="0">
                <a:latin typeface="Consolas" panose="020B0609020204030204" pitchFamily="49" charset="0"/>
                <a:cs typeface="Consolas" panose="020B0609020204030204" pitchFamily="49" charset="0"/>
              </a:rPr>
              <a:t>&gt;</a:t>
            </a:r>
            <a:br>
              <a:rPr lang="es-ES" sz="1600" dirty="0">
                <a:latin typeface="Consolas" panose="020B0609020204030204" pitchFamily="49" charset="0"/>
                <a:cs typeface="Consolas" panose="020B0609020204030204" pitchFamily="49" charset="0"/>
              </a:rPr>
            </a:br>
            <a:r>
              <a:rPr lang="es-ES" sz="1600" dirty="0">
                <a:latin typeface="Consolas" panose="020B0609020204030204" pitchFamily="49" charset="0"/>
                <a:cs typeface="Consolas" panose="020B0609020204030204" pitchFamily="49" charset="0"/>
              </a:rPr>
              <a:t>&lt;/div&gt;</a:t>
            </a:r>
          </a:p>
        </p:txBody>
      </p:sp>
      <p:sp>
        <p:nvSpPr>
          <p:cNvPr id="8" name="Rectángulo 7"/>
          <p:cNvSpPr/>
          <p:nvPr/>
        </p:nvSpPr>
        <p:spPr>
          <a:xfrm>
            <a:off x="5444851" y="5647198"/>
            <a:ext cx="998376" cy="5318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Texto</a:t>
            </a:r>
          </a:p>
        </p:txBody>
      </p:sp>
      <p:sp>
        <p:nvSpPr>
          <p:cNvPr id="9" name="Rectángulo 8"/>
          <p:cNvSpPr/>
          <p:nvPr/>
        </p:nvSpPr>
        <p:spPr>
          <a:xfrm>
            <a:off x="6443227" y="5647198"/>
            <a:ext cx="1446244" cy="5318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enfatizado</a:t>
            </a:r>
          </a:p>
        </p:txBody>
      </p:sp>
      <p:sp>
        <p:nvSpPr>
          <p:cNvPr id="10" name="Llamada con línea 2 9"/>
          <p:cNvSpPr/>
          <p:nvPr/>
        </p:nvSpPr>
        <p:spPr>
          <a:xfrm>
            <a:off x="6914902" y="4879430"/>
            <a:ext cx="1622042" cy="554249"/>
          </a:xfrm>
          <a:prstGeom prst="borderCallout2">
            <a:avLst>
              <a:gd name="adj1" fmla="val 18750"/>
              <a:gd name="adj2" fmla="val -8333"/>
              <a:gd name="adj3" fmla="val 18750"/>
              <a:gd name="adj4" fmla="val -29682"/>
              <a:gd name="adj5" fmla="val 153282"/>
              <a:gd name="adj6" fmla="val -63279"/>
            </a:avLst>
          </a:prstGeom>
          <a:ln w="12700">
            <a:tailEnd type="oval"/>
          </a:ln>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a:t>Caja de línea anónima</a:t>
            </a:r>
          </a:p>
        </p:txBody>
      </p:sp>
    </p:spTree>
    <p:extLst>
      <p:ext uri="{BB962C8B-B14F-4D97-AF65-F5344CB8AC3E}">
        <p14:creationId xmlns:p14="http://schemas.microsoft.com/office/powerpoint/2010/main" val="2901219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CSS. Modelo de formato visual (9)</a:t>
            </a:r>
          </a:p>
        </p:txBody>
      </p:sp>
      <p:sp>
        <p:nvSpPr>
          <p:cNvPr id="3" name="Marcador de contenido 2"/>
          <p:cNvSpPr>
            <a:spLocks noGrp="1"/>
          </p:cNvSpPr>
          <p:nvPr>
            <p:ph idx="1"/>
          </p:nvPr>
        </p:nvSpPr>
        <p:spPr>
          <a:xfrm>
            <a:off x="828675" y="1600199"/>
            <a:ext cx="7486650" cy="4669971"/>
          </a:xfrm>
        </p:spPr>
        <p:txBody>
          <a:bodyPr>
            <a:normAutofit/>
          </a:bodyPr>
          <a:lstStyle/>
          <a:p>
            <a:r>
              <a:rPr lang="en-US" dirty="0" err="1"/>
              <a:t>Esquemas</a:t>
            </a:r>
            <a:r>
              <a:rPr lang="en-US" dirty="0"/>
              <a:t> de </a:t>
            </a:r>
            <a:r>
              <a:rPr lang="en-US" dirty="0" err="1"/>
              <a:t>posicionamiento</a:t>
            </a:r>
            <a:endParaRPr lang="en-US" dirty="0"/>
          </a:p>
          <a:p>
            <a:pPr lvl="1"/>
            <a:r>
              <a:rPr lang="en-US" dirty="0"/>
              <a:t>Se </a:t>
            </a:r>
            <a:r>
              <a:rPr lang="en-US" dirty="0" err="1"/>
              <a:t>utilizan</a:t>
            </a:r>
            <a:r>
              <a:rPr lang="en-US" dirty="0"/>
              <a:t> para </a:t>
            </a:r>
            <a:r>
              <a:rPr lang="en-US" dirty="0" err="1"/>
              <a:t>establecer</a:t>
            </a:r>
            <a:r>
              <a:rPr lang="en-US" dirty="0"/>
              <a:t> la </a:t>
            </a:r>
            <a:r>
              <a:rPr lang="en-US" dirty="0" err="1"/>
              <a:t>posición</a:t>
            </a:r>
            <a:r>
              <a:rPr lang="en-US" dirty="0"/>
              <a:t> de </a:t>
            </a:r>
            <a:r>
              <a:rPr lang="en-US" dirty="0" err="1"/>
              <a:t>una</a:t>
            </a:r>
            <a:r>
              <a:rPr lang="en-US" dirty="0"/>
              <a:t> </a:t>
            </a:r>
            <a:r>
              <a:rPr lang="en-US" dirty="0" err="1"/>
              <a:t>caja</a:t>
            </a:r>
            <a:r>
              <a:rPr lang="en-US" dirty="0"/>
              <a:t>. </a:t>
            </a:r>
            <a:r>
              <a:rPr lang="en-US" dirty="0" err="1"/>
              <a:t>Existen</a:t>
            </a:r>
            <a:r>
              <a:rPr lang="en-US" dirty="0"/>
              <a:t> </a:t>
            </a:r>
            <a:r>
              <a:rPr lang="en-US" dirty="0" err="1"/>
              <a:t>tres</a:t>
            </a:r>
            <a:r>
              <a:rPr lang="en-US" dirty="0"/>
              <a:t> </a:t>
            </a:r>
            <a:r>
              <a:rPr lang="en-US" dirty="0" err="1"/>
              <a:t>tipos</a:t>
            </a:r>
            <a:r>
              <a:rPr lang="en-US" dirty="0"/>
              <a:t>:</a:t>
            </a:r>
          </a:p>
          <a:p>
            <a:pPr lvl="2"/>
            <a:r>
              <a:rPr lang="en-US" b="1" dirty="0" err="1"/>
              <a:t>Flujo</a:t>
            </a:r>
            <a:r>
              <a:rPr lang="en-US" b="1" dirty="0"/>
              <a:t> normal</a:t>
            </a:r>
            <a:r>
              <a:rPr lang="en-US" dirty="0"/>
              <a:t>. </a:t>
            </a:r>
            <a:r>
              <a:rPr lang="en-US" dirty="0" err="1"/>
              <a:t>Incluye</a:t>
            </a:r>
            <a:r>
              <a:rPr lang="en-US" dirty="0"/>
              <a:t> el </a:t>
            </a:r>
            <a:r>
              <a:rPr lang="en-US" dirty="0" err="1"/>
              <a:t>formato</a:t>
            </a:r>
            <a:r>
              <a:rPr lang="en-US" dirty="0"/>
              <a:t> de </a:t>
            </a:r>
            <a:r>
              <a:rPr lang="en-US" dirty="0" err="1"/>
              <a:t>bloque</a:t>
            </a:r>
            <a:r>
              <a:rPr lang="en-US" dirty="0"/>
              <a:t> de </a:t>
            </a:r>
            <a:r>
              <a:rPr lang="en-US" dirty="0" err="1"/>
              <a:t>cajas</a:t>
            </a:r>
            <a:r>
              <a:rPr lang="en-US" dirty="0"/>
              <a:t> de </a:t>
            </a:r>
            <a:r>
              <a:rPr lang="en-US" dirty="0" err="1"/>
              <a:t>nivel</a:t>
            </a:r>
            <a:r>
              <a:rPr lang="en-US" dirty="0"/>
              <a:t> de </a:t>
            </a:r>
            <a:r>
              <a:rPr lang="en-US" dirty="0" err="1"/>
              <a:t>bloque</a:t>
            </a:r>
            <a:r>
              <a:rPr lang="en-US" dirty="0"/>
              <a:t> y de </a:t>
            </a:r>
            <a:r>
              <a:rPr lang="en-US" dirty="0" err="1"/>
              <a:t>formato</a:t>
            </a:r>
            <a:r>
              <a:rPr lang="en-US" dirty="0"/>
              <a:t> de </a:t>
            </a:r>
            <a:r>
              <a:rPr lang="en-US" dirty="0" err="1"/>
              <a:t>línea</a:t>
            </a:r>
            <a:r>
              <a:rPr lang="en-US" dirty="0"/>
              <a:t> de </a:t>
            </a:r>
            <a:r>
              <a:rPr lang="en-US" dirty="0" err="1"/>
              <a:t>cajas</a:t>
            </a:r>
            <a:r>
              <a:rPr lang="en-US" dirty="0"/>
              <a:t> a </a:t>
            </a:r>
            <a:r>
              <a:rPr lang="en-US" dirty="0" err="1"/>
              <a:t>nivel</a:t>
            </a:r>
            <a:r>
              <a:rPr lang="en-US" dirty="0"/>
              <a:t> de </a:t>
            </a:r>
            <a:r>
              <a:rPr lang="en-US" dirty="0" err="1"/>
              <a:t>línea</a:t>
            </a:r>
            <a:r>
              <a:rPr lang="en-US" dirty="0"/>
              <a:t>, y el </a:t>
            </a:r>
            <a:r>
              <a:rPr lang="en-US" b="1" dirty="0" err="1"/>
              <a:t>posicionamiento</a:t>
            </a:r>
            <a:r>
              <a:rPr lang="en-US" b="1" dirty="0"/>
              <a:t> </a:t>
            </a:r>
            <a:r>
              <a:rPr lang="en-US" b="1" dirty="0" err="1"/>
              <a:t>relativo</a:t>
            </a:r>
            <a:r>
              <a:rPr lang="en-US" b="1" dirty="0">
                <a:hlinkClick r:id="rId3" action="ppaction://hlinkfile"/>
              </a:rPr>
              <a:t> </a:t>
            </a:r>
            <a:r>
              <a:rPr lang="en-US" dirty="0"/>
              <a:t>de </a:t>
            </a:r>
            <a:r>
              <a:rPr lang="en-US" dirty="0" err="1"/>
              <a:t>cajas</a:t>
            </a:r>
            <a:r>
              <a:rPr lang="en-US" dirty="0"/>
              <a:t> a </a:t>
            </a:r>
            <a:r>
              <a:rPr lang="en-US" dirty="0" err="1"/>
              <a:t>nivel</a:t>
            </a:r>
            <a:r>
              <a:rPr lang="en-US" dirty="0"/>
              <a:t> de </a:t>
            </a:r>
            <a:r>
              <a:rPr lang="en-US" dirty="0" err="1"/>
              <a:t>bloque</a:t>
            </a:r>
            <a:r>
              <a:rPr lang="en-US" dirty="0"/>
              <a:t> y a </a:t>
            </a:r>
            <a:r>
              <a:rPr lang="en-US" dirty="0" err="1"/>
              <a:t>nivel</a:t>
            </a:r>
            <a:r>
              <a:rPr lang="en-US" dirty="0"/>
              <a:t> de </a:t>
            </a:r>
            <a:r>
              <a:rPr lang="en-US" dirty="0" err="1"/>
              <a:t>línea</a:t>
            </a:r>
            <a:r>
              <a:rPr lang="en-US" dirty="0"/>
              <a:t>.</a:t>
            </a:r>
          </a:p>
          <a:p>
            <a:pPr lvl="2"/>
            <a:r>
              <a:rPr lang="en-US" b="1" dirty="0" err="1"/>
              <a:t>Flotante</a:t>
            </a:r>
            <a:r>
              <a:rPr lang="en-US" dirty="0"/>
              <a:t>. </a:t>
            </a:r>
            <a:r>
              <a:rPr lang="en-US" dirty="0" err="1"/>
              <a:t>En</a:t>
            </a:r>
            <a:r>
              <a:rPr lang="en-US" dirty="0"/>
              <a:t> el </a:t>
            </a:r>
            <a:r>
              <a:rPr lang="en-US" dirty="0" err="1"/>
              <a:t>modelo</a:t>
            </a:r>
            <a:r>
              <a:rPr lang="en-US" dirty="0"/>
              <a:t> </a:t>
            </a:r>
            <a:r>
              <a:rPr lang="en-US" dirty="0" err="1"/>
              <a:t>flotante</a:t>
            </a:r>
            <a:r>
              <a:rPr lang="en-US" dirty="0"/>
              <a:t>, </a:t>
            </a:r>
            <a:r>
              <a:rPr lang="en-US" dirty="0" err="1"/>
              <a:t>una</a:t>
            </a:r>
            <a:r>
              <a:rPr lang="en-US" dirty="0"/>
              <a:t> </a:t>
            </a:r>
            <a:r>
              <a:rPr lang="en-US" dirty="0" err="1"/>
              <a:t>caja</a:t>
            </a:r>
            <a:r>
              <a:rPr lang="en-US" dirty="0"/>
              <a:t> se </a:t>
            </a:r>
            <a:r>
              <a:rPr lang="en-US" dirty="0" err="1"/>
              <a:t>sitúa</a:t>
            </a:r>
            <a:r>
              <a:rPr lang="en-US" dirty="0"/>
              <a:t> primero de </a:t>
            </a:r>
            <a:r>
              <a:rPr lang="en-US" dirty="0" err="1"/>
              <a:t>acuerdo</a:t>
            </a:r>
            <a:r>
              <a:rPr lang="en-US" dirty="0"/>
              <a:t> con el </a:t>
            </a:r>
            <a:r>
              <a:rPr lang="en-US" dirty="0" err="1"/>
              <a:t>flujo</a:t>
            </a:r>
            <a:r>
              <a:rPr lang="en-US" dirty="0"/>
              <a:t> normal, </a:t>
            </a:r>
            <a:r>
              <a:rPr lang="en-US" dirty="0" err="1"/>
              <a:t>luego</a:t>
            </a:r>
            <a:r>
              <a:rPr lang="en-US" dirty="0"/>
              <a:t> se </a:t>
            </a:r>
            <a:r>
              <a:rPr lang="en-US" dirty="0" err="1"/>
              <a:t>saca</a:t>
            </a:r>
            <a:r>
              <a:rPr lang="en-US" dirty="0"/>
              <a:t> del </a:t>
            </a:r>
            <a:r>
              <a:rPr lang="en-US" dirty="0" err="1"/>
              <a:t>flujo</a:t>
            </a:r>
            <a:r>
              <a:rPr lang="en-US" dirty="0"/>
              <a:t> y se </a:t>
            </a:r>
            <a:r>
              <a:rPr lang="en-US" dirty="0" err="1"/>
              <a:t>mueva</a:t>
            </a:r>
            <a:r>
              <a:rPr lang="en-US" dirty="0"/>
              <a:t> a </a:t>
            </a:r>
            <a:r>
              <a:rPr lang="en-US" dirty="0" err="1"/>
              <a:t>izquierda</a:t>
            </a:r>
            <a:r>
              <a:rPr lang="en-US" dirty="0"/>
              <a:t> o </a:t>
            </a:r>
            <a:r>
              <a:rPr lang="en-US" dirty="0" err="1"/>
              <a:t>derecha</a:t>
            </a:r>
            <a:r>
              <a:rPr lang="en-US" dirty="0"/>
              <a:t> </a:t>
            </a:r>
            <a:r>
              <a:rPr lang="en-US" dirty="0" err="1"/>
              <a:t>en</a:t>
            </a:r>
            <a:r>
              <a:rPr lang="en-US" dirty="0"/>
              <a:t> la </a:t>
            </a:r>
            <a:r>
              <a:rPr lang="en-US" dirty="0" err="1"/>
              <a:t>medida</a:t>
            </a:r>
            <a:r>
              <a:rPr lang="en-US" dirty="0"/>
              <a:t> de lo </a:t>
            </a:r>
            <a:r>
              <a:rPr lang="en-US" dirty="0" err="1"/>
              <a:t>posible</a:t>
            </a:r>
            <a:r>
              <a:rPr lang="en-US" dirty="0"/>
              <a:t>. El </a:t>
            </a:r>
            <a:r>
              <a:rPr lang="en-US" dirty="0" err="1"/>
              <a:t>contenido</a:t>
            </a:r>
            <a:r>
              <a:rPr lang="en-US" dirty="0"/>
              <a:t> </a:t>
            </a:r>
            <a:r>
              <a:rPr lang="en-US" dirty="0" err="1"/>
              <a:t>puede</a:t>
            </a:r>
            <a:r>
              <a:rPr lang="en-US" dirty="0"/>
              <a:t> </a:t>
            </a:r>
            <a:r>
              <a:rPr lang="en-US" dirty="0" err="1"/>
              <a:t>fluir</a:t>
            </a:r>
            <a:r>
              <a:rPr lang="en-US" dirty="0"/>
              <a:t> a lo largo del </a:t>
            </a:r>
            <a:r>
              <a:rPr lang="en-US" dirty="0" err="1"/>
              <a:t>lado</a:t>
            </a:r>
            <a:r>
              <a:rPr lang="en-US" dirty="0"/>
              <a:t> de un </a:t>
            </a:r>
            <a:r>
              <a:rPr lang="en-US" dirty="0" err="1"/>
              <a:t>flotante</a:t>
            </a:r>
            <a:r>
              <a:rPr lang="en-US" dirty="0"/>
              <a:t>.</a:t>
            </a:r>
          </a:p>
          <a:p>
            <a:pPr lvl="2"/>
            <a:r>
              <a:rPr lang="es-ES" b="1" dirty="0"/>
              <a:t>Posicionamiento absoluto</a:t>
            </a:r>
            <a:r>
              <a:rPr lang="es-ES" dirty="0"/>
              <a:t>. En este modelo, una caja se retira completamente del flujo norma (no tiene impacto alguno en sus hermanos) y se le asigna una posición con respecto al </a:t>
            </a:r>
            <a:r>
              <a:rPr lang="es-ES" i="1" dirty="0"/>
              <a:t>bloque de contención</a:t>
            </a:r>
            <a:r>
              <a:rPr lang="es-ES" dirty="0"/>
              <a:t>.</a:t>
            </a:r>
          </a:p>
          <a:p>
            <a:pPr marL="914400" lvl="2" indent="0">
              <a:buNone/>
            </a:pPr>
            <a:endParaRPr lang="es-ES" b="1" dirty="0"/>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19</a:t>
            </a:fld>
            <a:endParaRPr lang="es-ES" dirty="0"/>
          </a:p>
        </p:txBody>
      </p:sp>
    </p:spTree>
    <p:extLst>
      <p:ext uri="{BB962C8B-B14F-4D97-AF65-F5344CB8AC3E}">
        <p14:creationId xmlns:p14="http://schemas.microsoft.com/office/powerpoint/2010/main" val="144668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CSS. Sintaxis</a:t>
            </a:r>
          </a:p>
        </p:txBody>
      </p:sp>
      <p:sp>
        <p:nvSpPr>
          <p:cNvPr id="3" name="Marcador de contenido 2"/>
          <p:cNvSpPr>
            <a:spLocks noGrp="1"/>
          </p:cNvSpPr>
          <p:nvPr>
            <p:ph idx="1"/>
          </p:nvPr>
        </p:nvSpPr>
        <p:spPr/>
        <p:txBody>
          <a:bodyPr/>
          <a:lstStyle/>
          <a:p>
            <a:r>
              <a:rPr lang="es-ES" dirty="0"/>
              <a:t>CSS tiene una sintaxis sencilla y utiliza una serie de palabras clave en inglés para especificar los nombres de varias propiedades de estilo.</a:t>
            </a:r>
          </a:p>
          <a:p>
            <a:pPr>
              <a:spcAft>
                <a:spcPts val="600"/>
              </a:spcAft>
            </a:pPr>
            <a:r>
              <a:rPr lang="es-ES" dirty="0"/>
              <a:t>Sintaxis de una regla:</a:t>
            </a:r>
          </a:p>
          <a:p>
            <a:pPr marL="457200" lvl="1" indent="0">
              <a:spcBef>
                <a:spcPts val="0"/>
              </a:spcBef>
              <a:buNone/>
            </a:pPr>
            <a:r>
              <a:rPr lang="nl-NL" i="1" dirty="0">
                <a:latin typeface="Consolas" panose="020B0609020204030204" pitchFamily="49" charset="0"/>
                <a:cs typeface="Consolas" panose="020B0609020204030204" pitchFamily="49" charset="0"/>
              </a:rPr>
              <a:t>selector1</a:t>
            </a:r>
            <a:r>
              <a:rPr lang="nl-NL" dirty="0">
                <a:latin typeface="Consolas" panose="020B0609020204030204" pitchFamily="49" charset="0"/>
                <a:cs typeface="Consolas" panose="020B0609020204030204" pitchFamily="49" charset="0"/>
              </a:rPr>
              <a:t> [, </a:t>
            </a:r>
            <a:r>
              <a:rPr lang="nl-NL" i="1" dirty="0">
                <a:latin typeface="Consolas" panose="020B0609020204030204" pitchFamily="49" charset="0"/>
                <a:cs typeface="Consolas" panose="020B0609020204030204" pitchFamily="49" charset="0"/>
              </a:rPr>
              <a:t>selector2</a:t>
            </a:r>
            <a:r>
              <a:rPr lang="nl-NL" dirty="0">
                <a:latin typeface="Consolas" panose="020B0609020204030204" pitchFamily="49" charset="0"/>
                <a:cs typeface="Consolas" panose="020B0609020204030204" pitchFamily="49" charset="0"/>
              </a:rPr>
              <a:t>, ...] {</a:t>
            </a:r>
          </a:p>
          <a:p>
            <a:pPr marL="457200" lvl="1" indent="0">
              <a:spcBef>
                <a:spcPts val="0"/>
              </a:spcBef>
              <a:buNone/>
            </a:pPr>
            <a:r>
              <a:rPr lang="nl-NL" dirty="0">
                <a:latin typeface="Consolas" panose="020B0609020204030204" pitchFamily="49" charset="0"/>
                <a:cs typeface="Consolas" panose="020B0609020204030204" pitchFamily="49" charset="0"/>
              </a:rPr>
              <a:t>	</a:t>
            </a:r>
            <a:r>
              <a:rPr lang="nl-NL" i="1" dirty="0">
                <a:latin typeface="Consolas" panose="020B0609020204030204" pitchFamily="49" charset="0"/>
                <a:cs typeface="Consolas" panose="020B0609020204030204" pitchFamily="49" charset="0"/>
              </a:rPr>
              <a:t>prop-1</a:t>
            </a:r>
            <a:r>
              <a:rPr lang="nl-NL" dirty="0">
                <a:latin typeface="Consolas" panose="020B0609020204030204" pitchFamily="49" charset="0"/>
                <a:cs typeface="Consolas" panose="020B0609020204030204" pitchFamily="49" charset="0"/>
              </a:rPr>
              <a:t>: </a:t>
            </a:r>
            <a:r>
              <a:rPr lang="nl-NL" i="1" dirty="0">
                <a:latin typeface="Consolas" panose="020B0609020204030204" pitchFamily="49" charset="0"/>
                <a:cs typeface="Consolas" panose="020B0609020204030204" pitchFamily="49" charset="0"/>
              </a:rPr>
              <a:t>val-1</a:t>
            </a:r>
            <a:r>
              <a:rPr lang="nl-NL" dirty="0">
                <a:latin typeface="Consolas" panose="020B0609020204030204" pitchFamily="49" charset="0"/>
                <a:cs typeface="Consolas" panose="020B0609020204030204" pitchFamily="49" charset="0"/>
              </a:rPr>
              <a:t>;</a:t>
            </a:r>
          </a:p>
          <a:p>
            <a:pPr marL="457200" lvl="1" indent="0">
              <a:spcBef>
                <a:spcPts val="0"/>
              </a:spcBef>
              <a:buNone/>
            </a:pPr>
            <a:r>
              <a:rPr lang="nl-NL" dirty="0">
                <a:latin typeface="Consolas" panose="020B0609020204030204" pitchFamily="49" charset="0"/>
                <a:cs typeface="Consolas" panose="020B0609020204030204" pitchFamily="49" charset="0"/>
              </a:rPr>
              <a:t>	. . .</a:t>
            </a:r>
          </a:p>
          <a:p>
            <a:pPr marL="457200" lvl="1" indent="0">
              <a:spcBef>
                <a:spcPts val="0"/>
              </a:spcBef>
              <a:buNone/>
            </a:pPr>
            <a:r>
              <a:rPr lang="nl-NL" dirty="0">
                <a:latin typeface="Consolas" panose="020B0609020204030204" pitchFamily="49" charset="0"/>
                <a:cs typeface="Consolas" panose="020B0609020204030204" pitchFamily="49" charset="0"/>
              </a:rPr>
              <a:t>	</a:t>
            </a:r>
            <a:r>
              <a:rPr lang="nl-NL" i="1" dirty="0">
                <a:latin typeface="Consolas" panose="020B0609020204030204" pitchFamily="49" charset="0"/>
                <a:cs typeface="Consolas" panose="020B0609020204030204" pitchFamily="49" charset="0"/>
              </a:rPr>
              <a:t>prop-k</a:t>
            </a:r>
            <a:r>
              <a:rPr lang="nl-NL" dirty="0">
                <a:latin typeface="Consolas" panose="020B0609020204030204" pitchFamily="49" charset="0"/>
                <a:cs typeface="Consolas" panose="020B0609020204030204" pitchFamily="49" charset="0"/>
              </a:rPr>
              <a:t>: </a:t>
            </a:r>
            <a:r>
              <a:rPr lang="nl-NL" i="1" dirty="0">
                <a:latin typeface="Consolas" panose="020B0609020204030204" pitchFamily="49" charset="0"/>
                <a:cs typeface="Consolas" panose="020B0609020204030204" pitchFamily="49" charset="0"/>
              </a:rPr>
              <a:t>val-k</a:t>
            </a:r>
            <a:r>
              <a:rPr lang="nl-NL" dirty="0">
                <a:latin typeface="Consolas" panose="020B0609020204030204" pitchFamily="49" charset="0"/>
                <a:cs typeface="Consolas" panose="020B0609020204030204" pitchFamily="49" charset="0"/>
              </a:rPr>
              <a:t>;</a:t>
            </a:r>
          </a:p>
          <a:p>
            <a:pPr marL="457200" lvl="1" indent="0">
              <a:spcBef>
                <a:spcPts val="0"/>
              </a:spcBef>
              <a:spcAft>
                <a:spcPts val="600"/>
              </a:spcAft>
              <a:buNone/>
            </a:pPr>
            <a:r>
              <a:rPr lang="nl-NL" dirty="0">
                <a:latin typeface="Consolas" panose="020B0609020204030204" pitchFamily="49" charset="0"/>
                <a:cs typeface="Consolas" panose="020B0609020204030204" pitchFamily="49" charset="0"/>
              </a:rPr>
              <a:t>}</a:t>
            </a:r>
          </a:p>
          <a:p>
            <a:pPr marL="0" indent="0">
              <a:buNone/>
            </a:pPr>
            <a:endParaRPr lang="es-ES" dirty="0"/>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2</a:t>
            </a:fld>
            <a:endParaRPr lang="es-ES" dirty="0"/>
          </a:p>
        </p:txBody>
      </p:sp>
      <p:sp>
        <p:nvSpPr>
          <p:cNvPr id="9" name="Llamada con línea 2 8"/>
          <p:cNvSpPr/>
          <p:nvPr/>
        </p:nvSpPr>
        <p:spPr>
          <a:xfrm>
            <a:off x="5987341" y="2891592"/>
            <a:ext cx="1338469" cy="566530"/>
          </a:xfrm>
          <a:prstGeom prst="borderCallout2">
            <a:avLst>
              <a:gd name="adj1" fmla="val 18750"/>
              <a:gd name="adj2" fmla="val -8333"/>
              <a:gd name="adj3" fmla="val 18750"/>
              <a:gd name="adj4" fmla="val -26568"/>
              <a:gd name="adj5" fmla="val 61903"/>
              <a:gd name="adj6" fmla="val -62637"/>
            </a:avLst>
          </a:prstGeom>
          <a:ln>
            <a:tailEnd type="triangle"/>
          </a:ln>
        </p:spPr>
        <p:style>
          <a:lnRef idx="1">
            <a:schemeClr val="accent1"/>
          </a:lnRef>
          <a:fillRef idx="2">
            <a:schemeClr val="accent1"/>
          </a:fillRef>
          <a:effectRef idx="1">
            <a:schemeClr val="accent1"/>
          </a:effectRef>
          <a:fontRef idx="minor">
            <a:schemeClr val="dk1"/>
          </a:fontRef>
        </p:style>
        <p:txBody>
          <a:bodyPr rtlCol="0" anchor="ctr"/>
          <a:lstStyle/>
          <a:p>
            <a:pPr algn="ctr"/>
            <a:r>
              <a:rPr lang="es-ES" dirty="0"/>
              <a:t>opcional</a:t>
            </a:r>
          </a:p>
        </p:txBody>
      </p:sp>
      <p:sp>
        <p:nvSpPr>
          <p:cNvPr id="10" name="Rectángulo 9"/>
          <p:cNvSpPr/>
          <p:nvPr/>
        </p:nvSpPr>
        <p:spPr>
          <a:xfrm>
            <a:off x="1232454" y="4902398"/>
            <a:ext cx="5922170" cy="136497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s-ES" sz="1600" dirty="0" err="1">
                <a:latin typeface="Consolas" panose="020B0609020204030204" pitchFamily="49" charset="0"/>
                <a:cs typeface="Consolas" panose="020B0609020204030204" pitchFamily="49" charset="0"/>
              </a:rPr>
              <a:t>body</a:t>
            </a:r>
            <a:r>
              <a:rPr lang="es-ES" sz="1600" dirty="0">
                <a:latin typeface="Consolas" panose="020B0609020204030204" pitchFamily="49" charset="0"/>
                <a:cs typeface="Consolas" panose="020B0609020204030204" pitchFamily="49" charset="0"/>
              </a:rPr>
              <a:t> {</a:t>
            </a:r>
          </a:p>
          <a:p>
            <a:r>
              <a:rPr lang="es-ES" sz="1600" dirty="0">
                <a:latin typeface="Consolas" panose="020B0609020204030204" pitchFamily="49" charset="0"/>
                <a:cs typeface="Consolas" panose="020B0609020204030204" pitchFamily="49" charset="0"/>
              </a:rPr>
              <a:t>	color : #FFFFFF;  /* blanco */</a:t>
            </a:r>
          </a:p>
          <a:p>
            <a:r>
              <a:rPr lang="es-ES" sz="1600" dirty="0">
                <a:latin typeface="Consolas" panose="020B0609020204030204" pitchFamily="49" charset="0"/>
                <a:cs typeface="Consolas" panose="020B0609020204030204" pitchFamily="49" charset="0"/>
              </a:rPr>
              <a:t>	</a:t>
            </a:r>
            <a:r>
              <a:rPr lang="es-ES" sz="1600" dirty="0" err="1">
                <a:latin typeface="Consolas" panose="020B0609020204030204" pitchFamily="49" charset="0"/>
                <a:cs typeface="Consolas" panose="020B0609020204030204" pitchFamily="49" charset="0"/>
              </a:rPr>
              <a:t>backgroung</a:t>
            </a:r>
            <a:r>
              <a:rPr lang="es-ES" sz="1600" dirty="0">
                <a:latin typeface="Consolas" panose="020B0609020204030204" pitchFamily="49" charset="0"/>
                <a:cs typeface="Consolas" panose="020B0609020204030204" pitchFamily="49" charset="0"/>
              </a:rPr>
              <a:t>-color: </a:t>
            </a:r>
            <a:r>
              <a:rPr lang="es-ES" sz="1600" dirty="0" err="1">
                <a:latin typeface="Consolas" panose="020B0609020204030204" pitchFamily="49" charset="0"/>
                <a:cs typeface="Consolas" panose="020B0609020204030204" pitchFamily="49" charset="0"/>
              </a:rPr>
              <a:t>rgb</a:t>
            </a:r>
            <a:r>
              <a:rPr lang="es-ES" sz="1600" dirty="0">
                <a:latin typeface="Consolas" panose="020B0609020204030204" pitchFamily="49" charset="0"/>
                <a:cs typeface="Consolas" panose="020B0609020204030204" pitchFamily="49" charset="0"/>
              </a:rPr>
              <a:t>(90%, 90%, 90%);</a:t>
            </a:r>
          </a:p>
          <a:p>
            <a:r>
              <a:rPr lang="es-ES" sz="1600" dirty="0">
                <a:latin typeface="Consolas" panose="020B0609020204030204" pitchFamily="49" charset="0"/>
                <a:cs typeface="Consolas" panose="020B0609020204030204" pitchFamily="49" charset="0"/>
              </a:rPr>
              <a:t>	</a:t>
            </a:r>
            <a:r>
              <a:rPr lang="es-ES" sz="1600" dirty="0" err="1">
                <a:latin typeface="Consolas" panose="020B0609020204030204" pitchFamily="49" charset="0"/>
                <a:cs typeface="Consolas" panose="020B0609020204030204" pitchFamily="49" charset="0"/>
              </a:rPr>
              <a:t>font-family</a:t>
            </a:r>
            <a:r>
              <a:rPr lang="es-ES" sz="1600" dirty="0">
                <a:latin typeface="Consolas" panose="020B0609020204030204" pitchFamily="49" charset="0"/>
                <a:cs typeface="Consolas" panose="020B0609020204030204" pitchFamily="49" charset="0"/>
              </a:rPr>
              <a:t>: “</a:t>
            </a:r>
            <a:r>
              <a:rPr lang="es-ES" sz="1600" dirty="0" err="1">
                <a:latin typeface="Consolas" panose="020B0609020204030204" pitchFamily="49" charset="0"/>
                <a:cs typeface="Consolas" panose="020B0609020204030204" pitchFamily="49" charset="0"/>
              </a:rPr>
              <a:t>Liberation</a:t>
            </a:r>
            <a:r>
              <a:rPr lang="es-ES" sz="1600" dirty="0">
                <a:latin typeface="Consolas" panose="020B0609020204030204" pitchFamily="49" charset="0"/>
                <a:cs typeface="Consolas" panose="020B0609020204030204" pitchFamily="49" charset="0"/>
              </a:rPr>
              <a:t> Sans”, </a:t>
            </a:r>
            <a:r>
              <a:rPr lang="es-ES" sz="1600" dirty="0" err="1">
                <a:latin typeface="Consolas" panose="020B0609020204030204" pitchFamily="49" charset="0"/>
                <a:cs typeface="Consolas" panose="020B0609020204030204" pitchFamily="49" charset="0"/>
              </a:rPr>
              <a:t>sans-serif</a:t>
            </a:r>
            <a:r>
              <a:rPr lang="es-ES" sz="1600" dirty="0">
                <a:latin typeface="Consolas" panose="020B0609020204030204" pitchFamily="49" charset="0"/>
                <a:cs typeface="Consolas" panose="020B0609020204030204" pitchFamily="49" charset="0"/>
              </a:rPr>
              <a:t>;</a:t>
            </a:r>
          </a:p>
          <a:p>
            <a:r>
              <a:rPr lang="es-ES" sz="1600" dirty="0">
                <a:latin typeface="Consolas" panose="020B0609020204030204" pitchFamily="49" charset="0"/>
                <a:cs typeface="Consolas" panose="020B0609020204030204" pitchFamily="49" charset="0"/>
              </a:rPr>
              <a:t>}</a:t>
            </a:r>
          </a:p>
        </p:txBody>
      </p:sp>
      <p:sp>
        <p:nvSpPr>
          <p:cNvPr id="11" name="Llamada con línea 2 10"/>
          <p:cNvSpPr/>
          <p:nvPr/>
        </p:nvSpPr>
        <p:spPr>
          <a:xfrm>
            <a:off x="6273352" y="4121491"/>
            <a:ext cx="1429775" cy="566530"/>
          </a:xfrm>
          <a:prstGeom prst="borderCallout2">
            <a:avLst>
              <a:gd name="adj1" fmla="val 18750"/>
              <a:gd name="adj2" fmla="val -8333"/>
              <a:gd name="adj3" fmla="val 18750"/>
              <a:gd name="adj4" fmla="val -26568"/>
              <a:gd name="adj5" fmla="val 189070"/>
              <a:gd name="adj6" fmla="val -83339"/>
            </a:avLst>
          </a:prstGeom>
          <a:ln>
            <a:tailEnd type="triangle"/>
          </a:ln>
        </p:spPr>
        <p:style>
          <a:lnRef idx="1">
            <a:schemeClr val="accent4"/>
          </a:lnRef>
          <a:fillRef idx="3">
            <a:schemeClr val="accent4"/>
          </a:fillRef>
          <a:effectRef idx="2">
            <a:schemeClr val="accent4"/>
          </a:effectRef>
          <a:fontRef idx="minor">
            <a:schemeClr val="lt1"/>
          </a:fontRef>
        </p:style>
        <p:txBody>
          <a:bodyPr rtlCol="0" anchor="ctr"/>
          <a:lstStyle/>
          <a:p>
            <a:pPr algn="ctr"/>
            <a:r>
              <a:rPr lang="es-ES" dirty="0"/>
              <a:t>comentario</a:t>
            </a:r>
          </a:p>
        </p:txBody>
      </p:sp>
    </p:spTree>
    <p:extLst>
      <p:ext uri="{BB962C8B-B14F-4D97-AF65-F5344CB8AC3E}">
        <p14:creationId xmlns:p14="http://schemas.microsoft.com/office/powerpoint/2010/main" val="123388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CSS. Modelo de formato visual (9)</a:t>
            </a:r>
            <a:endParaRPr lang="es-ES" b="1" dirty="0"/>
          </a:p>
        </p:txBody>
      </p:sp>
      <p:sp>
        <p:nvSpPr>
          <p:cNvPr id="3" name="Marcador de contenido 2"/>
          <p:cNvSpPr>
            <a:spLocks noGrp="1"/>
          </p:cNvSpPr>
          <p:nvPr>
            <p:ph idx="1"/>
          </p:nvPr>
        </p:nvSpPr>
        <p:spPr>
          <a:xfrm>
            <a:off x="828675" y="1600200"/>
            <a:ext cx="7486650" cy="4707294"/>
          </a:xfrm>
        </p:spPr>
        <p:txBody>
          <a:bodyPr>
            <a:normAutofit lnSpcReduction="10000"/>
          </a:bodyPr>
          <a:lstStyle/>
          <a:p>
            <a:pPr lvl="2"/>
            <a:r>
              <a:rPr lang="es-ES" b="1" dirty="0"/>
              <a:t>Posicionamiento absoluto</a:t>
            </a:r>
            <a:r>
              <a:rPr lang="es-ES" dirty="0"/>
              <a:t>. En este modelo, una caja se retira completamente del flujo normal (no tiene impacto alguno en sus hermanos) y se le asigna una posición con respecto al </a:t>
            </a:r>
            <a:r>
              <a:rPr lang="es-ES" i="1" dirty="0"/>
              <a:t>bloque de contención</a:t>
            </a:r>
            <a:r>
              <a:rPr lang="es-ES" dirty="0"/>
              <a:t>.</a:t>
            </a:r>
          </a:p>
          <a:p>
            <a:pPr lvl="1"/>
            <a:r>
              <a:rPr lang="es-ES" dirty="0"/>
              <a:t>Propiedades que determinan el posicionamiento</a:t>
            </a:r>
          </a:p>
          <a:p>
            <a:pPr lvl="2"/>
            <a:r>
              <a:rPr lang="es-ES" dirty="0"/>
              <a:t>Éstas son </a:t>
            </a:r>
            <a:r>
              <a:rPr lang="es-ES" sz="1600" dirty="0">
                <a:latin typeface="Courier New" panose="02070309020205020404" pitchFamily="49" charset="0"/>
                <a:cs typeface="Courier New" panose="02070309020205020404" pitchFamily="49" charset="0"/>
              </a:rPr>
              <a:t>position</a:t>
            </a:r>
            <a:r>
              <a:rPr lang="es-ES" dirty="0"/>
              <a:t> y </a:t>
            </a:r>
            <a:r>
              <a:rPr lang="es-ES" sz="1600" dirty="0" err="1">
                <a:latin typeface="Courier New" panose="02070309020205020404" pitchFamily="49" charset="0"/>
                <a:cs typeface="Courier New" panose="02070309020205020404" pitchFamily="49" charset="0"/>
              </a:rPr>
              <a:t>float</a:t>
            </a:r>
            <a:r>
              <a:rPr lang="es-ES" dirty="0"/>
              <a:t>.</a:t>
            </a:r>
          </a:p>
          <a:p>
            <a:pPr lvl="2"/>
            <a:r>
              <a:rPr lang="es-ES" dirty="0"/>
              <a:t>Propiedad </a:t>
            </a:r>
            <a:r>
              <a:rPr lang="es-ES" sz="1600" dirty="0">
                <a:latin typeface="Courier New" panose="02070309020205020404" pitchFamily="49" charset="0"/>
                <a:cs typeface="Courier New" panose="02070309020205020404" pitchFamily="49" charset="0"/>
              </a:rPr>
              <a:t>position</a:t>
            </a:r>
            <a:r>
              <a:rPr lang="es-ES" dirty="0"/>
              <a:t>. De valor inicial </a:t>
            </a:r>
            <a:r>
              <a:rPr lang="es-ES" sz="1600" dirty="0" err="1">
                <a:latin typeface="Courier New" panose="02070309020205020404" pitchFamily="49" charset="0"/>
                <a:cs typeface="Courier New" panose="02070309020205020404" pitchFamily="49" charset="0"/>
              </a:rPr>
              <a:t>static</a:t>
            </a:r>
            <a:r>
              <a:rPr lang="es-ES" dirty="0"/>
              <a:t>, no se hereda y puede tomar los siguientes valores:</a:t>
            </a:r>
          </a:p>
          <a:p>
            <a:pPr lvl="3"/>
            <a:r>
              <a:rPr lang="es-ES" dirty="0" err="1">
                <a:latin typeface="Courier New" panose="02070309020205020404" pitchFamily="49" charset="0"/>
                <a:cs typeface="Courier New" panose="02070309020205020404" pitchFamily="49" charset="0"/>
              </a:rPr>
              <a:t>static</a:t>
            </a:r>
            <a:r>
              <a:rPr lang="es-ES" dirty="0"/>
              <a:t>. La caja es una caja normal, establecida de acuerdo con el flujo normal (valor por defecto).</a:t>
            </a:r>
          </a:p>
          <a:p>
            <a:pPr lvl="3"/>
            <a:r>
              <a:rPr lang="es-ES" dirty="0" err="1">
                <a:latin typeface="Courier New" panose="02070309020205020404" pitchFamily="49" charset="0"/>
                <a:cs typeface="Courier New" panose="02070309020205020404" pitchFamily="49" charset="0"/>
              </a:rPr>
              <a:t>relative</a:t>
            </a:r>
            <a:r>
              <a:rPr lang="es-ES" dirty="0"/>
              <a:t>. La posición de la caja se calcula de acuerdo con el flujo normal. A continuación, la caja se desplaza con relación a su posición normal. Esto no afecta a la posición de la caja siguiente la cual se ubica como si la primera no se hubiera desplazado.</a:t>
            </a:r>
          </a:p>
          <a:p>
            <a:pPr lvl="3"/>
            <a:r>
              <a:rPr lang="es-ES" dirty="0" err="1">
                <a:latin typeface="Courier New" panose="02070309020205020404" pitchFamily="49" charset="0"/>
                <a:cs typeface="Courier New" panose="02070309020205020404" pitchFamily="49" charset="0"/>
              </a:rPr>
              <a:t>absolute</a:t>
            </a:r>
            <a:r>
              <a:rPr lang="es-ES" dirty="0"/>
              <a:t>. La posición de la caja se determina con respecto a la </a:t>
            </a:r>
            <a:r>
              <a:rPr lang="es-ES" i="1" dirty="0"/>
              <a:t>caja de contención</a:t>
            </a:r>
            <a:r>
              <a:rPr lang="es-ES" dirty="0"/>
              <a:t> desplazándola según se especifique en las propiedades: </a:t>
            </a:r>
            <a:r>
              <a:rPr lang="es-ES" dirty="0">
                <a:latin typeface="Consolas" panose="020B0609020204030204" pitchFamily="49" charset="0"/>
                <a:cs typeface="Consolas" panose="020B0609020204030204" pitchFamily="49" charset="0"/>
              </a:rPr>
              <a:t>top</a:t>
            </a:r>
            <a:r>
              <a:rPr lang="es-ES" dirty="0"/>
              <a:t>, </a:t>
            </a:r>
            <a:r>
              <a:rPr lang="es-ES" dirty="0" err="1">
                <a:latin typeface="Consolas" panose="020B0609020204030204" pitchFamily="49" charset="0"/>
                <a:cs typeface="Consolas" panose="020B0609020204030204" pitchFamily="49" charset="0"/>
              </a:rPr>
              <a:t>right</a:t>
            </a:r>
            <a:r>
              <a:rPr lang="es-ES" dirty="0"/>
              <a:t>, </a:t>
            </a:r>
            <a:r>
              <a:rPr lang="es-ES" dirty="0" err="1">
                <a:latin typeface="Consolas" panose="020B0609020204030204" pitchFamily="49" charset="0"/>
                <a:cs typeface="Consolas" panose="020B0609020204030204" pitchFamily="49" charset="0"/>
              </a:rPr>
              <a:t>bottom</a:t>
            </a:r>
            <a:r>
              <a:rPr lang="es-ES" dirty="0"/>
              <a:t> y </a:t>
            </a:r>
            <a:r>
              <a:rPr lang="es-ES" dirty="0" err="1">
                <a:latin typeface="Consolas" panose="020B0609020204030204" pitchFamily="49" charset="0"/>
                <a:cs typeface="Consolas" panose="020B0609020204030204" pitchFamily="49" charset="0"/>
              </a:rPr>
              <a:t>left</a:t>
            </a:r>
            <a:r>
              <a:rPr lang="es-ES" dirty="0"/>
              <a:t>. Las cajas posicionadas de forma absoluta se sacan completamente del flujo normal.</a:t>
            </a:r>
          </a:p>
          <a:p>
            <a:pPr lvl="4"/>
            <a:endParaRPr lang="es-ES" dirty="0"/>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20</a:t>
            </a:fld>
            <a:endParaRPr lang="es-ES" dirty="0"/>
          </a:p>
        </p:txBody>
      </p:sp>
    </p:spTree>
    <p:extLst>
      <p:ext uri="{BB962C8B-B14F-4D97-AF65-F5344CB8AC3E}">
        <p14:creationId xmlns:p14="http://schemas.microsoft.com/office/powerpoint/2010/main" val="399423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CSS. Modelo de formato visual (10)</a:t>
            </a:r>
          </a:p>
        </p:txBody>
      </p:sp>
      <p:sp>
        <p:nvSpPr>
          <p:cNvPr id="3" name="Marcador de contenido 2"/>
          <p:cNvSpPr>
            <a:spLocks noGrp="1"/>
          </p:cNvSpPr>
          <p:nvPr>
            <p:ph idx="1"/>
          </p:nvPr>
        </p:nvSpPr>
        <p:spPr/>
        <p:txBody>
          <a:bodyPr/>
          <a:lstStyle/>
          <a:p>
            <a:pPr lvl="3"/>
            <a:r>
              <a:rPr lang="es-ES" dirty="0" err="1">
                <a:latin typeface="Courier New" panose="02070309020205020404" pitchFamily="49" charset="0"/>
                <a:cs typeface="Courier New" panose="02070309020205020404" pitchFamily="49" charset="0"/>
              </a:rPr>
              <a:t>fixed</a:t>
            </a:r>
            <a:r>
              <a:rPr lang="es-ES" dirty="0"/>
              <a:t>. La posición de la caja se calcula de acuerdo al modelo absoluto y se fija con respecto a alguna referencia. En el caso de las pantallas, se fija con respecto al área visual (</a:t>
            </a:r>
            <a:r>
              <a:rPr lang="es-ES" i="1" dirty="0" err="1"/>
              <a:t>viewport</a:t>
            </a:r>
            <a:r>
              <a:rPr lang="es-ES" dirty="0"/>
              <a:t>).</a:t>
            </a:r>
          </a:p>
          <a:p>
            <a:pPr lvl="2"/>
            <a:r>
              <a:rPr lang="es-ES" dirty="0"/>
              <a:t>Propiedades de desplazamiento</a:t>
            </a:r>
          </a:p>
          <a:p>
            <a:pPr lvl="3"/>
            <a:r>
              <a:rPr lang="es-ES" dirty="0"/>
              <a:t>Un elemento se dice que está </a:t>
            </a:r>
            <a:r>
              <a:rPr lang="es-ES" b="1" dirty="0"/>
              <a:t>posicionado</a:t>
            </a:r>
            <a:r>
              <a:rPr lang="es-ES" dirty="0"/>
              <a:t> si la propiedad </a:t>
            </a:r>
            <a:r>
              <a:rPr lang="es-ES" dirty="0">
                <a:latin typeface="Courier New" panose="02070309020205020404" pitchFamily="49" charset="0"/>
                <a:cs typeface="Courier New" panose="02070309020205020404" pitchFamily="49" charset="0"/>
              </a:rPr>
              <a:t>position</a:t>
            </a:r>
            <a:r>
              <a:rPr lang="es-ES" dirty="0"/>
              <a:t> tiene un valor distinto de </a:t>
            </a:r>
            <a:r>
              <a:rPr lang="es-ES" dirty="0" err="1">
                <a:latin typeface="Courier New" panose="02070309020205020404" pitchFamily="49" charset="0"/>
                <a:cs typeface="Courier New" panose="02070309020205020404" pitchFamily="49" charset="0"/>
              </a:rPr>
              <a:t>static</a:t>
            </a:r>
            <a:r>
              <a:rPr lang="es-ES" dirty="0"/>
              <a:t>. Estos elementos generan cajas posicionadas, dispuestas en función de cuatro características: </a:t>
            </a:r>
            <a:r>
              <a:rPr lang="es-ES" dirty="0">
                <a:latin typeface="Courier New" panose="02070309020205020404" pitchFamily="49" charset="0"/>
                <a:cs typeface="Courier New" panose="02070309020205020404" pitchFamily="49" charset="0"/>
              </a:rPr>
              <a:t>top</a:t>
            </a:r>
            <a:r>
              <a:rPr lang="es-ES" dirty="0"/>
              <a:t>, </a:t>
            </a:r>
            <a:r>
              <a:rPr lang="es-ES" dirty="0" err="1">
                <a:latin typeface="Courier New" panose="02070309020205020404" pitchFamily="49" charset="0"/>
                <a:cs typeface="Courier New" panose="02070309020205020404" pitchFamily="49" charset="0"/>
              </a:rPr>
              <a:t>right</a:t>
            </a:r>
            <a:r>
              <a:rPr lang="es-ES" dirty="0"/>
              <a:t>, </a:t>
            </a:r>
            <a:r>
              <a:rPr lang="es-ES" dirty="0" err="1">
                <a:latin typeface="Courier New" panose="02070309020205020404" pitchFamily="49" charset="0"/>
                <a:cs typeface="Courier New" panose="02070309020205020404" pitchFamily="49" charset="0"/>
              </a:rPr>
              <a:t>bottom</a:t>
            </a:r>
            <a:r>
              <a:rPr lang="es-ES" dirty="0"/>
              <a:t> y </a:t>
            </a:r>
            <a:r>
              <a:rPr lang="es-ES" dirty="0" err="1">
                <a:latin typeface="Courier New" panose="02070309020205020404" pitchFamily="49" charset="0"/>
                <a:cs typeface="Courier New" panose="02070309020205020404" pitchFamily="49" charset="0"/>
              </a:rPr>
              <a:t>left</a:t>
            </a:r>
            <a:r>
              <a:rPr lang="es-ES" dirty="0"/>
              <a:t>.</a:t>
            </a:r>
          </a:p>
          <a:p>
            <a:r>
              <a:rPr lang="es-ES" dirty="0">
                <a:hlinkClick r:id="rId3" action="ppaction://hlinkfile"/>
              </a:rPr>
              <a:t>Flujo normal</a:t>
            </a:r>
            <a:endParaRPr lang="es-ES" dirty="0"/>
          </a:p>
          <a:p>
            <a:pPr lvl="1"/>
            <a:r>
              <a:rPr lang="es-ES" dirty="0"/>
              <a:t>Las cajas en el flujo normal pertenecen a un contexto de formato , que puede ser de bloque o en línea, pero no ambos al mismo tiempo. A nivel de bloque las cajas participan en un </a:t>
            </a:r>
            <a:r>
              <a:rPr lang="es-ES" b="1" dirty="0"/>
              <a:t>contexto de formato de bloque</a:t>
            </a:r>
            <a:r>
              <a:rPr lang="es-ES" dirty="0"/>
              <a:t>. Las cajas a nivel de línea participan en un </a:t>
            </a:r>
            <a:r>
              <a:rPr lang="es-ES" b="1" dirty="0"/>
              <a:t>contexto de formato de línea</a:t>
            </a:r>
            <a:r>
              <a:rPr lang="es-ES" dirty="0"/>
              <a:t>.</a:t>
            </a:r>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21</a:t>
            </a:fld>
            <a:endParaRPr lang="es-ES" dirty="0"/>
          </a:p>
        </p:txBody>
      </p:sp>
    </p:spTree>
    <p:extLst>
      <p:ext uri="{BB962C8B-B14F-4D97-AF65-F5344CB8AC3E}">
        <p14:creationId xmlns:p14="http://schemas.microsoft.com/office/powerpoint/2010/main" val="23376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lvl="1"/>
            <a:r>
              <a:rPr lang="es-ES" dirty="0"/>
              <a:t>Posicionamiento relativo</a:t>
            </a:r>
          </a:p>
          <a:p>
            <a:pPr lvl="2"/>
            <a:r>
              <a:rPr lang="es-ES" dirty="0"/>
              <a:t>La caja se sitúa de acuerdo al flujo normal y luego se desplaza de modo relativo a su posición normal. </a:t>
            </a:r>
          </a:p>
          <a:p>
            <a:pPr lvl="2"/>
            <a:r>
              <a:rPr lang="es-ES" dirty="0"/>
              <a:t>Cambia la propiedad </a:t>
            </a:r>
            <a:r>
              <a:rPr lang="es-ES" sz="1600" dirty="0">
                <a:latin typeface="Courier New" panose="02070309020205020404" pitchFamily="49" charset="0"/>
                <a:cs typeface="Courier New" panose="02070309020205020404" pitchFamily="49" charset="0"/>
              </a:rPr>
              <a:t>position</a:t>
            </a:r>
            <a:r>
              <a:rPr lang="es-ES" dirty="0"/>
              <a:t> del párrafo azul a </a:t>
            </a:r>
            <a:r>
              <a:rPr lang="es-ES" sz="1600" dirty="0" err="1">
                <a:latin typeface="Courier New" panose="02070309020205020404" pitchFamily="49" charset="0"/>
                <a:cs typeface="Courier New" panose="02070309020205020404" pitchFamily="49" charset="0"/>
              </a:rPr>
              <a:t>relative</a:t>
            </a:r>
            <a:r>
              <a:rPr lang="es-ES" dirty="0"/>
              <a:t>, e incluye las propiedades </a:t>
            </a:r>
            <a:r>
              <a:rPr lang="es-ES" sz="1600" dirty="0">
                <a:latin typeface="Courier New" panose="02070309020205020404" pitchFamily="49" charset="0"/>
                <a:cs typeface="Courier New" panose="02070309020205020404" pitchFamily="49" charset="0"/>
              </a:rPr>
              <a:t>top</a:t>
            </a:r>
            <a:r>
              <a:rPr lang="es-ES" dirty="0"/>
              <a:t> y </a:t>
            </a:r>
            <a:r>
              <a:rPr lang="es-ES" sz="1600" dirty="0" err="1">
                <a:latin typeface="Courier New" panose="02070309020205020404" pitchFamily="49" charset="0"/>
                <a:cs typeface="Courier New" panose="02070309020205020404" pitchFamily="49" charset="0"/>
              </a:rPr>
              <a:t>left</a:t>
            </a:r>
            <a:endParaRPr lang="es-ES" sz="1600" dirty="0">
              <a:latin typeface="Courier New" panose="02070309020205020404" pitchFamily="49" charset="0"/>
              <a:cs typeface="Courier New" panose="02070309020205020404" pitchFamily="49" charset="0"/>
            </a:endParaRPr>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22</a:t>
            </a:fld>
            <a:endParaRPr lang="es-ES" dirty="0"/>
          </a:p>
        </p:txBody>
      </p:sp>
      <p:sp>
        <p:nvSpPr>
          <p:cNvPr id="10" name="Título 9"/>
          <p:cNvSpPr>
            <a:spLocks noGrp="1"/>
          </p:cNvSpPr>
          <p:nvPr>
            <p:ph type="title"/>
          </p:nvPr>
        </p:nvSpPr>
        <p:spPr/>
        <p:txBody>
          <a:bodyPr/>
          <a:lstStyle/>
          <a:p>
            <a:r>
              <a:rPr lang="es-ES" dirty="0"/>
              <a:t>CSS. Modelo de formato visual (11)</a:t>
            </a:r>
          </a:p>
        </p:txBody>
      </p:sp>
      <p:sp>
        <p:nvSpPr>
          <p:cNvPr id="11" name="Rectángulo 10"/>
          <p:cNvSpPr/>
          <p:nvPr/>
        </p:nvSpPr>
        <p:spPr>
          <a:xfrm>
            <a:off x="828675" y="3438068"/>
            <a:ext cx="3413976" cy="281344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a:p>
        </p:txBody>
      </p:sp>
      <p:sp>
        <p:nvSpPr>
          <p:cNvPr id="12" name="Rectángulo 11"/>
          <p:cNvSpPr/>
          <p:nvPr/>
        </p:nvSpPr>
        <p:spPr>
          <a:xfrm>
            <a:off x="1363058" y="3497173"/>
            <a:ext cx="2345209" cy="77805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dirty="0"/>
              <a:t>Caja 1</a:t>
            </a:r>
          </a:p>
        </p:txBody>
      </p:sp>
      <p:sp>
        <p:nvSpPr>
          <p:cNvPr id="13" name="Rectángulo 12"/>
          <p:cNvSpPr/>
          <p:nvPr/>
        </p:nvSpPr>
        <p:spPr>
          <a:xfrm>
            <a:off x="944653" y="4426852"/>
            <a:ext cx="2040293" cy="75163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dirty="0"/>
              <a:t>Caja 2</a:t>
            </a:r>
          </a:p>
        </p:txBody>
      </p:sp>
      <p:sp>
        <p:nvSpPr>
          <p:cNvPr id="14" name="Rectángulo 13"/>
          <p:cNvSpPr/>
          <p:nvPr/>
        </p:nvSpPr>
        <p:spPr>
          <a:xfrm>
            <a:off x="2211115" y="5304455"/>
            <a:ext cx="1844919" cy="8117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dirty="0"/>
              <a:t>Caja 3</a:t>
            </a:r>
          </a:p>
        </p:txBody>
      </p:sp>
      <p:sp>
        <p:nvSpPr>
          <p:cNvPr id="22" name="Rectángulo 21"/>
          <p:cNvSpPr/>
          <p:nvPr/>
        </p:nvSpPr>
        <p:spPr>
          <a:xfrm>
            <a:off x="4900211" y="3438068"/>
            <a:ext cx="3413976" cy="281344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a:p>
        </p:txBody>
      </p:sp>
      <p:sp>
        <p:nvSpPr>
          <p:cNvPr id="23" name="Rectángulo 22"/>
          <p:cNvSpPr/>
          <p:nvPr/>
        </p:nvSpPr>
        <p:spPr>
          <a:xfrm>
            <a:off x="5434594" y="3497173"/>
            <a:ext cx="2345209" cy="77805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dirty="0"/>
              <a:t>Caja 1</a:t>
            </a:r>
          </a:p>
        </p:txBody>
      </p:sp>
      <p:sp>
        <p:nvSpPr>
          <p:cNvPr id="25" name="Rectángulo 24"/>
          <p:cNvSpPr/>
          <p:nvPr/>
        </p:nvSpPr>
        <p:spPr>
          <a:xfrm>
            <a:off x="6282651" y="5304455"/>
            <a:ext cx="1844919" cy="8117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dirty="0"/>
              <a:t>Caja 3</a:t>
            </a:r>
          </a:p>
        </p:txBody>
      </p:sp>
      <p:sp>
        <p:nvSpPr>
          <p:cNvPr id="15" name="Llamada con línea 2 14"/>
          <p:cNvSpPr/>
          <p:nvPr/>
        </p:nvSpPr>
        <p:spPr>
          <a:xfrm>
            <a:off x="4537327" y="3165527"/>
            <a:ext cx="1136975" cy="535229"/>
          </a:xfrm>
          <a:prstGeom prst="borderCallout2">
            <a:avLst>
              <a:gd name="adj1" fmla="val 18750"/>
              <a:gd name="adj2" fmla="val -8333"/>
              <a:gd name="adj3" fmla="val 18749"/>
              <a:gd name="adj4" fmla="val -28156"/>
              <a:gd name="adj5" fmla="val 65362"/>
              <a:gd name="adj6" fmla="val -51449"/>
            </a:avLst>
          </a:prstGeom>
          <a:ln w="12700">
            <a:tailEnd type="oval"/>
          </a:ln>
        </p:spPr>
        <p:style>
          <a:lnRef idx="1">
            <a:schemeClr val="accent3"/>
          </a:lnRef>
          <a:fillRef idx="3">
            <a:schemeClr val="accent3"/>
          </a:fillRef>
          <a:effectRef idx="2">
            <a:schemeClr val="accent3"/>
          </a:effectRef>
          <a:fontRef idx="minor">
            <a:schemeClr val="lt1"/>
          </a:fontRef>
        </p:style>
        <p:txBody>
          <a:bodyPr rtlCol="0" anchor="ctr"/>
          <a:lstStyle/>
          <a:p>
            <a:pPr algn="ctr"/>
            <a:r>
              <a:rPr lang="es-ES" sz="1400" dirty="0"/>
              <a:t>Bloque de contención</a:t>
            </a:r>
          </a:p>
        </p:txBody>
      </p:sp>
      <p:sp>
        <p:nvSpPr>
          <p:cNvPr id="24" name="Rectángulo 23"/>
          <p:cNvSpPr/>
          <p:nvPr/>
        </p:nvSpPr>
        <p:spPr>
          <a:xfrm>
            <a:off x="5583666" y="4781797"/>
            <a:ext cx="2040293" cy="75163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dirty="0"/>
              <a:t>Caja 2</a:t>
            </a:r>
          </a:p>
        </p:txBody>
      </p:sp>
      <p:sp>
        <p:nvSpPr>
          <p:cNvPr id="26" name="CuadroTexto 25"/>
          <p:cNvSpPr txBox="1"/>
          <p:nvPr/>
        </p:nvSpPr>
        <p:spPr>
          <a:xfrm>
            <a:off x="5805593" y="3105087"/>
            <a:ext cx="2657070" cy="338554"/>
          </a:xfrm>
          <a:prstGeom prst="rect">
            <a:avLst/>
          </a:prstGeom>
          <a:noFill/>
        </p:spPr>
        <p:txBody>
          <a:bodyPr wrap="square" rtlCol="0">
            <a:spAutoFit/>
          </a:bodyPr>
          <a:lstStyle/>
          <a:p>
            <a:r>
              <a:rPr lang="es-ES" sz="1600" dirty="0">
                <a:latin typeface="Consolas" panose="020B0609020204030204" pitchFamily="49" charset="0"/>
                <a:cs typeface="Consolas" panose="020B0609020204030204" pitchFamily="49" charset="0"/>
              </a:rPr>
              <a:t>top: 30px; </a:t>
            </a:r>
            <a:r>
              <a:rPr lang="es-ES" sz="1600" dirty="0" err="1">
                <a:latin typeface="Consolas" panose="020B0609020204030204" pitchFamily="49" charset="0"/>
                <a:cs typeface="Consolas" panose="020B0609020204030204" pitchFamily="49" charset="0"/>
              </a:rPr>
              <a:t>left</a:t>
            </a:r>
            <a:r>
              <a:rPr lang="es-ES" sz="1600" dirty="0">
                <a:latin typeface="Consolas" panose="020B0609020204030204" pitchFamily="49" charset="0"/>
                <a:cs typeface="Consolas" panose="020B0609020204030204" pitchFamily="49" charset="0"/>
              </a:rPr>
              <a:t>: 80px;</a:t>
            </a:r>
          </a:p>
        </p:txBody>
      </p:sp>
    </p:spTree>
    <p:extLst>
      <p:ext uri="{BB962C8B-B14F-4D97-AF65-F5344CB8AC3E}">
        <p14:creationId xmlns:p14="http://schemas.microsoft.com/office/powerpoint/2010/main" val="16410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CSS. Modelo de formato visual (12)</a:t>
            </a:r>
          </a:p>
        </p:txBody>
      </p:sp>
      <p:sp>
        <p:nvSpPr>
          <p:cNvPr id="3" name="Marcador de contenido 2"/>
          <p:cNvSpPr>
            <a:spLocks noGrp="1"/>
          </p:cNvSpPr>
          <p:nvPr>
            <p:ph idx="1"/>
          </p:nvPr>
        </p:nvSpPr>
        <p:spPr/>
        <p:txBody>
          <a:bodyPr/>
          <a:lstStyle/>
          <a:p>
            <a:pPr lvl="1"/>
            <a:r>
              <a:rPr lang="es-ES" dirty="0"/>
              <a:t>Posicionamiento absoluto</a:t>
            </a:r>
          </a:p>
          <a:p>
            <a:pPr lvl="2"/>
            <a:r>
              <a:rPr lang="es-ES" dirty="0"/>
              <a:t>La caja se posiciona de acuerdo a los valores de las propiedades de desplazamiento, el cual se establece respecto al  bloque de contención de la caja. La caja se quita completamente del flujo normal.</a:t>
            </a:r>
          </a:p>
          <a:p>
            <a:pPr lvl="2"/>
            <a:r>
              <a:rPr lang="es-ES" dirty="0"/>
              <a:t>Cambia la propiedad </a:t>
            </a:r>
            <a:r>
              <a:rPr lang="es-ES" sz="1600" dirty="0">
                <a:latin typeface="Courier New" panose="02070309020205020404" pitchFamily="49" charset="0"/>
                <a:cs typeface="Courier New" panose="02070309020205020404" pitchFamily="49" charset="0"/>
              </a:rPr>
              <a:t>position</a:t>
            </a:r>
            <a:r>
              <a:rPr lang="es-ES" dirty="0"/>
              <a:t> del párrafo azul a </a:t>
            </a:r>
            <a:r>
              <a:rPr lang="es-ES" sz="1600" dirty="0" err="1">
                <a:latin typeface="Courier New" panose="02070309020205020404" pitchFamily="49" charset="0"/>
                <a:cs typeface="Courier New" panose="02070309020205020404" pitchFamily="49" charset="0"/>
              </a:rPr>
              <a:t>absolute</a:t>
            </a:r>
            <a:endParaRPr lang="es-ES" sz="1600" dirty="0">
              <a:latin typeface="Courier New" panose="02070309020205020404" pitchFamily="49" charset="0"/>
              <a:cs typeface="Courier New" panose="02070309020205020404" pitchFamily="49" charset="0"/>
            </a:endParaRPr>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23</a:t>
            </a:fld>
            <a:endParaRPr lang="es-ES" dirty="0"/>
          </a:p>
        </p:txBody>
      </p:sp>
      <p:sp>
        <p:nvSpPr>
          <p:cNvPr id="7" name="Rectángulo 6"/>
          <p:cNvSpPr/>
          <p:nvPr/>
        </p:nvSpPr>
        <p:spPr>
          <a:xfrm>
            <a:off x="828675" y="3572180"/>
            <a:ext cx="3413976" cy="281344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a:p>
        </p:txBody>
      </p:sp>
      <p:sp>
        <p:nvSpPr>
          <p:cNvPr id="8" name="Rectángulo 7"/>
          <p:cNvSpPr/>
          <p:nvPr/>
        </p:nvSpPr>
        <p:spPr>
          <a:xfrm>
            <a:off x="1363058" y="3631285"/>
            <a:ext cx="2345209" cy="77805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dirty="0"/>
              <a:t>Caja 1</a:t>
            </a:r>
          </a:p>
        </p:txBody>
      </p:sp>
      <p:sp>
        <p:nvSpPr>
          <p:cNvPr id="9" name="Rectángulo 8"/>
          <p:cNvSpPr/>
          <p:nvPr/>
        </p:nvSpPr>
        <p:spPr>
          <a:xfrm>
            <a:off x="944653" y="4560964"/>
            <a:ext cx="2040293" cy="75163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dirty="0"/>
              <a:t>Caja 2</a:t>
            </a:r>
          </a:p>
        </p:txBody>
      </p:sp>
      <p:sp>
        <p:nvSpPr>
          <p:cNvPr id="10" name="Rectángulo 9"/>
          <p:cNvSpPr/>
          <p:nvPr/>
        </p:nvSpPr>
        <p:spPr>
          <a:xfrm>
            <a:off x="2211115" y="5438567"/>
            <a:ext cx="1844919" cy="8117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dirty="0"/>
              <a:t>Caja 3</a:t>
            </a:r>
          </a:p>
        </p:txBody>
      </p:sp>
      <p:sp>
        <p:nvSpPr>
          <p:cNvPr id="11" name="Rectángulo 10"/>
          <p:cNvSpPr/>
          <p:nvPr/>
        </p:nvSpPr>
        <p:spPr>
          <a:xfrm>
            <a:off x="4900211" y="3572180"/>
            <a:ext cx="3413976" cy="281344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a:p>
        </p:txBody>
      </p:sp>
      <p:sp>
        <p:nvSpPr>
          <p:cNvPr id="12" name="Rectángulo 11"/>
          <p:cNvSpPr/>
          <p:nvPr/>
        </p:nvSpPr>
        <p:spPr>
          <a:xfrm>
            <a:off x="5434594" y="3631285"/>
            <a:ext cx="2345209" cy="77805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dirty="0"/>
              <a:t>Caja 1</a:t>
            </a:r>
          </a:p>
        </p:txBody>
      </p:sp>
      <p:sp>
        <p:nvSpPr>
          <p:cNvPr id="13" name="Rectángulo 12"/>
          <p:cNvSpPr/>
          <p:nvPr/>
        </p:nvSpPr>
        <p:spPr>
          <a:xfrm>
            <a:off x="6282651" y="4542817"/>
            <a:ext cx="1844919" cy="8117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dirty="0"/>
              <a:t>Caja 3</a:t>
            </a:r>
          </a:p>
        </p:txBody>
      </p:sp>
      <p:sp>
        <p:nvSpPr>
          <p:cNvPr id="14" name="Llamada con línea 2 13"/>
          <p:cNvSpPr/>
          <p:nvPr/>
        </p:nvSpPr>
        <p:spPr>
          <a:xfrm flipH="1">
            <a:off x="3305686" y="4553965"/>
            <a:ext cx="1136975" cy="535229"/>
          </a:xfrm>
          <a:prstGeom prst="borderCallout2">
            <a:avLst>
              <a:gd name="adj1" fmla="val 18750"/>
              <a:gd name="adj2" fmla="val -8333"/>
              <a:gd name="adj3" fmla="val 18749"/>
              <a:gd name="adj4" fmla="val -28156"/>
              <a:gd name="adj5" fmla="val 65362"/>
              <a:gd name="adj6" fmla="val -51449"/>
            </a:avLst>
          </a:prstGeom>
          <a:ln w="12700">
            <a:tailEnd type="oval"/>
          </a:ln>
        </p:spPr>
        <p:style>
          <a:lnRef idx="1">
            <a:schemeClr val="accent3"/>
          </a:lnRef>
          <a:fillRef idx="3">
            <a:schemeClr val="accent3"/>
          </a:fillRef>
          <a:effectRef idx="2">
            <a:schemeClr val="accent3"/>
          </a:effectRef>
          <a:fontRef idx="minor">
            <a:schemeClr val="lt1"/>
          </a:fontRef>
        </p:style>
        <p:txBody>
          <a:bodyPr rtlCol="0" anchor="ctr"/>
          <a:lstStyle/>
          <a:p>
            <a:pPr algn="ctr"/>
            <a:r>
              <a:rPr lang="es-ES" sz="1400" dirty="0"/>
              <a:t>Bloque de contención</a:t>
            </a:r>
          </a:p>
        </p:txBody>
      </p:sp>
      <p:sp>
        <p:nvSpPr>
          <p:cNvPr id="15" name="Rectángulo 14"/>
          <p:cNvSpPr/>
          <p:nvPr/>
        </p:nvSpPr>
        <p:spPr>
          <a:xfrm>
            <a:off x="5304584" y="3976288"/>
            <a:ext cx="2040293" cy="75163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dirty="0"/>
              <a:t>Caja 2</a:t>
            </a:r>
          </a:p>
        </p:txBody>
      </p:sp>
      <p:sp>
        <p:nvSpPr>
          <p:cNvPr id="16" name="CuadroTexto 15"/>
          <p:cNvSpPr txBox="1"/>
          <p:nvPr/>
        </p:nvSpPr>
        <p:spPr>
          <a:xfrm>
            <a:off x="5805593" y="3239199"/>
            <a:ext cx="2657070" cy="338554"/>
          </a:xfrm>
          <a:prstGeom prst="rect">
            <a:avLst/>
          </a:prstGeom>
          <a:noFill/>
        </p:spPr>
        <p:txBody>
          <a:bodyPr wrap="square" rtlCol="0">
            <a:spAutoFit/>
          </a:bodyPr>
          <a:lstStyle/>
          <a:p>
            <a:r>
              <a:rPr lang="es-ES" sz="1600" dirty="0">
                <a:latin typeface="Consolas" panose="020B0609020204030204" pitchFamily="49" charset="0"/>
                <a:cs typeface="Consolas" panose="020B0609020204030204" pitchFamily="49" charset="0"/>
              </a:rPr>
              <a:t>top: 30px; </a:t>
            </a:r>
            <a:r>
              <a:rPr lang="es-ES" sz="1600" dirty="0" err="1">
                <a:latin typeface="Consolas" panose="020B0609020204030204" pitchFamily="49" charset="0"/>
                <a:cs typeface="Consolas" panose="020B0609020204030204" pitchFamily="49" charset="0"/>
              </a:rPr>
              <a:t>left</a:t>
            </a:r>
            <a:r>
              <a:rPr lang="es-ES" sz="1600" dirty="0">
                <a:latin typeface="Consolas" panose="020B0609020204030204" pitchFamily="49" charset="0"/>
                <a:cs typeface="Consolas" panose="020B0609020204030204" pitchFamily="49" charset="0"/>
              </a:rPr>
              <a:t>: 80px;</a:t>
            </a:r>
          </a:p>
        </p:txBody>
      </p:sp>
    </p:spTree>
    <p:extLst>
      <p:ext uri="{BB962C8B-B14F-4D97-AF65-F5344CB8AC3E}">
        <p14:creationId xmlns:p14="http://schemas.microsoft.com/office/powerpoint/2010/main" val="354229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CSS. Modelo de formato visual (13)</a:t>
            </a:r>
          </a:p>
        </p:txBody>
      </p:sp>
      <p:sp>
        <p:nvSpPr>
          <p:cNvPr id="3" name="Marcador de contenido 2"/>
          <p:cNvSpPr>
            <a:spLocks noGrp="1"/>
          </p:cNvSpPr>
          <p:nvPr>
            <p:ph idx="1"/>
          </p:nvPr>
        </p:nvSpPr>
        <p:spPr/>
        <p:txBody>
          <a:bodyPr/>
          <a:lstStyle/>
          <a:p>
            <a:pPr lvl="1"/>
            <a:r>
              <a:rPr lang="es-ES" dirty="0">
                <a:hlinkClick r:id="rId3" action="ppaction://hlinkfile"/>
              </a:rPr>
              <a:t>Posicionamiento fijo</a:t>
            </a:r>
            <a:r>
              <a:rPr lang="es-ES" dirty="0"/>
              <a:t> (</a:t>
            </a:r>
            <a:r>
              <a:rPr lang="es-ES" sz="1800" dirty="0" err="1">
                <a:latin typeface="Courier New" panose="02070309020205020404" pitchFamily="49" charset="0"/>
                <a:cs typeface="Courier New" panose="02070309020205020404" pitchFamily="49" charset="0"/>
              </a:rPr>
              <a:t>fixed</a:t>
            </a:r>
            <a:r>
              <a:rPr lang="es-ES" dirty="0"/>
              <a:t>)</a:t>
            </a:r>
          </a:p>
          <a:p>
            <a:pPr lvl="2"/>
            <a:r>
              <a:rPr lang="es-ES" dirty="0"/>
              <a:t>La posición de la caja se calcula de acuerdo al modelo absoluto (sale del flujo normal) y se fija con respecto a alguna referencia. En el caso de las pantallas, se fija con respecto al área visual (</a:t>
            </a:r>
            <a:r>
              <a:rPr lang="es-ES" i="1" dirty="0" err="1"/>
              <a:t>viewport</a:t>
            </a:r>
            <a:r>
              <a:rPr lang="es-ES" dirty="0"/>
              <a:t>).</a:t>
            </a:r>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24</a:t>
            </a:fld>
            <a:endParaRPr lang="es-ES" dirty="0"/>
          </a:p>
        </p:txBody>
      </p:sp>
    </p:spTree>
    <p:extLst>
      <p:ext uri="{BB962C8B-B14F-4D97-AF65-F5344CB8AC3E}">
        <p14:creationId xmlns:p14="http://schemas.microsoft.com/office/powerpoint/2010/main" val="247741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CSS. Modelo de formato visual (14)</a:t>
            </a:r>
            <a:endParaRPr lang="es-ES" dirty="0"/>
          </a:p>
        </p:txBody>
      </p:sp>
      <p:sp>
        <p:nvSpPr>
          <p:cNvPr id="3" name="Marcador de contenido 2"/>
          <p:cNvSpPr>
            <a:spLocks noGrp="1"/>
          </p:cNvSpPr>
          <p:nvPr>
            <p:ph idx="1"/>
          </p:nvPr>
        </p:nvSpPr>
        <p:spPr/>
        <p:txBody>
          <a:bodyPr/>
          <a:lstStyle/>
          <a:p>
            <a:r>
              <a:rPr lang="es-ES" dirty="0">
                <a:hlinkClick r:id="rId3" action="ppaction://hlinkfile"/>
              </a:rPr>
              <a:t>Posicionamiento flotante</a:t>
            </a:r>
            <a:endParaRPr lang="es-ES" dirty="0"/>
          </a:p>
          <a:p>
            <a:pPr lvl="1"/>
            <a:r>
              <a:rPr lang="es-ES" dirty="0"/>
              <a:t>Un flotante es una caja que se desplaza a la izquierda o a la derecha en la línea actual. La característica más interesante de una caja flotante es que el contenido puede fluir por su costado (o estar impedido de hacerlo mediante la propiedad </a:t>
            </a:r>
            <a:r>
              <a:rPr lang="es-ES" sz="1800" dirty="0" err="1">
                <a:latin typeface="Courier New" panose="02070309020205020404" pitchFamily="49" charset="0"/>
                <a:cs typeface="Courier New" panose="02070309020205020404" pitchFamily="49" charset="0"/>
              </a:rPr>
              <a:t>clear</a:t>
            </a:r>
            <a:r>
              <a:rPr lang="es-ES" dirty="0"/>
              <a:t>).</a:t>
            </a:r>
          </a:p>
          <a:p>
            <a:pPr lvl="2"/>
            <a:r>
              <a:rPr lang="es-ES" dirty="0"/>
              <a:t>El contenido fluye por el costado derecho de una caja flotante situada a la izquierda y por el costado izquierdo si está a la derecha.</a:t>
            </a:r>
          </a:p>
          <a:p>
            <a:pPr lvl="2"/>
            <a:r>
              <a:rPr lang="es-ES" dirty="0"/>
              <a:t>Las cajas flotantes deben tener un ancho explícito asignado mediante la propiedad </a:t>
            </a:r>
            <a:r>
              <a:rPr lang="es-ES" dirty="0" err="1">
                <a:latin typeface="Courier New" panose="02070309020205020404" pitchFamily="49" charset="0"/>
                <a:cs typeface="Courier New" panose="02070309020205020404" pitchFamily="49" charset="0"/>
              </a:rPr>
              <a:t>width</a:t>
            </a:r>
            <a:r>
              <a:rPr lang="es-ES" dirty="0"/>
              <a:t>.</a:t>
            </a:r>
          </a:p>
          <a:p>
            <a:pPr lvl="2"/>
            <a:r>
              <a:rPr lang="es-ES" dirty="0"/>
              <a:t>Una caja flotante se convierte en una caja de bloque que se desplaza hacia la izquierda o derecha hasta que su borde externo toca el borde del bloque de contención o el borde externo de otro flotante.</a:t>
            </a:r>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25</a:t>
            </a:fld>
            <a:endParaRPr lang="es-ES" dirty="0"/>
          </a:p>
        </p:txBody>
      </p:sp>
    </p:spTree>
    <p:extLst>
      <p:ext uri="{BB962C8B-B14F-4D97-AF65-F5344CB8AC3E}">
        <p14:creationId xmlns:p14="http://schemas.microsoft.com/office/powerpoint/2010/main" val="2741342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CSS. Modelo de formato visual (15)</a:t>
            </a:r>
            <a:endParaRPr lang="es-ES" dirty="0"/>
          </a:p>
        </p:txBody>
      </p:sp>
      <p:sp>
        <p:nvSpPr>
          <p:cNvPr id="3" name="Marcador de contenido 2"/>
          <p:cNvSpPr>
            <a:spLocks noGrp="1"/>
          </p:cNvSpPr>
          <p:nvPr>
            <p:ph idx="1"/>
          </p:nvPr>
        </p:nvSpPr>
        <p:spPr/>
        <p:txBody>
          <a:bodyPr/>
          <a:lstStyle/>
          <a:p>
            <a:pPr lvl="2"/>
            <a:r>
              <a:rPr lang="es-ES" dirty="0"/>
              <a:t>La parte superior de la caja flotante se alinea con la parte superior de la caja de línea actual (o la parte inferior de la caja de bloque precedente si no existe ninguna caja de línea). Si no hay suficiente espacio horizontal en la línea actual para el flotante, éste es desplazado hacia abajo, línea a línea, hasta una línea que tenga espacio para él.</a:t>
            </a:r>
          </a:p>
          <a:p>
            <a:pPr lvl="1"/>
            <a:r>
              <a:rPr lang="es-ES" dirty="0"/>
              <a:t>Propiedad </a:t>
            </a:r>
            <a:r>
              <a:rPr lang="es-ES" sz="1800" dirty="0" err="1">
                <a:latin typeface="Courier New" panose="02070309020205020404" pitchFamily="49" charset="0"/>
                <a:cs typeface="Courier New" panose="02070309020205020404" pitchFamily="49" charset="0"/>
                <a:hlinkClick r:id="rId3" action="ppaction://hlinkfile"/>
              </a:rPr>
              <a:t>float</a:t>
            </a:r>
            <a:r>
              <a:rPr lang="es-ES" dirty="0"/>
              <a:t>. Especifica dónde debe flotar una caja. Su valor inicial es </a:t>
            </a:r>
            <a:r>
              <a:rPr lang="es-ES" dirty="0" err="1">
                <a:latin typeface="Consolas" panose="020B0609020204030204" pitchFamily="49" charset="0"/>
                <a:cs typeface="Consolas" panose="020B0609020204030204" pitchFamily="49" charset="0"/>
              </a:rPr>
              <a:t>none</a:t>
            </a:r>
            <a:r>
              <a:rPr lang="es-ES" dirty="0"/>
              <a:t> y no se hereda. Valores que puede tomar:</a:t>
            </a:r>
          </a:p>
          <a:p>
            <a:pPr lvl="2"/>
            <a:r>
              <a:rPr lang="es-ES" dirty="0" err="1">
                <a:latin typeface="Courier New" panose="02070309020205020404" pitchFamily="49" charset="0"/>
                <a:cs typeface="Courier New" panose="02070309020205020404" pitchFamily="49" charset="0"/>
              </a:rPr>
              <a:t>left</a:t>
            </a:r>
            <a:r>
              <a:rPr lang="es-ES" dirty="0"/>
              <a:t>. El elemento genera un bloque de caja que se hace flotar a la izquierda. El contenido fluye en el lado derecho de la caja, comenzando en la parte superior (sujeto a la propiedad </a:t>
            </a:r>
            <a:r>
              <a:rPr lang="es-ES" dirty="0" err="1">
                <a:latin typeface="Courier New" panose="02070309020205020404" pitchFamily="49" charset="0"/>
                <a:cs typeface="Courier New" panose="02070309020205020404" pitchFamily="49" charset="0"/>
              </a:rPr>
              <a:t>clear</a:t>
            </a:r>
            <a:r>
              <a:rPr lang="es-ES" dirty="0"/>
              <a:t>).</a:t>
            </a:r>
          </a:p>
          <a:p>
            <a:pPr lvl="2"/>
            <a:r>
              <a:rPr lang="es-ES" dirty="0" err="1">
                <a:latin typeface="Courier New" panose="02070309020205020404" pitchFamily="49" charset="0"/>
                <a:cs typeface="Courier New" panose="02070309020205020404" pitchFamily="49" charset="0"/>
              </a:rPr>
              <a:t>right</a:t>
            </a:r>
            <a:r>
              <a:rPr lang="es-ES" dirty="0"/>
              <a:t>. Similar al previo, flotando a la derecha y fluyendo el contenido por el lado izquierdo.</a:t>
            </a:r>
          </a:p>
          <a:p>
            <a:pPr lvl="2"/>
            <a:r>
              <a:rPr lang="es-ES" dirty="0" err="1">
                <a:latin typeface="Courier New" panose="02070309020205020404" pitchFamily="49" charset="0"/>
                <a:cs typeface="Courier New" panose="02070309020205020404" pitchFamily="49" charset="0"/>
              </a:rPr>
              <a:t>none</a:t>
            </a:r>
            <a:r>
              <a:rPr lang="es-ES" dirty="0"/>
              <a:t>. La caja no es flotante.</a:t>
            </a:r>
          </a:p>
          <a:p>
            <a:pPr lvl="2"/>
            <a:endParaRPr lang="es-ES" dirty="0"/>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26</a:t>
            </a:fld>
            <a:endParaRPr lang="es-ES" dirty="0"/>
          </a:p>
        </p:txBody>
      </p:sp>
    </p:spTree>
    <p:extLst>
      <p:ext uri="{BB962C8B-B14F-4D97-AF65-F5344CB8AC3E}">
        <p14:creationId xmlns:p14="http://schemas.microsoft.com/office/powerpoint/2010/main" val="83167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CSS. Modelo de formato visual (16)</a:t>
            </a:r>
          </a:p>
        </p:txBody>
      </p:sp>
      <p:sp>
        <p:nvSpPr>
          <p:cNvPr id="3" name="Marcador de contenido 2"/>
          <p:cNvSpPr>
            <a:spLocks noGrp="1"/>
          </p:cNvSpPr>
          <p:nvPr>
            <p:ph idx="1"/>
          </p:nvPr>
        </p:nvSpPr>
        <p:spPr/>
        <p:txBody>
          <a:bodyPr>
            <a:normAutofit lnSpcReduction="10000"/>
          </a:bodyPr>
          <a:lstStyle/>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endParaRPr lang="es-ES" dirty="0"/>
          </a:p>
          <a:p>
            <a:pPr lvl="1"/>
            <a:r>
              <a:rPr lang="es-ES" dirty="0"/>
              <a:t>Propiedad </a:t>
            </a:r>
            <a:r>
              <a:rPr lang="es-ES" sz="1800" dirty="0" err="1">
                <a:latin typeface="Courier New" panose="02070309020205020404" pitchFamily="49" charset="0"/>
                <a:cs typeface="Courier New" panose="02070309020205020404" pitchFamily="49" charset="0"/>
              </a:rPr>
              <a:t>clear</a:t>
            </a:r>
            <a:r>
              <a:rPr lang="es-ES" sz="1800" dirty="0">
                <a:latin typeface="Courier New" panose="02070309020205020404" pitchFamily="49" charset="0"/>
                <a:cs typeface="Courier New" panose="02070309020205020404" pitchFamily="49" charset="0"/>
              </a:rPr>
              <a:t> </a:t>
            </a:r>
            <a:r>
              <a:rPr lang="es-ES" dirty="0"/>
              <a:t>(utiliza esta propiedad en el </a:t>
            </a:r>
            <a:r>
              <a:rPr lang="es-ES" sz="1800" dirty="0">
                <a:latin typeface="Courier New" panose="02070309020205020404" pitchFamily="49" charset="0"/>
                <a:cs typeface="Courier New" panose="02070309020205020404" pitchFamily="49" charset="0"/>
              </a:rPr>
              <a:t>div</a:t>
            </a:r>
            <a:r>
              <a:rPr lang="es-ES" dirty="0"/>
              <a:t>)</a:t>
            </a:r>
            <a:endParaRPr lang="es-ES" dirty="0">
              <a:latin typeface="Courier New" panose="02070309020205020404" pitchFamily="49" charset="0"/>
              <a:cs typeface="Courier New" panose="02070309020205020404" pitchFamily="49" charset="0"/>
            </a:endParaRPr>
          </a:p>
          <a:p>
            <a:pPr lvl="2"/>
            <a:r>
              <a:rPr lang="es-ES" dirty="0"/>
              <a:t>Esta propiedad indica que lado o lados de la caja de un elemento no puede quedar adyacente a una caja flotante anterior.</a:t>
            </a:r>
          </a:p>
          <a:p>
            <a:pPr lvl="2"/>
            <a:r>
              <a:rPr lang="es-ES" dirty="0"/>
              <a:t>Esta propiedad puede tomar los mismos valores que la propiedad </a:t>
            </a:r>
            <a:r>
              <a:rPr lang="es-ES" dirty="0" err="1"/>
              <a:t>float</a:t>
            </a:r>
            <a:r>
              <a:rPr lang="es-ES" dirty="0"/>
              <a:t> y, adicionalmente, el valor </a:t>
            </a:r>
            <a:r>
              <a:rPr lang="es-ES" dirty="0" err="1">
                <a:latin typeface="Consolas" panose="020B0609020204030204" pitchFamily="49" charset="0"/>
                <a:cs typeface="Consolas" panose="020B0609020204030204" pitchFamily="49" charset="0"/>
              </a:rPr>
              <a:t>both</a:t>
            </a:r>
            <a:r>
              <a:rPr lang="es-ES" dirty="0"/>
              <a:t>.</a:t>
            </a:r>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27</a:t>
            </a:fld>
            <a:endParaRPr lang="es-ES" dirty="0"/>
          </a:p>
        </p:txBody>
      </p:sp>
      <p:sp>
        <p:nvSpPr>
          <p:cNvPr id="7" name="Rectángulo 6"/>
          <p:cNvSpPr/>
          <p:nvPr/>
        </p:nvSpPr>
        <p:spPr>
          <a:xfrm>
            <a:off x="785007" y="1523924"/>
            <a:ext cx="3413976" cy="281344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a:p>
        </p:txBody>
      </p:sp>
      <p:sp>
        <p:nvSpPr>
          <p:cNvPr id="8" name="Rectángulo 7"/>
          <p:cNvSpPr/>
          <p:nvPr/>
        </p:nvSpPr>
        <p:spPr>
          <a:xfrm>
            <a:off x="1319390" y="1583029"/>
            <a:ext cx="2345209" cy="77805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dirty="0"/>
              <a:t>Caja 1</a:t>
            </a:r>
          </a:p>
        </p:txBody>
      </p:sp>
      <p:sp>
        <p:nvSpPr>
          <p:cNvPr id="9" name="Rectángulo 8"/>
          <p:cNvSpPr/>
          <p:nvPr/>
        </p:nvSpPr>
        <p:spPr>
          <a:xfrm>
            <a:off x="1049613" y="2475648"/>
            <a:ext cx="1840299" cy="8913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dirty="0"/>
              <a:t>Caja 2</a:t>
            </a:r>
          </a:p>
        </p:txBody>
      </p:sp>
      <p:sp>
        <p:nvSpPr>
          <p:cNvPr id="10" name="Rectángulo 9"/>
          <p:cNvSpPr/>
          <p:nvPr/>
        </p:nvSpPr>
        <p:spPr>
          <a:xfrm>
            <a:off x="2167447" y="3446297"/>
            <a:ext cx="1844919" cy="8117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dirty="0"/>
              <a:t>Caja 3</a:t>
            </a:r>
          </a:p>
        </p:txBody>
      </p:sp>
      <p:sp>
        <p:nvSpPr>
          <p:cNvPr id="11" name="Rectángulo 10"/>
          <p:cNvSpPr/>
          <p:nvPr/>
        </p:nvSpPr>
        <p:spPr>
          <a:xfrm>
            <a:off x="4856543" y="1523924"/>
            <a:ext cx="3413976" cy="281344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a:p>
        </p:txBody>
      </p:sp>
      <p:sp>
        <p:nvSpPr>
          <p:cNvPr id="12" name="Rectángulo 11"/>
          <p:cNvSpPr/>
          <p:nvPr/>
        </p:nvSpPr>
        <p:spPr>
          <a:xfrm>
            <a:off x="5390926" y="1583029"/>
            <a:ext cx="2345209" cy="77805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dirty="0"/>
              <a:t>Caja 1</a:t>
            </a:r>
          </a:p>
        </p:txBody>
      </p:sp>
      <p:sp>
        <p:nvSpPr>
          <p:cNvPr id="13" name="Rectángulo 12"/>
          <p:cNvSpPr/>
          <p:nvPr/>
        </p:nvSpPr>
        <p:spPr>
          <a:xfrm>
            <a:off x="6245425" y="2448742"/>
            <a:ext cx="1844919" cy="131224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dirty="0"/>
              <a:t>Caja 3</a:t>
            </a:r>
          </a:p>
        </p:txBody>
      </p:sp>
      <p:sp>
        <p:nvSpPr>
          <p:cNvPr id="14" name="Llamada con línea 2 13"/>
          <p:cNvSpPr/>
          <p:nvPr/>
        </p:nvSpPr>
        <p:spPr>
          <a:xfrm>
            <a:off x="4419014" y="1688077"/>
            <a:ext cx="1136975" cy="535229"/>
          </a:xfrm>
          <a:prstGeom prst="borderCallout2">
            <a:avLst>
              <a:gd name="adj1" fmla="val 18750"/>
              <a:gd name="adj2" fmla="val -8333"/>
              <a:gd name="adj3" fmla="val 18749"/>
              <a:gd name="adj4" fmla="val -28156"/>
              <a:gd name="adj5" fmla="val 65362"/>
              <a:gd name="adj6" fmla="val -51449"/>
            </a:avLst>
          </a:prstGeom>
          <a:ln w="12700">
            <a:tailEnd type="oval"/>
          </a:ln>
        </p:spPr>
        <p:style>
          <a:lnRef idx="1">
            <a:schemeClr val="accent3"/>
          </a:lnRef>
          <a:fillRef idx="3">
            <a:schemeClr val="accent3"/>
          </a:fillRef>
          <a:effectRef idx="2">
            <a:schemeClr val="accent3"/>
          </a:effectRef>
          <a:fontRef idx="minor">
            <a:schemeClr val="lt1"/>
          </a:fontRef>
        </p:style>
        <p:txBody>
          <a:bodyPr rtlCol="0" anchor="ctr"/>
          <a:lstStyle/>
          <a:p>
            <a:pPr algn="ctr"/>
            <a:r>
              <a:rPr lang="es-ES" sz="1400" dirty="0"/>
              <a:t>Bloque de contención</a:t>
            </a:r>
          </a:p>
        </p:txBody>
      </p:sp>
      <p:sp>
        <p:nvSpPr>
          <p:cNvPr id="17" name="Rectángulo 16"/>
          <p:cNvSpPr/>
          <p:nvPr/>
        </p:nvSpPr>
        <p:spPr>
          <a:xfrm>
            <a:off x="4890057" y="2536632"/>
            <a:ext cx="1840299" cy="8913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dirty="0"/>
              <a:t>Caja 2</a:t>
            </a:r>
          </a:p>
        </p:txBody>
      </p:sp>
      <p:sp>
        <p:nvSpPr>
          <p:cNvPr id="18" name="Llamada con línea 2 17"/>
          <p:cNvSpPr/>
          <p:nvPr/>
        </p:nvSpPr>
        <p:spPr>
          <a:xfrm>
            <a:off x="7377588" y="1371653"/>
            <a:ext cx="1620108" cy="712246"/>
          </a:xfrm>
          <a:prstGeom prst="borderCallout2">
            <a:avLst>
              <a:gd name="adj1" fmla="val 18750"/>
              <a:gd name="adj2" fmla="val -8333"/>
              <a:gd name="adj3" fmla="val 18749"/>
              <a:gd name="adj4" fmla="val -19298"/>
              <a:gd name="adj5" fmla="val 178386"/>
              <a:gd name="adj6" fmla="val -29969"/>
            </a:avLst>
          </a:prstGeom>
          <a:ln w="12700">
            <a:tailEnd type="oval"/>
          </a:ln>
        </p:spPr>
        <p:style>
          <a:lnRef idx="1">
            <a:schemeClr val="accent3"/>
          </a:lnRef>
          <a:fillRef idx="3">
            <a:schemeClr val="accent3"/>
          </a:fillRef>
          <a:effectRef idx="2">
            <a:schemeClr val="accent3"/>
          </a:effectRef>
          <a:fontRef idx="minor">
            <a:schemeClr val="lt1"/>
          </a:fontRef>
        </p:style>
        <p:txBody>
          <a:bodyPr rtlCol="0" anchor="ctr"/>
          <a:lstStyle/>
          <a:p>
            <a:pPr algn="ctr"/>
            <a:r>
              <a:rPr lang="es-ES" sz="1400" dirty="0"/>
              <a:t>Texto visible que fluye por el costado derecho</a:t>
            </a:r>
          </a:p>
        </p:txBody>
      </p:sp>
    </p:spTree>
    <p:extLst>
      <p:ext uri="{BB962C8B-B14F-4D97-AF65-F5344CB8AC3E}">
        <p14:creationId xmlns:p14="http://schemas.microsoft.com/office/powerpoint/2010/main" val="186394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CSS. Modelo de formato visual (17)</a:t>
            </a:r>
          </a:p>
        </p:txBody>
      </p:sp>
      <p:sp>
        <p:nvSpPr>
          <p:cNvPr id="3" name="Marcador de contenido 2"/>
          <p:cNvSpPr>
            <a:spLocks noGrp="1"/>
          </p:cNvSpPr>
          <p:nvPr>
            <p:ph idx="1"/>
          </p:nvPr>
        </p:nvSpPr>
        <p:spPr/>
        <p:txBody>
          <a:bodyPr/>
          <a:lstStyle/>
          <a:p>
            <a:r>
              <a:rPr lang="es-ES" dirty="0"/>
              <a:t>Presentación por capas</a:t>
            </a:r>
          </a:p>
          <a:p>
            <a:pPr lvl="1"/>
            <a:r>
              <a:rPr lang="es-ES" dirty="0"/>
              <a:t>La especificación del nivel de pila se realiza mediante la propiedad </a:t>
            </a:r>
            <a:r>
              <a:rPr lang="es-ES" dirty="0">
                <a:latin typeface="Consolas" panose="020B0609020204030204" pitchFamily="49" charset="0"/>
                <a:cs typeface="Consolas" panose="020B0609020204030204" pitchFamily="49" charset="0"/>
                <a:hlinkClick r:id="rId2" action="ppaction://hlinkfile"/>
              </a:rPr>
              <a:t>z-</a:t>
            </a:r>
            <a:r>
              <a:rPr lang="es-ES" dirty="0" err="1">
                <a:latin typeface="Consolas" panose="020B0609020204030204" pitchFamily="49" charset="0"/>
                <a:cs typeface="Consolas" panose="020B0609020204030204" pitchFamily="49" charset="0"/>
                <a:hlinkClick r:id="rId2" action="ppaction://hlinkfile"/>
              </a:rPr>
              <a:t>index</a:t>
            </a:r>
            <a:r>
              <a:rPr lang="es-ES" dirty="0"/>
              <a:t>. El valor inicial de la propiedad es </a:t>
            </a:r>
            <a:r>
              <a:rPr lang="es-ES" dirty="0">
                <a:latin typeface="Consolas" panose="020B0609020204030204" pitchFamily="49" charset="0"/>
                <a:cs typeface="Consolas" panose="020B0609020204030204" pitchFamily="49" charset="0"/>
              </a:rPr>
              <a:t>auto</a:t>
            </a:r>
            <a:r>
              <a:rPr lang="es-ES" dirty="0"/>
              <a:t> (</a:t>
            </a:r>
            <a:r>
              <a:rPr lang="es-ES" dirty="0">
                <a:latin typeface="Consolas" panose="020B0609020204030204" pitchFamily="49" charset="0"/>
                <a:cs typeface="Consolas" panose="020B0609020204030204" pitchFamily="49" charset="0"/>
              </a:rPr>
              <a:t>0</a:t>
            </a:r>
            <a:r>
              <a:rPr lang="es-ES" dirty="0"/>
              <a:t>) y no se hereda.</a:t>
            </a:r>
          </a:p>
          <a:p>
            <a:pPr lvl="1"/>
            <a:r>
              <a:rPr lang="es-ES" dirty="0"/>
              <a:t>Para una caja posicionada, la propiedad </a:t>
            </a:r>
            <a:r>
              <a:rPr lang="es-ES" dirty="0">
                <a:latin typeface="Consolas" panose="020B0609020204030204" pitchFamily="49" charset="0"/>
                <a:cs typeface="Consolas" panose="020B0609020204030204" pitchFamily="49" charset="0"/>
              </a:rPr>
              <a:t>z-</a:t>
            </a:r>
            <a:r>
              <a:rPr lang="es-ES" dirty="0" err="1">
                <a:latin typeface="Consolas" panose="020B0609020204030204" pitchFamily="49" charset="0"/>
                <a:cs typeface="Consolas" panose="020B0609020204030204" pitchFamily="49" charset="0"/>
              </a:rPr>
              <a:t>index</a:t>
            </a:r>
            <a:r>
              <a:rPr lang="es-ES" dirty="0"/>
              <a:t> especifica el nivel de pila de la caja en el contexto de pila actual y si la caja establece un contexto de apilamiento.</a:t>
            </a:r>
          </a:p>
          <a:p>
            <a:pPr lvl="1"/>
            <a:endParaRPr lang="es-ES" dirty="0"/>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28</a:t>
            </a:fld>
            <a:endParaRPr lang="es-ES" dirty="0"/>
          </a:p>
        </p:txBody>
      </p:sp>
      <p:sp>
        <p:nvSpPr>
          <p:cNvPr id="11" name="Rectángulo 10"/>
          <p:cNvSpPr/>
          <p:nvPr/>
        </p:nvSpPr>
        <p:spPr>
          <a:xfrm>
            <a:off x="1494524" y="4184521"/>
            <a:ext cx="3413976" cy="20110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a:p>
        </p:txBody>
      </p:sp>
      <p:sp>
        <p:nvSpPr>
          <p:cNvPr id="12" name="Rectángulo 11"/>
          <p:cNvSpPr/>
          <p:nvPr/>
        </p:nvSpPr>
        <p:spPr>
          <a:xfrm>
            <a:off x="2150210" y="4243625"/>
            <a:ext cx="2345209" cy="77805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dirty="0"/>
              <a:t>Caja 1</a:t>
            </a:r>
          </a:p>
        </p:txBody>
      </p:sp>
      <p:sp>
        <p:nvSpPr>
          <p:cNvPr id="13" name="Rectángulo 12"/>
          <p:cNvSpPr/>
          <p:nvPr/>
        </p:nvSpPr>
        <p:spPr>
          <a:xfrm>
            <a:off x="2998267" y="5155157"/>
            <a:ext cx="1844919" cy="8117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dirty="0"/>
              <a:t>Caja 3</a:t>
            </a:r>
          </a:p>
        </p:txBody>
      </p:sp>
      <p:sp>
        <p:nvSpPr>
          <p:cNvPr id="14" name="Llamada con línea 2 13"/>
          <p:cNvSpPr/>
          <p:nvPr/>
        </p:nvSpPr>
        <p:spPr>
          <a:xfrm flipH="1">
            <a:off x="226584" y="5166305"/>
            <a:ext cx="1136975" cy="535229"/>
          </a:xfrm>
          <a:prstGeom prst="borderCallout2">
            <a:avLst>
              <a:gd name="adj1" fmla="val 18750"/>
              <a:gd name="adj2" fmla="val -8333"/>
              <a:gd name="adj3" fmla="val 18749"/>
              <a:gd name="adj4" fmla="val -28156"/>
              <a:gd name="adj5" fmla="val 65362"/>
              <a:gd name="adj6" fmla="val -51449"/>
            </a:avLst>
          </a:prstGeom>
          <a:ln w="12700">
            <a:tailEnd type="oval"/>
          </a:ln>
        </p:spPr>
        <p:style>
          <a:lnRef idx="1">
            <a:schemeClr val="accent3"/>
          </a:lnRef>
          <a:fillRef idx="3">
            <a:schemeClr val="accent3"/>
          </a:fillRef>
          <a:effectRef idx="2">
            <a:schemeClr val="accent3"/>
          </a:effectRef>
          <a:fontRef idx="minor">
            <a:schemeClr val="lt1"/>
          </a:fontRef>
        </p:style>
        <p:txBody>
          <a:bodyPr rtlCol="0" anchor="ctr"/>
          <a:lstStyle/>
          <a:p>
            <a:pPr algn="ctr"/>
            <a:r>
              <a:rPr lang="es-ES" sz="1400" dirty="0"/>
              <a:t>Bloque de contención</a:t>
            </a:r>
          </a:p>
        </p:txBody>
      </p:sp>
      <p:sp>
        <p:nvSpPr>
          <p:cNvPr id="15" name="Rectángulo 14"/>
          <p:cNvSpPr/>
          <p:nvPr/>
        </p:nvSpPr>
        <p:spPr>
          <a:xfrm>
            <a:off x="2020200" y="4588628"/>
            <a:ext cx="2040293" cy="75163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dirty="0"/>
              <a:t>Caja 2</a:t>
            </a:r>
          </a:p>
        </p:txBody>
      </p:sp>
      <p:sp>
        <p:nvSpPr>
          <p:cNvPr id="17" name="Rectángulo 16"/>
          <p:cNvSpPr/>
          <p:nvPr/>
        </p:nvSpPr>
        <p:spPr>
          <a:xfrm>
            <a:off x="5115415" y="4184521"/>
            <a:ext cx="3413976" cy="20110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a:p>
        </p:txBody>
      </p:sp>
      <p:sp>
        <p:nvSpPr>
          <p:cNvPr id="20" name="Rectángulo 19"/>
          <p:cNvSpPr/>
          <p:nvPr/>
        </p:nvSpPr>
        <p:spPr>
          <a:xfrm>
            <a:off x="5641081" y="4588628"/>
            <a:ext cx="2040293" cy="75163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dirty="0"/>
              <a:t>Caja 2</a:t>
            </a:r>
          </a:p>
        </p:txBody>
      </p:sp>
      <p:sp>
        <p:nvSpPr>
          <p:cNvPr id="18" name="Rectángulo 17"/>
          <p:cNvSpPr/>
          <p:nvPr/>
        </p:nvSpPr>
        <p:spPr>
          <a:xfrm>
            <a:off x="5771091" y="4243625"/>
            <a:ext cx="2345209" cy="77805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dirty="0"/>
              <a:t>Caja 1</a:t>
            </a:r>
          </a:p>
        </p:txBody>
      </p:sp>
      <p:sp>
        <p:nvSpPr>
          <p:cNvPr id="19" name="Rectángulo 18"/>
          <p:cNvSpPr/>
          <p:nvPr/>
        </p:nvSpPr>
        <p:spPr>
          <a:xfrm>
            <a:off x="6619148" y="5155157"/>
            <a:ext cx="1844919" cy="8117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dirty="0"/>
              <a:t>Caja 3</a:t>
            </a:r>
          </a:p>
        </p:txBody>
      </p:sp>
      <p:sp>
        <p:nvSpPr>
          <p:cNvPr id="21" name="CuadroTexto 20"/>
          <p:cNvSpPr txBox="1"/>
          <p:nvPr/>
        </p:nvSpPr>
        <p:spPr>
          <a:xfrm>
            <a:off x="6953003" y="3673813"/>
            <a:ext cx="1716761"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s-ES" dirty="0">
                <a:latin typeface="Consolas" panose="020B0609020204030204" pitchFamily="49" charset="0"/>
                <a:cs typeface="Consolas" panose="020B0609020204030204" pitchFamily="49" charset="0"/>
              </a:rPr>
              <a:t>z-</a:t>
            </a:r>
            <a:r>
              <a:rPr lang="es-ES" dirty="0" err="1">
                <a:latin typeface="Consolas" panose="020B0609020204030204" pitchFamily="49" charset="0"/>
                <a:cs typeface="Consolas" panose="020B0609020204030204" pitchFamily="49" charset="0"/>
              </a:rPr>
              <a:t>index</a:t>
            </a:r>
            <a:r>
              <a:rPr lang="es-ES" dirty="0">
                <a:latin typeface="Consolas" panose="020B0609020204030204" pitchFamily="49" charset="0"/>
                <a:cs typeface="Consolas" panose="020B0609020204030204" pitchFamily="49" charset="0"/>
              </a:rPr>
              <a:t>: -1;</a:t>
            </a:r>
          </a:p>
        </p:txBody>
      </p:sp>
      <p:cxnSp>
        <p:nvCxnSpPr>
          <p:cNvPr id="23" name="Conector recto de flecha 22"/>
          <p:cNvCxnSpPr/>
          <p:nvPr/>
        </p:nvCxnSpPr>
        <p:spPr>
          <a:xfrm>
            <a:off x="8314187" y="4140577"/>
            <a:ext cx="0" cy="101458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a:stCxn id="21" idx="1"/>
          </p:cNvCxnSpPr>
          <p:nvPr/>
        </p:nvCxnSpPr>
        <p:spPr>
          <a:xfrm flipH="1">
            <a:off x="5769954" y="3858479"/>
            <a:ext cx="1183049" cy="139627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15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CSS. Modelo de formato visual (18)</a:t>
            </a:r>
          </a:p>
        </p:txBody>
      </p:sp>
      <p:sp>
        <p:nvSpPr>
          <p:cNvPr id="3" name="Marcador de contenido 2"/>
          <p:cNvSpPr>
            <a:spLocks noGrp="1"/>
          </p:cNvSpPr>
          <p:nvPr>
            <p:ph idx="1"/>
          </p:nvPr>
        </p:nvSpPr>
        <p:spPr/>
        <p:txBody>
          <a:bodyPr/>
          <a:lstStyle/>
          <a:p>
            <a:r>
              <a:rPr lang="es-ES" dirty="0"/>
              <a:t>Otras propiedades</a:t>
            </a:r>
          </a:p>
          <a:p>
            <a:pPr lvl="1"/>
            <a:r>
              <a:rPr lang="es-ES" dirty="0" err="1">
                <a:hlinkClick r:id="rId3" action="ppaction://hlinkfile"/>
              </a:rPr>
              <a:t>Visibility</a:t>
            </a:r>
            <a:r>
              <a:rPr lang="es-ES" dirty="0"/>
              <a:t>.</a:t>
            </a:r>
          </a:p>
          <a:p>
            <a:pPr lvl="2"/>
            <a:r>
              <a:rPr lang="es-ES" dirty="0"/>
              <a:t>Indica si la caja de un elemento es </a:t>
            </a:r>
            <a:r>
              <a:rPr lang="es-ES" i="1" dirty="0"/>
              <a:t>visible</a:t>
            </a:r>
            <a:r>
              <a:rPr lang="es-ES" dirty="0"/>
              <a:t> (valor por defecto) o se oculta (</a:t>
            </a:r>
            <a:r>
              <a:rPr lang="es-ES" i="1" dirty="0" err="1"/>
              <a:t>hidden</a:t>
            </a:r>
            <a:r>
              <a:rPr lang="es-ES" dirty="0"/>
              <a:t>).</a:t>
            </a:r>
          </a:p>
          <a:p>
            <a:pPr lvl="1"/>
            <a:r>
              <a:rPr lang="es-ES" dirty="0" err="1">
                <a:hlinkClick r:id="rId4" action="ppaction://hlinkfile"/>
              </a:rPr>
              <a:t>Overflow</a:t>
            </a:r>
            <a:r>
              <a:rPr lang="es-ES" dirty="0"/>
              <a:t>.</a:t>
            </a:r>
          </a:p>
          <a:p>
            <a:pPr lvl="2"/>
            <a:r>
              <a:rPr lang="es-ES" dirty="0"/>
              <a:t>Indica como se muestra el contenido que desborda una caja.</a:t>
            </a:r>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29</a:t>
            </a:fld>
            <a:endParaRPr lang="es-ES" dirty="0"/>
          </a:p>
        </p:txBody>
      </p:sp>
    </p:spTree>
    <p:extLst>
      <p:ext uri="{BB962C8B-B14F-4D97-AF65-F5344CB8AC3E}">
        <p14:creationId xmlns:p14="http://schemas.microsoft.com/office/powerpoint/2010/main" val="63014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CSS. Algunos selectores (1)</a:t>
            </a:r>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3</a:t>
            </a:fld>
            <a:endParaRPr lang="es-ES" dirty="0"/>
          </a:p>
        </p:txBody>
      </p:sp>
      <p:graphicFrame>
        <p:nvGraphicFramePr>
          <p:cNvPr id="7" name="Tabla 6"/>
          <p:cNvGraphicFramePr>
            <a:graphicFrameLocks noGrp="1"/>
          </p:cNvGraphicFramePr>
          <p:nvPr>
            <p:extLst>
              <p:ext uri="{D42A27DB-BD31-4B8C-83A1-F6EECF244321}">
                <p14:modId xmlns:p14="http://schemas.microsoft.com/office/powerpoint/2010/main" val="539941635"/>
              </p:ext>
            </p:extLst>
          </p:nvPr>
        </p:nvGraphicFramePr>
        <p:xfrm>
          <a:off x="666206" y="1515290"/>
          <a:ext cx="7811587" cy="4970914"/>
        </p:xfrm>
        <a:graphic>
          <a:graphicData uri="http://schemas.openxmlformats.org/drawingml/2006/table">
            <a:tbl>
              <a:tblPr firstRow="1" bandRow="1">
                <a:tableStyleId>{5C22544A-7EE6-4342-B048-85BDC9FD1C3A}</a:tableStyleId>
              </a:tblPr>
              <a:tblGrid>
                <a:gridCol w="2338251">
                  <a:extLst>
                    <a:ext uri="{9D8B030D-6E8A-4147-A177-3AD203B41FA5}">
                      <a16:colId xmlns:a16="http://schemas.microsoft.com/office/drawing/2014/main" val="20000"/>
                    </a:ext>
                  </a:extLst>
                </a:gridCol>
                <a:gridCol w="4585063">
                  <a:extLst>
                    <a:ext uri="{9D8B030D-6E8A-4147-A177-3AD203B41FA5}">
                      <a16:colId xmlns:a16="http://schemas.microsoft.com/office/drawing/2014/main" val="20001"/>
                    </a:ext>
                  </a:extLst>
                </a:gridCol>
                <a:gridCol w="888273">
                  <a:extLst>
                    <a:ext uri="{9D8B030D-6E8A-4147-A177-3AD203B41FA5}">
                      <a16:colId xmlns:a16="http://schemas.microsoft.com/office/drawing/2014/main" val="20002"/>
                    </a:ext>
                  </a:extLst>
                </a:gridCol>
              </a:tblGrid>
              <a:tr h="632002">
                <a:tc>
                  <a:txBody>
                    <a:bodyPr/>
                    <a:lstStyle/>
                    <a:p>
                      <a:pPr algn="ctr"/>
                      <a:r>
                        <a:rPr lang="es-ES" dirty="0"/>
                        <a:t>Patrón</a:t>
                      </a:r>
                    </a:p>
                  </a:txBody>
                  <a:tcPr/>
                </a:tc>
                <a:tc>
                  <a:txBody>
                    <a:bodyPr/>
                    <a:lstStyle/>
                    <a:p>
                      <a:pPr algn="ctr"/>
                      <a:r>
                        <a:rPr lang="es-ES" dirty="0"/>
                        <a:t>Significado</a:t>
                      </a:r>
                    </a:p>
                  </a:txBody>
                  <a:tcPr/>
                </a:tc>
                <a:tc>
                  <a:txBody>
                    <a:bodyPr/>
                    <a:lstStyle/>
                    <a:p>
                      <a:pPr algn="ctr"/>
                      <a:r>
                        <a:rPr lang="es-ES" dirty="0"/>
                        <a:t>Nivel</a:t>
                      </a:r>
                    </a:p>
                  </a:txBody>
                  <a:tcPr/>
                </a:tc>
                <a:extLst>
                  <a:ext uri="{0D108BD9-81ED-4DB2-BD59-A6C34878D82A}">
                    <a16:rowId xmlns:a16="http://schemas.microsoft.com/office/drawing/2014/main" val="10000"/>
                  </a:ext>
                </a:extLst>
              </a:tr>
              <a:tr h="364787">
                <a:tc>
                  <a:txBody>
                    <a:bodyPr/>
                    <a:lstStyle/>
                    <a:p>
                      <a:r>
                        <a:rPr lang="es-ES" sz="1600" dirty="0">
                          <a:latin typeface="Consolas" panose="020B0609020204030204" pitchFamily="49" charset="0"/>
                          <a:cs typeface="Consolas" panose="020B0609020204030204" pitchFamily="49" charset="0"/>
                        </a:rPr>
                        <a:t>*</a:t>
                      </a:r>
                    </a:p>
                  </a:txBody>
                  <a:tcPr/>
                </a:tc>
                <a:tc>
                  <a:txBody>
                    <a:bodyPr/>
                    <a:lstStyle/>
                    <a:p>
                      <a:r>
                        <a:rPr lang="es-ES" sz="1600" dirty="0"/>
                        <a:t>Cualquier elemento</a:t>
                      </a:r>
                    </a:p>
                  </a:txBody>
                  <a:tcPr/>
                </a:tc>
                <a:tc>
                  <a:txBody>
                    <a:bodyPr/>
                    <a:lstStyle/>
                    <a:p>
                      <a:pPr algn="ctr"/>
                      <a:r>
                        <a:rPr lang="es-ES" sz="1600" dirty="0"/>
                        <a:t>2</a:t>
                      </a:r>
                    </a:p>
                  </a:txBody>
                  <a:tcPr/>
                </a:tc>
                <a:extLst>
                  <a:ext uri="{0D108BD9-81ED-4DB2-BD59-A6C34878D82A}">
                    <a16:rowId xmlns:a16="http://schemas.microsoft.com/office/drawing/2014/main" val="10001"/>
                  </a:ext>
                </a:extLst>
              </a:tr>
              <a:tr h="364787">
                <a:tc>
                  <a:txBody>
                    <a:bodyPr/>
                    <a:lstStyle/>
                    <a:p>
                      <a:r>
                        <a:rPr lang="es-ES" sz="1600" dirty="0">
                          <a:latin typeface="Consolas" panose="020B0609020204030204" pitchFamily="49" charset="0"/>
                          <a:cs typeface="Consolas" panose="020B0609020204030204" pitchFamily="49" charset="0"/>
                        </a:rPr>
                        <a:t>E</a:t>
                      </a:r>
                    </a:p>
                  </a:txBody>
                  <a:tcPr/>
                </a:tc>
                <a:tc>
                  <a:txBody>
                    <a:bodyPr/>
                    <a:lstStyle/>
                    <a:p>
                      <a:r>
                        <a:rPr lang="es-ES" sz="1600" dirty="0"/>
                        <a:t>Un elemento</a:t>
                      </a:r>
                      <a:r>
                        <a:rPr lang="es-ES" sz="1600" baseline="0" dirty="0"/>
                        <a:t> de tipo </a:t>
                      </a:r>
                      <a:r>
                        <a:rPr lang="es-ES" sz="1600" baseline="0" dirty="0">
                          <a:latin typeface="Consolas" panose="020B0609020204030204" pitchFamily="49" charset="0"/>
                          <a:cs typeface="Consolas" panose="020B0609020204030204" pitchFamily="49" charset="0"/>
                        </a:rPr>
                        <a:t>E</a:t>
                      </a:r>
                      <a:endParaRPr lang="es-ES" sz="1600" dirty="0">
                        <a:latin typeface="Consolas" panose="020B0609020204030204" pitchFamily="49" charset="0"/>
                        <a:cs typeface="Consolas" panose="020B0609020204030204" pitchFamily="49" charset="0"/>
                      </a:endParaRPr>
                    </a:p>
                  </a:txBody>
                  <a:tcPr/>
                </a:tc>
                <a:tc>
                  <a:txBody>
                    <a:bodyPr/>
                    <a:lstStyle/>
                    <a:p>
                      <a:pPr algn="ctr"/>
                      <a:r>
                        <a:rPr lang="es-ES" sz="1600" dirty="0"/>
                        <a:t>1</a:t>
                      </a:r>
                    </a:p>
                  </a:txBody>
                  <a:tcPr/>
                </a:tc>
                <a:extLst>
                  <a:ext uri="{0D108BD9-81ED-4DB2-BD59-A6C34878D82A}">
                    <a16:rowId xmlns:a16="http://schemas.microsoft.com/office/drawing/2014/main" val="10002"/>
                  </a:ext>
                </a:extLst>
              </a:tr>
              <a:tr h="364787">
                <a:tc>
                  <a:txBody>
                    <a:bodyPr/>
                    <a:lstStyle/>
                    <a:p>
                      <a:r>
                        <a:rPr lang="es-ES" sz="1600" dirty="0">
                          <a:latin typeface="Consolas" panose="020B0609020204030204" pitchFamily="49" charset="0"/>
                          <a:cs typeface="Consolas" panose="020B0609020204030204" pitchFamily="49" charset="0"/>
                        </a:rPr>
                        <a:t>E[</a:t>
                      </a:r>
                      <a:r>
                        <a:rPr lang="es-ES" sz="1600" dirty="0" err="1">
                          <a:latin typeface="Consolas" panose="020B0609020204030204" pitchFamily="49" charset="0"/>
                          <a:cs typeface="Consolas" panose="020B0609020204030204" pitchFamily="49" charset="0"/>
                        </a:rPr>
                        <a:t>foo</a:t>
                      </a:r>
                      <a:r>
                        <a:rPr lang="es-ES" sz="1600" dirty="0">
                          <a:latin typeface="Consolas" panose="020B0609020204030204" pitchFamily="49" charset="0"/>
                          <a:cs typeface="Consolas" panose="020B0609020204030204" pitchFamily="49" charset="0"/>
                        </a:rPr>
                        <a:t>]</a:t>
                      </a:r>
                    </a:p>
                  </a:txBody>
                  <a:tcPr/>
                </a:tc>
                <a:tc>
                  <a:txBody>
                    <a:bodyPr/>
                    <a:lstStyle/>
                    <a:p>
                      <a:r>
                        <a:rPr lang="es-ES" sz="1600" dirty="0"/>
                        <a:t>Un elemento </a:t>
                      </a:r>
                      <a:r>
                        <a:rPr lang="es-ES" sz="1600" dirty="0">
                          <a:latin typeface="Consolas" panose="020B0609020204030204" pitchFamily="49" charset="0"/>
                          <a:cs typeface="Consolas" panose="020B0609020204030204" pitchFamily="49" charset="0"/>
                        </a:rPr>
                        <a:t>E</a:t>
                      </a:r>
                      <a:r>
                        <a:rPr lang="es-ES" sz="1600" dirty="0"/>
                        <a:t> con un atributo </a:t>
                      </a:r>
                      <a:r>
                        <a:rPr lang="es-ES" sz="1600" dirty="0" err="1">
                          <a:latin typeface="Consolas" panose="020B0609020204030204" pitchFamily="49" charset="0"/>
                          <a:cs typeface="Consolas" panose="020B0609020204030204" pitchFamily="49" charset="0"/>
                        </a:rPr>
                        <a:t>foo</a:t>
                      </a:r>
                      <a:endParaRPr lang="es-ES" sz="1600" dirty="0">
                        <a:latin typeface="Consolas" panose="020B0609020204030204" pitchFamily="49" charset="0"/>
                        <a:cs typeface="Consolas" panose="020B0609020204030204" pitchFamily="49" charset="0"/>
                      </a:endParaRPr>
                    </a:p>
                  </a:txBody>
                  <a:tcPr/>
                </a:tc>
                <a:tc>
                  <a:txBody>
                    <a:bodyPr/>
                    <a:lstStyle/>
                    <a:p>
                      <a:pPr algn="ctr"/>
                      <a:r>
                        <a:rPr lang="es-ES" sz="1600" dirty="0"/>
                        <a:t>2</a:t>
                      </a:r>
                    </a:p>
                  </a:txBody>
                  <a:tcPr/>
                </a:tc>
                <a:extLst>
                  <a:ext uri="{0D108BD9-81ED-4DB2-BD59-A6C34878D82A}">
                    <a16:rowId xmlns:a16="http://schemas.microsoft.com/office/drawing/2014/main" val="10003"/>
                  </a:ext>
                </a:extLst>
              </a:tr>
              <a:tr h="364787">
                <a:tc>
                  <a:txBody>
                    <a:bodyPr/>
                    <a:lstStyle/>
                    <a:p>
                      <a:r>
                        <a:rPr lang="es-ES" sz="1600" dirty="0">
                          <a:latin typeface="Consolas" panose="020B0609020204030204" pitchFamily="49" charset="0"/>
                          <a:cs typeface="Consolas" panose="020B0609020204030204" pitchFamily="49" charset="0"/>
                        </a:rPr>
                        <a:t>E[</a:t>
                      </a:r>
                      <a:r>
                        <a:rPr lang="es-ES" sz="1600" dirty="0" err="1">
                          <a:latin typeface="Consolas" panose="020B0609020204030204" pitchFamily="49" charset="0"/>
                          <a:cs typeface="Consolas" panose="020B0609020204030204" pitchFamily="49" charset="0"/>
                        </a:rPr>
                        <a:t>foo</a:t>
                      </a:r>
                      <a:r>
                        <a:rPr lang="es-ES" sz="1600" dirty="0">
                          <a:latin typeface="Consolas" panose="020B0609020204030204" pitchFamily="49" charset="0"/>
                          <a:cs typeface="Consolas" panose="020B0609020204030204" pitchFamily="49" charset="0"/>
                        </a:rPr>
                        <a:t>=“bar”]</a:t>
                      </a:r>
                    </a:p>
                  </a:txBody>
                  <a:tcPr/>
                </a:tc>
                <a:tc>
                  <a:txBody>
                    <a:bodyPr/>
                    <a:lstStyle/>
                    <a:p>
                      <a:r>
                        <a:rPr lang="es-ES" sz="1600" dirty="0"/>
                        <a:t>Un elemento</a:t>
                      </a:r>
                      <a:r>
                        <a:rPr lang="es-ES" sz="1600" baseline="0" dirty="0"/>
                        <a:t> </a:t>
                      </a:r>
                      <a:r>
                        <a:rPr lang="es-ES" sz="1600" baseline="0" dirty="0">
                          <a:latin typeface="Consolas" panose="020B0609020204030204" pitchFamily="49" charset="0"/>
                          <a:cs typeface="Consolas" panose="020B0609020204030204" pitchFamily="49" charset="0"/>
                        </a:rPr>
                        <a:t>E</a:t>
                      </a:r>
                      <a:r>
                        <a:rPr lang="es-ES" sz="1600" baseline="0" dirty="0"/>
                        <a:t> cuyo atributo </a:t>
                      </a:r>
                      <a:r>
                        <a:rPr lang="es-ES" sz="1600" baseline="0" dirty="0" err="1">
                          <a:latin typeface="Consolas" panose="020B0609020204030204" pitchFamily="49" charset="0"/>
                          <a:cs typeface="Consolas" panose="020B0609020204030204" pitchFamily="49" charset="0"/>
                        </a:rPr>
                        <a:t>foo</a:t>
                      </a:r>
                      <a:r>
                        <a:rPr lang="es-ES" sz="1600" baseline="0" dirty="0"/>
                        <a:t> es igual a </a:t>
                      </a:r>
                      <a:r>
                        <a:rPr lang="es-ES" sz="1600" baseline="0" dirty="0">
                          <a:latin typeface="Consolas" panose="020B0609020204030204" pitchFamily="49" charset="0"/>
                          <a:cs typeface="Consolas" panose="020B0609020204030204" pitchFamily="49" charset="0"/>
                        </a:rPr>
                        <a:t>bar</a:t>
                      </a:r>
                      <a:endParaRPr lang="es-ES" sz="1600" dirty="0">
                        <a:latin typeface="Consolas" panose="020B0609020204030204" pitchFamily="49" charset="0"/>
                        <a:cs typeface="Consolas" panose="020B0609020204030204" pitchFamily="49" charset="0"/>
                      </a:endParaRPr>
                    </a:p>
                  </a:txBody>
                  <a:tcPr/>
                </a:tc>
                <a:tc>
                  <a:txBody>
                    <a:bodyPr/>
                    <a:lstStyle/>
                    <a:p>
                      <a:pPr algn="ctr"/>
                      <a:r>
                        <a:rPr lang="es-ES" sz="1600" dirty="0"/>
                        <a:t>2</a:t>
                      </a:r>
                    </a:p>
                  </a:txBody>
                  <a:tcPr/>
                </a:tc>
                <a:extLst>
                  <a:ext uri="{0D108BD9-81ED-4DB2-BD59-A6C34878D82A}">
                    <a16:rowId xmlns:a16="http://schemas.microsoft.com/office/drawing/2014/main" val="10004"/>
                  </a:ext>
                </a:extLst>
              </a:tr>
              <a:tr h="575161">
                <a:tc>
                  <a:txBody>
                    <a:bodyPr/>
                    <a:lstStyle/>
                    <a:p>
                      <a:r>
                        <a:rPr lang="es-ES" sz="1600" dirty="0" err="1">
                          <a:latin typeface="Consolas" panose="020B0609020204030204" pitchFamily="49" charset="0"/>
                          <a:cs typeface="Consolas" panose="020B0609020204030204" pitchFamily="49" charset="0"/>
                        </a:rPr>
                        <a:t>E#myid</a:t>
                      </a:r>
                      <a:endParaRPr lang="es-ES" sz="1600" dirty="0">
                        <a:latin typeface="Consolas" panose="020B0609020204030204" pitchFamily="49" charset="0"/>
                        <a:cs typeface="Consolas" panose="020B0609020204030204" pitchFamily="49" charset="0"/>
                      </a:endParaRPr>
                    </a:p>
                  </a:txBody>
                  <a:tcPr/>
                </a:tc>
                <a:tc>
                  <a:txBody>
                    <a:bodyPr/>
                    <a:lstStyle/>
                    <a:p>
                      <a:r>
                        <a:rPr lang="es-ES" sz="1600" dirty="0">
                          <a:latin typeface="+mn-lt"/>
                          <a:cs typeface="Consolas" panose="020B0609020204030204" pitchFamily="49" charset="0"/>
                        </a:rPr>
                        <a:t>Un elemento </a:t>
                      </a:r>
                      <a:r>
                        <a:rPr lang="es-ES" sz="1600" dirty="0">
                          <a:latin typeface="Consolas" panose="020B0609020204030204" pitchFamily="49" charset="0"/>
                          <a:cs typeface="Consolas" panose="020B0609020204030204" pitchFamily="49" charset="0"/>
                        </a:rPr>
                        <a:t>E</a:t>
                      </a:r>
                      <a:r>
                        <a:rPr lang="es-ES" sz="1600" dirty="0">
                          <a:latin typeface="+mn-lt"/>
                          <a:cs typeface="Consolas" panose="020B0609020204030204" pitchFamily="49" charset="0"/>
                        </a:rPr>
                        <a:t> con atributo </a:t>
                      </a:r>
                      <a:r>
                        <a:rPr lang="es-ES" sz="1600" dirty="0">
                          <a:latin typeface="Consolas" panose="020B0609020204030204" pitchFamily="49" charset="0"/>
                          <a:cs typeface="Consolas" panose="020B0609020204030204" pitchFamily="49" charset="0"/>
                        </a:rPr>
                        <a:t>id</a:t>
                      </a:r>
                      <a:r>
                        <a:rPr lang="es-ES" sz="1600" dirty="0">
                          <a:latin typeface="+mn-lt"/>
                          <a:cs typeface="Consolas" panose="020B0609020204030204" pitchFamily="49" charset="0"/>
                        </a:rPr>
                        <a:t> igual a </a:t>
                      </a:r>
                      <a:r>
                        <a:rPr lang="es-ES" sz="1600" dirty="0" err="1">
                          <a:latin typeface="Consolas" panose="020B0609020204030204" pitchFamily="49" charset="0"/>
                          <a:cs typeface="Consolas" panose="020B0609020204030204" pitchFamily="49" charset="0"/>
                        </a:rPr>
                        <a:t>myid</a:t>
                      </a:r>
                      <a:r>
                        <a:rPr lang="es-ES" sz="1600" dirty="0">
                          <a:latin typeface="+mn-lt"/>
                          <a:cs typeface="Consolas" panose="020B0609020204030204" pitchFamily="49" charset="0"/>
                        </a:rPr>
                        <a:t> </a:t>
                      </a:r>
                    </a:p>
                  </a:txBody>
                  <a:tcPr/>
                </a:tc>
                <a:tc>
                  <a:txBody>
                    <a:bodyPr/>
                    <a:lstStyle/>
                    <a:p>
                      <a:pPr algn="ctr"/>
                      <a:r>
                        <a:rPr lang="es-ES" sz="1600" dirty="0"/>
                        <a:t>1</a:t>
                      </a:r>
                    </a:p>
                  </a:txBody>
                  <a:tcPr/>
                </a:tc>
                <a:extLst>
                  <a:ext uri="{0D108BD9-81ED-4DB2-BD59-A6C34878D82A}">
                    <a16:rowId xmlns:a16="http://schemas.microsoft.com/office/drawing/2014/main" val="10005"/>
                  </a:ext>
                </a:extLst>
              </a:tr>
              <a:tr h="575161">
                <a:tc>
                  <a:txBody>
                    <a:bodyPr/>
                    <a:lstStyle/>
                    <a:p>
                      <a:r>
                        <a:rPr lang="es-ES" sz="1600" dirty="0">
                          <a:latin typeface="Consolas" panose="020B0609020204030204" pitchFamily="49" charset="0"/>
                          <a:cs typeface="Consolas" panose="020B0609020204030204" pitchFamily="49" charset="0"/>
                        </a:rPr>
                        <a:t>E:nth-child(n)</a:t>
                      </a:r>
                    </a:p>
                  </a:txBody>
                  <a:tcPr/>
                </a:tc>
                <a:tc>
                  <a:txBody>
                    <a:bodyPr/>
                    <a:lstStyle/>
                    <a:p>
                      <a:r>
                        <a:rPr lang="es-ES" sz="1600" dirty="0"/>
                        <a:t>Un elemento</a:t>
                      </a:r>
                      <a:r>
                        <a:rPr lang="es-ES" sz="1600" baseline="0" dirty="0"/>
                        <a:t> </a:t>
                      </a:r>
                      <a:r>
                        <a:rPr lang="es-ES" sz="1600" baseline="0" dirty="0">
                          <a:latin typeface="Consolas" panose="020B0609020204030204" pitchFamily="49" charset="0"/>
                          <a:cs typeface="Consolas" panose="020B0609020204030204" pitchFamily="49" charset="0"/>
                        </a:rPr>
                        <a:t>E</a:t>
                      </a:r>
                      <a:r>
                        <a:rPr lang="es-ES" sz="1600" baseline="0" dirty="0"/>
                        <a:t>, el n-</a:t>
                      </a:r>
                      <a:r>
                        <a:rPr lang="es-ES" sz="1600" baseline="0" dirty="0" err="1"/>
                        <a:t>ésimo</a:t>
                      </a:r>
                      <a:r>
                        <a:rPr lang="es-ES" sz="1600" baseline="0" dirty="0"/>
                        <a:t> hijo de su padre</a:t>
                      </a:r>
                      <a:endParaRPr lang="es-ES" sz="1600" dirty="0">
                        <a:latin typeface="Consolas" panose="020B0609020204030204" pitchFamily="49" charset="0"/>
                        <a:cs typeface="Consolas" panose="020B0609020204030204" pitchFamily="49" charset="0"/>
                      </a:endParaRPr>
                    </a:p>
                  </a:txBody>
                  <a:tcPr/>
                </a:tc>
                <a:tc>
                  <a:txBody>
                    <a:bodyPr/>
                    <a:lstStyle/>
                    <a:p>
                      <a:pPr algn="ctr"/>
                      <a:r>
                        <a:rPr lang="es-ES" sz="1600" dirty="0"/>
                        <a:t>3</a:t>
                      </a:r>
                    </a:p>
                  </a:txBody>
                  <a:tcPr/>
                </a:tc>
                <a:extLst>
                  <a:ext uri="{0D108BD9-81ED-4DB2-BD59-A6C34878D82A}">
                    <a16:rowId xmlns:a16="http://schemas.microsoft.com/office/drawing/2014/main" val="10006"/>
                  </a:ext>
                </a:extLst>
              </a:tr>
              <a:tr h="575161">
                <a:tc>
                  <a:txBody>
                    <a:bodyPr/>
                    <a:lstStyle/>
                    <a:p>
                      <a:r>
                        <a:rPr lang="es-ES" sz="1600">
                          <a:latin typeface="Consolas" panose="020B0609020204030204" pitchFamily="49" charset="0"/>
                          <a:cs typeface="Consolas" panose="020B0609020204030204" pitchFamily="49" charset="0"/>
                        </a:rPr>
                        <a:t>E:nth-last-child(n</a:t>
                      </a:r>
                      <a:r>
                        <a:rPr lang="es-ES" sz="1600" dirty="0">
                          <a:latin typeface="Consolas" panose="020B0609020204030204" pitchFamily="49" charset="0"/>
                          <a:cs typeface="Consolas" panose="020B0609020204030204" pitchFamily="49" charset="0"/>
                        </a:rPr>
                        <a:t>)</a:t>
                      </a:r>
                    </a:p>
                  </a:txBody>
                  <a:tcPr/>
                </a:tc>
                <a:tc>
                  <a:txBody>
                    <a:bodyPr/>
                    <a:lstStyle/>
                    <a:p>
                      <a:r>
                        <a:rPr lang="es-ES" sz="1600" dirty="0">
                          <a:latin typeface="+mn-lt"/>
                          <a:cs typeface="Consolas" panose="020B0609020204030204" pitchFamily="49" charset="0"/>
                        </a:rPr>
                        <a:t>Un elemento </a:t>
                      </a:r>
                      <a:r>
                        <a:rPr lang="es-ES" sz="1600" dirty="0">
                          <a:latin typeface="Consolas" panose="020B0609020204030204" pitchFamily="49" charset="0"/>
                          <a:cs typeface="Consolas" panose="020B0609020204030204" pitchFamily="49" charset="0"/>
                        </a:rPr>
                        <a:t>E</a:t>
                      </a:r>
                      <a:r>
                        <a:rPr lang="es-ES" sz="1600" dirty="0">
                          <a:latin typeface="+mn-lt"/>
                          <a:cs typeface="Consolas" panose="020B0609020204030204" pitchFamily="49" charset="0"/>
                        </a:rPr>
                        <a:t>, el n-</a:t>
                      </a:r>
                      <a:r>
                        <a:rPr lang="es-ES" sz="1600" dirty="0" err="1">
                          <a:latin typeface="+mn-lt"/>
                          <a:cs typeface="Consolas" panose="020B0609020204030204" pitchFamily="49" charset="0"/>
                        </a:rPr>
                        <a:t>ésimo</a:t>
                      </a:r>
                      <a:r>
                        <a:rPr lang="es-ES" sz="1600" dirty="0">
                          <a:latin typeface="+mn-lt"/>
                          <a:cs typeface="Consolas" panose="020B0609020204030204" pitchFamily="49" charset="0"/>
                        </a:rPr>
                        <a:t> hijo de</a:t>
                      </a:r>
                      <a:r>
                        <a:rPr lang="es-ES" sz="1600" baseline="0" dirty="0">
                          <a:latin typeface="+mn-lt"/>
                          <a:cs typeface="Consolas" panose="020B0609020204030204" pitchFamily="49" charset="0"/>
                        </a:rPr>
                        <a:t> su padre contando desde el último</a:t>
                      </a:r>
                      <a:endParaRPr lang="es-ES" sz="1600" dirty="0">
                        <a:latin typeface="+mn-lt"/>
                        <a:cs typeface="Consolas" panose="020B0609020204030204" pitchFamily="49" charset="0"/>
                      </a:endParaRPr>
                    </a:p>
                  </a:txBody>
                  <a:tcPr/>
                </a:tc>
                <a:tc>
                  <a:txBody>
                    <a:bodyPr/>
                    <a:lstStyle/>
                    <a:p>
                      <a:pPr algn="ctr"/>
                      <a:r>
                        <a:rPr lang="es-ES" sz="1600" dirty="0">
                          <a:latin typeface="+mn-lt"/>
                        </a:rPr>
                        <a:t>3</a:t>
                      </a:r>
                    </a:p>
                  </a:txBody>
                  <a:tcPr/>
                </a:tc>
                <a:extLst>
                  <a:ext uri="{0D108BD9-81ED-4DB2-BD59-A6C34878D82A}">
                    <a16:rowId xmlns:a16="http://schemas.microsoft.com/office/drawing/2014/main" val="10007"/>
                  </a:ext>
                </a:extLst>
              </a:tr>
              <a:tr h="575161">
                <a:tc>
                  <a:txBody>
                    <a:bodyPr/>
                    <a:lstStyle/>
                    <a:p>
                      <a:r>
                        <a:rPr lang="es-ES" sz="1600" dirty="0">
                          <a:latin typeface="Consolas" panose="020B0609020204030204" pitchFamily="49" charset="0"/>
                          <a:cs typeface="Consolas" panose="020B0609020204030204" pitchFamily="49" charset="0"/>
                        </a:rPr>
                        <a:t>E:first-child</a:t>
                      </a:r>
                    </a:p>
                  </a:txBody>
                  <a:tcPr/>
                </a:tc>
                <a:tc>
                  <a:txBody>
                    <a:bodyPr/>
                    <a:lstStyle/>
                    <a:p>
                      <a:r>
                        <a:rPr lang="es-ES" sz="1600" dirty="0">
                          <a:latin typeface="+mn-lt"/>
                          <a:cs typeface="Consolas" panose="020B0609020204030204" pitchFamily="49" charset="0"/>
                        </a:rPr>
                        <a:t>Un elemento </a:t>
                      </a:r>
                      <a:r>
                        <a:rPr lang="es-ES" sz="1600" dirty="0">
                          <a:latin typeface="Consolas" panose="020B0609020204030204" pitchFamily="49" charset="0"/>
                          <a:cs typeface="Consolas" panose="020B0609020204030204" pitchFamily="49" charset="0"/>
                        </a:rPr>
                        <a:t>E</a:t>
                      </a:r>
                      <a:r>
                        <a:rPr lang="es-ES" sz="1600" dirty="0">
                          <a:latin typeface="+mn-lt"/>
                          <a:cs typeface="Consolas" panose="020B0609020204030204" pitchFamily="49" charset="0"/>
                        </a:rPr>
                        <a:t>, el primer hijo de su padre</a:t>
                      </a:r>
                    </a:p>
                  </a:txBody>
                  <a:tcPr/>
                </a:tc>
                <a:tc>
                  <a:txBody>
                    <a:bodyPr/>
                    <a:lstStyle/>
                    <a:p>
                      <a:pPr algn="ctr"/>
                      <a:r>
                        <a:rPr lang="es-ES" sz="1600" dirty="0">
                          <a:latin typeface="+mn-lt"/>
                        </a:rPr>
                        <a:t>2</a:t>
                      </a:r>
                    </a:p>
                  </a:txBody>
                  <a:tcPr/>
                </a:tc>
                <a:extLst>
                  <a:ext uri="{0D108BD9-81ED-4DB2-BD59-A6C34878D82A}">
                    <a16:rowId xmlns:a16="http://schemas.microsoft.com/office/drawing/2014/main" val="10008"/>
                  </a:ext>
                </a:extLst>
              </a:tr>
              <a:tr h="575161">
                <a:tc>
                  <a:txBody>
                    <a:bodyPr/>
                    <a:lstStyle/>
                    <a:p>
                      <a:r>
                        <a:rPr lang="es-ES" sz="1600" dirty="0">
                          <a:latin typeface="Consolas" panose="020B0609020204030204" pitchFamily="49" charset="0"/>
                          <a:cs typeface="Consolas" panose="020B0609020204030204" pitchFamily="49" charset="0"/>
                        </a:rPr>
                        <a:t>E:last-child</a:t>
                      </a:r>
                    </a:p>
                  </a:txBody>
                  <a:tcPr/>
                </a:tc>
                <a:tc>
                  <a:txBody>
                    <a:bodyPr/>
                    <a:lstStyle/>
                    <a:p>
                      <a:r>
                        <a:rPr lang="es-ES" sz="1600" dirty="0">
                          <a:latin typeface="+mn-lt"/>
                          <a:cs typeface="Consolas" panose="020B0609020204030204" pitchFamily="49" charset="0"/>
                        </a:rPr>
                        <a:t>Un elemento </a:t>
                      </a:r>
                      <a:r>
                        <a:rPr lang="es-ES" sz="1600" dirty="0">
                          <a:latin typeface="Consolas" panose="020B0609020204030204" pitchFamily="49" charset="0"/>
                          <a:cs typeface="Consolas" panose="020B0609020204030204" pitchFamily="49" charset="0"/>
                        </a:rPr>
                        <a:t>E</a:t>
                      </a:r>
                      <a:r>
                        <a:rPr lang="es-ES" sz="1600" dirty="0">
                          <a:latin typeface="+mn-lt"/>
                          <a:cs typeface="Consolas" panose="020B0609020204030204" pitchFamily="49" charset="0"/>
                        </a:rPr>
                        <a:t>, el</a:t>
                      </a:r>
                      <a:r>
                        <a:rPr lang="es-ES" sz="1600" baseline="0" dirty="0">
                          <a:latin typeface="+mn-lt"/>
                          <a:cs typeface="Consolas" panose="020B0609020204030204" pitchFamily="49" charset="0"/>
                        </a:rPr>
                        <a:t> último hijo de su padre</a:t>
                      </a:r>
                      <a:endParaRPr lang="es-ES" sz="1600" dirty="0">
                        <a:latin typeface="+mn-lt"/>
                        <a:cs typeface="Consolas" panose="020B0609020204030204" pitchFamily="49" charset="0"/>
                      </a:endParaRPr>
                    </a:p>
                  </a:txBody>
                  <a:tcPr/>
                </a:tc>
                <a:tc>
                  <a:txBody>
                    <a:bodyPr/>
                    <a:lstStyle/>
                    <a:p>
                      <a:pPr algn="ctr"/>
                      <a:r>
                        <a:rPr lang="es-ES" sz="1600" dirty="0">
                          <a:latin typeface="+mn-lt"/>
                        </a:rPr>
                        <a:t>3</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19458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Ejercicio</a:t>
            </a:r>
          </a:p>
        </p:txBody>
      </p:sp>
      <p:sp>
        <p:nvSpPr>
          <p:cNvPr id="3" name="Marcador de contenido 2"/>
          <p:cNvSpPr>
            <a:spLocks noGrp="1"/>
          </p:cNvSpPr>
          <p:nvPr>
            <p:ph idx="1"/>
          </p:nvPr>
        </p:nvSpPr>
        <p:spPr/>
        <p:txBody>
          <a:bodyPr/>
          <a:lstStyle/>
          <a:p>
            <a:r>
              <a:rPr lang="es-ES" sz="2000" dirty="0"/>
              <a:t>Para un documento HTML5 cuyo cuerpo es:</a:t>
            </a:r>
            <a:endParaRPr lang="es-ES" sz="2000" dirty="0">
              <a:latin typeface="Consolas" panose="020B0609020204030204" pitchFamily="49" charset="0"/>
              <a:cs typeface="Consolas" panose="020B0609020204030204" pitchFamily="49" charset="0"/>
            </a:endParaRPr>
          </a:p>
          <a:p>
            <a:pPr marL="0" indent="0">
              <a:spcBef>
                <a:spcPts val="900"/>
              </a:spcBef>
              <a:buNone/>
            </a:pPr>
            <a:r>
              <a:rPr lang="es-ES" sz="1800" dirty="0">
                <a:latin typeface="Consolas" panose="020B0609020204030204" pitchFamily="49" charset="0"/>
                <a:cs typeface="Consolas" panose="020B0609020204030204" pitchFamily="49" charset="0"/>
              </a:rPr>
              <a:t>&lt;</a:t>
            </a:r>
            <a:r>
              <a:rPr lang="es-ES" sz="1800" dirty="0" err="1">
                <a:latin typeface="Consolas" panose="020B0609020204030204" pitchFamily="49" charset="0"/>
                <a:cs typeface="Consolas" panose="020B0609020204030204" pitchFamily="49" charset="0"/>
              </a:rPr>
              <a:t>body</a:t>
            </a:r>
            <a:r>
              <a:rPr lang="es-ES" sz="1800" dirty="0">
                <a:latin typeface="Consolas" panose="020B0609020204030204" pitchFamily="49" charset="0"/>
                <a:cs typeface="Consolas" panose="020B0609020204030204" pitchFamily="49" charset="0"/>
              </a:rPr>
              <a:t>&gt;</a:t>
            </a:r>
          </a:p>
          <a:p>
            <a:pPr marL="0" indent="0">
              <a:spcBef>
                <a:spcPts val="0"/>
              </a:spcBef>
              <a:buNone/>
            </a:pPr>
            <a:r>
              <a:rPr lang="es-ES" sz="1800" dirty="0">
                <a:latin typeface="Consolas" panose="020B0609020204030204" pitchFamily="49" charset="0"/>
                <a:cs typeface="Consolas" panose="020B0609020204030204" pitchFamily="49" charset="0"/>
              </a:rPr>
              <a:t>   &lt;</a:t>
            </a:r>
            <a:r>
              <a:rPr lang="es-ES" sz="1800" dirty="0" err="1">
                <a:latin typeface="Consolas" panose="020B0609020204030204" pitchFamily="49" charset="0"/>
                <a:cs typeface="Consolas" panose="020B0609020204030204" pitchFamily="49" charset="0"/>
              </a:rPr>
              <a:t>header</a:t>
            </a:r>
            <a:r>
              <a:rPr lang="es-ES" sz="1800" dirty="0">
                <a:latin typeface="Consolas" panose="020B0609020204030204" pitchFamily="49" charset="0"/>
                <a:cs typeface="Consolas" panose="020B0609020204030204" pitchFamily="49" charset="0"/>
              </a:rPr>
              <a:t>&gt;</a:t>
            </a:r>
          </a:p>
          <a:p>
            <a:pPr marL="0" indent="0">
              <a:spcBef>
                <a:spcPts val="0"/>
              </a:spcBef>
              <a:buNone/>
            </a:pPr>
            <a:r>
              <a:rPr lang="es-ES" sz="1800" dirty="0">
                <a:latin typeface="Consolas" panose="020B0609020204030204" pitchFamily="49" charset="0"/>
                <a:cs typeface="Consolas" panose="020B0609020204030204" pitchFamily="49" charset="0"/>
              </a:rPr>
              <a:t>      &lt;h1&gt;Encabezado principal&lt;/h1&gt;</a:t>
            </a:r>
          </a:p>
          <a:p>
            <a:pPr marL="0" indent="0">
              <a:spcBef>
                <a:spcPts val="0"/>
              </a:spcBef>
              <a:buNone/>
            </a:pPr>
            <a:r>
              <a:rPr lang="es-ES" sz="1800" dirty="0">
                <a:latin typeface="Consolas" panose="020B0609020204030204" pitchFamily="49" charset="0"/>
                <a:cs typeface="Consolas" panose="020B0609020204030204" pitchFamily="49" charset="0"/>
              </a:rPr>
              <a:t>      &lt;</a:t>
            </a:r>
            <a:r>
              <a:rPr lang="es-ES" sz="1800" dirty="0" err="1">
                <a:latin typeface="Consolas" panose="020B0609020204030204" pitchFamily="49" charset="0"/>
                <a:cs typeface="Consolas" panose="020B0609020204030204" pitchFamily="49" charset="0"/>
              </a:rPr>
              <a:t>ul</a:t>
            </a:r>
            <a:r>
              <a:rPr lang="es-ES" sz="1800" dirty="0">
                <a:latin typeface="Consolas" panose="020B0609020204030204" pitchFamily="49" charset="0"/>
                <a:cs typeface="Consolas" panose="020B0609020204030204" pitchFamily="49" charset="0"/>
              </a:rPr>
              <a:t>&gt;</a:t>
            </a:r>
          </a:p>
          <a:p>
            <a:pPr marL="0" indent="0">
              <a:spcBef>
                <a:spcPts val="0"/>
              </a:spcBef>
              <a:buNone/>
            </a:pPr>
            <a:r>
              <a:rPr lang="es-ES" sz="1800" dirty="0">
                <a:latin typeface="Consolas" panose="020B0609020204030204" pitchFamily="49" charset="0"/>
                <a:cs typeface="Consolas" panose="020B0609020204030204" pitchFamily="49" charset="0"/>
              </a:rPr>
              <a:t>         &lt;li&gt;ítem 1&lt;/li&gt; &lt;li&gt;ítem 2&lt;/li&gt;</a:t>
            </a:r>
          </a:p>
          <a:p>
            <a:pPr marL="0" indent="0">
              <a:spcBef>
                <a:spcPts val="0"/>
              </a:spcBef>
              <a:buNone/>
            </a:pPr>
            <a:r>
              <a:rPr lang="es-ES" sz="1800" dirty="0">
                <a:latin typeface="Consolas" panose="020B0609020204030204" pitchFamily="49" charset="0"/>
                <a:cs typeface="Consolas" panose="020B0609020204030204" pitchFamily="49" charset="0"/>
              </a:rPr>
              <a:t>      &lt;/</a:t>
            </a:r>
            <a:r>
              <a:rPr lang="es-ES" sz="1800" dirty="0" err="1">
                <a:latin typeface="Consolas" panose="020B0609020204030204" pitchFamily="49" charset="0"/>
                <a:cs typeface="Consolas" panose="020B0609020204030204" pitchFamily="49" charset="0"/>
              </a:rPr>
              <a:t>ul</a:t>
            </a:r>
            <a:r>
              <a:rPr lang="es-ES" sz="1800" dirty="0">
                <a:latin typeface="Consolas" panose="020B0609020204030204" pitchFamily="49" charset="0"/>
                <a:cs typeface="Consolas" panose="020B0609020204030204" pitchFamily="49" charset="0"/>
              </a:rPr>
              <a:t>&gt;</a:t>
            </a:r>
          </a:p>
          <a:p>
            <a:pPr marL="0" indent="0">
              <a:spcBef>
                <a:spcPts val="0"/>
              </a:spcBef>
              <a:buNone/>
            </a:pPr>
            <a:r>
              <a:rPr lang="es-ES" sz="1800" dirty="0">
                <a:latin typeface="Consolas" panose="020B0609020204030204" pitchFamily="49" charset="0"/>
                <a:cs typeface="Consolas" panose="020B0609020204030204" pitchFamily="49" charset="0"/>
              </a:rPr>
              <a:t>   &lt;/</a:t>
            </a:r>
            <a:r>
              <a:rPr lang="es-ES" sz="1800" dirty="0" err="1">
                <a:latin typeface="Consolas" panose="020B0609020204030204" pitchFamily="49" charset="0"/>
                <a:cs typeface="Consolas" panose="020B0609020204030204" pitchFamily="49" charset="0"/>
              </a:rPr>
              <a:t>header</a:t>
            </a:r>
            <a:r>
              <a:rPr lang="es-ES" sz="1800" dirty="0">
                <a:latin typeface="Consolas" panose="020B0609020204030204" pitchFamily="49" charset="0"/>
                <a:cs typeface="Consolas" panose="020B0609020204030204" pitchFamily="49" charset="0"/>
              </a:rPr>
              <a:t>&gt;</a:t>
            </a:r>
          </a:p>
          <a:p>
            <a:pPr marL="0" indent="0">
              <a:spcBef>
                <a:spcPts val="0"/>
              </a:spcBef>
              <a:buNone/>
            </a:pPr>
            <a:r>
              <a:rPr lang="es-ES" sz="1800" dirty="0">
                <a:latin typeface="Consolas" panose="020B0609020204030204" pitchFamily="49" charset="0"/>
                <a:cs typeface="Consolas" panose="020B0609020204030204" pitchFamily="49" charset="0"/>
              </a:rPr>
              <a:t>   . . .</a:t>
            </a:r>
          </a:p>
          <a:p>
            <a:pPr marL="0" indent="0">
              <a:spcBef>
                <a:spcPts val="1200"/>
              </a:spcBef>
              <a:buNone/>
            </a:pPr>
            <a:r>
              <a:rPr lang="es-ES" sz="1800" dirty="0">
                <a:cs typeface="Consolas" panose="020B0609020204030204" pitchFamily="49" charset="0"/>
              </a:rPr>
              <a:t>dota de estilos a la cabecera del cuerpo del documento (</a:t>
            </a:r>
            <a:r>
              <a:rPr lang="es-ES" sz="1800" dirty="0" err="1">
                <a:latin typeface="Consolas" panose="020B0609020204030204" pitchFamily="49" charset="0"/>
                <a:cs typeface="Consolas" panose="020B0609020204030204" pitchFamily="49" charset="0"/>
              </a:rPr>
              <a:t>header</a:t>
            </a:r>
            <a:r>
              <a:rPr lang="es-ES" sz="1800" dirty="0">
                <a:cs typeface="Consolas" panose="020B0609020204030204" pitchFamily="49" charset="0"/>
              </a:rPr>
              <a:t>) para que se presente como se muestra esquemáticamente, con color de fondo azul, su primer hijo flotante a la izquierda (</a:t>
            </a:r>
            <a:r>
              <a:rPr lang="es-ES" sz="1800" dirty="0">
                <a:latin typeface="Consolas" panose="020B0609020204030204" pitchFamily="49" charset="0"/>
                <a:cs typeface="Consolas" panose="020B0609020204030204" pitchFamily="49" charset="0"/>
              </a:rPr>
              <a:t>h1</a:t>
            </a:r>
            <a:r>
              <a:rPr lang="es-ES" sz="1800" dirty="0">
                <a:cs typeface="Consolas" panose="020B0609020204030204" pitchFamily="49" charset="0"/>
              </a:rPr>
              <a:t>) y el segundo flotante a la derecha (</a:t>
            </a:r>
            <a:r>
              <a:rPr lang="es-ES" sz="1800" dirty="0" err="1">
                <a:cs typeface="Consolas" panose="020B0609020204030204" pitchFamily="49" charset="0"/>
              </a:rPr>
              <a:t>ul</a:t>
            </a:r>
            <a:r>
              <a:rPr lang="es-ES" sz="1800" dirty="0">
                <a:cs typeface="Consolas" panose="020B0609020204030204" pitchFamily="49" charset="0"/>
              </a:rPr>
              <a:t>):</a:t>
            </a:r>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30</a:t>
            </a:fld>
            <a:endParaRPr lang="es-ES" dirty="0"/>
          </a:p>
        </p:txBody>
      </p:sp>
      <p:sp>
        <p:nvSpPr>
          <p:cNvPr id="7" name="Rectángulo 6"/>
          <p:cNvSpPr/>
          <p:nvPr/>
        </p:nvSpPr>
        <p:spPr>
          <a:xfrm>
            <a:off x="2426208" y="5273988"/>
            <a:ext cx="5887979" cy="107289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p:cNvSpPr/>
          <p:nvPr/>
        </p:nvSpPr>
        <p:spPr>
          <a:xfrm>
            <a:off x="2572512" y="5554403"/>
            <a:ext cx="2645664" cy="45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a:t>h1</a:t>
            </a:r>
          </a:p>
        </p:txBody>
      </p:sp>
      <p:sp>
        <p:nvSpPr>
          <p:cNvPr id="9" name="Rectángulo 8"/>
          <p:cNvSpPr/>
          <p:nvPr/>
        </p:nvSpPr>
        <p:spPr>
          <a:xfrm>
            <a:off x="6339839" y="5578788"/>
            <a:ext cx="1822325" cy="59341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dirty="0" err="1"/>
              <a:t>ul</a:t>
            </a:r>
            <a:endParaRPr lang="es-ES" dirty="0"/>
          </a:p>
        </p:txBody>
      </p:sp>
      <p:sp>
        <p:nvSpPr>
          <p:cNvPr id="10" name="CuadroTexto 9"/>
          <p:cNvSpPr txBox="1"/>
          <p:nvPr/>
        </p:nvSpPr>
        <p:spPr>
          <a:xfrm>
            <a:off x="2425070" y="4913063"/>
            <a:ext cx="1645920" cy="400110"/>
          </a:xfrm>
          <a:prstGeom prst="rect">
            <a:avLst/>
          </a:prstGeom>
          <a:noFill/>
        </p:spPr>
        <p:txBody>
          <a:bodyPr wrap="square" rtlCol="0">
            <a:spAutoFit/>
          </a:bodyPr>
          <a:lstStyle/>
          <a:p>
            <a:r>
              <a:rPr lang="es-ES" sz="2000" dirty="0" err="1">
                <a:latin typeface="Consolas" panose="020B0609020204030204" pitchFamily="49" charset="0"/>
                <a:cs typeface="Consolas" panose="020B0609020204030204" pitchFamily="49" charset="0"/>
              </a:rPr>
              <a:t>header</a:t>
            </a:r>
            <a:endParaRPr lang="es-E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5403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CSS. Algunos selectores (2)</a:t>
            </a:r>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4</a:t>
            </a:fld>
            <a:endParaRPr lang="es-ES" dirty="0"/>
          </a:p>
        </p:txBody>
      </p:sp>
      <p:graphicFrame>
        <p:nvGraphicFramePr>
          <p:cNvPr id="7" name="Tabla 6"/>
          <p:cNvGraphicFramePr>
            <a:graphicFrameLocks noGrp="1"/>
          </p:cNvGraphicFramePr>
          <p:nvPr>
            <p:extLst>
              <p:ext uri="{D42A27DB-BD31-4B8C-83A1-F6EECF244321}">
                <p14:modId xmlns:p14="http://schemas.microsoft.com/office/powerpoint/2010/main" val="347186336"/>
              </p:ext>
            </p:extLst>
          </p:nvPr>
        </p:nvGraphicFramePr>
        <p:xfrm>
          <a:off x="692332" y="1410790"/>
          <a:ext cx="8072845" cy="5151241"/>
        </p:xfrm>
        <a:graphic>
          <a:graphicData uri="http://schemas.openxmlformats.org/drawingml/2006/table">
            <a:tbl>
              <a:tblPr firstRow="1" bandRow="1">
                <a:tableStyleId>{5C22544A-7EE6-4342-B048-85BDC9FD1C3A}</a:tableStyleId>
              </a:tblPr>
              <a:tblGrid>
                <a:gridCol w="2037805">
                  <a:extLst>
                    <a:ext uri="{9D8B030D-6E8A-4147-A177-3AD203B41FA5}">
                      <a16:colId xmlns:a16="http://schemas.microsoft.com/office/drawing/2014/main" val="20000"/>
                    </a:ext>
                  </a:extLst>
                </a:gridCol>
                <a:gridCol w="5172892">
                  <a:extLst>
                    <a:ext uri="{9D8B030D-6E8A-4147-A177-3AD203B41FA5}">
                      <a16:colId xmlns:a16="http://schemas.microsoft.com/office/drawing/2014/main" val="20001"/>
                    </a:ext>
                  </a:extLst>
                </a:gridCol>
                <a:gridCol w="862148">
                  <a:extLst>
                    <a:ext uri="{9D8B030D-6E8A-4147-A177-3AD203B41FA5}">
                      <a16:colId xmlns:a16="http://schemas.microsoft.com/office/drawing/2014/main" val="20002"/>
                    </a:ext>
                  </a:extLst>
                </a:gridCol>
              </a:tblGrid>
              <a:tr h="649787">
                <a:tc>
                  <a:txBody>
                    <a:bodyPr/>
                    <a:lstStyle/>
                    <a:p>
                      <a:pPr algn="ctr"/>
                      <a:r>
                        <a:rPr lang="es-ES" dirty="0"/>
                        <a:t>Patrón</a:t>
                      </a:r>
                    </a:p>
                  </a:txBody>
                  <a:tcPr/>
                </a:tc>
                <a:tc>
                  <a:txBody>
                    <a:bodyPr/>
                    <a:lstStyle/>
                    <a:p>
                      <a:pPr algn="ctr"/>
                      <a:r>
                        <a:rPr lang="es-ES" dirty="0"/>
                        <a:t>Significado</a:t>
                      </a:r>
                    </a:p>
                  </a:txBody>
                  <a:tcPr/>
                </a:tc>
                <a:tc>
                  <a:txBody>
                    <a:bodyPr/>
                    <a:lstStyle/>
                    <a:p>
                      <a:pPr algn="ctr"/>
                      <a:r>
                        <a:rPr lang="es-ES" dirty="0"/>
                        <a:t>Nivel</a:t>
                      </a:r>
                    </a:p>
                  </a:txBody>
                  <a:tcPr/>
                </a:tc>
                <a:extLst>
                  <a:ext uri="{0D108BD9-81ED-4DB2-BD59-A6C34878D82A}">
                    <a16:rowId xmlns:a16="http://schemas.microsoft.com/office/drawing/2014/main" val="10000"/>
                  </a:ext>
                </a:extLst>
              </a:tr>
              <a:tr h="587903">
                <a:tc>
                  <a:txBody>
                    <a:bodyPr/>
                    <a:lstStyle/>
                    <a:p>
                      <a:r>
                        <a:rPr lang="es-ES" sz="1600" dirty="0">
                          <a:latin typeface="Consolas" panose="020B0609020204030204" pitchFamily="49" charset="0"/>
                          <a:cs typeface="Consolas" panose="020B0609020204030204" pitchFamily="49" charset="0"/>
                        </a:rPr>
                        <a:t>E:link</a:t>
                      </a:r>
                      <a:br>
                        <a:rPr lang="es-ES" sz="1600" dirty="0">
                          <a:latin typeface="Consolas" panose="020B0609020204030204" pitchFamily="49" charset="0"/>
                          <a:cs typeface="Consolas" panose="020B0609020204030204" pitchFamily="49" charset="0"/>
                        </a:rPr>
                      </a:br>
                      <a:r>
                        <a:rPr lang="es-ES" sz="1600" dirty="0">
                          <a:latin typeface="Consolas" panose="020B0609020204030204" pitchFamily="49" charset="0"/>
                          <a:cs typeface="Consolas" panose="020B0609020204030204" pitchFamily="49" charset="0"/>
                        </a:rPr>
                        <a:t>E:visited</a:t>
                      </a:r>
                    </a:p>
                  </a:txBody>
                  <a:tcPr/>
                </a:tc>
                <a:tc>
                  <a:txBody>
                    <a:bodyPr/>
                    <a:lstStyle/>
                    <a:p>
                      <a:r>
                        <a:rPr lang="es-ES" sz="1600" dirty="0"/>
                        <a:t>Un elemento </a:t>
                      </a:r>
                      <a:r>
                        <a:rPr lang="es-ES" sz="1600" dirty="0">
                          <a:latin typeface="Consolas" panose="020B0609020204030204" pitchFamily="49" charset="0"/>
                          <a:cs typeface="Consolas" panose="020B0609020204030204" pitchFamily="49" charset="0"/>
                        </a:rPr>
                        <a:t>E</a:t>
                      </a:r>
                      <a:r>
                        <a:rPr lang="es-ES" sz="1600" dirty="0"/>
                        <a:t> origen de un hipervínculo cuyo destino no se ha visitado (se ha visitado)</a:t>
                      </a:r>
                    </a:p>
                  </a:txBody>
                  <a:tcPr/>
                </a:tc>
                <a:tc>
                  <a:txBody>
                    <a:bodyPr/>
                    <a:lstStyle/>
                    <a:p>
                      <a:pPr algn="ctr"/>
                      <a:r>
                        <a:rPr lang="es-ES" sz="1600" dirty="0"/>
                        <a:t>1</a:t>
                      </a:r>
                    </a:p>
                  </a:txBody>
                  <a:tcPr/>
                </a:tc>
                <a:extLst>
                  <a:ext uri="{0D108BD9-81ED-4DB2-BD59-A6C34878D82A}">
                    <a16:rowId xmlns:a16="http://schemas.microsoft.com/office/drawing/2014/main" val="10001"/>
                  </a:ext>
                </a:extLst>
              </a:tr>
              <a:tr h="835441">
                <a:tc>
                  <a:txBody>
                    <a:bodyPr/>
                    <a:lstStyle/>
                    <a:p>
                      <a:r>
                        <a:rPr lang="es-ES" sz="1600" dirty="0">
                          <a:latin typeface="Consolas" panose="020B0609020204030204" pitchFamily="49" charset="0"/>
                          <a:cs typeface="Consolas" panose="020B0609020204030204" pitchFamily="49" charset="0"/>
                        </a:rPr>
                        <a:t>E:active</a:t>
                      </a:r>
                      <a:br>
                        <a:rPr lang="es-ES" sz="1600" dirty="0">
                          <a:latin typeface="Consolas" panose="020B0609020204030204" pitchFamily="49" charset="0"/>
                          <a:cs typeface="Consolas" panose="020B0609020204030204" pitchFamily="49" charset="0"/>
                        </a:rPr>
                      </a:br>
                      <a:r>
                        <a:rPr lang="es-ES" sz="1600" dirty="0">
                          <a:latin typeface="Consolas" panose="020B0609020204030204" pitchFamily="49" charset="0"/>
                          <a:cs typeface="Consolas" panose="020B0609020204030204" pitchFamily="49" charset="0"/>
                        </a:rPr>
                        <a:t>E:hover</a:t>
                      </a:r>
                      <a:br>
                        <a:rPr lang="es-ES" sz="1600" dirty="0">
                          <a:latin typeface="Consolas" panose="020B0609020204030204" pitchFamily="49" charset="0"/>
                          <a:cs typeface="Consolas" panose="020B0609020204030204" pitchFamily="49" charset="0"/>
                        </a:rPr>
                      </a:br>
                      <a:r>
                        <a:rPr lang="es-ES" sz="1600" dirty="0">
                          <a:latin typeface="Consolas" panose="020B0609020204030204" pitchFamily="49" charset="0"/>
                          <a:cs typeface="Consolas" panose="020B0609020204030204" pitchFamily="49" charset="0"/>
                        </a:rPr>
                        <a:t>E:focus</a:t>
                      </a:r>
                    </a:p>
                  </a:txBody>
                  <a:tcPr/>
                </a:tc>
                <a:tc>
                  <a:txBody>
                    <a:bodyPr/>
                    <a:lstStyle/>
                    <a:p>
                      <a:r>
                        <a:rPr lang="es-ES" sz="1600" dirty="0"/>
                        <a:t>Un elemento </a:t>
                      </a:r>
                      <a:r>
                        <a:rPr lang="es-ES" sz="1600" dirty="0">
                          <a:latin typeface="Consolas" panose="020B0609020204030204" pitchFamily="49" charset="0"/>
                          <a:cs typeface="Consolas" panose="020B0609020204030204" pitchFamily="49" charset="0"/>
                        </a:rPr>
                        <a:t>E</a:t>
                      </a:r>
                      <a:r>
                        <a:rPr lang="es-ES" sz="1600" dirty="0"/>
                        <a:t> durante ciertas acciones del</a:t>
                      </a:r>
                      <a:r>
                        <a:rPr lang="es-ES" sz="1600" baseline="0" dirty="0"/>
                        <a:t> usuario</a:t>
                      </a:r>
                      <a:endParaRPr lang="es-ES" sz="1600" dirty="0"/>
                    </a:p>
                  </a:txBody>
                  <a:tcPr/>
                </a:tc>
                <a:tc>
                  <a:txBody>
                    <a:bodyPr/>
                    <a:lstStyle/>
                    <a:p>
                      <a:pPr algn="ctr"/>
                      <a:r>
                        <a:rPr lang="es-ES" sz="1600" dirty="0"/>
                        <a:t>1 y 2</a:t>
                      </a:r>
                    </a:p>
                  </a:txBody>
                  <a:tcPr/>
                </a:tc>
                <a:extLst>
                  <a:ext uri="{0D108BD9-81ED-4DB2-BD59-A6C34878D82A}">
                    <a16:rowId xmlns:a16="http://schemas.microsoft.com/office/drawing/2014/main" val="10002"/>
                  </a:ext>
                </a:extLst>
              </a:tr>
              <a:tr h="370011">
                <a:tc>
                  <a:txBody>
                    <a:bodyPr/>
                    <a:lstStyle/>
                    <a:p>
                      <a:r>
                        <a:rPr lang="es-ES" sz="1600" dirty="0">
                          <a:latin typeface="Consolas" panose="020B0609020204030204" pitchFamily="49" charset="0"/>
                          <a:cs typeface="Consolas" panose="020B0609020204030204" pitchFamily="49" charset="0"/>
                        </a:rPr>
                        <a:t>E:focus</a:t>
                      </a:r>
                    </a:p>
                  </a:txBody>
                  <a:tcPr/>
                </a:tc>
                <a:tc>
                  <a:txBody>
                    <a:bodyPr/>
                    <a:lstStyle/>
                    <a:p>
                      <a:r>
                        <a:rPr lang="es-ES" sz="1600" dirty="0"/>
                        <a:t>Un elemento </a:t>
                      </a:r>
                      <a:r>
                        <a:rPr lang="es-ES" sz="1600" dirty="0">
                          <a:latin typeface="Consolas" panose="020B0609020204030204" pitchFamily="49" charset="0"/>
                          <a:cs typeface="Consolas" panose="020B0609020204030204" pitchFamily="49" charset="0"/>
                        </a:rPr>
                        <a:t>E</a:t>
                      </a:r>
                      <a:r>
                        <a:rPr lang="es-ES" sz="1600" dirty="0"/>
                        <a:t> cuando gana</a:t>
                      </a:r>
                      <a:r>
                        <a:rPr lang="es-ES" sz="1600" baseline="0" dirty="0"/>
                        <a:t> el foco</a:t>
                      </a:r>
                      <a:endParaRPr lang="es-ES" sz="1600" dirty="0"/>
                    </a:p>
                  </a:txBody>
                  <a:tcPr/>
                </a:tc>
                <a:tc>
                  <a:txBody>
                    <a:bodyPr/>
                    <a:lstStyle/>
                    <a:p>
                      <a:pPr algn="ctr"/>
                      <a:r>
                        <a:rPr lang="es-ES" sz="1600" dirty="0"/>
                        <a:t>1</a:t>
                      </a:r>
                    </a:p>
                  </a:txBody>
                  <a:tcPr/>
                </a:tc>
                <a:extLst>
                  <a:ext uri="{0D108BD9-81ED-4DB2-BD59-A6C34878D82A}">
                    <a16:rowId xmlns:a16="http://schemas.microsoft.com/office/drawing/2014/main" val="10003"/>
                  </a:ext>
                </a:extLst>
              </a:tr>
              <a:tr h="370011">
                <a:tc>
                  <a:txBody>
                    <a:bodyPr/>
                    <a:lstStyle/>
                    <a:p>
                      <a:r>
                        <a:rPr lang="es-ES" sz="1600" dirty="0">
                          <a:latin typeface="Consolas" panose="020B0609020204030204" pitchFamily="49" charset="0"/>
                          <a:cs typeface="Consolas" panose="020B0609020204030204" pitchFamily="49" charset="0"/>
                        </a:rPr>
                        <a:t>E::before</a:t>
                      </a:r>
                    </a:p>
                  </a:txBody>
                  <a:tcPr/>
                </a:tc>
                <a:tc>
                  <a:txBody>
                    <a:bodyPr/>
                    <a:lstStyle/>
                    <a:p>
                      <a:r>
                        <a:rPr lang="es-ES" sz="1600" dirty="0"/>
                        <a:t>Genera contenido antes</a:t>
                      </a:r>
                      <a:r>
                        <a:rPr lang="es-ES" sz="1600" baseline="0" dirty="0"/>
                        <a:t> de un elemento </a:t>
                      </a:r>
                      <a:r>
                        <a:rPr lang="es-ES" sz="1600" baseline="0" dirty="0">
                          <a:latin typeface="Consolas" panose="020B0609020204030204" pitchFamily="49" charset="0"/>
                          <a:cs typeface="Consolas" panose="020B0609020204030204" pitchFamily="49" charset="0"/>
                        </a:rPr>
                        <a:t>E</a:t>
                      </a:r>
                      <a:endParaRPr lang="es-ES" sz="1600" dirty="0">
                        <a:latin typeface="Consolas" panose="020B0609020204030204" pitchFamily="49" charset="0"/>
                        <a:cs typeface="Consolas" panose="020B0609020204030204" pitchFamily="49" charset="0"/>
                      </a:endParaRPr>
                    </a:p>
                  </a:txBody>
                  <a:tcPr/>
                </a:tc>
                <a:tc>
                  <a:txBody>
                    <a:bodyPr/>
                    <a:lstStyle/>
                    <a:p>
                      <a:pPr algn="ctr"/>
                      <a:r>
                        <a:rPr lang="es-ES" sz="1600" dirty="0"/>
                        <a:t>2</a:t>
                      </a:r>
                    </a:p>
                  </a:txBody>
                  <a:tcPr/>
                </a:tc>
                <a:extLst>
                  <a:ext uri="{0D108BD9-81ED-4DB2-BD59-A6C34878D82A}">
                    <a16:rowId xmlns:a16="http://schemas.microsoft.com/office/drawing/2014/main" val="10004"/>
                  </a:ext>
                </a:extLst>
              </a:tr>
              <a:tr h="583395">
                <a:tc>
                  <a:txBody>
                    <a:bodyPr/>
                    <a:lstStyle/>
                    <a:p>
                      <a:r>
                        <a:rPr lang="es-ES" sz="1600" dirty="0">
                          <a:latin typeface="Consolas" panose="020B0609020204030204" pitchFamily="49" charset="0"/>
                          <a:cs typeface="Consolas" panose="020B0609020204030204" pitchFamily="49" charset="0"/>
                        </a:rPr>
                        <a:t>E::after</a:t>
                      </a:r>
                    </a:p>
                  </a:txBody>
                  <a:tcPr/>
                </a:tc>
                <a:tc>
                  <a:txBody>
                    <a:bodyPr/>
                    <a:lstStyle/>
                    <a:p>
                      <a:r>
                        <a:rPr lang="es-ES" sz="1600" dirty="0">
                          <a:latin typeface="+mn-lt"/>
                          <a:cs typeface="Consolas" panose="020B0609020204030204" pitchFamily="49" charset="0"/>
                        </a:rPr>
                        <a:t>Genera contenido después</a:t>
                      </a:r>
                      <a:r>
                        <a:rPr lang="es-ES" sz="1600" baseline="0" dirty="0">
                          <a:latin typeface="+mn-lt"/>
                          <a:cs typeface="Consolas" panose="020B0609020204030204" pitchFamily="49" charset="0"/>
                        </a:rPr>
                        <a:t> de un elemento </a:t>
                      </a:r>
                      <a:r>
                        <a:rPr lang="es-ES" sz="1600" baseline="0" dirty="0">
                          <a:latin typeface="Consolas" panose="020B0609020204030204" pitchFamily="49" charset="0"/>
                          <a:cs typeface="Consolas" panose="020B0609020204030204" pitchFamily="49" charset="0"/>
                        </a:rPr>
                        <a:t>E</a:t>
                      </a:r>
                      <a:endParaRPr lang="es-ES" sz="1600" dirty="0">
                        <a:latin typeface="Consolas" panose="020B0609020204030204" pitchFamily="49" charset="0"/>
                        <a:cs typeface="Consolas" panose="020B0609020204030204" pitchFamily="49" charset="0"/>
                      </a:endParaRPr>
                    </a:p>
                  </a:txBody>
                  <a:tcPr/>
                </a:tc>
                <a:tc>
                  <a:txBody>
                    <a:bodyPr/>
                    <a:lstStyle/>
                    <a:p>
                      <a:pPr algn="ctr"/>
                      <a:r>
                        <a:rPr lang="es-ES" sz="1600" dirty="0"/>
                        <a:t>2</a:t>
                      </a:r>
                    </a:p>
                  </a:txBody>
                  <a:tcPr/>
                </a:tc>
                <a:extLst>
                  <a:ext uri="{0D108BD9-81ED-4DB2-BD59-A6C34878D82A}">
                    <a16:rowId xmlns:a16="http://schemas.microsoft.com/office/drawing/2014/main" val="10005"/>
                  </a:ext>
                </a:extLst>
              </a:tr>
              <a:tr h="583395">
                <a:tc>
                  <a:txBody>
                    <a:bodyPr/>
                    <a:lstStyle/>
                    <a:p>
                      <a:r>
                        <a:rPr lang="es-ES" sz="1600" dirty="0">
                          <a:latin typeface="Consolas" panose="020B0609020204030204" pitchFamily="49" charset="0"/>
                          <a:cs typeface="Consolas" panose="020B0609020204030204" pitchFamily="49" charset="0"/>
                        </a:rPr>
                        <a:t>E F</a:t>
                      </a:r>
                    </a:p>
                  </a:txBody>
                  <a:tcPr/>
                </a:tc>
                <a:tc>
                  <a:txBody>
                    <a:bodyPr/>
                    <a:lstStyle/>
                    <a:p>
                      <a:r>
                        <a:rPr lang="es-ES" sz="1600" dirty="0">
                          <a:latin typeface="+mn-lt"/>
                          <a:cs typeface="Consolas" panose="020B0609020204030204" pitchFamily="49" charset="0"/>
                        </a:rPr>
                        <a:t>Un elemento </a:t>
                      </a:r>
                      <a:r>
                        <a:rPr lang="es-ES" sz="1600" dirty="0">
                          <a:latin typeface="Consolas" panose="020B0609020204030204" pitchFamily="49" charset="0"/>
                          <a:cs typeface="Consolas" panose="020B0609020204030204" pitchFamily="49" charset="0"/>
                        </a:rPr>
                        <a:t>F</a:t>
                      </a:r>
                      <a:r>
                        <a:rPr lang="es-ES" sz="1600" dirty="0">
                          <a:latin typeface="+mn-lt"/>
                          <a:cs typeface="Consolas" panose="020B0609020204030204" pitchFamily="49" charset="0"/>
                        </a:rPr>
                        <a:t> descendiente</a:t>
                      </a:r>
                      <a:r>
                        <a:rPr lang="es-ES" sz="1600" baseline="0" dirty="0">
                          <a:latin typeface="+mn-lt"/>
                          <a:cs typeface="Consolas" panose="020B0609020204030204" pitchFamily="49" charset="0"/>
                        </a:rPr>
                        <a:t> de un elemento </a:t>
                      </a:r>
                      <a:r>
                        <a:rPr lang="es-ES" sz="1600" baseline="0" dirty="0">
                          <a:latin typeface="Consolas" panose="020B0609020204030204" pitchFamily="49" charset="0"/>
                          <a:cs typeface="Consolas" panose="020B0609020204030204" pitchFamily="49" charset="0"/>
                        </a:rPr>
                        <a:t>E</a:t>
                      </a:r>
                      <a:r>
                        <a:rPr lang="es-ES" sz="1600" baseline="0" dirty="0">
                          <a:latin typeface="+mn-lt"/>
                          <a:cs typeface="Consolas" panose="020B0609020204030204" pitchFamily="49" charset="0"/>
                        </a:rPr>
                        <a:t> </a:t>
                      </a:r>
                      <a:endParaRPr lang="es-ES" sz="1600" dirty="0">
                        <a:latin typeface="+mn-lt"/>
                        <a:cs typeface="Consolas" panose="020B0609020204030204" pitchFamily="49" charset="0"/>
                      </a:endParaRPr>
                    </a:p>
                  </a:txBody>
                  <a:tcPr/>
                </a:tc>
                <a:tc>
                  <a:txBody>
                    <a:bodyPr/>
                    <a:lstStyle/>
                    <a:p>
                      <a:pPr algn="ctr"/>
                      <a:r>
                        <a:rPr lang="es-ES" sz="1600" dirty="0"/>
                        <a:t>1</a:t>
                      </a:r>
                    </a:p>
                  </a:txBody>
                  <a:tcPr/>
                </a:tc>
                <a:extLst>
                  <a:ext uri="{0D108BD9-81ED-4DB2-BD59-A6C34878D82A}">
                    <a16:rowId xmlns:a16="http://schemas.microsoft.com/office/drawing/2014/main" val="10006"/>
                  </a:ext>
                </a:extLst>
              </a:tr>
              <a:tr h="583395">
                <a:tc>
                  <a:txBody>
                    <a:bodyPr/>
                    <a:lstStyle/>
                    <a:p>
                      <a:r>
                        <a:rPr lang="es-ES" sz="1600" dirty="0">
                          <a:latin typeface="Consolas" panose="020B0609020204030204" pitchFamily="49" charset="0"/>
                          <a:cs typeface="Consolas" panose="020B0609020204030204" pitchFamily="49" charset="0"/>
                        </a:rPr>
                        <a:t>E&gt;F</a:t>
                      </a:r>
                    </a:p>
                  </a:txBody>
                  <a:tcPr/>
                </a:tc>
                <a:tc>
                  <a:txBody>
                    <a:bodyPr/>
                    <a:lstStyle/>
                    <a:p>
                      <a:r>
                        <a:rPr lang="es-ES" sz="1600" dirty="0">
                          <a:latin typeface="+mn-lt"/>
                          <a:cs typeface="Consolas" panose="020B0609020204030204" pitchFamily="49" charset="0"/>
                        </a:rPr>
                        <a:t>Un elemento </a:t>
                      </a:r>
                      <a:r>
                        <a:rPr lang="es-ES" sz="1600" dirty="0">
                          <a:latin typeface="Consolas" panose="020B0609020204030204" pitchFamily="49" charset="0"/>
                          <a:cs typeface="Consolas" panose="020B0609020204030204" pitchFamily="49" charset="0"/>
                        </a:rPr>
                        <a:t>F</a:t>
                      </a:r>
                      <a:r>
                        <a:rPr lang="es-ES" sz="1600" dirty="0">
                          <a:latin typeface="+mn-lt"/>
                          <a:cs typeface="Consolas" panose="020B0609020204030204" pitchFamily="49" charset="0"/>
                        </a:rPr>
                        <a:t> hijo de un elemento </a:t>
                      </a:r>
                      <a:r>
                        <a:rPr lang="es-ES" sz="1600" dirty="0">
                          <a:latin typeface="Consolas" panose="020B0609020204030204" pitchFamily="49" charset="0"/>
                          <a:cs typeface="Consolas" panose="020B0609020204030204" pitchFamily="49" charset="0"/>
                        </a:rPr>
                        <a:t>E</a:t>
                      </a:r>
                      <a:r>
                        <a:rPr lang="es-ES" sz="1600" dirty="0">
                          <a:latin typeface="+mn-lt"/>
                          <a:cs typeface="Consolas" panose="020B0609020204030204" pitchFamily="49" charset="0"/>
                        </a:rPr>
                        <a:t> </a:t>
                      </a:r>
                    </a:p>
                  </a:txBody>
                  <a:tcPr/>
                </a:tc>
                <a:tc>
                  <a:txBody>
                    <a:bodyPr/>
                    <a:lstStyle/>
                    <a:p>
                      <a:pPr algn="ctr"/>
                      <a:r>
                        <a:rPr lang="es-ES" sz="1600" dirty="0"/>
                        <a:t>2</a:t>
                      </a:r>
                    </a:p>
                  </a:txBody>
                  <a:tcPr/>
                </a:tc>
                <a:extLst>
                  <a:ext uri="{0D108BD9-81ED-4DB2-BD59-A6C34878D82A}">
                    <a16:rowId xmlns:a16="http://schemas.microsoft.com/office/drawing/2014/main" val="10007"/>
                  </a:ext>
                </a:extLst>
              </a:tr>
              <a:tr h="587903">
                <a:tc>
                  <a:txBody>
                    <a:bodyPr/>
                    <a:lstStyle/>
                    <a:p>
                      <a:r>
                        <a:rPr lang="es-ES" sz="1600" dirty="0">
                          <a:latin typeface="Consolas" panose="020B0609020204030204" pitchFamily="49" charset="0"/>
                          <a:cs typeface="Consolas" panose="020B0609020204030204" pitchFamily="49" charset="0"/>
                        </a:rPr>
                        <a:t>E+F</a:t>
                      </a:r>
                    </a:p>
                  </a:txBody>
                  <a:tcPr/>
                </a:tc>
                <a:tc>
                  <a:txBody>
                    <a:bodyPr/>
                    <a:lstStyle/>
                    <a:p>
                      <a:r>
                        <a:rPr lang="es-ES" sz="1600" dirty="0">
                          <a:latin typeface="+mn-lt"/>
                          <a:cs typeface="Consolas" panose="020B0609020204030204" pitchFamily="49" charset="0"/>
                        </a:rPr>
                        <a:t>Un elemento </a:t>
                      </a:r>
                      <a:r>
                        <a:rPr lang="es-ES" sz="1600" dirty="0">
                          <a:latin typeface="Consolas" panose="020B0609020204030204" pitchFamily="49" charset="0"/>
                          <a:cs typeface="Consolas" panose="020B0609020204030204" pitchFamily="49" charset="0"/>
                        </a:rPr>
                        <a:t>F</a:t>
                      </a:r>
                      <a:r>
                        <a:rPr lang="es-ES" sz="1600" dirty="0">
                          <a:latin typeface="+mn-lt"/>
                          <a:cs typeface="Consolas" panose="020B0609020204030204" pitchFamily="49" charset="0"/>
                        </a:rPr>
                        <a:t> precedido inmediatamente</a:t>
                      </a:r>
                      <a:r>
                        <a:rPr lang="es-ES" sz="1600" baseline="0" dirty="0">
                          <a:latin typeface="+mn-lt"/>
                          <a:cs typeface="Consolas" panose="020B0609020204030204" pitchFamily="49" charset="0"/>
                        </a:rPr>
                        <a:t> </a:t>
                      </a:r>
                      <a:r>
                        <a:rPr lang="es-ES" sz="1600" dirty="0">
                          <a:latin typeface="+mn-lt"/>
                          <a:cs typeface="Consolas" panose="020B0609020204030204" pitchFamily="49" charset="0"/>
                        </a:rPr>
                        <a:t>de un elemento </a:t>
                      </a:r>
                      <a:r>
                        <a:rPr lang="es-ES" sz="1600" dirty="0">
                          <a:latin typeface="Consolas" panose="020B0609020204030204" pitchFamily="49" charset="0"/>
                          <a:cs typeface="Consolas" panose="020B0609020204030204" pitchFamily="49" charset="0"/>
                        </a:rPr>
                        <a:t>E</a:t>
                      </a:r>
                      <a:r>
                        <a:rPr lang="es-ES" sz="1600" dirty="0">
                          <a:latin typeface="+mn-lt"/>
                          <a:cs typeface="Consolas" panose="020B0609020204030204" pitchFamily="49" charset="0"/>
                        </a:rPr>
                        <a:t> </a:t>
                      </a:r>
                    </a:p>
                  </a:txBody>
                  <a:tcPr/>
                </a:tc>
                <a:tc>
                  <a:txBody>
                    <a:bodyPr/>
                    <a:lstStyle/>
                    <a:p>
                      <a:pPr algn="ctr"/>
                      <a:r>
                        <a:rPr lang="es-ES" sz="1600" dirty="0"/>
                        <a:t>2</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999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CSS 2.1. Categorías de propiedades</a:t>
            </a:r>
          </a:p>
        </p:txBody>
      </p:sp>
      <p:sp>
        <p:nvSpPr>
          <p:cNvPr id="6" name="Marcador de contenido 5"/>
          <p:cNvSpPr>
            <a:spLocks noGrp="1"/>
          </p:cNvSpPr>
          <p:nvPr>
            <p:ph idx="1"/>
          </p:nvPr>
        </p:nvSpPr>
        <p:spPr/>
        <p:txBody>
          <a:bodyPr/>
          <a:lstStyle/>
          <a:p>
            <a:r>
              <a:rPr lang="es-ES" dirty="0"/>
              <a:t>Categorías</a:t>
            </a:r>
          </a:p>
          <a:p>
            <a:pPr lvl="1"/>
            <a:r>
              <a:rPr lang="es-ES" dirty="0"/>
              <a:t>Fuentes</a:t>
            </a:r>
          </a:p>
          <a:p>
            <a:pPr lvl="1"/>
            <a:r>
              <a:rPr lang="es-ES" dirty="0"/>
              <a:t>Color de fondo y primer plano</a:t>
            </a:r>
          </a:p>
          <a:p>
            <a:pPr lvl="1"/>
            <a:r>
              <a:rPr lang="es-ES" dirty="0"/>
              <a:t>Texto</a:t>
            </a:r>
          </a:p>
          <a:p>
            <a:pPr lvl="1"/>
            <a:r>
              <a:rPr lang="es-ES" dirty="0"/>
              <a:t>Borde de los elementos</a:t>
            </a:r>
          </a:p>
          <a:p>
            <a:pPr lvl="1"/>
            <a:r>
              <a:rPr lang="es-ES" dirty="0"/>
              <a:t>Margen de los elementos</a:t>
            </a:r>
          </a:p>
          <a:p>
            <a:pPr lvl="1"/>
            <a:r>
              <a:rPr lang="es-ES" dirty="0"/>
              <a:t>Relleno de los elementos</a:t>
            </a:r>
          </a:p>
          <a:p>
            <a:pPr lvl="1"/>
            <a:r>
              <a:rPr lang="es-ES" dirty="0"/>
              <a:t>Posición de los elementos</a:t>
            </a:r>
          </a:p>
          <a:p>
            <a:pPr lvl="1"/>
            <a:r>
              <a:rPr lang="es-ES" dirty="0"/>
              <a:t>Efectos visuales</a:t>
            </a:r>
          </a:p>
          <a:p>
            <a:pPr lvl="1"/>
            <a:r>
              <a:rPr lang="es-ES"/>
              <a:t>Tablas y Listas</a:t>
            </a:r>
            <a:endParaRPr lang="es-ES" dirty="0"/>
          </a:p>
          <a:p>
            <a:pPr marL="457200" lvl="1" indent="0">
              <a:buNone/>
            </a:pPr>
            <a:endParaRPr lang="es-ES" dirty="0"/>
          </a:p>
          <a:p>
            <a:pPr marL="457200" lvl="1" indent="0">
              <a:buNone/>
            </a:pPr>
            <a:r>
              <a:rPr lang="es-ES" dirty="0"/>
              <a:t>Ejemplos: </a:t>
            </a:r>
            <a:r>
              <a:rPr lang="es-ES" sz="1800" dirty="0">
                <a:latin typeface="Courier New" panose="02070309020205020404" pitchFamily="49" charset="0"/>
                <a:cs typeface="Courier New" panose="02070309020205020404" pitchFamily="49" charset="0"/>
                <a:hlinkClick r:id="rId3"/>
              </a:rPr>
              <a:t>http://www-sew.dyndns.org/aii/</a:t>
            </a:r>
            <a:r>
              <a:rPr lang="es-ES" sz="1800" dirty="0">
                <a:latin typeface="Courier New" panose="02070309020205020404" pitchFamily="49" charset="0"/>
                <a:cs typeface="Courier New" panose="02070309020205020404" pitchFamily="49" charset="0"/>
              </a:rPr>
              <a:t> </a:t>
            </a:r>
            <a:endParaRPr lang="es-E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6155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CSS. Modelo de caja (1)</a:t>
            </a:r>
            <a:endParaRPr lang="es-ES" dirty="0"/>
          </a:p>
        </p:txBody>
      </p:sp>
      <p:sp>
        <p:nvSpPr>
          <p:cNvPr id="3" name="Marcador de contenido 2"/>
          <p:cNvSpPr>
            <a:spLocks noGrp="1"/>
          </p:cNvSpPr>
          <p:nvPr>
            <p:ph idx="1"/>
          </p:nvPr>
        </p:nvSpPr>
        <p:spPr/>
        <p:txBody>
          <a:bodyPr/>
          <a:lstStyle/>
          <a:p>
            <a:r>
              <a:rPr lang="es-ES_tradnl" dirty="0"/>
              <a:t>Modelo de caja</a:t>
            </a:r>
          </a:p>
          <a:p>
            <a:pPr lvl="1"/>
            <a:r>
              <a:rPr lang="es-ES_tradnl" dirty="0"/>
              <a:t>Describe las cajas rectangulares que se generan para los elementos de la estructura del documento y que se presentarán según el </a:t>
            </a:r>
            <a:r>
              <a:rPr lang="es-ES_tradnl" b="1" dirty="0"/>
              <a:t>modelo de formato visual</a:t>
            </a:r>
            <a:r>
              <a:rPr lang="es-ES_tradnl" dirty="0"/>
              <a:t>.</a:t>
            </a:r>
            <a:endParaRPr lang="es-ES" dirty="0"/>
          </a:p>
          <a:p>
            <a:pPr lvl="1"/>
            <a:r>
              <a:rPr lang="es-ES_tradnl" dirty="0"/>
              <a:t>Cada caja consta de:</a:t>
            </a:r>
          </a:p>
          <a:p>
            <a:pPr lvl="2"/>
            <a:r>
              <a:rPr lang="es-ES_tradnl" dirty="0"/>
              <a:t>Un </a:t>
            </a:r>
            <a:r>
              <a:rPr lang="es-ES_tradnl" i="1" dirty="0"/>
              <a:t>área de contenido (</a:t>
            </a:r>
            <a:r>
              <a:rPr lang="es-ES_tradnl" i="1" dirty="0" err="1"/>
              <a:t>content</a:t>
            </a:r>
            <a:r>
              <a:rPr lang="es-ES_tradnl" i="1" dirty="0"/>
              <a:t>)</a:t>
            </a:r>
            <a:r>
              <a:rPr lang="es-ES_tradnl" dirty="0"/>
              <a:t>: contenido HTML del elemento, texto o imágenes.</a:t>
            </a:r>
          </a:p>
          <a:p>
            <a:pPr lvl="2"/>
            <a:r>
              <a:rPr lang="es-ES_tradnl" dirty="0"/>
              <a:t>Un </a:t>
            </a:r>
            <a:r>
              <a:rPr lang="es-ES_tradnl" i="1" dirty="0"/>
              <a:t>área de relleno (</a:t>
            </a:r>
            <a:r>
              <a:rPr lang="es-ES_tradnl" i="1" dirty="0" err="1"/>
              <a:t>padding</a:t>
            </a:r>
            <a:r>
              <a:rPr lang="es-ES_tradnl" i="1" dirty="0"/>
              <a:t>)</a:t>
            </a:r>
            <a:r>
              <a:rPr lang="es-ES_tradnl" dirty="0"/>
              <a:t>: espacio libre opcional entre el contenido y el borde.</a:t>
            </a:r>
          </a:p>
          <a:p>
            <a:pPr lvl="2"/>
            <a:r>
              <a:rPr lang="es-ES_tradnl" dirty="0"/>
              <a:t>Un </a:t>
            </a:r>
            <a:r>
              <a:rPr lang="es-ES_tradnl" i="1" dirty="0"/>
              <a:t>borde (</a:t>
            </a:r>
            <a:r>
              <a:rPr lang="es-ES_tradnl" i="1" dirty="0" err="1"/>
              <a:t>border</a:t>
            </a:r>
            <a:r>
              <a:rPr lang="es-ES_tradnl" i="1" dirty="0"/>
              <a:t>)</a:t>
            </a:r>
            <a:r>
              <a:rPr lang="es-ES_tradnl" dirty="0"/>
              <a:t>: línea que encierra por completo el contenido y su relleno.</a:t>
            </a:r>
          </a:p>
          <a:p>
            <a:pPr lvl="2"/>
            <a:r>
              <a:rPr lang="es-ES_tradnl" i="1" dirty="0"/>
              <a:t>Margen (</a:t>
            </a:r>
            <a:r>
              <a:rPr lang="es-ES_tradnl" i="1" dirty="0" err="1"/>
              <a:t>margin</a:t>
            </a:r>
            <a:r>
              <a:rPr lang="es-ES_tradnl" i="1" dirty="0"/>
              <a:t>)</a:t>
            </a:r>
            <a:r>
              <a:rPr lang="es-ES_tradnl" dirty="0"/>
              <a:t>: separación opcional entre la caja y el resto de cajas adyacentes.</a:t>
            </a:r>
            <a:endParaRPr lang="es-ES_tradnl" i="1" dirty="0"/>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6</a:t>
            </a:fld>
            <a:endParaRPr lang="es-ES" dirty="0"/>
          </a:p>
        </p:txBody>
      </p:sp>
    </p:spTree>
    <p:extLst>
      <p:ext uri="{BB962C8B-B14F-4D97-AF65-F5344CB8AC3E}">
        <p14:creationId xmlns:p14="http://schemas.microsoft.com/office/powerpoint/2010/main" val="410286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1697601" y="1948948"/>
            <a:ext cx="5747657" cy="39468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9" name="Rectángulo 8"/>
          <p:cNvSpPr/>
          <p:nvPr/>
        </p:nvSpPr>
        <p:spPr>
          <a:xfrm>
            <a:off x="2778785" y="2675586"/>
            <a:ext cx="3599285" cy="249357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ES"/>
          </a:p>
        </p:txBody>
      </p:sp>
      <p:sp>
        <p:nvSpPr>
          <p:cNvPr id="8" name="Rectángulo 7"/>
          <p:cNvSpPr/>
          <p:nvPr/>
        </p:nvSpPr>
        <p:spPr>
          <a:xfrm>
            <a:off x="2867427" y="2782888"/>
            <a:ext cx="3408007" cy="22649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b="1" dirty="0" err="1"/>
              <a:t>padding</a:t>
            </a:r>
            <a:endParaRPr lang="es-ES" b="1" dirty="0"/>
          </a:p>
          <a:p>
            <a:pPr algn="ctr">
              <a:spcAft>
                <a:spcPts val="4800"/>
              </a:spcAft>
            </a:pPr>
            <a:endParaRPr lang="es-ES" dirty="0"/>
          </a:p>
          <a:p>
            <a:pPr algn="ctr"/>
            <a:endParaRPr lang="es-ES" dirty="0"/>
          </a:p>
          <a:p>
            <a:pPr algn="ctr"/>
            <a:endParaRPr lang="es-ES" dirty="0"/>
          </a:p>
        </p:txBody>
      </p:sp>
      <p:sp>
        <p:nvSpPr>
          <p:cNvPr id="2" name="Título 1"/>
          <p:cNvSpPr>
            <a:spLocks noGrp="1"/>
          </p:cNvSpPr>
          <p:nvPr>
            <p:ph type="title"/>
          </p:nvPr>
        </p:nvSpPr>
        <p:spPr/>
        <p:txBody>
          <a:bodyPr/>
          <a:lstStyle/>
          <a:p>
            <a:r>
              <a:rPr lang="es-ES" dirty="0"/>
              <a:t>CSS. Modelo de caja (2)</a:t>
            </a:r>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7</a:t>
            </a:fld>
            <a:endParaRPr lang="es-ES" dirty="0"/>
          </a:p>
        </p:txBody>
      </p:sp>
      <p:sp>
        <p:nvSpPr>
          <p:cNvPr id="11" name="CuadroTexto 10"/>
          <p:cNvSpPr txBox="1"/>
          <p:nvPr/>
        </p:nvSpPr>
        <p:spPr>
          <a:xfrm>
            <a:off x="2434151" y="2314919"/>
            <a:ext cx="1088753" cy="369332"/>
          </a:xfrm>
          <a:prstGeom prst="rect">
            <a:avLst/>
          </a:prstGeom>
          <a:noFill/>
        </p:spPr>
        <p:txBody>
          <a:bodyPr wrap="square" rtlCol="0">
            <a:spAutoFit/>
          </a:bodyPr>
          <a:lstStyle/>
          <a:p>
            <a:r>
              <a:rPr lang="es-ES" b="1" dirty="0" err="1"/>
              <a:t>border</a:t>
            </a:r>
            <a:endParaRPr lang="es-ES" b="1" dirty="0"/>
          </a:p>
        </p:txBody>
      </p:sp>
      <p:sp>
        <p:nvSpPr>
          <p:cNvPr id="12" name="CuadroTexto 11"/>
          <p:cNvSpPr txBox="1"/>
          <p:nvPr/>
        </p:nvSpPr>
        <p:spPr>
          <a:xfrm>
            <a:off x="3346786" y="2008955"/>
            <a:ext cx="2463282" cy="646331"/>
          </a:xfrm>
          <a:prstGeom prst="rect">
            <a:avLst/>
          </a:prstGeom>
          <a:noFill/>
        </p:spPr>
        <p:txBody>
          <a:bodyPr wrap="square" rtlCol="0">
            <a:spAutoFit/>
          </a:bodyPr>
          <a:lstStyle/>
          <a:p>
            <a:pPr algn="ctr"/>
            <a:r>
              <a:rPr lang="es-ES" b="1" dirty="0" err="1"/>
              <a:t>margin</a:t>
            </a:r>
            <a:r>
              <a:rPr lang="es-ES" dirty="0"/>
              <a:t> (transparente)</a:t>
            </a:r>
          </a:p>
        </p:txBody>
      </p:sp>
      <p:sp>
        <p:nvSpPr>
          <p:cNvPr id="13" name="CuadroTexto 12"/>
          <p:cNvSpPr txBox="1"/>
          <p:nvPr/>
        </p:nvSpPr>
        <p:spPr>
          <a:xfrm>
            <a:off x="3757632" y="5526465"/>
            <a:ext cx="1627594" cy="369332"/>
          </a:xfrm>
          <a:prstGeom prst="rect">
            <a:avLst/>
          </a:prstGeom>
          <a:noFill/>
        </p:spPr>
        <p:txBody>
          <a:bodyPr wrap="square" rtlCol="0">
            <a:spAutoFit/>
          </a:bodyPr>
          <a:lstStyle/>
          <a:p>
            <a:pPr algn="ctr"/>
            <a:r>
              <a:rPr lang="es-ES" i="1" dirty="0" err="1"/>
              <a:t>bottom</a:t>
            </a:r>
            <a:endParaRPr lang="es-ES" i="1" dirty="0"/>
          </a:p>
        </p:txBody>
      </p:sp>
      <p:sp>
        <p:nvSpPr>
          <p:cNvPr id="14" name="CuadroTexto 13"/>
          <p:cNvSpPr txBox="1"/>
          <p:nvPr/>
        </p:nvSpPr>
        <p:spPr>
          <a:xfrm>
            <a:off x="3764630" y="1559316"/>
            <a:ext cx="1627594" cy="369332"/>
          </a:xfrm>
          <a:prstGeom prst="rect">
            <a:avLst/>
          </a:prstGeom>
          <a:noFill/>
        </p:spPr>
        <p:txBody>
          <a:bodyPr wrap="square" rtlCol="0">
            <a:spAutoFit/>
          </a:bodyPr>
          <a:lstStyle/>
          <a:p>
            <a:pPr algn="ctr"/>
            <a:r>
              <a:rPr lang="es-ES" i="1" dirty="0"/>
              <a:t>top</a:t>
            </a:r>
          </a:p>
        </p:txBody>
      </p:sp>
      <p:sp>
        <p:nvSpPr>
          <p:cNvPr id="15" name="CuadroTexto 14"/>
          <p:cNvSpPr txBox="1"/>
          <p:nvPr/>
        </p:nvSpPr>
        <p:spPr>
          <a:xfrm>
            <a:off x="7052820" y="3726438"/>
            <a:ext cx="1627594" cy="369332"/>
          </a:xfrm>
          <a:prstGeom prst="rect">
            <a:avLst/>
          </a:prstGeom>
          <a:noFill/>
        </p:spPr>
        <p:txBody>
          <a:bodyPr wrap="square" rtlCol="0">
            <a:spAutoFit/>
          </a:bodyPr>
          <a:lstStyle/>
          <a:p>
            <a:pPr algn="ctr"/>
            <a:r>
              <a:rPr lang="es-ES" i="1" dirty="0" err="1"/>
              <a:t>right</a:t>
            </a:r>
            <a:endParaRPr lang="es-ES" i="1" dirty="0"/>
          </a:p>
        </p:txBody>
      </p:sp>
      <p:sp>
        <p:nvSpPr>
          <p:cNvPr id="16" name="CuadroTexto 15"/>
          <p:cNvSpPr txBox="1"/>
          <p:nvPr/>
        </p:nvSpPr>
        <p:spPr>
          <a:xfrm>
            <a:off x="516710" y="3726438"/>
            <a:ext cx="1627594" cy="369332"/>
          </a:xfrm>
          <a:prstGeom prst="rect">
            <a:avLst/>
          </a:prstGeom>
          <a:noFill/>
        </p:spPr>
        <p:txBody>
          <a:bodyPr wrap="square" rtlCol="0">
            <a:spAutoFit/>
          </a:bodyPr>
          <a:lstStyle/>
          <a:p>
            <a:pPr algn="ctr"/>
            <a:r>
              <a:rPr lang="es-ES" i="1" dirty="0" err="1"/>
              <a:t>left</a:t>
            </a:r>
            <a:endParaRPr lang="es-ES" i="1" dirty="0"/>
          </a:p>
        </p:txBody>
      </p:sp>
      <p:cxnSp>
        <p:nvCxnSpPr>
          <p:cNvPr id="18" name="Conector recto 17"/>
          <p:cNvCxnSpPr/>
          <p:nvPr/>
        </p:nvCxnSpPr>
        <p:spPr>
          <a:xfrm>
            <a:off x="3522904" y="4376057"/>
            <a:ext cx="0" cy="34523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5622291" y="4376057"/>
            <a:ext cx="0" cy="34523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3522904" y="4721290"/>
            <a:ext cx="2099387" cy="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CuadroTexto 21"/>
          <p:cNvSpPr txBox="1"/>
          <p:nvPr/>
        </p:nvSpPr>
        <p:spPr>
          <a:xfrm>
            <a:off x="4236994" y="4507939"/>
            <a:ext cx="682866" cy="338554"/>
          </a:xfrm>
          <a:prstGeom prst="rect">
            <a:avLst/>
          </a:prstGeom>
          <a:solidFill>
            <a:srgbClr val="A0A8B7"/>
          </a:solidFill>
          <a:ln>
            <a:noFill/>
          </a:ln>
        </p:spPr>
        <p:txBody>
          <a:bodyPr wrap="square" rtlCol="0">
            <a:spAutoFit/>
          </a:bodyPr>
          <a:lstStyle/>
          <a:p>
            <a:pPr algn="ctr"/>
            <a:r>
              <a:rPr lang="es-ES" sz="1600" dirty="0" err="1"/>
              <a:t>width</a:t>
            </a:r>
            <a:endParaRPr lang="es-ES" sz="1600" dirty="0"/>
          </a:p>
        </p:txBody>
      </p:sp>
      <p:cxnSp>
        <p:nvCxnSpPr>
          <p:cNvPr id="24" name="Conector recto 23"/>
          <p:cNvCxnSpPr/>
          <p:nvPr/>
        </p:nvCxnSpPr>
        <p:spPr>
          <a:xfrm>
            <a:off x="5640953" y="4304567"/>
            <a:ext cx="3493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a:xfrm>
            <a:off x="5640953" y="3526972"/>
            <a:ext cx="3493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5990254" y="3526972"/>
            <a:ext cx="0" cy="777595"/>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CuadroTexto 29"/>
          <p:cNvSpPr txBox="1"/>
          <p:nvPr/>
        </p:nvSpPr>
        <p:spPr>
          <a:xfrm>
            <a:off x="5475927" y="3762596"/>
            <a:ext cx="791935" cy="338554"/>
          </a:xfrm>
          <a:prstGeom prst="rect">
            <a:avLst/>
          </a:prstGeom>
          <a:solidFill>
            <a:srgbClr val="A0A8B7"/>
          </a:solidFill>
          <a:ln>
            <a:noFill/>
          </a:ln>
        </p:spPr>
        <p:txBody>
          <a:bodyPr wrap="square" rIns="36000" rtlCol="0">
            <a:spAutoFit/>
          </a:bodyPr>
          <a:lstStyle/>
          <a:p>
            <a:pPr algn="r"/>
            <a:r>
              <a:rPr lang="es-ES" sz="1600" dirty="0" err="1"/>
              <a:t>height</a:t>
            </a:r>
            <a:endParaRPr lang="es-ES" sz="1600" dirty="0"/>
          </a:p>
        </p:txBody>
      </p:sp>
      <p:sp>
        <p:nvSpPr>
          <p:cNvPr id="7" name="Rectángulo 6"/>
          <p:cNvSpPr/>
          <p:nvPr/>
        </p:nvSpPr>
        <p:spPr>
          <a:xfrm>
            <a:off x="3522904" y="3526972"/>
            <a:ext cx="2099387" cy="7682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err="1"/>
              <a:t>content</a:t>
            </a:r>
            <a:endParaRPr lang="es-ES" b="1" dirty="0"/>
          </a:p>
        </p:txBody>
      </p:sp>
      <p:cxnSp>
        <p:nvCxnSpPr>
          <p:cNvPr id="34" name="Conector recto de flecha 33"/>
          <p:cNvCxnSpPr/>
          <p:nvPr/>
        </p:nvCxnSpPr>
        <p:spPr>
          <a:xfrm flipH="1">
            <a:off x="4628581" y="2267146"/>
            <a:ext cx="2024743" cy="75578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p:nvPr/>
        </p:nvCxnSpPr>
        <p:spPr>
          <a:xfrm flipH="1">
            <a:off x="4628581" y="2261268"/>
            <a:ext cx="2034198" cy="152315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9" name="CuadroTexto 38"/>
          <p:cNvSpPr txBox="1"/>
          <p:nvPr/>
        </p:nvSpPr>
        <p:spPr>
          <a:xfrm>
            <a:off x="6684343" y="1798935"/>
            <a:ext cx="1828232"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s-ES" dirty="0"/>
              <a:t>Color e imagen de fondo</a:t>
            </a:r>
          </a:p>
        </p:txBody>
      </p:sp>
    </p:spTree>
    <p:extLst>
      <p:ext uri="{BB962C8B-B14F-4D97-AF65-F5344CB8AC3E}">
        <p14:creationId xmlns:p14="http://schemas.microsoft.com/office/powerpoint/2010/main" val="138615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CSS. Modelo de caja (3)</a:t>
            </a:r>
            <a:endParaRPr lang="es-ES" dirty="0"/>
          </a:p>
        </p:txBody>
      </p:sp>
      <p:sp>
        <p:nvSpPr>
          <p:cNvPr id="3" name="Marcador de contenido 2"/>
          <p:cNvSpPr>
            <a:spLocks noGrp="1"/>
          </p:cNvSpPr>
          <p:nvPr>
            <p:ph idx="1"/>
          </p:nvPr>
        </p:nvSpPr>
        <p:spPr/>
        <p:txBody>
          <a:bodyPr>
            <a:normAutofit/>
          </a:bodyPr>
          <a:lstStyle/>
          <a:p>
            <a:r>
              <a:rPr lang="es-ES_tradnl" dirty="0"/>
              <a:t>Propiedades que afectan a la caja</a:t>
            </a:r>
          </a:p>
          <a:p>
            <a:pPr lvl="1"/>
            <a:r>
              <a:rPr lang="es-ES_tradnl" dirty="0"/>
              <a:t>Hay propiedades CSS para cada uno de los componentes de la caja, bien una única propiedad para especificar los valores de los cuatros lados (el nombre del componente), bien para un único lado (nombre del componente-lado).</a:t>
            </a:r>
          </a:p>
          <a:p>
            <a:pPr lvl="1"/>
            <a:endParaRPr lang="es-ES_tradnl" dirty="0"/>
          </a:p>
          <a:p>
            <a:pPr lvl="1"/>
            <a:endParaRPr lang="es-ES_tradnl" dirty="0"/>
          </a:p>
          <a:p>
            <a:pPr lvl="1"/>
            <a:r>
              <a:rPr lang="es-ES_tradnl" dirty="0"/>
              <a:t>Aunque también se puede especificar la anchura y altura del contenido, éste área va a depender también de otros factores como, por ejemplo, de si la caja sólo contiene texto u otras cajas y del modelo de formato visual.</a:t>
            </a:r>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8</a:t>
            </a:fld>
            <a:endParaRPr lang="es-ES" dirty="0"/>
          </a:p>
        </p:txBody>
      </p:sp>
      <p:graphicFrame>
        <p:nvGraphicFramePr>
          <p:cNvPr id="9" name="Tabla 8"/>
          <p:cNvGraphicFramePr>
            <a:graphicFrameLocks noGrp="1"/>
          </p:cNvGraphicFramePr>
          <p:nvPr>
            <p:extLst>
              <p:ext uri="{D42A27DB-BD31-4B8C-83A1-F6EECF244321}">
                <p14:modId xmlns:p14="http://schemas.microsoft.com/office/powerpoint/2010/main" val="1878603277"/>
              </p:ext>
            </p:extLst>
          </p:nvPr>
        </p:nvGraphicFramePr>
        <p:xfrm>
          <a:off x="1780032" y="3311144"/>
          <a:ext cx="6096000" cy="370840"/>
        </p:xfrm>
        <a:graphic>
          <a:graphicData uri="http://schemas.openxmlformats.org/drawingml/2006/table">
            <a:tbl>
              <a:tblPr firstRow="1" bandRow="1">
                <a:tableStyleId>{C083E6E3-FA7D-4D7B-A595-EF9225AFEA82}</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s-ES" b="0" dirty="0">
                          <a:hlinkClick r:id="rId3"/>
                        </a:rPr>
                        <a:t>Borde</a:t>
                      </a:r>
                      <a:endParaRPr lang="es-ES" b="0" dirty="0"/>
                    </a:p>
                  </a:txBody>
                  <a:tcPr/>
                </a:tc>
                <a:tc>
                  <a:txBody>
                    <a:bodyPr/>
                    <a:lstStyle/>
                    <a:p>
                      <a:pPr algn="ctr"/>
                      <a:r>
                        <a:rPr lang="es-ES" b="0" dirty="0">
                          <a:hlinkClick r:id="rId4"/>
                        </a:rPr>
                        <a:t>Margen</a:t>
                      </a:r>
                      <a:endParaRPr lang="es-ES" b="0" dirty="0"/>
                    </a:p>
                  </a:txBody>
                  <a:tcPr/>
                </a:tc>
                <a:tc>
                  <a:txBody>
                    <a:bodyPr/>
                    <a:lstStyle/>
                    <a:p>
                      <a:pPr algn="ctr"/>
                      <a:r>
                        <a:rPr lang="es-ES" b="0" dirty="0">
                          <a:hlinkClick r:id="rId5"/>
                        </a:rPr>
                        <a:t>Relleno</a:t>
                      </a:r>
                      <a:endParaRPr lang="es-ES" b="0" dirty="0"/>
                    </a:p>
                  </a:txBody>
                  <a:tcPr/>
                </a:tc>
                <a:extLst>
                  <a:ext uri="{0D108BD9-81ED-4DB2-BD59-A6C34878D82A}">
                    <a16:rowId xmlns:a16="http://schemas.microsoft.com/office/drawing/2014/main" val="10000"/>
                  </a:ext>
                </a:extLst>
              </a:tr>
            </a:tbl>
          </a:graphicData>
        </a:graphic>
      </p:graphicFrame>
      <p:graphicFrame>
        <p:nvGraphicFramePr>
          <p:cNvPr id="10" name="Tabla 9"/>
          <p:cNvGraphicFramePr>
            <a:graphicFrameLocks noGrp="1"/>
          </p:cNvGraphicFramePr>
          <p:nvPr>
            <p:extLst>
              <p:ext uri="{D42A27DB-BD31-4B8C-83A1-F6EECF244321}">
                <p14:modId xmlns:p14="http://schemas.microsoft.com/office/powerpoint/2010/main" val="3060693532"/>
              </p:ext>
            </p:extLst>
          </p:nvPr>
        </p:nvGraphicFramePr>
        <p:xfrm>
          <a:off x="1780032" y="5207508"/>
          <a:ext cx="6096000" cy="370840"/>
        </p:xfrm>
        <a:graphic>
          <a:graphicData uri="http://schemas.openxmlformats.org/drawingml/2006/table">
            <a:tbl>
              <a:tblPr firstRow="1" bandRow="1">
                <a:tableStyleId>{D27102A9-8310-4765-A935-A1911B00CA55}</a:tableStyleId>
              </a:tblPr>
              <a:tblGrid>
                <a:gridCol w="2426208">
                  <a:extLst>
                    <a:ext uri="{9D8B030D-6E8A-4147-A177-3AD203B41FA5}">
                      <a16:colId xmlns:a16="http://schemas.microsoft.com/office/drawing/2014/main" val="20000"/>
                    </a:ext>
                  </a:extLst>
                </a:gridCol>
                <a:gridCol w="3669792">
                  <a:extLst>
                    <a:ext uri="{9D8B030D-6E8A-4147-A177-3AD203B41FA5}">
                      <a16:colId xmlns:a16="http://schemas.microsoft.com/office/drawing/2014/main" val="20001"/>
                    </a:ext>
                  </a:extLst>
                </a:gridCol>
              </a:tblGrid>
              <a:tr h="370840">
                <a:tc>
                  <a:txBody>
                    <a:bodyPr/>
                    <a:lstStyle/>
                    <a:p>
                      <a:pPr algn="ctr"/>
                      <a:r>
                        <a:rPr lang="es-ES" b="0" dirty="0">
                          <a:hlinkClick r:id="rId6"/>
                        </a:rPr>
                        <a:t>Anchura y</a:t>
                      </a:r>
                      <a:r>
                        <a:rPr lang="es-ES" b="0" baseline="0" dirty="0">
                          <a:hlinkClick r:id="rId6"/>
                        </a:rPr>
                        <a:t> altura</a:t>
                      </a:r>
                      <a:endParaRPr lang="es-ES" b="0" dirty="0"/>
                    </a:p>
                  </a:txBody>
                  <a:tcPr/>
                </a:tc>
                <a:tc>
                  <a:txBody>
                    <a:bodyPr/>
                    <a:lstStyle/>
                    <a:p>
                      <a:pPr algn="ctr"/>
                      <a:r>
                        <a:rPr lang="es-ES" b="0" dirty="0">
                          <a:hlinkClick r:id="rId7"/>
                        </a:rPr>
                        <a:t>Limitación del</a:t>
                      </a:r>
                      <a:r>
                        <a:rPr lang="es-ES" b="0" baseline="0" dirty="0">
                          <a:hlinkClick r:id="rId7"/>
                        </a:rPr>
                        <a:t> área de contenido</a:t>
                      </a:r>
                      <a:endParaRPr lang="es-ES" b="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2264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CSS. Modelo de caja (4)</a:t>
            </a:r>
          </a:p>
        </p:txBody>
      </p:sp>
      <p:sp>
        <p:nvSpPr>
          <p:cNvPr id="3" name="Marcador de contenido 2"/>
          <p:cNvSpPr>
            <a:spLocks noGrp="1"/>
          </p:cNvSpPr>
          <p:nvPr>
            <p:ph idx="1"/>
          </p:nvPr>
        </p:nvSpPr>
        <p:spPr>
          <a:xfrm>
            <a:off x="828675" y="1600200"/>
            <a:ext cx="7486650" cy="4727448"/>
          </a:xfrm>
        </p:spPr>
        <p:txBody>
          <a:bodyPr>
            <a:normAutofit/>
          </a:bodyPr>
          <a:lstStyle/>
          <a:p>
            <a:r>
              <a:rPr lang="es-ES" dirty="0">
                <a:hlinkClick r:id="rId3" action="ppaction://hlinkfile"/>
              </a:rPr>
              <a:t>Ejemplo 1</a:t>
            </a:r>
            <a:endParaRPr lang="es-ES" dirty="0"/>
          </a:p>
          <a:p>
            <a:pPr lvl="1"/>
            <a:r>
              <a:rPr lang="es-ES" dirty="0"/>
              <a:t>Observa que el modelo de caja es válido para cualquier elementos del documento, sean de agrupamiento de contenido (</a:t>
            </a:r>
            <a:r>
              <a:rPr lang="es-ES" sz="1800" dirty="0">
                <a:latin typeface="Courier New" panose="02070309020205020404" pitchFamily="49" charset="0"/>
                <a:cs typeface="Courier New" panose="02070309020205020404" pitchFamily="49" charset="0"/>
              </a:rPr>
              <a:t>div</a:t>
            </a:r>
            <a:r>
              <a:rPr lang="es-ES" sz="1800" dirty="0"/>
              <a:t> </a:t>
            </a:r>
            <a:r>
              <a:rPr lang="es-ES" dirty="0"/>
              <a:t>y </a:t>
            </a:r>
            <a:r>
              <a:rPr lang="es-ES" sz="1800" dirty="0">
                <a:latin typeface="Courier New" panose="02070309020205020404" pitchFamily="49" charset="0"/>
                <a:cs typeface="Courier New" panose="02070309020205020404" pitchFamily="49" charset="0"/>
              </a:rPr>
              <a:t>p</a:t>
            </a:r>
            <a:r>
              <a:rPr lang="es-ES" dirty="0"/>
              <a:t>), de frase (</a:t>
            </a:r>
            <a:r>
              <a:rPr lang="es-ES" sz="1800" dirty="0" err="1">
                <a:latin typeface="Courier New" panose="02070309020205020404" pitchFamily="49" charset="0"/>
                <a:cs typeface="Courier New" panose="02070309020205020404" pitchFamily="49" charset="0"/>
              </a:rPr>
              <a:t>strong</a:t>
            </a:r>
            <a:r>
              <a:rPr lang="es-ES" dirty="0"/>
              <a:t>) o de otro tipo.</a:t>
            </a:r>
          </a:p>
          <a:p>
            <a:pPr lvl="2"/>
            <a:r>
              <a:rPr lang="es-ES" dirty="0"/>
              <a:t>Edita el ejemplo para quitar el comentario a la propiedad </a:t>
            </a:r>
            <a:r>
              <a:rPr lang="es-ES" dirty="0" err="1">
                <a:latin typeface="Courier New" panose="02070309020205020404" pitchFamily="49" charset="0"/>
                <a:cs typeface="Courier New" panose="02070309020205020404" pitchFamily="49" charset="0"/>
              </a:rPr>
              <a:t>height</a:t>
            </a:r>
            <a:r>
              <a:rPr lang="es-ES" dirty="0"/>
              <a:t> del párrafo y muéstralo de nuevo</a:t>
            </a:r>
          </a:p>
          <a:p>
            <a:r>
              <a:rPr lang="es-ES" dirty="0">
                <a:hlinkClick r:id="rId4" action="ppaction://hlinkfile"/>
              </a:rPr>
              <a:t>Ejemplo 2</a:t>
            </a:r>
            <a:endParaRPr lang="es-ES" dirty="0"/>
          </a:p>
          <a:p>
            <a:pPr lvl="1"/>
            <a:r>
              <a:rPr lang="es-ES" dirty="0"/>
              <a:t>Observa que para centrar un elemento de agrupamiento de contenido se debe especificar el mismo margen a izquierda y derecha, y que para establecer éste con independencia del ancho de su contenido se utiliza el valor </a:t>
            </a:r>
            <a:r>
              <a:rPr lang="es-ES" sz="1800" dirty="0">
                <a:latin typeface="Courier New" panose="02070309020205020404" pitchFamily="49" charset="0"/>
                <a:cs typeface="Courier New" panose="02070309020205020404" pitchFamily="49" charset="0"/>
              </a:rPr>
              <a:t>auto</a:t>
            </a:r>
            <a:r>
              <a:rPr lang="es-ES" dirty="0"/>
              <a:t>.</a:t>
            </a:r>
          </a:p>
          <a:p>
            <a:pPr lvl="2"/>
            <a:r>
              <a:rPr lang="es-ES" dirty="0"/>
              <a:t>Para los elementos de frase (</a:t>
            </a:r>
            <a:r>
              <a:rPr lang="es-ES" dirty="0" err="1"/>
              <a:t>p.e</a:t>
            </a:r>
            <a:r>
              <a:rPr lang="es-ES" dirty="0"/>
              <a:t>., </a:t>
            </a:r>
            <a:r>
              <a:rPr lang="es-ES" sz="1600" dirty="0" err="1">
                <a:latin typeface="Courier New" panose="02070309020205020404" pitchFamily="49" charset="0"/>
                <a:cs typeface="Courier New" panose="02070309020205020404" pitchFamily="49" charset="0"/>
              </a:rPr>
              <a:t>img</a:t>
            </a:r>
            <a:r>
              <a:rPr lang="es-ES" dirty="0"/>
              <a:t>) el alineamiento horizontal se establece mediante la propiedad </a:t>
            </a:r>
            <a:r>
              <a:rPr lang="es-ES" sz="1600" dirty="0" err="1">
                <a:latin typeface="Courier New" panose="02070309020205020404" pitchFamily="49" charset="0"/>
                <a:cs typeface="Courier New" panose="02070309020205020404" pitchFamily="49" charset="0"/>
                <a:hlinkClick r:id="rId5"/>
              </a:rPr>
              <a:t>text-align</a:t>
            </a:r>
            <a:r>
              <a:rPr lang="es-ES" dirty="0"/>
              <a:t> (de valor </a:t>
            </a:r>
            <a:r>
              <a:rPr lang="es-ES" sz="1600" dirty="0">
                <a:latin typeface="Courier New" panose="02070309020205020404" pitchFamily="49" charset="0"/>
                <a:cs typeface="Courier New" panose="02070309020205020404" pitchFamily="49" charset="0"/>
              </a:rPr>
              <a:t>center</a:t>
            </a:r>
            <a:r>
              <a:rPr lang="es-ES" dirty="0"/>
              <a:t> para indicar que quede centrado) y el vertical mediante la propiedad </a:t>
            </a:r>
            <a:r>
              <a:rPr lang="es-ES" sz="1600" dirty="0">
                <a:latin typeface="Courier New" panose="02070309020205020404" pitchFamily="49" charset="0"/>
                <a:cs typeface="Courier New" panose="02070309020205020404" pitchFamily="49" charset="0"/>
                <a:hlinkClick r:id="rId6"/>
              </a:rPr>
              <a:t>vertical-</a:t>
            </a:r>
            <a:r>
              <a:rPr lang="es-ES" sz="1600" dirty="0" err="1">
                <a:latin typeface="Courier New" panose="02070309020205020404" pitchFamily="49" charset="0"/>
                <a:cs typeface="Courier New" panose="02070309020205020404" pitchFamily="49" charset="0"/>
                <a:hlinkClick r:id="rId6"/>
              </a:rPr>
              <a:t>align</a:t>
            </a:r>
            <a:r>
              <a:rPr lang="es-ES" dirty="0"/>
              <a:t>.</a:t>
            </a:r>
          </a:p>
        </p:txBody>
      </p:sp>
      <p:sp>
        <p:nvSpPr>
          <p:cNvPr id="4" name="Marcador de fecha 3"/>
          <p:cNvSpPr>
            <a:spLocks noGrp="1"/>
          </p:cNvSpPr>
          <p:nvPr>
            <p:ph type="dt" sz="half" idx="10"/>
          </p:nvPr>
        </p:nvSpPr>
        <p:spPr/>
        <p:txBody>
          <a:bodyPr/>
          <a:lstStyle/>
          <a:p>
            <a:r>
              <a:rPr lang="es-ES"/>
              <a:t>17/09/2013</a:t>
            </a:r>
            <a:endParaRPr lang="es-ES" dirty="0"/>
          </a:p>
        </p:txBody>
      </p:sp>
      <p:sp>
        <p:nvSpPr>
          <p:cNvPr id="5" name="Marcador de pie de página 4"/>
          <p:cNvSpPr>
            <a:spLocks noGrp="1"/>
          </p:cNvSpPr>
          <p:nvPr>
            <p:ph type="ftr" sz="quarter" idx="11"/>
          </p:nvPr>
        </p:nvSpPr>
        <p:spPr/>
        <p:txBody>
          <a:bodyPr/>
          <a:lstStyle/>
          <a:p>
            <a:r>
              <a:rPr lang="es-ES"/>
              <a:t>Tecnologías básicas del lado cliente</a:t>
            </a:r>
            <a:endParaRPr lang="es-ES" dirty="0"/>
          </a:p>
        </p:txBody>
      </p:sp>
      <p:sp>
        <p:nvSpPr>
          <p:cNvPr id="6" name="Marcador de número de diapositiva 5"/>
          <p:cNvSpPr>
            <a:spLocks noGrp="1"/>
          </p:cNvSpPr>
          <p:nvPr>
            <p:ph type="sldNum" sz="quarter" idx="12"/>
          </p:nvPr>
        </p:nvSpPr>
        <p:spPr/>
        <p:txBody>
          <a:bodyPr/>
          <a:lstStyle/>
          <a:p>
            <a:fld id="{0FF54DE5-C571-48E8-A5BC-B369434E2F44}" type="slidenum">
              <a:rPr lang="es-ES" smtClean="0"/>
              <a:pPr/>
              <a:t>9</a:t>
            </a:fld>
            <a:endParaRPr lang="es-ES" dirty="0"/>
          </a:p>
        </p:txBody>
      </p:sp>
    </p:spTree>
    <p:extLst>
      <p:ext uri="{BB962C8B-B14F-4D97-AF65-F5344CB8AC3E}">
        <p14:creationId xmlns:p14="http://schemas.microsoft.com/office/powerpoint/2010/main" val="310706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SEW" id="{F7B8BBC3-AB77-4EEA-8B98-C81EA462E1C8}" vid="{4478B0AD-FCF8-42D1-BD0B-D530BA7D5B17}"/>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4921</Words>
  <Application>Microsoft Office PowerPoint</Application>
  <PresentationFormat>Presentación en pantalla (4:3)</PresentationFormat>
  <Paragraphs>466</Paragraphs>
  <Slides>30</Slides>
  <Notes>25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30</vt:i4>
      </vt:variant>
    </vt:vector>
  </HeadingPairs>
  <TitlesOfParts>
    <vt:vector size="38" baseType="lpstr">
      <vt:lpstr>Arial</vt:lpstr>
      <vt:lpstr>Consolas</vt:lpstr>
      <vt:lpstr>Courier New</vt:lpstr>
      <vt:lpstr>Euphemia</vt:lpstr>
      <vt:lpstr>Plantagenet Cherokee</vt:lpstr>
      <vt:lpstr>Symbol</vt:lpstr>
      <vt:lpstr>Wingdings</vt:lpstr>
      <vt:lpstr>Academic Literature 16x9</vt:lpstr>
      <vt:lpstr>Tecnologías básicas del lado cliente</vt:lpstr>
      <vt:lpstr>CSS. Sintaxis</vt:lpstr>
      <vt:lpstr>CSS. Algunos selectores (1)</vt:lpstr>
      <vt:lpstr>CSS. Algunos selectores (2)</vt:lpstr>
      <vt:lpstr>CSS 2.1. Categorías de propiedades</vt:lpstr>
      <vt:lpstr>CSS. Modelo de caja (1)</vt:lpstr>
      <vt:lpstr>CSS. Modelo de caja (2)</vt:lpstr>
      <vt:lpstr>CSS. Modelo de caja (3)</vt:lpstr>
      <vt:lpstr>CSS. Modelo de caja (4)</vt:lpstr>
      <vt:lpstr>CSS. Modelo de caja (5)</vt:lpstr>
      <vt:lpstr>CSS. Modelo de formato visual (1)</vt:lpstr>
      <vt:lpstr>CSS. Modelo de formato visual (2)</vt:lpstr>
      <vt:lpstr>CSS. Modelo de formato visual (3)</vt:lpstr>
      <vt:lpstr>CSS. Modelo de formato visual (4)</vt:lpstr>
      <vt:lpstr>CSS. Modelo de formato visual (5)</vt:lpstr>
      <vt:lpstr>CSS. Modelo de formato visual (6)</vt:lpstr>
      <vt:lpstr>CSS. Modelo de formato visual (7)</vt:lpstr>
      <vt:lpstr>CSS. Modelo de formato visual (8)</vt:lpstr>
      <vt:lpstr>CSS. Modelo de formato visual (9)</vt:lpstr>
      <vt:lpstr>CSS. Modelo de formato visual (9)</vt:lpstr>
      <vt:lpstr>CSS. Modelo de formato visual (10)</vt:lpstr>
      <vt:lpstr>CSS. Modelo de formato visual (11)</vt:lpstr>
      <vt:lpstr>CSS. Modelo de formato visual (12)</vt:lpstr>
      <vt:lpstr>CSS. Modelo de formato visual (13)</vt:lpstr>
      <vt:lpstr>CSS. Modelo de formato visual (14)</vt:lpstr>
      <vt:lpstr>CSS. Modelo de formato visual (15)</vt:lpstr>
      <vt:lpstr>CSS. Modelo de formato visual (16)</vt:lpstr>
      <vt:lpstr>CSS. Modelo de formato visual (17)</vt:lpstr>
      <vt:lpstr>CSS. Modelo de formato visual (18)</vt:lpstr>
      <vt:lpstr>Ejercicio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2013-05-12T11:40:31Z</dcterms:created>
  <dcterms:modified xsi:type="dcterms:W3CDTF">2016-10-04T07:26:45Z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TC034313809991</vt:lpwstr>
  </property>
</Properties>
</file>