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63" r:id="rId5"/>
    <p:sldId id="266" r:id="rId6"/>
    <p:sldId id="267" r:id="rId7"/>
    <p:sldId id="268" r:id="rId8"/>
    <p:sldId id="258" r:id="rId9"/>
    <p:sldId id="260" r:id="rId10"/>
    <p:sldId id="262" r:id="rId11"/>
    <p:sldId id="26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5400" autoAdjust="0"/>
  </p:normalViewPr>
  <p:slideViewPr>
    <p:cSldViewPr snapToGrid="0">
      <p:cViewPr varScale="1">
        <p:scale>
          <a:sx n="81" d="100"/>
          <a:sy n="81" d="100"/>
        </p:scale>
        <p:origin x="114"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56A2A-79D0-4361-A278-C44EB1C76DF9}" type="datetimeFigureOut">
              <a:rPr lang="en-US" smtClean="0"/>
              <a:t>4/12/2016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44818-EFC0-4591-9A58-6B4DC858EB32}" type="slidenum">
              <a:rPr lang="en-US" smtClean="0"/>
              <a:t>‹#›</a:t>
            </a:fld>
            <a:endParaRPr lang="en-US"/>
          </a:p>
        </p:txBody>
      </p:sp>
    </p:spTree>
    <p:extLst>
      <p:ext uri="{BB962C8B-B14F-4D97-AF65-F5344CB8AC3E}">
        <p14:creationId xmlns:p14="http://schemas.microsoft.com/office/powerpoint/2010/main" val="296859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44818-EFC0-4591-9A58-6B4DC858EB32}" type="slidenum">
              <a:rPr lang="en-US" smtClean="0"/>
              <a:t>6</a:t>
            </a:fld>
            <a:endParaRPr lang="en-US"/>
          </a:p>
        </p:txBody>
      </p:sp>
    </p:spTree>
    <p:extLst>
      <p:ext uri="{BB962C8B-B14F-4D97-AF65-F5344CB8AC3E}">
        <p14:creationId xmlns:p14="http://schemas.microsoft.com/office/powerpoint/2010/main" val="283312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44818-EFC0-4591-9A58-6B4DC858EB32}" type="slidenum">
              <a:rPr lang="en-US" smtClean="0"/>
              <a:t>7</a:t>
            </a:fld>
            <a:endParaRPr lang="en-US"/>
          </a:p>
        </p:txBody>
      </p:sp>
    </p:spTree>
    <p:extLst>
      <p:ext uri="{BB962C8B-B14F-4D97-AF65-F5344CB8AC3E}">
        <p14:creationId xmlns:p14="http://schemas.microsoft.com/office/powerpoint/2010/main" val="123023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Portfolio Website	</a:t>
            </a:r>
            <a:endParaRPr lang="en-US" dirty="0"/>
          </a:p>
        </p:txBody>
      </p:sp>
      <p:sp>
        <p:nvSpPr>
          <p:cNvPr id="3" name="Subtitle 2"/>
          <p:cNvSpPr>
            <a:spLocks noGrp="1"/>
          </p:cNvSpPr>
          <p:nvPr>
            <p:ph type="subTitle" idx="1"/>
          </p:nvPr>
        </p:nvSpPr>
        <p:spPr/>
        <p:txBody>
          <a:bodyPr>
            <a:normAutofit fontScale="92500" lnSpcReduction="20000"/>
          </a:bodyPr>
          <a:lstStyle/>
          <a:p>
            <a:pPr algn="ctr"/>
            <a:r>
              <a:rPr lang="en-US" sz="4800" dirty="0" smtClean="0"/>
              <a:t>Physical Design</a:t>
            </a:r>
          </a:p>
          <a:p>
            <a:pPr algn="ctr"/>
            <a:r>
              <a:rPr lang="en-US" sz="3000" dirty="0" smtClean="0"/>
              <a:t>By </a:t>
            </a:r>
            <a:r>
              <a:rPr lang="en-US" sz="3000" dirty="0" err="1" smtClean="0"/>
              <a:t>Dharmishta</a:t>
            </a:r>
            <a:r>
              <a:rPr lang="en-US" sz="3000" dirty="0" smtClean="0"/>
              <a:t> Ghosh</a:t>
            </a:r>
            <a:endParaRPr lang="en-US" sz="3000" dirty="0"/>
          </a:p>
        </p:txBody>
      </p:sp>
    </p:spTree>
    <p:extLst>
      <p:ext uri="{BB962C8B-B14F-4D97-AF65-F5344CB8AC3E}">
        <p14:creationId xmlns:p14="http://schemas.microsoft.com/office/powerpoint/2010/main" val="2675857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96685"/>
          </a:xfrm>
        </p:spPr>
        <p:txBody>
          <a:bodyPr/>
          <a:lstStyle/>
          <a:p>
            <a:r>
              <a:rPr lang="en-US" dirty="0" smtClean="0"/>
              <a:t>Time spent on the project</a:t>
            </a:r>
            <a:endParaRPr lang="en-US" dirty="0"/>
          </a:p>
        </p:txBody>
      </p:sp>
      <p:sp>
        <p:nvSpPr>
          <p:cNvPr id="3" name="Content Placeholder 2"/>
          <p:cNvSpPr>
            <a:spLocks noGrp="1"/>
          </p:cNvSpPr>
          <p:nvPr>
            <p:ph idx="1"/>
          </p:nvPr>
        </p:nvSpPr>
        <p:spPr>
          <a:xfrm>
            <a:off x="677334" y="1012370"/>
            <a:ext cx="8596668" cy="5682343"/>
          </a:xfrm>
        </p:spPr>
        <p:txBody>
          <a:bodyPr>
            <a:normAutofit/>
          </a:bodyPr>
          <a:lstStyle/>
          <a:p>
            <a:pPr>
              <a:buFont typeface="Wingdings" panose="05000000000000000000" pitchFamily="2" charset="2"/>
              <a:buChar char="§"/>
            </a:pPr>
            <a:r>
              <a:rPr lang="en-US" b="1" dirty="0" smtClean="0"/>
              <a:t>Project Outline – 6 days</a:t>
            </a:r>
          </a:p>
          <a:p>
            <a:pPr>
              <a:buFont typeface="Wingdings" panose="05000000000000000000" pitchFamily="2" charset="2"/>
              <a:buChar char="§"/>
            </a:pPr>
            <a:r>
              <a:rPr lang="en-US" b="1" dirty="0" smtClean="0"/>
              <a:t>Logical Design – 6 days</a:t>
            </a:r>
          </a:p>
          <a:p>
            <a:pPr>
              <a:buFont typeface="Wingdings" panose="05000000000000000000" pitchFamily="2" charset="2"/>
              <a:buChar char="§"/>
            </a:pPr>
            <a:r>
              <a:rPr lang="en-US" b="1" dirty="0" smtClean="0"/>
              <a:t>Color Scheme, Logo, Template – 4 days</a:t>
            </a:r>
          </a:p>
          <a:p>
            <a:pPr>
              <a:buFont typeface="Wingdings" panose="05000000000000000000" pitchFamily="2" charset="2"/>
              <a:buChar char="§"/>
            </a:pPr>
            <a:r>
              <a:rPr lang="en-US" b="1" dirty="0" smtClean="0"/>
              <a:t>Home page that includes external CSS file, Page Layout, Navigation Menu - 6 days</a:t>
            </a:r>
          </a:p>
          <a:p>
            <a:pPr>
              <a:buFont typeface="Wingdings" panose="05000000000000000000" pitchFamily="2" charset="2"/>
              <a:buChar char="§"/>
            </a:pPr>
            <a:r>
              <a:rPr lang="en-US" b="1" dirty="0"/>
              <a:t>Coding Website </a:t>
            </a:r>
            <a:r>
              <a:rPr lang="en-US" b="1" dirty="0" smtClean="0"/>
              <a:t>using Dreamweaver, HTML, and PHP - </a:t>
            </a:r>
            <a:r>
              <a:rPr lang="en-US" b="1" dirty="0"/>
              <a:t>10 </a:t>
            </a:r>
            <a:r>
              <a:rPr lang="en-US" b="1" dirty="0" smtClean="0"/>
              <a:t>days</a:t>
            </a:r>
          </a:p>
          <a:p>
            <a:pPr>
              <a:buFont typeface="Wingdings" panose="05000000000000000000" pitchFamily="2" charset="2"/>
              <a:buChar char="§"/>
            </a:pPr>
            <a:r>
              <a:rPr lang="en-US" b="1" dirty="0" smtClean="0"/>
              <a:t>Designing and Coding for database – 3 days</a:t>
            </a:r>
          </a:p>
          <a:p>
            <a:pPr>
              <a:buFont typeface="Wingdings" panose="05000000000000000000" pitchFamily="2" charset="2"/>
              <a:buChar char="§"/>
            </a:pPr>
            <a:r>
              <a:rPr lang="en-US" b="1" dirty="0" smtClean="0"/>
              <a:t>Administration Page – 9 days</a:t>
            </a:r>
          </a:p>
          <a:p>
            <a:pPr>
              <a:buFont typeface="Wingdings" panose="05000000000000000000" pitchFamily="2" charset="2"/>
              <a:buChar char="§"/>
            </a:pPr>
            <a:r>
              <a:rPr lang="en-US" b="1" dirty="0" smtClean="0"/>
              <a:t>Login page, About page – 2 days</a:t>
            </a:r>
          </a:p>
          <a:p>
            <a:pPr>
              <a:buFont typeface="Wingdings" panose="05000000000000000000" pitchFamily="2" charset="2"/>
              <a:buChar char="§"/>
            </a:pPr>
            <a:r>
              <a:rPr lang="en-US" b="1" dirty="0" smtClean="0"/>
              <a:t>Authorization script – 2 days</a:t>
            </a:r>
          </a:p>
          <a:p>
            <a:pPr>
              <a:buFont typeface="Wingdings" panose="05000000000000000000" pitchFamily="2" charset="2"/>
              <a:buChar char="§"/>
            </a:pPr>
            <a:r>
              <a:rPr lang="en-US" b="1" dirty="0" smtClean="0"/>
              <a:t>Physical Design – 3 days</a:t>
            </a:r>
          </a:p>
          <a:p>
            <a:pPr>
              <a:buFont typeface="Wingdings" panose="05000000000000000000" pitchFamily="2" charset="2"/>
              <a:buChar char="§"/>
            </a:pPr>
            <a:r>
              <a:rPr lang="en-US" b="1" dirty="0" smtClean="0"/>
              <a:t>Contact Page, Project Page, Gallery Page – 11days</a:t>
            </a:r>
          </a:p>
          <a:p>
            <a:pPr>
              <a:buFont typeface="Wingdings" panose="05000000000000000000" pitchFamily="2" charset="2"/>
              <a:buChar char="§"/>
            </a:pPr>
            <a:r>
              <a:rPr lang="en-US" b="1" dirty="0" smtClean="0"/>
              <a:t>Testing and Debugging – 3 days</a:t>
            </a:r>
          </a:p>
          <a:p>
            <a:pPr>
              <a:buFont typeface="Wingdings" panose="05000000000000000000" pitchFamily="2" charset="2"/>
              <a:buChar char="§"/>
            </a:pPr>
            <a:endParaRPr lang="en-US" b="1" dirty="0" smtClean="0"/>
          </a:p>
          <a:p>
            <a:pPr>
              <a:buFont typeface="Wingdings" panose="05000000000000000000" pitchFamily="2" charset="2"/>
              <a:buChar char="§"/>
            </a:pPr>
            <a:endParaRPr lang="en-US" b="1" dirty="0" smtClean="0"/>
          </a:p>
          <a:p>
            <a:pPr>
              <a:buFont typeface="Wingdings" panose="05000000000000000000" pitchFamily="2" charset="2"/>
              <a:buChar char="§"/>
            </a:pPr>
            <a:endParaRPr lang="en-US" b="1" dirty="0" smtClean="0"/>
          </a:p>
          <a:p>
            <a:pPr>
              <a:buFont typeface="Wingdings" panose="05000000000000000000" pitchFamily="2" charset="2"/>
              <a:buChar char="§"/>
            </a:pPr>
            <a:endParaRPr lang="en-US" b="1" dirty="0"/>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32563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96685"/>
          </a:xfrm>
        </p:spPr>
        <p:txBody>
          <a:bodyPr/>
          <a:lstStyle/>
          <a:p>
            <a:r>
              <a:rPr lang="en-US" dirty="0" smtClean="0"/>
              <a:t>Code References</a:t>
            </a:r>
            <a:endParaRPr lang="en-US" dirty="0"/>
          </a:p>
        </p:txBody>
      </p:sp>
      <p:sp>
        <p:nvSpPr>
          <p:cNvPr id="3" name="Content Placeholder 2"/>
          <p:cNvSpPr>
            <a:spLocks noGrp="1"/>
          </p:cNvSpPr>
          <p:nvPr>
            <p:ph idx="1"/>
          </p:nvPr>
        </p:nvSpPr>
        <p:spPr>
          <a:xfrm>
            <a:off x="677334" y="1012370"/>
            <a:ext cx="8596668" cy="5682343"/>
          </a:xfrm>
        </p:spPr>
        <p:txBody>
          <a:bodyPr>
            <a:normAutofit/>
          </a:bodyPr>
          <a:lstStyle/>
          <a:p>
            <a:pPr>
              <a:buFont typeface="+mj-lt"/>
              <a:buAutoNum type="arabicPeriod"/>
            </a:pPr>
            <a:r>
              <a:rPr lang="en-US" dirty="0" smtClean="0"/>
              <a:t>Books:</a:t>
            </a:r>
          </a:p>
          <a:p>
            <a:pPr lvl="1">
              <a:buFont typeface="Wingdings" panose="05000000000000000000" pitchFamily="2" charset="2"/>
              <a:buChar char="§"/>
            </a:pPr>
            <a:r>
              <a:rPr lang="en-US" dirty="0" smtClean="0"/>
              <a:t>Web Design by Stefan </a:t>
            </a:r>
            <a:r>
              <a:rPr lang="en-US" dirty="0" err="1" smtClean="0"/>
              <a:t>Mischook</a:t>
            </a:r>
            <a:endParaRPr lang="en-US" dirty="0" smtClean="0"/>
          </a:p>
          <a:p>
            <a:pPr lvl="1">
              <a:buFont typeface="Wingdings" panose="05000000000000000000" pitchFamily="2" charset="2"/>
              <a:buChar char="§"/>
            </a:pPr>
            <a:r>
              <a:rPr lang="en-US" dirty="0" smtClean="0"/>
              <a:t>PHP and MySQL for Dynamic websites, fourth edition by Larry Ullman</a:t>
            </a:r>
          </a:p>
          <a:p>
            <a:pPr lvl="1">
              <a:buFont typeface="Wingdings" panose="05000000000000000000" pitchFamily="2" charset="2"/>
              <a:buChar char="§"/>
            </a:pPr>
            <a:r>
              <a:rPr lang="en-US" dirty="0" err="1" smtClean="0"/>
              <a:t>Treehouse</a:t>
            </a:r>
            <a:r>
              <a:rPr lang="en-US" dirty="0" smtClean="0"/>
              <a:t> HTML5 Foundations by Matt West</a:t>
            </a:r>
          </a:p>
          <a:p>
            <a:pPr lvl="1">
              <a:buFont typeface="Wingdings" panose="05000000000000000000" pitchFamily="2" charset="2"/>
              <a:buChar char="§"/>
            </a:pPr>
            <a:r>
              <a:rPr lang="en-US" dirty="0" smtClean="0"/>
              <a:t>PHP and MySQL by Example by Ellie Quigley</a:t>
            </a:r>
          </a:p>
          <a:p>
            <a:pPr lvl="1">
              <a:buFont typeface="Wingdings" panose="05000000000000000000" pitchFamily="2" charset="2"/>
              <a:buChar char="§"/>
            </a:pPr>
            <a:r>
              <a:rPr lang="en-US" dirty="0" smtClean="0"/>
              <a:t>Adobe Dreamweaver CC, Classroom in a Book.</a:t>
            </a:r>
          </a:p>
          <a:p>
            <a:pPr lvl="1">
              <a:buFont typeface="Wingdings" panose="05000000000000000000" pitchFamily="2" charset="2"/>
              <a:buChar char="§"/>
            </a:pPr>
            <a:endParaRPr lang="en-US" dirty="0" smtClean="0"/>
          </a:p>
          <a:p>
            <a:pPr marL="0" indent="0">
              <a:buNone/>
            </a:pPr>
            <a:endParaRPr lang="en-US" dirty="0" smtClean="0"/>
          </a:p>
        </p:txBody>
      </p:sp>
    </p:spTree>
    <p:extLst>
      <p:ext uri="{BB962C8B-B14F-4D97-AF65-F5344CB8AC3E}">
        <p14:creationId xmlns:p14="http://schemas.microsoft.com/office/powerpoint/2010/main" val="2661321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678085745"/>
              </p:ext>
            </p:extLst>
          </p:nvPr>
        </p:nvGraphicFramePr>
        <p:xfrm>
          <a:off x="5599113" y="3084513"/>
          <a:ext cx="992187" cy="685800"/>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991440" imgH="685440" progId="Package">
                  <p:embed/>
                </p:oleObj>
              </mc:Choice>
              <mc:Fallback>
                <p:oleObj name="Packager Shell Object" showAsIcon="1" r:id="rId3" imgW="991440" imgH="685440" progId="Package">
                  <p:embed/>
                  <p:pic>
                    <p:nvPicPr>
                      <p:cNvPr id="0" name=""/>
                      <p:cNvPicPr/>
                      <p:nvPr/>
                    </p:nvPicPr>
                    <p:blipFill>
                      <a:blip r:embed="rId4"/>
                      <a:stretch>
                        <a:fillRect/>
                      </a:stretch>
                    </p:blipFill>
                    <p:spPr>
                      <a:xfrm>
                        <a:off x="5599113" y="3084513"/>
                        <a:ext cx="992187" cy="685800"/>
                      </a:xfrm>
                      <a:prstGeom prst="rect">
                        <a:avLst/>
                      </a:prstGeom>
                    </p:spPr>
                  </p:pic>
                </p:oleObj>
              </mc:Fallback>
            </mc:AlternateContent>
          </a:graphicData>
        </a:graphic>
      </p:graphicFrame>
    </p:spTree>
    <p:extLst>
      <p:ext uri="{BB962C8B-B14F-4D97-AF65-F5344CB8AC3E}">
        <p14:creationId xmlns:p14="http://schemas.microsoft.com/office/powerpoint/2010/main" val="347301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Structure – Overview 1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337502"/>
              </p:ext>
            </p:extLst>
          </p:nvPr>
        </p:nvGraphicFramePr>
        <p:xfrm>
          <a:off x="370113" y="1926771"/>
          <a:ext cx="9329060" cy="1621973"/>
        </p:xfrm>
        <a:graphic>
          <a:graphicData uri="http://schemas.openxmlformats.org/drawingml/2006/table">
            <a:tbl>
              <a:tblPr firstRow="1" bandRow="1">
                <a:tableStyleId>{5C22544A-7EE6-4342-B048-85BDC9FD1C3A}</a:tableStyleId>
              </a:tblPr>
              <a:tblGrid>
                <a:gridCol w="1865812"/>
                <a:gridCol w="1865812"/>
                <a:gridCol w="1865812"/>
                <a:gridCol w="1865812"/>
                <a:gridCol w="1865812"/>
              </a:tblGrid>
              <a:tr h="828241">
                <a:tc>
                  <a:txBody>
                    <a:bodyPr/>
                    <a:lstStyle/>
                    <a:p>
                      <a:endParaRPr lang="en-US" sz="2200" dirty="0"/>
                    </a:p>
                  </a:txBody>
                  <a:tcPr marL="110360" marR="110360" marT="55180" marB="55180"/>
                </a:tc>
                <a:tc>
                  <a:txBody>
                    <a:bodyPr/>
                    <a:lstStyle/>
                    <a:p>
                      <a:endParaRPr lang="en-US" sz="2200" dirty="0"/>
                    </a:p>
                  </a:txBody>
                  <a:tcPr marL="110360" marR="110360" marT="55180" marB="55180"/>
                </a:tc>
                <a:tc>
                  <a:txBody>
                    <a:bodyPr/>
                    <a:lstStyle/>
                    <a:p>
                      <a:pPr algn="ctr"/>
                      <a:r>
                        <a:rPr lang="en-US" sz="2200" dirty="0" smtClean="0"/>
                        <a:t>Home</a:t>
                      </a:r>
                      <a:r>
                        <a:rPr lang="en-US" sz="2200" baseline="0" dirty="0" smtClean="0"/>
                        <a:t> </a:t>
                      </a:r>
                      <a:endParaRPr lang="en-US" sz="2200" dirty="0"/>
                    </a:p>
                  </a:txBody>
                  <a:tcPr marL="110360" marR="110360" marT="55180" marB="55180"/>
                </a:tc>
                <a:tc>
                  <a:txBody>
                    <a:bodyPr/>
                    <a:lstStyle/>
                    <a:p>
                      <a:endParaRPr lang="en-US" sz="2200" dirty="0"/>
                    </a:p>
                  </a:txBody>
                  <a:tcPr marL="110360" marR="110360" marT="55180" marB="55180"/>
                </a:tc>
                <a:tc>
                  <a:txBody>
                    <a:bodyPr/>
                    <a:lstStyle/>
                    <a:p>
                      <a:endParaRPr lang="en-US" sz="2200" dirty="0"/>
                    </a:p>
                  </a:txBody>
                  <a:tcPr marL="110360" marR="110360" marT="55180" marB="55180"/>
                </a:tc>
              </a:tr>
              <a:tr h="793732">
                <a:tc>
                  <a:txBody>
                    <a:bodyPr/>
                    <a:lstStyle/>
                    <a:p>
                      <a:pPr algn="ctr"/>
                      <a:r>
                        <a:rPr lang="en-US" sz="2200" dirty="0" smtClean="0"/>
                        <a:t>About</a:t>
                      </a:r>
                      <a:endParaRPr lang="en-US" sz="2200" dirty="0"/>
                    </a:p>
                  </a:txBody>
                  <a:tcPr marL="110360" marR="110360" marT="55180" marB="55180"/>
                </a:tc>
                <a:tc>
                  <a:txBody>
                    <a:bodyPr/>
                    <a:lstStyle/>
                    <a:p>
                      <a:pPr algn="ctr"/>
                      <a:r>
                        <a:rPr lang="en-US" sz="2200" dirty="0" smtClean="0"/>
                        <a:t>Contact</a:t>
                      </a:r>
                      <a:endParaRPr lang="en-US" sz="2200" dirty="0"/>
                    </a:p>
                  </a:txBody>
                  <a:tcPr marL="110360" marR="110360" marT="55180" marB="55180"/>
                </a:tc>
                <a:tc>
                  <a:txBody>
                    <a:bodyPr/>
                    <a:lstStyle/>
                    <a:p>
                      <a:pPr algn="ctr"/>
                      <a:r>
                        <a:rPr lang="en-US" sz="2200" dirty="0" smtClean="0"/>
                        <a:t>Projects</a:t>
                      </a:r>
                      <a:endParaRPr lang="en-US" sz="2200" dirty="0"/>
                    </a:p>
                  </a:txBody>
                  <a:tcPr marL="110360" marR="110360" marT="55180" marB="55180"/>
                </a:tc>
                <a:tc>
                  <a:txBody>
                    <a:bodyPr/>
                    <a:lstStyle/>
                    <a:p>
                      <a:pPr algn="ctr"/>
                      <a:r>
                        <a:rPr lang="en-US" sz="2200" dirty="0" smtClean="0"/>
                        <a:t>Gallery</a:t>
                      </a:r>
                      <a:endParaRPr lang="en-US" sz="2200" dirty="0"/>
                    </a:p>
                  </a:txBody>
                  <a:tcPr marL="110360" marR="110360" marT="55180" marB="55180"/>
                </a:tc>
                <a:tc>
                  <a:txBody>
                    <a:bodyPr/>
                    <a:lstStyle/>
                    <a:p>
                      <a:pPr algn="ctr"/>
                      <a:r>
                        <a:rPr lang="en-US" sz="2200" dirty="0" smtClean="0"/>
                        <a:t>Login/Admin</a:t>
                      </a:r>
                      <a:endParaRPr lang="en-US" sz="2200" dirty="0"/>
                    </a:p>
                  </a:txBody>
                  <a:tcPr marL="110360" marR="110360" marT="55180" marB="55180"/>
                </a:tc>
              </a:tr>
            </a:tbl>
          </a:graphicData>
        </a:graphic>
      </p:graphicFrame>
      <p:cxnSp>
        <p:nvCxnSpPr>
          <p:cNvPr id="6" name="Straight Arrow Connector 5"/>
          <p:cNvCxnSpPr/>
          <p:nvPr/>
        </p:nvCxnSpPr>
        <p:spPr>
          <a:xfrm flipV="1">
            <a:off x="3973286" y="2514600"/>
            <a:ext cx="859971"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11505" y="2438398"/>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306286" y="2427514"/>
            <a:ext cx="3669383" cy="87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53886" y="4506686"/>
            <a:ext cx="0" cy="43542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0778" y="4299858"/>
            <a:ext cx="7478485" cy="435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265714" y="2514600"/>
            <a:ext cx="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939642" y="2439306"/>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760275" y="2439307"/>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p:cNvGraphicFramePr>
            <a:graphicFrameLocks/>
          </p:cNvGraphicFramePr>
          <p:nvPr>
            <p:extLst>
              <p:ext uri="{D42A27DB-BD31-4B8C-83A1-F6EECF244321}">
                <p14:modId xmlns:p14="http://schemas.microsoft.com/office/powerpoint/2010/main" val="4155601550"/>
              </p:ext>
            </p:extLst>
          </p:nvPr>
        </p:nvGraphicFramePr>
        <p:xfrm>
          <a:off x="213758" y="3913413"/>
          <a:ext cx="10200901" cy="1621973"/>
        </p:xfrm>
        <a:graphic>
          <a:graphicData uri="http://schemas.openxmlformats.org/drawingml/2006/table">
            <a:tbl>
              <a:tblPr firstRow="1" bandRow="1">
                <a:tableStyleId>{5C22544A-7EE6-4342-B048-85BDC9FD1C3A}</a:tableStyleId>
              </a:tblPr>
              <a:tblGrid>
                <a:gridCol w="2007717"/>
                <a:gridCol w="2007717"/>
                <a:gridCol w="2007717"/>
                <a:gridCol w="2007717"/>
                <a:gridCol w="2170033"/>
              </a:tblGrid>
              <a:tr h="828241">
                <a:tc>
                  <a:txBody>
                    <a:bodyPr/>
                    <a:lstStyle/>
                    <a:p>
                      <a:endParaRPr lang="en-US" sz="2200" dirty="0"/>
                    </a:p>
                  </a:txBody>
                  <a:tcPr marL="110360" marR="110360" marT="55180" marB="55180"/>
                </a:tc>
                <a:tc>
                  <a:txBody>
                    <a:bodyPr/>
                    <a:lstStyle/>
                    <a:p>
                      <a:endParaRPr lang="en-US" sz="2200" dirty="0"/>
                    </a:p>
                  </a:txBody>
                  <a:tcPr marL="110360" marR="110360" marT="55180" marB="55180"/>
                </a:tc>
                <a:tc>
                  <a:txBody>
                    <a:bodyPr/>
                    <a:lstStyle/>
                    <a:p>
                      <a:pPr algn="ctr"/>
                      <a:r>
                        <a:rPr lang="en-US" sz="2000" dirty="0" smtClean="0"/>
                        <a:t>Administration</a:t>
                      </a:r>
                      <a:r>
                        <a:rPr lang="en-US" sz="1800" baseline="0" dirty="0" smtClean="0"/>
                        <a:t> </a:t>
                      </a:r>
                      <a:endParaRPr lang="en-US" sz="1800" dirty="0"/>
                    </a:p>
                  </a:txBody>
                  <a:tcPr marL="110360" marR="110360" marT="55180" marB="55180"/>
                </a:tc>
                <a:tc>
                  <a:txBody>
                    <a:bodyPr/>
                    <a:lstStyle/>
                    <a:p>
                      <a:endParaRPr lang="en-US" sz="2200" dirty="0"/>
                    </a:p>
                  </a:txBody>
                  <a:tcPr marL="110360" marR="110360" marT="55180" marB="55180"/>
                </a:tc>
                <a:tc>
                  <a:txBody>
                    <a:bodyPr/>
                    <a:lstStyle/>
                    <a:p>
                      <a:endParaRPr lang="en-US" sz="2200" dirty="0"/>
                    </a:p>
                  </a:txBody>
                  <a:tcPr marL="110360" marR="110360" marT="55180" marB="55180"/>
                </a:tc>
              </a:tr>
              <a:tr h="793732">
                <a:tc>
                  <a:txBody>
                    <a:bodyPr/>
                    <a:lstStyle/>
                    <a:p>
                      <a:pPr algn="ctr"/>
                      <a:r>
                        <a:rPr lang="en-US" sz="2200" dirty="0" smtClean="0"/>
                        <a:t>Select</a:t>
                      </a:r>
                      <a:endParaRPr lang="en-US" sz="2200" dirty="0"/>
                    </a:p>
                  </a:txBody>
                  <a:tcPr marL="110360" marR="110360" marT="55180" marB="55180"/>
                </a:tc>
                <a:tc>
                  <a:txBody>
                    <a:bodyPr/>
                    <a:lstStyle/>
                    <a:p>
                      <a:pPr algn="ctr"/>
                      <a:r>
                        <a:rPr lang="en-US" sz="2200" dirty="0" smtClean="0"/>
                        <a:t>Insert</a:t>
                      </a:r>
                      <a:endParaRPr lang="en-US" sz="2200" dirty="0"/>
                    </a:p>
                  </a:txBody>
                  <a:tcPr marL="110360" marR="110360" marT="55180" marB="55180"/>
                </a:tc>
                <a:tc>
                  <a:txBody>
                    <a:bodyPr/>
                    <a:lstStyle/>
                    <a:p>
                      <a:pPr algn="ctr"/>
                      <a:r>
                        <a:rPr lang="en-US" sz="2200" dirty="0" smtClean="0"/>
                        <a:t>Update</a:t>
                      </a:r>
                      <a:endParaRPr lang="en-US" sz="2200" dirty="0"/>
                    </a:p>
                  </a:txBody>
                  <a:tcPr marL="110360" marR="110360" marT="55180" marB="55180"/>
                </a:tc>
                <a:tc>
                  <a:txBody>
                    <a:bodyPr/>
                    <a:lstStyle/>
                    <a:p>
                      <a:pPr algn="ctr"/>
                      <a:r>
                        <a:rPr lang="en-US" sz="2200" dirty="0" smtClean="0"/>
                        <a:t>Delete</a:t>
                      </a:r>
                      <a:endParaRPr lang="en-US" sz="2200" dirty="0"/>
                    </a:p>
                  </a:txBody>
                  <a:tcPr marL="110360" marR="110360" marT="55180" marB="55180"/>
                </a:tc>
                <a:tc>
                  <a:txBody>
                    <a:bodyPr/>
                    <a:lstStyle/>
                    <a:p>
                      <a:pPr algn="ctr"/>
                      <a:r>
                        <a:rPr lang="en-US" sz="2200" dirty="0" smtClean="0"/>
                        <a:t>Logout</a:t>
                      </a:r>
                      <a:endParaRPr lang="en-US" sz="2200" dirty="0"/>
                    </a:p>
                  </a:txBody>
                  <a:tcPr marL="110360" marR="110360" marT="55180" marB="55180"/>
                </a:tc>
              </a:tr>
            </a:tbl>
          </a:graphicData>
        </a:graphic>
      </p:graphicFrame>
      <p:cxnSp>
        <p:nvCxnSpPr>
          <p:cNvPr id="42" name="Straight Arrow Connector 41"/>
          <p:cNvCxnSpPr/>
          <p:nvPr/>
        </p:nvCxnSpPr>
        <p:spPr>
          <a:xfrm>
            <a:off x="3110594" y="4343401"/>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457326" y="2416627"/>
            <a:ext cx="0" cy="43542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57326" y="2416627"/>
            <a:ext cx="732064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400175" y="4372427"/>
            <a:ext cx="7622721" cy="417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394732" y="4343401"/>
            <a:ext cx="5443" cy="457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055105" y="4365172"/>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041830" y="4387707"/>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022896" y="4399970"/>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991887" y="2438398"/>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33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Structure – Overview2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70667"/>
              </p:ext>
            </p:extLst>
          </p:nvPr>
        </p:nvGraphicFramePr>
        <p:xfrm>
          <a:off x="963385" y="1973943"/>
          <a:ext cx="7739744" cy="1621973"/>
        </p:xfrm>
        <a:graphic>
          <a:graphicData uri="http://schemas.openxmlformats.org/drawingml/2006/table">
            <a:tbl>
              <a:tblPr firstRow="1" bandRow="1">
                <a:tableStyleId>{5C22544A-7EE6-4342-B048-85BDC9FD1C3A}</a:tableStyleId>
              </a:tblPr>
              <a:tblGrid>
                <a:gridCol w="1934936"/>
                <a:gridCol w="1934936"/>
                <a:gridCol w="1934936"/>
                <a:gridCol w="1934936"/>
              </a:tblGrid>
              <a:tr h="828241">
                <a:tc>
                  <a:txBody>
                    <a:bodyPr/>
                    <a:lstStyle/>
                    <a:p>
                      <a:endParaRPr lang="en-US" sz="2200" dirty="0"/>
                    </a:p>
                  </a:txBody>
                  <a:tcPr marL="110360" marR="110360" marT="55180" marB="55180"/>
                </a:tc>
                <a:tc>
                  <a:txBody>
                    <a:bodyPr/>
                    <a:lstStyle/>
                    <a:p>
                      <a:pPr algn="ctr"/>
                      <a:r>
                        <a:rPr lang="en-US" sz="2200" dirty="0" smtClean="0"/>
                        <a:t>Projects</a:t>
                      </a:r>
                      <a:endParaRPr lang="en-US" sz="2200" dirty="0"/>
                    </a:p>
                  </a:txBody>
                  <a:tcPr marL="110360" marR="110360" marT="55180" marB="55180"/>
                </a:tc>
                <a:tc>
                  <a:txBody>
                    <a:bodyPr/>
                    <a:lstStyle/>
                    <a:p>
                      <a:endParaRPr lang="en-US" sz="2200" dirty="0"/>
                    </a:p>
                  </a:txBody>
                  <a:tcPr marL="110360" marR="110360" marT="55180" marB="55180"/>
                </a:tc>
                <a:tc>
                  <a:txBody>
                    <a:bodyPr/>
                    <a:lstStyle/>
                    <a:p>
                      <a:endParaRPr lang="en-US" sz="2200" dirty="0"/>
                    </a:p>
                  </a:txBody>
                  <a:tcPr marL="110360" marR="110360" marT="55180" marB="55180"/>
                </a:tc>
              </a:tr>
              <a:tr h="793732">
                <a:tc>
                  <a:txBody>
                    <a:bodyPr/>
                    <a:lstStyle/>
                    <a:p>
                      <a:pPr algn="ctr"/>
                      <a:r>
                        <a:rPr lang="en-US" sz="2200" dirty="0" err="1" smtClean="0"/>
                        <a:t>Javascript</a:t>
                      </a:r>
                      <a:endParaRPr lang="en-US" sz="2200" dirty="0"/>
                    </a:p>
                  </a:txBody>
                  <a:tcPr marL="110360" marR="110360" marT="55180" marB="55180"/>
                </a:tc>
                <a:tc>
                  <a:txBody>
                    <a:bodyPr/>
                    <a:lstStyle/>
                    <a:p>
                      <a:pPr algn="ctr"/>
                      <a:r>
                        <a:rPr lang="en-US" sz="2200" dirty="0" smtClean="0"/>
                        <a:t>PHP/MySQL</a:t>
                      </a:r>
                      <a:endParaRPr lang="en-US" sz="2200" dirty="0"/>
                    </a:p>
                  </a:txBody>
                  <a:tcPr marL="110360" marR="110360" marT="55180" marB="55180"/>
                </a:tc>
                <a:tc>
                  <a:txBody>
                    <a:bodyPr/>
                    <a:lstStyle/>
                    <a:p>
                      <a:pPr algn="ctr"/>
                      <a:r>
                        <a:rPr lang="en-US" sz="2200" dirty="0" smtClean="0"/>
                        <a:t>Dreamweaver</a:t>
                      </a:r>
                      <a:endParaRPr lang="en-US" sz="2200" dirty="0"/>
                    </a:p>
                  </a:txBody>
                  <a:tcPr marL="110360" marR="110360" marT="55180" marB="55180"/>
                </a:tc>
                <a:tc>
                  <a:txBody>
                    <a:bodyPr/>
                    <a:lstStyle/>
                    <a:p>
                      <a:pPr algn="ctr"/>
                      <a:r>
                        <a:rPr lang="en-US" sz="2200" dirty="0" smtClean="0"/>
                        <a:t>Java</a:t>
                      </a:r>
                      <a:endParaRPr lang="en-US" sz="2200" dirty="0"/>
                    </a:p>
                  </a:txBody>
                  <a:tcPr marL="110360" marR="110360" marT="55180" marB="55180"/>
                </a:tc>
              </a:tr>
            </a:tbl>
          </a:graphicData>
        </a:graphic>
      </p:graphicFrame>
      <p:cxnSp>
        <p:nvCxnSpPr>
          <p:cNvPr id="6" name="Straight Arrow Connector 5"/>
          <p:cNvCxnSpPr/>
          <p:nvPr/>
        </p:nvCxnSpPr>
        <p:spPr>
          <a:xfrm flipV="1">
            <a:off x="3973286" y="2514600"/>
            <a:ext cx="859971"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04777" y="2485570"/>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306286" y="2427514"/>
            <a:ext cx="3669383" cy="87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53886" y="4506686"/>
            <a:ext cx="0" cy="43542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0778" y="4299858"/>
            <a:ext cx="7478485" cy="435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265714" y="2514600"/>
            <a:ext cx="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532914" y="2486478"/>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p:cNvGraphicFramePr>
            <a:graphicFrameLocks/>
          </p:cNvGraphicFramePr>
          <p:nvPr>
            <p:extLst>
              <p:ext uri="{D42A27DB-BD31-4B8C-83A1-F6EECF244321}">
                <p14:modId xmlns:p14="http://schemas.microsoft.com/office/powerpoint/2010/main" val="1689003757"/>
              </p:ext>
            </p:extLst>
          </p:nvPr>
        </p:nvGraphicFramePr>
        <p:xfrm>
          <a:off x="677332" y="3886199"/>
          <a:ext cx="9225620" cy="1621973"/>
        </p:xfrm>
        <a:graphic>
          <a:graphicData uri="http://schemas.openxmlformats.org/drawingml/2006/table">
            <a:tbl>
              <a:tblPr firstRow="1" bandRow="1">
                <a:tableStyleId>{5C22544A-7EE6-4342-B048-85BDC9FD1C3A}</a:tableStyleId>
              </a:tblPr>
              <a:tblGrid>
                <a:gridCol w="1845124"/>
                <a:gridCol w="1845124"/>
                <a:gridCol w="1845124"/>
                <a:gridCol w="1845124"/>
                <a:gridCol w="1845124"/>
              </a:tblGrid>
              <a:tr h="828241">
                <a:tc>
                  <a:txBody>
                    <a:bodyPr/>
                    <a:lstStyle/>
                    <a:p>
                      <a:endParaRPr lang="en-US" sz="2200" dirty="0"/>
                    </a:p>
                  </a:txBody>
                  <a:tcPr marL="110360" marR="110360" marT="55180" marB="55180"/>
                </a:tc>
                <a:tc>
                  <a:txBody>
                    <a:bodyPr/>
                    <a:lstStyle/>
                    <a:p>
                      <a:endParaRPr lang="en-US" sz="2200" dirty="0"/>
                    </a:p>
                  </a:txBody>
                  <a:tcPr marL="110360" marR="110360" marT="55180" marB="55180"/>
                </a:tc>
                <a:tc>
                  <a:txBody>
                    <a:bodyPr/>
                    <a:lstStyle/>
                    <a:p>
                      <a:pPr algn="ctr"/>
                      <a:r>
                        <a:rPr lang="en-US" sz="2000" dirty="0" smtClean="0"/>
                        <a:t>Gallery</a:t>
                      </a:r>
                      <a:r>
                        <a:rPr lang="en-US" sz="1800" baseline="0" dirty="0" smtClean="0"/>
                        <a:t> </a:t>
                      </a:r>
                      <a:endParaRPr lang="en-US" sz="1800" dirty="0"/>
                    </a:p>
                  </a:txBody>
                  <a:tcPr marL="110360" marR="110360" marT="55180" marB="55180"/>
                </a:tc>
                <a:tc>
                  <a:txBody>
                    <a:bodyPr/>
                    <a:lstStyle/>
                    <a:p>
                      <a:endParaRPr lang="en-US" sz="2200" dirty="0"/>
                    </a:p>
                  </a:txBody>
                  <a:tcPr marL="110360" marR="110360" marT="55180" marB="55180"/>
                </a:tc>
                <a:tc>
                  <a:txBody>
                    <a:bodyPr/>
                    <a:lstStyle/>
                    <a:p>
                      <a:endParaRPr lang="en-US" sz="2200" dirty="0"/>
                    </a:p>
                  </a:txBody>
                  <a:tcPr marL="110360" marR="110360" marT="55180" marB="55180"/>
                </a:tc>
              </a:tr>
              <a:tr h="793732">
                <a:tc>
                  <a:txBody>
                    <a:bodyPr/>
                    <a:lstStyle/>
                    <a:p>
                      <a:pPr algn="ctr"/>
                      <a:r>
                        <a:rPr lang="en-US" sz="2200" dirty="0" smtClean="0"/>
                        <a:t>Painting</a:t>
                      </a:r>
                      <a:endParaRPr lang="en-US" sz="2200" dirty="0"/>
                    </a:p>
                  </a:txBody>
                  <a:tcPr marL="110360" marR="110360" marT="55180" marB="55180"/>
                </a:tc>
                <a:tc>
                  <a:txBody>
                    <a:bodyPr/>
                    <a:lstStyle/>
                    <a:p>
                      <a:pPr algn="ctr"/>
                      <a:r>
                        <a:rPr lang="en-US" sz="2200" dirty="0" smtClean="0"/>
                        <a:t>Drawing</a:t>
                      </a:r>
                      <a:endParaRPr lang="en-US" sz="2200" dirty="0"/>
                    </a:p>
                  </a:txBody>
                  <a:tcPr marL="110360" marR="110360" marT="55180" marB="55180"/>
                </a:tc>
                <a:tc>
                  <a:txBody>
                    <a:bodyPr/>
                    <a:lstStyle/>
                    <a:p>
                      <a:pPr algn="ctr"/>
                      <a:r>
                        <a:rPr lang="en-US" sz="2200" dirty="0" smtClean="0"/>
                        <a:t>Flash</a:t>
                      </a:r>
                      <a:endParaRPr lang="en-US" sz="2200" dirty="0"/>
                    </a:p>
                  </a:txBody>
                  <a:tcPr marL="110360" marR="110360" marT="55180" marB="55180"/>
                </a:tc>
                <a:tc>
                  <a:txBody>
                    <a:bodyPr/>
                    <a:lstStyle/>
                    <a:p>
                      <a:pPr algn="ctr"/>
                      <a:r>
                        <a:rPr lang="en-US" sz="2200" dirty="0" smtClean="0"/>
                        <a:t>2D/3D</a:t>
                      </a:r>
                      <a:r>
                        <a:rPr lang="en-US" sz="2200" baseline="0" dirty="0" smtClean="0"/>
                        <a:t> Design</a:t>
                      </a:r>
                      <a:endParaRPr lang="en-US" sz="2200" dirty="0"/>
                    </a:p>
                  </a:txBody>
                  <a:tcPr marL="110360" marR="110360" marT="55180" marB="55180"/>
                </a:tc>
                <a:tc>
                  <a:txBody>
                    <a:bodyPr/>
                    <a:lstStyle/>
                    <a:p>
                      <a:pPr algn="ctr"/>
                      <a:r>
                        <a:rPr lang="en-US" sz="2200" dirty="0" smtClean="0"/>
                        <a:t>Photography</a:t>
                      </a:r>
                      <a:endParaRPr lang="en-US" sz="2200" dirty="0"/>
                    </a:p>
                  </a:txBody>
                  <a:tcPr marL="110360" marR="110360" marT="55180" marB="55180"/>
                </a:tc>
              </a:tr>
            </a:tbl>
          </a:graphicData>
        </a:graphic>
      </p:graphicFrame>
      <p:cxnSp>
        <p:nvCxnSpPr>
          <p:cNvPr id="42" name="Straight Arrow Connector 41"/>
          <p:cNvCxnSpPr/>
          <p:nvPr/>
        </p:nvCxnSpPr>
        <p:spPr>
          <a:xfrm>
            <a:off x="2990594" y="4343401"/>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50598" y="2463799"/>
            <a:ext cx="0" cy="43542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072370" y="2475592"/>
            <a:ext cx="5482316" cy="1043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06286" y="4345213"/>
            <a:ext cx="7622721" cy="417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325335" y="4343401"/>
            <a:ext cx="5443" cy="457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961163" y="4365172"/>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950528" y="4397829"/>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929007" y="4397830"/>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585159" y="2485570"/>
            <a:ext cx="10886" cy="435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72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20485"/>
          </a:xfrm>
        </p:spPr>
        <p:txBody>
          <a:bodyPr>
            <a:normAutofit fontScale="90000"/>
          </a:bodyPr>
          <a:lstStyle/>
          <a:p>
            <a:r>
              <a:rPr lang="en-US" dirty="0" smtClean="0"/>
              <a:t>Code Structure - 1</a:t>
            </a:r>
            <a:endParaRPr lang="en-US" dirty="0"/>
          </a:p>
        </p:txBody>
      </p:sp>
      <p:sp>
        <p:nvSpPr>
          <p:cNvPr id="3" name="Content Placeholder 2"/>
          <p:cNvSpPr>
            <a:spLocks noGrp="1"/>
          </p:cNvSpPr>
          <p:nvPr>
            <p:ph idx="1"/>
          </p:nvPr>
        </p:nvSpPr>
        <p:spPr>
          <a:xfrm>
            <a:off x="677334" y="947057"/>
            <a:ext cx="8596668" cy="5780314"/>
          </a:xfrm>
        </p:spPr>
        <p:txBody>
          <a:bodyPr/>
          <a:lstStyle/>
          <a:p>
            <a:r>
              <a:rPr lang="en-US" dirty="0" err="1" smtClean="0"/>
              <a:t>dglibrary.php</a:t>
            </a:r>
            <a:r>
              <a:rPr lang="en-US" dirty="0" smtClean="0"/>
              <a:t> – This </a:t>
            </a:r>
            <a:r>
              <a:rPr lang="en-US" dirty="0" err="1" smtClean="0"/>
              <a:t>php</a:t>
            </a:r>
            <a:r>
              <a:rPr lang="en-US" dirty="0" smtClean="0"/>
              <a:t> file establishes the MySQL database connection and uses the database “</a:t>
            </a:r>
            <a:r>
              <a:rPr lang="en-US" dirty="0" err="1" smtClean="0"/>
              <a:t>dgportfolio</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12060854"/>
              </p:ext>
            </p:extLst>
          </p:nvPr>
        </p:nvGraphicFramePr>
        <p:xfrm>
          <a:off x="801406" y="1685340"/>
          <a:ext cx="8128000" cy="3754120"/>
        </p:xfrm>
        <a:graphic>
          <a:graphicData uri="http://schemas.openxmlformats.org/drawingml/2006/table">
            <a:tbl>
              <a:tblPr firstRow="1" bandRow="1">
                <a:tableStyleId>{5C22544A-7EE6-4342-B048-85BDC9FD1C3A}</a:tableStyleId>
              </a:tblPr>
              <a:tblGrid>
                <a:gridCol w="2121256"/>
                <a:gridCol w="6006744"/>
              </a:tblGrid>
              <a:tr h="370840">
                <a:tc>
                  <a:txBody>
                    <a:bodyPr/>
                    <a:lstStyle/>
                    <a:p>
                      <a:r>
                        <a:rPr lang="en-US" dirty="0" smtClean="0"/>
                        <a:t>Methods</a:t>
                      </a:r>
                      <a:endParaRPr lang="en-US" dirty="0"/>
                    </a:p>
                  </a:txBody>
                  <a:tcPr/>
                </a:tc>
                <a:tc>
                  <a:txBody>
                    <a:bodyPr/>
                    <a:lstStyle/>
                    <a:p>
                      <a:r>
                        <a:rPr lang="en-US" dirty="0" smtClean="0"/>
                        <a:t>Description</a:t>
                      </a:r>
                      <a:endParaRPr lang="en-US" dirty="0"/>
                    </a:p>
                  </a:txBody>
                  <a:tcPr/>
                </a:tc>
              </a:tr>
              <a:tr h="268276">
                <a:tc>
                  <a:txBody>
                    <a:bodyPr/>
                    <a:lstStyle/>
                    <a:p>
                      <a:r>
                        <a:rPr lang="en-US" dirty="0" err="1" smtClean="0"/>
                        <a:t>mysqli</a:t>
                      </a:r>
                      <a:r>
                        <a:rPr lang="en-US" dirty="0" smtClean="0"/>
                        <a:t>()</a:t>
                      </a:r>
                      <a:endParaRPr lang="en-US" dirty="0"/>
                    </a:p>
                  </a:txBody>
                  <a:tcPr/>
                </a:tc>
                <a:tc>
                  <a:txBody>
                    <a:bodyPr/>
                    <a:lstStyle/>
                    <a:p>
                      <a:r>
                        <a:rPr lang="en-US" dirty="0" err="1" smtClean="0"/>
                        <a:t>mysqli</a:t>
                      </a:r>
                      <a:r>
                        <a:rPr lang="en-US" dirty="0" smtClean="0"/>
                        <a:t>($server,$username,$password,$</a:t>
                      </a:r>
                      <a:r>
                        <a:rPr lang="en-US" dirty="0" err="1" smtClean="0"/>
                        <a:t>db</a:t>
                      </a:r>
                      <a:r>
                        <a:rPr lang="en-US" dirty="0" smtClean="0"/>
                        <a:t>)</a:t>
                      </a:r>
                      <a:r>
                        <a:rPr lang="en-US" baseline="0" dirty="0" smtClean="0"/>
                        <a:t> </a:t>
                      </a:r>
                    </a:p>
                    <a:p>
                      <a:r>
                        <a:rPr lang="en-US" baseline="0" dirty="0" smtClean="0"/>
                        <a:t>It establishes a connection to the MySQL server. Returns true if all the parameters are valid.</a:t>
                      </a:r>
                      <a:endParaRPr lang="en-US" dirty="0"/>
                    </a:p>
                  </a:txBody>
                  <a:tcPr/>
                </a:tc>
              </a:tr>
              <a:tr h="370840">
                <a:tc>
                  <a:txBody>
                    <a:bodyPr/>
                    <a:lstStyle/>
                    <a:p>
                      <a:r>
                        <a:rPr lang="en-US" dirty="0" err="1" smtClean="0"/>
                        <a:t>mysql_select_db</a:t>
                      </a:r>
                      <a:r>
                        <a:rPr lang="en-US" dirty="0" smtClean="0"/>
                        <a:t>()</a:t>
                      </a:r>
                      <a:endParaRPr lang="en-US" dirty="0"/>
                    </a:p>
                  </a:txBody>
                  <a:tcPr/>
                </a:tc>
                <a:tc>
                  <a:txBody>
                    <a:bodyPr/>
                    <a:lstStyle/>
                    <a:p>
                      <a:r>
                        <a:rPr lang="en-US" dirty="0" err="1" smtClean="0"/>
                        <a:t>mysql_select_db</a:t>
                      </a:r>
                      <a:r>
                        <a:rPr lang="en-US" dirty="0" smtClean="0"/>
                        <a:t>($</a:t>
                      </a:r>
                      <a:r>
                        <a:rPr lang="en-US" dirty="0" err="1" smtClean="0"/>
                        <a:t>db</a:t>
                      </a:r>
                      <a:r>
                        <a:rPr lang="en-US" dirty="0" smtClean="0"/>
                        <a:t>)</a:t>
                      </a:r>
                    </a:p>
                    <a:p>
                      <a:r>
                        <a:rPr lang="en-US" dirty="0" smtClean="0"/>
                        <a:t>It selects the database</a:t>
                      </a:r>
                      <a:endParaRPr lang="en-US" dirty="0"/>
                    </a:p>
                  </a:txBody>
                  <a:tcPr/>
                </a:tc>
              </a:tr>
              <a:tr h="370840">
                <a:tc>
                  <a:txBody>
                    <a:bodyPr/>
                    <a:lstStyle/>
                    <a:p>
                      <a:r>
                        <a:rPr lang="en-US" dirty="0" err="1" smtClean="0"/>
                        <a:t>mysql_error</a:t>
                      </a:r>
                      <a:r>
                        <a:rPr lang="en-US" dirty="0" smtClean="0"/>
                        <a:t>()</a:t>
                      </a:r>
                      <a:endParaRPr lang="en-US" dirty="0"/>
                    </a:p>
                  </a:txBody>
                  <a:tcPr/>
                </a:tc>
                <a:tc>
                  <a:txBody>
                    <a:bodyPr/>
                    <a:lstStyle/>
                    <a:p>
                      <a:r>
                        <a:rPr lang="en-US" dirty="0" smtClean="0"/>
                        <a:t>It</a:t>
                      </a:r>
                      <a:r>
                        <a:rPr lang="en-US" baseline="0" dirty="0" smtClean="0"/>
                        <a:t> returns  the numerical value of the error message from the previous MySQL operation. </a:t>
                      </a:r>
                      <a:endParaRPr lang="en-US" dirty="0"/>
                    </a:p>
                  </a:txBody>
                  <a:tcPr/>
                </a:tc>
              </a:tr>
              <a:tr h="370840">
                <a:tc>
                  <a:txBody>
                    <a:bodyPr/>
                    <a:lstStyle/>
                    <a:p>
                      <a:r>
                        <a:rPr lang="en-US" dirty="0" smtClean="0"/>
                        <a:t>die()</a:t>
                      </a:r>
                      <a:endParaRPr lang="en-US" dirty="0"/>
                    </a:p>
                  </a:txBody>
                  <a:tcPr/>
                </a:tc>
                <a:tc>
                  <a:txBody>
                    <a:bodyPr/>
                    <a:lstStyle/>
                    <a:p>
                      <a:r>
                        <a:rPr lang="en-US" dirty="0" smtClean="0"/>
                        <a:t>die(</a:t>
                      </a:r>
                      <a:r>
                        <a:rPr lang="en-US" dirty="0" err="1" smtClean="0"/>
                        <a:t>mysql_error</a:t>
                      </a:r>
                      <a:r>
                        <a:rPr lang="en-US" dirty="0" smtClean="0"/>
                        <a:t>())</a:t>
                      </a:r>
                    </a:p>
                    <a:p>
                      <a:r>
                        <a:rPr lang="en-US" dirty="0" smtClean="0"/>
                        <a:t>It is an error management function. When it is called, the entire script is terminated. The error message will be printed out in the browser.</a:t>
                      </a:r>
                      <a:endParaRPr lang="en-US" dirty="0"/>
                    </a:p>
                  </a:txBody>
                  <a:tcPr/>
                </a:tc>
              </a:tr>
            </a:tbl>
          </a:graphicData>
        </a:graphic>
      </p:graphicFrame>
    </p:spTree>
    <p:extLst>
      <p:ext uri="{BB962C8B-B14F-4D97-AF65-F5344CB8AC3E}">
        <p14:creationId xmlns:p14="http://schemas.microsoft.com/office/powerpoint/2010/main" val="144013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759660"/>
          </a:xfrm>
        </p:spPr>
        <p:txBody>
          <a:bodyPr>
            <a:normAutofit/>
          </a:bodyPr>
          <a:lstStyle/>
          <a:p>
            <a:r>
              <a:rPr lang="en-US" dirty="0"/>
              <a:t>Code Structure - </a:t>
            </a:r>
            <a:r>
              <a:rPr lang="en-US" dirty="0" smtClean="0"/>
              <a:t>2</a:t>
            </a:r>
            <a:endParaRPr lang="en-US" dirty="0"/>
          </a:p>
        </p:txBody>
      </p:sp>
      <p:sp>
        <p:nvSpPr>
          <p:cNvPr id="3" name="Content Placeholder 2"/>
          <p:cNvSpPr>
            <a:spLocks noGrp="1"/>
          </p:cNvSpPr>
          <p:nvPr>
            <p:ph idx="1"/>
          </p:nvPr>
        </p:nvSpPr>
        <p:spPr>
          <a:xfrm>
            <a:off x="890979" y="1333143"/>
            <a:ext cx="8596668" cy="4305657"/>
          </a:xfrm>
        </p:spPr>
        <p:txBody>
          <a:bodyPr/>
          <a:lstStyle/>
          <a:p>
            <a:r>
              <a:rPr lang="en-US" dirty="0" err="1"/>
              <a:t>a</a:t>
            </a:r>
            <a:r>
              <a:rPr lang="en-US" dirty="0" err="1" smtClean="0"/>
              <a:t>dmin_select.php</a:t>
            </a:r>
            <a:r>
              <a:rPr lang="en-US" dirty="0" smtClean="0"/>
              <a:t> – This </a:t>
            </a:r>
            <a:r>
              <a:rPr lang="en-US" dirty="0" err="1" smtClean="0"/>
              <a:t>php</a:t>
            </a:r>
            <a:r>
              <a:rPr lang="en-US" dirty="0" smtClean="0"/>
              <a:t> file selects the tables contact, projects, gallery and displays the records as the rows of the table.</a:t>
            </a:r>
          </a:p>
        </p:txBody>
      </p:sp>
      <p:graphicFrame>
        <p:nvGraphicFramePr>
          <p:cNvPr id="4" name="Table 3"/>
          <p:cNvGraphicFramePr>
            <a:graphicFrameLocks noGrp="1"/>
          </p:cNvGraphicFramePr>
          <p:nvPr>
            <p:extLst>
              <p:ext uri="{D42A27DB-BD31-4B8C-83A1-F6EECF244321}">
                <p14:modId xmlns:p14="http://schemas.microsoft.com/office/powerpoint/2010/main" val="3925336793"/>
              </p:ext>
            </p:extLst>
          </p:nvPr>
        </p:nvGraphicFramePr>
        <p:xfrm>
          <a:off x="854579" y="2001534"/>
          <a:ext cx="8658705" cy="3203199"/>
        </p:xfrm>
        <a:graphic>
          <a:graphicData uri="http://schemas.openxmlformats.org/drawingml/2006/table">
            <a:tbl>
              <a:tblPr firstRow="1" bandRow="1">
                <a:tableStyleId>{5C22544A-7EE6-4342-B048-85BDC9FD1C3A}</a:tableStyleId>
              </a:tblPr>
              <a:tblGrid>
                <a:gridCol w="2460043"/>
                <a:gridCol w="6198662"/>
              </a:tblGrid>
              <a:tr h="368559">
                <a:tc>
                  <a:txBody>
                    <a:bodyPr/>
                    <a:lstStyle/>
                    <a:p>
                      <a:r>
                        <a:rPr lang="en-US" dirty="0" smtClean="0"/>
                        <a:t>Methods</a:t>
                      </a:r>
                      <a:endParaRPr lang="en-US" dirty="0"/>
                    </a:p>
                  </a:txBody>
                  <a:tcPr/>
                </a:tc>
                <a:tc>
                  <a:txBody>
                    <a:bodyPr/>
                    <a:lstStyle/>
                    <a:p>
                      <a:r>
                        <a:rPr lang="en-US" dirty="0" smtClean="0"/>
                        <a:t>Description</a:t>
                      </a:r>
                      <a:endParaRPr lang="en-US" dirty="0"/>
                    </a:p>
                  </a:txBody>
                  <a:tcPr/>
                </a:tc>
              </a:tr>
              <a:tr h="636143">
                <a:tc>
                  <a:txBody>
                    <a:bodyPr/>
                    <a:lstStyle/>
                    <a:p>
                      <a:r>
                        <a:rPr lang="en-US" dirty="0" smtClean="0"/>
                        <a:t>include()</a:t>
                      </a:r>
                      <a:endParaRPr lang="en-US" dirty="0"/>
                    </a:p>
                  </a:txBody>
                  <a:tcPr/>
                </a:tc>
                <a:tc>
                  <a:txBody>
                    <a:bodyPr/>
                    <a:lstStyle/>
                    <a:p>
                      <a:r>
                        <a:rPr lang="en-US" dirty="0" smtClean="0"/>
                        <a:t>include(‘../includes/header.html)</a:t>
                      </a:r>
                      <a:r>
                        <a:rPr lang="en-US" baseline="0" dirty="0" smtClean="0"/>
                        <a:t> </a:t>
                      </a:r>
                    </a:p>
                    <a:p>
                      <a:r>
                        <a:rPr lang="en-US" baseline="0" dirty="0" smtClean="0"/>
                        <a:t>It causes a specified file to be included in this script.</a:t>
                      </a:r>
                      <a:endParaRPr lang="en-US" dirty="0"/>
                    </a:p>
                  </a:txBody>
                  <a:tcPr/>
                </a:tc>
              </a:tr>
              <a:tr h="908775">
                <a:tc>
                  <a:txBody>
                    <a:bodyPr/>
                    <a:lstStyle/>
                    <a:p>
                      <a:r>
                        <a:rPr lang="en-US" dirty="0" err="1" smtClean="0"/>
                        <a:t>mysql_query</a:t>
                      </a:r>
                      <a:r>
                        <a:rPr lang="en-US" dirty="0" smtClean="0"/>
                        <a:t>()</a:t>
                      </a:r>
                      <a:endParaRPr lang="en-US" dirty="0"/>
                    </a:p>
                  </a:txBody>
                  <a:tcPr/>
                </a:tc>
                <a:tc>
                  <a:txBody>
                    <a:bodyPr/>
                    <a:lstStyle/>
                    <a:p>
                      <a:r>
                        <a:rPr lang="en-US" dirty="0" err="1" smtClean="0"/>
                        <a:t>mysql_query</a:t>
                      </a:r>
                      <a:r>
                        <a:rPr lang="en-US" dirty="0" smtClean="0"/>
                        <a:t>($</a:t>
                      </a:r>
                      <a:r>
                        <a:rPr lang="en-US" dirty="0" err="1" smtClean="0"/>
                        <a:t>sql</a:t>
                      </a:r>
                      <a:r>
                        <a:rPr lang="en-US" dirty="0" smtClean="0"/>
                        <a:t>)</a:t>
                      </a:r>
                    </a:p>
                    <a:p>
                      <a:r>
                        <a:rPr lang="en-US" dirty="0" smtClean="0"/>
                        <a:t>It executes the query from the MySQL database and returns the result if true.</a:t>
                      </a:r>
                      <a:endParaRPr lang="en-US" dirty="0"/>
                    </a:p>
                  </a:txBody>
                  <a:tcPr/>
                </a:tc>
              </a:tr>
              <a:tr h="636143">
                <a:tc>
                  <a:txBody>
                    <a:bodyPr/>
                    <a:lstStyle/>
                    <a:p>
                      <a:r>
                        <a:rPr lang="en-US" dirty="0" err="1" smtClean="0"/>
                        <a:t>mysql_fetch_assoc</a:t>
                      </a:r>
                      <a:r>
                        <a:rPr lang="en-US" dirty="0" smtClean="0"/>
                        <a:t>()</a:t>
                      </a:r>
                      <a:endParaRPr lang="en-US" dirty="0"/>
                    </a:p>
                  </a:txBody>
                  <a:tcPr/>
                </a:tc>
                <a:tc>
                  <a:txBody>
                    <a:bodyPr/>
                    <a:lstStyle/>
                    <a:p>
                      <a:r>
                        <a:rPr lang="en-US" dirty="0" smtClean="0"/>
                        <a:t>It</a:t>
                      </a:r>
                      <a:r>
                        <a:rPr lang="en-US" baseline="0" dirty="0" smtClean="0"/>
                        <a:t> returns an array of strings that corresponds to the row(s) in the database.</a:t>
                      </a:r>
                      <a:endParaRPr lang="en-US" dirty="0"/>
                    </a:p>
                  </a:txBody>
                  <a:tcPr/>
                </a:tc>
              </a:tr>
              <a:tr h="636143">
                <a:tc>
                  <a:txBody>
                    <a:bodyPr/>
                    <a:lstStyle/>
                    <a:p>
                      <a:r>
                        <a:rPr lang="en-US" dirty="0" err="1" smtClean="0"/>
                        <a:t>mysql_close</a:t>
                      </a:r>
                      <a:r>
                        <a:rPr lang="en-US" dirty="0" smtClean="0"/>
                        <a:t>()</a:t>
                      </a:r>
                      <a:endParaRPr lang="en-US" dirty="0"/>
                    </a:p>
                  </a:txBody>
                  <a:tcPr/>
                </a:tc>
                <a:tc>
                  <a:txBody>
                    <a:bodyPr/>
                    <a:lstStyle/>
                    <a:p>
                      <a:r>
                        <a:rPr lang="en-US" dirty="0" err="1" smtClean="0"/>
                        <a:t>mysql_close</a:t>
                      </a:r>
                      <a:r>
                        <a:rPr lang="en-US" dirty="0" smtClean="0"/>
                        <a:t>($link)</a:t>
                      </a:r>
                    </a:p>
                    <a:p>
                      <a:r>
                        <a:rPr lang="en-US" dirty="0" smtClean="0"/>
                        <a:t>The MySQL database is closed.</a:t>
                      </a:r>
                      <a:endParaRPr lang="en-US" dirty="0"/>
                    </a:p>
                  </a:txBody>
                  <a:tcPr/>
                </a:tc>
              </a:tr>
            </a:tbl>
          </a:graphicData>
        </a:graphic>
      </p:graphicFrame>
    </p:spTree>
    <p:extLst>
      <p:ext uri="{BB962C8B-B14F-4D97-AF65-F5344CB8AC3E}">
        <p14:creationId xmlns:p14="http://schemas.microsoft.com/office/powerpoint/2010/main" val="256421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20485"/>
          </a:xfrm>
        </p:spPr>
        <p:txBody>
          <a:bodyPr>
            <a:normAutofit fontScale="90000"/>
          </a:bodyPr>
          <a:lstStyle/>
          <a:p>
            <a:r>
              <a:rPr lang="en-US" dirty="0" smtClean="0"/>
              <a:t>Code Structure - 3</a:t>
            </a:r>
            <a:endParaRPr lang="en-US" dirty="0"/>
          </a:p>
        </p:txBody>
      </p:sp>
      <p:sp>
        <p:nvSpPr>
          <p:cNvPr id="3" name="Content Placeholder 2"/>
          <p:cNvSpPr>
            <a:spLocks noGrp="1"/>
          </p:cNvSpPr>
          <p:nvPr>
            <p:ph idx="1"/>
          </p:nvPr>
        </p:nvSpPr>
        <p:spPr>
          <a:xfrm>
            <a:off x="677334" y="783771"/>
            <a:ext cx="8596668" cy="6471608"/>
          </a:xfrm>
        </p:spPr>
        <p:txBody>
          <a:bodyPr/>
          <a:lstStyle/>
          <a:p>
            <a:r>
              <a:rPr lang="en-US" dirty="0" err="1" smtClean="0"/>
              <a:t>insert_gallery.php</a:t>
            </a:r>
            <a:r>
              <a:rPr lang="en-US" dirty="0" smtClean="0"/>
              <a:t> – This </a:t>
            </a:r>
            <a:r>
              <a:rPr lang="en-US" dirty="0" err="1" smtClean="0"/>
              <a:t>php</a:t>
            </a:r>
            <a:r>
              <a:rPr lang="en-US" dirty="0" smtClean="0"/>
              <a:t> file inserts the row data for the gallery item into the MySQL database table.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5884589"/>
              </p:ext>
            </p:extLst>
          </p:nvPr>
        </p:nvGraphicFramePr>
        <p:xfrm>
          <a:off x="615297" y="1685340"/>
          <a:ext cx="8658705" cy="2958378"/>
        </p:xfrm>
        <a:graphic>
          <a:graphicData uri="http://schemas.openxmlformats.org/drawingml/2006/table">
            <a:tbl>
              <a:tblPr firstRow="1" bandRow="1">
                <a:tableStyleId>{5C22544A-7EE6-4342-B048-85BDC9FD1C3A}</a:tableStyleId>
              </a:tblPr>
              <a:tblGrid>
                <a:gridCol w="2460043"/>
                <a:gridCol w="6198662"/>
              </a:tblGrid>
              <a:tr h="443453">
                <a:tc>
                  <a:txBody>
                    <a:bodyPr/>
                    <a:lstStyle/>
                    <a:p>
                      <a:r>
                        <a:rPr lang="en-US" dirty="0" smtClean="0"/>
                        <a:t>Methods</a:t>
                      </a:r>
                      <a:endParaRPr lang="en-US" dirty="0"/>
                    </a:p>
                  </a:txBody>
                  <a:tcPr/>
                </a:tc>
                <a:tc>
                  <a:txBody>
                    <a:bodyPr/>
                    <a:lstStyle/>
                    <a:p>
                      <a:r>
                        <a:rPr lang="en-US" dirty="0" smtClean="0"/>
                        <a:t>Description</a:t>
                      </a:r>
                      <a:endParaRPr lang="en-US" dirty="0"/>
                    </a:p>
                  </a:txBody>
                  <a:tcPr/>
                </a:tc>
              </a:tr>
              <a:tr h="1093446">
                <a:tc>
                  <a:txBody>
                    <a:bodyPr/>
                    <a:lstStyle/>
                    <a:p>
                      <a:r>
                        <a:rPr lang="en-US" dirty="0" smtClean="0"/>
                        <a:t>extract()</a:t>
                      </a:r>
                      <a:endParaRPr lang="en-US" dirty="0"/>
                    </a:p>
                  </a:txBody>
                  <a:tcPr/>
                </a:tc>
                <a:tc>
                  <a:txBody>
                    <a:bodyPr/>
                    <a:lstStyle/>
                    <a:p>
                      <a:r>
                        <a:rPr lang="en-US" dirty="0" smtClean="0"/>
                        <a:t>extract($_REQUEST)</a:t>
                      </a:r>
                    </a:p>
                    <a:p>
                      <a:r>
                        <a:rPr lang="en-US" dirty="0" smtClean="0"/>
                        <a:t>It extracts the variables from the $_REQUEST array.</a:t>
                      </a:r>
                      <a:r>
                        <a:rPr lang="en-US" baseline="0" dirty="0" smtClean="0"/>
                        <a:t> The $_REQUEST array contains name-value pairs.</a:t>
                      </a:r>
                      <a:endParaRPr lang="en-US" dirty="0"/>
                    </a:p>
                  </a:txBody>
                  <a:tcPr/>
                </a:tc>
              </a:tr>
              <a:tr h="1421479">
                <a:tc>
                  <a:txBody>
                    <a:bodyPr/>
                    <a:lstStyle/>
                    <a:p>
                      <a:r>
                        <a:rPr lang="en-US" dirty="0" err="1" smtClean="0"/>
                        <a:t>isset</a:t>
                      </a:r>
                      <a:r>
                        <a:rPr lang="en-US" dirty="0" smtClean="0"/>
                        <a:t>()</a:t>
                      </a:r>
                      <a:endParaRPr lang="en-US" dirty="0"/>
                    </a:p>
                  </a:txBody>
                  <a:tcPr/>
                </a:tc>
                <a:tc>
                  <a:txBody>
                    <a:bodyPr/>
                    <a:lstStyle/>
                    <a:p>
                      <a:r>
                        <a:rPr lang="en-US" dirty="0" err="1" smtClean="0"/>
                        <a:t>isset</a:t>
                      </a:r>
                      <a:r>
                        <a:rPr lang="en-US" dirty="0" smtClean="0"/>
                        <a:t>($_POST[‘</a:t>
                      </a:r>
                      <a:r>
                        <a:rPr lang="en-US" smtClean="0"/>
                        <a:t>submit</a:t>
                      </a:r>
                      <a:r>
                        <a:rPr lang="en-US" smtClean="0"/>
                        <a:t>’])</a:t>
                      </a:r>
                      <a:endParaRPr lang="en-US" dirty="0" smtClean="0"/>
                    </a:p>
                    <a:p>
                      <a:r>
                        <a:rPr lang="en-US" dirty="0" smtClean="0"/>
                        <a:t>It returns true if the submit button was pressed. The</a:t>
                      </a:r>
                      <a:r>
                        <a:rPr lang="en-US" baseline="0" dirty="0" smtClean="0"/>
                        <a:t> POST method is used. $_POST is a </a:t>
                      </a:r>
                      <a:r>
                        <a:rPr lang="en-US" baseline="0" dirty="0" err="1" smtClean="0"/>
                        <a:t>superglobal</a:t>
                      </a:r>
                      <a:r>
                        <a:rPr lang="en-US" baseline="0" dirty="0" smtClean="0"/>
                        <a:t> array contains all the names values entered into the HTML form fields.</a:t>
                      </a:r>
                      <a:endParaRPr lang="en-US" dirty="0"/>
                    </a:p>
                  </a:txBody>
                  <a:tcPr/>
                </a:tc>
              </a:tr>
            </a:tbl>
          </a:graphicData>
        </a:graphic>
      </p:graphicFrame>
    </p:spTree>
    <p:extLst>
      <p:ext uri="{BB962C8B-B14F-4D97-AF65-F5344CB8AC3E}">
        <p14:creationId xmlns:p14="http://schemas.microsoft.com/office/powerpoint/2010/main" val="84031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20485"/>
          </a:xfrm>
        </p:spPr>
        <p:txBody>
          <a:bodyPr>
            <a:normAutofit fontScale="90000"/>
          </a:bodyPr>
          <a:lstStyle/>
          <a:p>
            <a:r>
              <a:rPr lang="en-US" dirty="0" smtClean="0"/>
              <a:t>Code Structure - 4</a:t>
            </a:r>
            <a:endParaRPr lang="en-US" dirty="0"/>
          </a:p>
        </p:txBody>
      </p:sp>
      <p:sp>
        <p:nvSpPr>
          <p:cNvPr id="3" name="Content Placeholder 2"/>
          <p:cNvSpPr>
            <a:spLocks noGrp="1"/>
          </p:cNvSpPr>
          <p:nvPr>
            <p:ph idx="1"/>
          </p:nvPr>
        </p:nvSpPr>
        <p:spPr>
          <a:xfrm>
            <a:off x="677334" y="783771"/>
            <a:ext cx="8596668" cy="6074229"/>
          </a:xfrm>
        </p:spPr>
        <p:txBody>
          <a:bodyPr/>
          <a:lstStyle/>
          <a:p>
            <a:r>
              <a:rPr lang="en-US" dirty="0" err="1" smtClean="0"/>
              <a:t>auth.php</a:t>
            </a:r>
            <a:r>
              <a:rPr lang="en-US" dirty="0" smtClean="0"/>
              <a:t> – This </a:t>
            </a:r>
            <a:r>
              <a:rPr lang="en-US" dirty="0" err="1" smtClean="0"/>
              <a:t>php</a:t>
            </a:r>
            <a:r>
              <a:rPr lang="en-US" dirty="0" smtClean="0"/>
              <a:t> file is </a:t>
            </a:r>
            <a:r>
              <a:rPr lang="en-US" dirty="0" err="1" smtClean="0"/>
              <a:t>excuted</a:t>
            </a:r>
            <a:r>
              <a:rPr lang="en-US" dirty="0" smtClean="0"/>
              <a:t> when the user is logging in or logging out. It authenticates the username and password. The user with admin account can view the Administration page.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5938199"/>
              </p:ext>
            </p:extLst>
          </p:nvPr>
        </p:nvGraphicFramePr>
        <p:xfrm>
          <a:off x="744747" y="1774210"/>
          <a:ext cx="8658705" cy="4963599"/>
        </p:xfrm>
        <a:graphic>
          <a:graphicData uri="http://schemas.openxmlformats.org/drawingml/2006/table">
            <a:tbl>
              <a:tblPr firstRow="1" bandRow="1">
                <a:tableStyleId>{5C22544A-7EE6-4342-B048-85BDC9FD1C3A}</a:tableStyleId>
              </a:tblPr>
              <a:tblGrid>
                <a:gridCol w="2460043"/>
                <a:gridCol w="6198662"/>
              </a:tblGrid>
              <a:tr h="391599">
                <a:tc>
                  <a:txBody>
                    <a:bodyPr/>
                    <a:lstStyle/>
                    <a:p>
                      <a:r>
                        <a:rPr lang="en-US" dirty="0" smtClean="0"/>
                        <a:t>Methods</a:t>
                      </a:r>
                      <a:endParaRPr lang="en-US" dirty="0"/>
                    </a:p>
                  </a:txBody>
                  <a:tcPr/>
                </a:tc>
                <a:tc>
                  <a:txBody>
                    <a:bodyPr/>
                    <a:lstStyle/>
                    <a:p>
                      <a:r>
                        <a:rPr lang="en-US" dirty="0" smtClean="0"/>
                        <a:t>Description</a:t>
                      </a:r>
                      <a:endParaRPr lang="en-US" dirty="0"/>
                    </a:p>
                  </a:txBody>
                  <a:tcPr/>
                </a:tc>
              </a:tr>
              <a:tr h="869999">
                <a:tc>
                  <a:txBody>
                    <a:bodyPr/>
                    <a:lstStyle/>
                    <a:p>
                      <a:r>
                        <a:rPr lang="en-US" dirty="0" err="1" smtClean="0"/>
                        <a:t>session_start</a:t>
                      </a:r>
                      <a:r>
                        <a:rPr lang="en-US" dirty="0" smtClean="0"/>
                        <a:t>()</a:t>
                      </a:r>
                      <a:endParaRPr lang="en-US" dirty="0"/>
                    </a:p>
                  </a:txBody>
                  <a:tcPr/>
                </a:tc>
                <a:tc>
                  <a:txBody>
                    <a:bodyPr/>
                    <a:lstStyle/>
                    <a:p>
                      <a:r>
                        <a:rPr lang="en-US" dirty="0" err="1" smtClean="0"/>
                        <a:t>session_start</a:t>
                      </a:r>
                      <a:r>
                        <a:rPr lang="en-US" dirty="0" smtClean="0"/>
                        <a:t>()</a:t>
                      </a:r>
                    </a:p>
                    <a:p>
                      <a:r>
                        <a:rPr lang="en-US" dirty="0" smtClean="0"/>
                        <a:t>It creates a session or</a:t>
                      </a:r>
                      <a:r>
                        <a:rPr lang="en-US" baseline="0" dirty="0" smtClean="0"/>
                        <a:t> resumes one that has already started.</a:t>
                      </a:r>
                      <a:endParaRPr lang="en-US" dirty="0"/>
                    </a:p>
                  </a:txBody>
                  <a:tcPr/>
                </a:tc>
              </a:tr>
              <a:tr h="62311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session_write_close</a:t>
                      </a:r>
                      <a:r>
                        <a:rPr lang="en-US" dirty="0" smtClean="0"/>
                        <a:t>()</a:t>
                      </a:r>
                      <a:endParaRPr lang="en-US" dirty="0"/>
                    </a:p>
                  </a:txBody>
                  <a:tcPr/>
                </a:tc>
                <a:tc>
                  <a:txBody>
                    <a:bodyPr/>
                    <a:lstStyle/>
                    <a:p>
                      <a:r>
                        <a:rPr lang="en-US" dirty="0" err="1" smtClean="0"/>
                        <a:t>session_write_close</a:t>
                      </a:r>
                      <a:r>
                        <a:rPr lang="en-US" dirty="0" smtClean="0"/>
                        <a:t>()</a:t>
                      </a:r>
                    </a:p>
                    <a:p>
                      <a:r>
                        <a:rPr lang="en-US" dirty="0" smtClean="0"/>
                        <a:t>It stores the session data and closes the session.</a:t>
                      </a:r>
                      <a:endParaRPr lang="en-US" dirty="0"/>
                    </a:p>
                  </a:txBody>
                  <a:tcPr/>
                </a:tc>
              </a:tr>
              <a:tr h="3915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session_destroy</a:t>
                      </a:r>
                      <a:r>
                        <a:rPr lang="en-US" dirty="0" smtClean="0"/>
                        <a:t>()</a:t>
                      </a:r>
                      <a:endParaRPr lang="en-US" dirty="0"/>
                    </a:p>
                  </a:txBody>
                  <a:tcPr/>
                </a:tc>
                <a:tc>
                  <a:txBody>
                    <a:bodyPr/>
                    <a:lstStyle/>
                    <a:p>
                      <a:r>
                        <a:rPr lang="en-US" dirty="0" err="1" smtClean="0"/>
                        <a:t>session_destroy</a:t>
                      </a:r>
                      <a:r>
                        <a:rPr lang="en-US" dirty="0" smtClean="0"/>
                        <a:t>()</a:t>
                      </a:r>
                    </a:p>
                    <a:p>
                      <a:r>
                        <a:rPr lang="en-US" dirty="0" smtClean="0"/>
                        <a:t>It destroys all of the data associated with the current session. It</a:t>
                      </a:r>
                      <a:r>
                        <a:rPr lang="en-US" baseline="0" dirty="0" smtClean="0"/>
                        <a:t> does not unset global variables associated with the session, or unset the session cookie.</a:t>
                      </a:r>
                      <a:endParaRPr lang="en-US" dirty="0"/>
                    </a:p>
                  </a:txBody>
                  <a:tcPr/>
                </a:tc>
              </a:tr>
              <a:tr h="3915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setcookie</a:t>
                      </a:r>
                      <a:r>
                        <a:rPr lang="en-US" dirty="0" smtClean="0"/>
                        <a:t>()</a:t>
                      </a:r>
                      <a:endParaRPr lang="en-US" dirty="0"/>
                    </a:p>
                  </a:txBody>
                  <a:tcPr/>
                </a:tc>
                <a:tc>
                  <a:txBody>
                    <a:bodyPr/>
                    <a:lstStyle/>
                    <a:p>
                      <a:r>
                        <a:rPr lang="en-US" dirty="0" err="1" smtClean="0"/>
                        <a:t>setcookie</a:t>
                      </a:r>
                      <a:r>
                        <a:rPr lang="en-US" dirty="0" smtClean="0"/>
                        <a:t>(‘</a:t>
                      </a:r>
                      <a:r>
                        <a:rPr lang="en-US" dirty="0" err="1" smtClean="0"/>
                        <a:t>PHPSESSID’,’’,time</a:t>
                      </a:r>
                      <a:r>
                        <a:rPr lang="en-US" dirty="0" smtClean="0"/>
                        <a:t>()-3600,’/’,’’,0,0)</a:t>
                      </a:r>
                    </a:p>
                    <a:p>
                      <a:r>
                        <a:rPr lang="en-US" dirty="0" smtClean="0"/>
                        <a:t>The PHPSESSID is a cookie</a:t>
                      </a:r>
                      <a:r>
                        <a:rPr lang="en-US" baseline="0" dirty="0" smtClean="0"/>
                        <a:t> created by the session. This method deletes this cookie right away because of the time()-3600 function. </a:t>
                      </a:r>
                      <a:endParaRPr lang="en-US" dirty="0"/>
                    </a:p>
                  </a:txBody>
                  <a:tcPr/>
                </a:tc>
              </a:tr>
              <a:tr h="3915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header()</a:t>
                      </a:r>
                      <a:endParaRPr lang="en-US" dirty="0"/>
                    </a:p>
                  </a:txBody>
                  <a:tcPr/>
                </a:tc>
                <a:tc>
                  <a:txBody>
                    <a:bodyPr/>
                    <a:lstStyle/>
                    <a:p>
                      <a:r>
                        <a:rPr lang="en-US" dirty="0" smtClean="0"/>
                        <a:t>Header(“Location: ../html/login.html”)</a:t>
                      </a:r>
                    </a:p>
                    <a:p>
                      <a:r>
                        <a:rPr lang="en-US" dirty="0" smtClean="0"/>
                        <a:t>It redirects the user to the login page.</a:t>
                      </a:r>
                      <a:endParaRPr lang="en-US" dirty="0"/>
                    </a:p>
                  </a:txBody>
                  <a:tcPr/>
                </a:tc>
              </a:tr>
            </a:tbl>
          </a:graphicData>
        </a:graphic>
      </p:graphicFrame>
    </p:spTree>
    <p:extLst>
      <p:ext uri="{BB962C8B-B14F-4D97-AF65-F5344CB8AC3E}">
        <p14:creationId xmlns:p14="http://schemas.microsoft.com/office/powerpoint/2010/main" val="406884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96685"/>
          </a:xfrm>
        </p:spPr>
        <p:txBody>
          <a:bodyPr/>
          <a:lstStyle/>
          <a:p>
            <a:r>
              <a:rPr lang="en-US" dirty="0" smtClean="0"/>
              <a:t>Project Progress</a:t>
            </a:r>
            <a:endParaRPr lang="en-US" dirty="0"/>
          </a:p>
        </p:txBody>
      </p:sp>
      <p:sp>
        <p:nvSpPr>
          <p:cNvPr id="3" name="Content Placeholder 2"/>
          <p:cNvSpPr>
            <a:spLocks noGrp="1"/>
          </p:cNvSpPr>
          <p:nvPr>
            <p:ph idx="1"/>
          </p:nvPr>
        </p:nvSpPr>
        <p:spPr>
          <a:xfrm>
            <a:off x="677334" y="1012370"/>
            <a:ext cx="8596668" cy="5682343"/>
          </a:xfrm>
        </p:spPr>
        <p:txBody>
          <a:bodyPr>
            <a:normAutofit lnSpcReduction="10000"/>
          </a:bodyPr>
          <a:lstStyle/>
          <a:p>
            <a:r>
              <a:rPr lang="en-US" dirty="0" smtClean="0"/>
              <a:t>Accomplishments</a:t>
            </a:r>
          </a:p>
          <a:p>
            <a:pPr lvl="1">
              <a:buFont typeface="Wingdings" panose="05000000000000000000" pitchFamily="2" charset="2"/>
              <a:buChar char="v"/>
            </a:pPr>
            <a:r>
              <a:rPr lang="en-US" dirty="0" smtClean="0"/>
              <a:t>Created Portfolio Home Page using color scheme, logo, navigation menu and template. </a:t>
            </a:r>
          </a:p>
          <a:p>
            <a:pPr lvl="1">
              <a:buFont typeface="Wingdings" panose="05000000000000000000" pitchFamily="2" charset="2"/>
              <a:buChar char="v"/>
            </a:pPr>
            <a:r>
              <a:rPr lang="en-US" dirty="0" smtClean="0"/>
              <a:t>About page, login page, contact page, were created using the template.</a:t>
            </a:r>
          </a:p>
          <a:p>
            <a:pPr lvl="1">
              <a:buFont typeface="Wingdings" panose="05000000000000000000" pitchFamily="2" charset="2"/>
              <a:buChar char="v"/>
            </a:pPr>
            <a:r>
              <a:rPr lang="en-US" dirty="0" smtClean="0"/>
              <a:t>Created </a:t>
            </a:r>
            <a:r>
              <a:rPr lang="en-US" dirty="0" err="1" smtClean="0"/>
              <a:t>MySql</a:t>
            </a:r>
            <a:r>
              <a:rPr lang="en-US" dirty="0" smtClean="0"/>
              <a:t> database script and that created database </a:t>
            </a:r>
            <a:r>
              <a:rPr lang="en-US" dirty="0" err="1" smtClean="0"/>
              <a:t>dgportfolio</a:t>
            </a:r>
            <a:r>
              <a:rPr lang="en-US" dirty="0" smtClean="0"/>
              <a:t>, tables for contact, projects, and gallery items, and inserted test data.</a:t>
            </a:r>
          </a:p>
          <a:p>
            <a:pPr lvl="1">
              <a:buFont typeface="Wingdings" panose="05000000000000000000" pitchFamily="2" charset="2"/>
              <a:buChar char="v"/>
            </a:pPr>
            <a:r>
              <a:rPr lang="en-US" dirty="0" smtClean="0"/>
              <a:t>Created MySQL database connection to the Portfolio </a:t>
            </a:r>
            <a:r>
              <a:rPr lang="en-US" dirty="0" err="1" smtClean="0"/>
              <a:t>Administation</a:t>
            </a:r>
            <a:r>
              <a:rPr lang="en-US" dirty="0" smtClean="0"/>
              <a:t> page.</a:t>
            </a:r>
          </a:p>
          <a:p>
            <a:pPr lvl="1">
              <a:buFont typeface="Wingdings" panose="05000000000000000000" pitchFamily="2" charset="2"/>
              <a:buChar char="v"/>
            </a:pPr>
            <a:r>
              <a:rPr lang="en-US" dirty="0" smtClean="0"/>
              <a:t>Created a different template for the </a:t>
            </a:r>
            <a:r>
              <a:rPr lang="en-US" dirty="0" err="1" smtClean="0"/>
              <a:t>Administation</a:t>
            </a:r>
            <a:r>
              <a:rPr lang="en-US" dirty="0" smtClean="0"/>
              <a:t> Page. Administration page is hidden from the public. It is only accessible through the login page.</a:t>
            </a:r>
          </a:p>
          <a:p>
            <a:pPr lvl="1">
              <a:buFont typeface="Wingdings" panose="05000000000000000000" pitchFamily="2" charset="2"/>
              <a:buChar char="v"/>
            </a:pPr>
            <a:r>
              <a:rPr lang="en-US" dirty="0" smtClean="0"/>
              <a:t>Added select, insert, update, and delete functionality for the tables contact, projects, and gallery items using </a:t>
            </a:r>
            <a:r>
              <a:rPr lang="en-US" dirty="0" err="1" smtClean="0"/>
              <a:t>php</a:t>
            </a:r>
            <a:r>
              <a:rPr lang="en-US" dirty="0" smtClean="0"/>
              <a:t> script. These pages are accessible through the Administration page.</a:t>
            </a:r>
          </a:p>
          <a:p>
            <a:pPr lvl="1">
              <a:buFont typeface="Wingdings" panose="05000000000000000000" pitchFamily="2" charset="2"/>
              <a:buChar char="v"/>
            </a:pPr>
            <a:r>
              <a:rPr lang="en-US" dirty="0" smtClean="0"/>
              <a:t>Created the authorization script called </a:t>
            </a:r>
            <a:r>
              <a:rPr lang="en-US" dirty="0" err="1" smtClean="0"/>
              <a:t>auth.php</a:t>
            </a:r>
            <a:r>
              <a:rPr lang="en-US" dirty="0" smtClean="0"/>
              <a:t> that is executed when the user is signing in through the login page. If the correct username, and password is provided then it will access the Administration Page otherwise it will bring back to the login page.</a:t>
            </a:r>
          </a:p>
          <a:p>
            <a:pPr lvl="1">
              <a:buFont typeface="Wingdings" panose="05000000000000000000" pitchFamily="2" charset="2"/>
              <a:buChar char="v"/>
            </a:pPr>
            <a:r>
              <a:rPr lang="en-US" dirty="0" smtClean="0"/>
              <a:t>The logout function is added in the Administration Page through the navigation menu. Once the user logs out, the user will be brought back to the login page. From login page, the user can go back to the Home page or any other pages of the website. </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406410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696685"/>
          </a:xfrm>
        </p:spPr>
        <p:txBody>
          <a:bodyPr/>
          <a:lstStyle/>
          <a:p>
            <a:r>
              <a:rPr lang="en-US" dirty="0" smtClean="0"/>
              <a:t>Debugging and Testing</a:t>
            </a:r>
            <a:endParaRPr lang="en-US" dirty="0"/>
          </a:p>
        </p:txBody>
      </p:sp>
      <p:sp>
        <p:nvSpPr>
          <p:cNvPr id="3" name="Content Placeholder 2"/>
          <p:cNvSpPr>
            <a:spLocks noGrp="1"/>
          </p:cNvSpPr>
          <p:nvPr>
            <p:ph idx="1"/>
          </p:nvPr>
        </p:nvSpPr>
        <p:spPr>
          <a:xfrm>
            <a:off x="677334" y="1012370"/>
            <a:ext cx="8596668" cy="5682343"/>
          </a:xfrm>
        </p:spPr>
        <p:txBody>
          <a:bodyPr>
            <a:normAutofit/>
          </a:bodyPr>
          <a:lstStyle/>
          <a:p>
            <a:r>
              <a:rPr lang="en-US" dirty="0" smtClean="0"/>
              <a:t>Login testing</a:t>
            </a:r>
          </a:p>
          <a:p>
            <a:pPr lvl="1">
              <a:buFont typeface="Wingdings" panose="05000000000000000000" pitchFamily="2" charset="2"/>
              <a:buChar char="v"/>
            </a:pPr>
            <a:r>
              <a:rPr lang="en-US" dirty="0" smtClean="0"/>
              <a:t>An admin account is created. If the user enters the correct username, and password then it will be authenticated to access the Administration Page.</a:t>
            </a:r>
          </a:p>
          <a:p>
            <a:pPr lvl="1">
              <a:buFont typeface="Wingdings" panose="05000000000000000000" pitchFamily="2" charset="2"/>
              <a:buChar char="v"/>
            </a:pPr>
            <a:r>
              <a:rPr lang="en-US" dirty="0" smtClean="0"/>
              <a:t>The public does not need to login as the Administration page is accessible only by the admin user. </a:t>
            </a:r>
          </a:p>
          <a:p>
            <a:pPr lvl="1">
              <a:buFont typeface="Wingdings" panose="05000000000000000000" pitchFamily="2" charset="2"/>
              <a:buChar char="v"/>
            </a:pPr>
            <a:r>
              <a:rPr lang="en-US" dirty="0" smtClean="0"/>
              <a:t>Once the admin user is logged in, a new session is created. The admin user can do the Administration function through the Administration page. Once the user completes the function, can then logout. The logout will bring back to the login page.</a:t>
            </a:r>
          </a:p>
          <a:p>
            <a:pPr>
              <a:buFont typeface="Wingdings" panose="05000000000000000000" pitchFamily="2" charset="2"/>
              <a:buChar char="Ø"/>
            </a:pPr>
            <a:r>
              <a:rPr lang="en-US" dirty="0" smtClean="0"/>
              <a:t>Database testing</a:t>
            </a:r>
          </a:p>
          <a:p>
            <a:pPr lvl="1">
              <a:buFont typeface="Wingdings" panose="05000000000000000000" pitchFamily="2" charset="2"/>
              <a:buChar char="v"/>
            </a:pPr>
            <a:r>
              <a:rPr lang="en-US" dirty="0" smtClean="0"/>
              <a:t>If the user deletes the data from the table, the recent data is displayed. That way the user can confirm if the data got deleted or not. </a:t>
            </a:r>
          </a:p>
          <a:p>
            <a:pPr lvl="1">
              <a:buFont typeface="Wingdings" panose="05000000000000000000" pitchFamily="2" charset="2"/>
              <a:buChar char="v"/>
            </a:pPr>
            <a:r>
              <a:rPr lang="en-US" dirty="0" smtClean="0"/>
              <a:t>If the user updates data the updated data is displayed.</a:t>
            </a:r>
          </a:p>
          <a:p>
            <a:pPr lvl="1">
              <a:buFont typeface="Wingdings" panose="05000000000000000000" pitchFamily="2" charset="2"/>
              <a:buChar char="v"/>
            </a:pPr>
            <a:r>
              <a:rPr lang="en-US" dirty="0" smtClean="0"/>
              <a:t>If the user inserts a new data, the user can verify through the select page.</a:t>
            </a:r>
          </a:p>
          <a:p>
            <a:pPr>
              <a:buFont typeface="Wingdings" panose="05000000000000000000" pitchFamily="2" charset="2"/>
              <a:buChar char="Ø"/>
            </a:pPr>
            <a:r>
              <a:rPr lang="en-US" dirty="0" smtClean="0"/>
              <a:t>Error Checking</a:t>
            </a:r>
          </a:p>
          <a:p>
            <a:pPr lvl="1">
              <a:buFont typeface="Wingdings" panose="05000000000000000000" pitchFamily="2" charset="2"/>
              <a:buChar char="v"/>
            </a:pPr>
            <a:r>
              <a:rPr lang="en-US" dirty="0" smtClean="0"/>
              <a:t>Will add error checking for the Contact Page input fields. Once the user enters and submits info, they will get confirmation through the email.</a:t>
            </a:r>
            <a:endParaRPr lang="en-US" dirty="0"/>
          </a:p>
          <a:p>
            <a:pPr marL="457200" lvl="1" indent="0">
              <a:buNone/>
            </a:pPr>
            <a:endParaRPr lang="en-US" dirty="0"/>
          </a:p>
          <a:p>
            <a:pPr>
              <a:buFont typeface="Wingdings" panose="05000000000000000000" pitchFamily="2" charset="2"/>
              <a:buChar char="v"/>
            </a:pPr>
            <a:endParaRPr lang="en-US" dirty="0" smtClean="0"/>
          </a:p>
          <a:p>
            <a:pPr marL="0" indent="0">
              <a:buNone/>
            </a:pPr>
            <a:endParaRPr lang="en-US" dirty="0" smtClean="0"/>
          </a:p>
        </p:txBody>
      </p:sp>
    </p:spTree>
    <p:extLst>
      <p:ext uri="{BB962C8B-B14F-4D97-AF65-F5344CB8AC3E}">
        <p14:creationId xmlns:p14="http://schemas.microsoft.com/office/powerpoint/2010/main" val="803520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TotalTime>
  <Words>1060</Words>
  <Application>Microsoft Office PowerPoint</Application>
  <PresentationFormat>Widescreen</PresentationFormat>
  <Paragraphs>134</Paragraphs>
  <Slides>12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Trebuchet MS</vt:lpstr>
      <vt:lpstr>Wingdings</vt:lpstr>
      <vt:lpstr>Wingdings 3</vt:lpstr>
      <vt:lpstr>Facet</vt:lpstr>
      <vt:lpstr>Packager Shell Object</vt:lpstr>
      <vt:lpstr>Portfolio Website </vt:lpstr>
      <vt:lpstr>Code Structure – Overview 1 </vt:lpstr>
      <vt:lpstr>Code Structure – Overview2 </vt:lpstr>
      <vt:lpstr>Code Structure - 1</vt:lpstr>
      <vt:lpstr>Code Structure - 2</vt:lpstr>
      <vt:lpstr>Code Structure - 3</vt:lpstr>
      <vt:lpstr>Code Structure - 4</vt:lpstr>
      <vt:lpstr>Project Progress</vt:lpstr>
      <vt:lpstr>Debugging and Testing</vt:lpstr>
      <vt:lpstr>Time spent on the project</vt:lpstr>
      <vt:lpstr>Code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Owner</dc:creator>
  <cp:lastModifiedBy>Windows User</cp:lastModifiedBy>
  <cp:revision>36</cp:revision>
  <dcterms:created xsi:type="dcterms:W3CDTF">2016-04-10T19:02:51Z</dcterms:created>
  <dcterms:modified xsi:type="dcterms:W3CDTF">2016-04-12T21:47:59Z</dcterms:modified>
</cp:coreProperties>
</file>