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6" r:id="rId5"/>
    <p:sldId id="267" r:id="rId6"/>
    <p:sldId id="268" r:id="rId7"/>
    <p:sldId id="269" r:id="rId8"/>
    <p:sldId id="270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280"/>
    <a:srgbClr val="6C5B7B"/>
    <a:srgbClr val="355C7D"/>
    <a:srgbClr val="F8B195"/>
    <a:srgbClr val="C06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6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43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26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12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76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14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11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2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91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39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18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88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59B9F-ED99-43DD-A96B-36EF8EBB65E7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57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Bold" panose="02020603020101020101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8" y="2624258"/>
            <a:ext cx="7925487" cy="16094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383" y="4137024"/>
            <a:ext cx="4298053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대각선 방향의 모서리가 잘린 사각형 4"/>
          <p:cNvSpPr/>
          <p:nvPr/>
        </p:nvSpPr>
        <p:spPr>
          <a:xfrm>
            <a:off x="4232564" y="538659"/>
            <a:ext cx="3726872" cy="782330"/>
          </a:xfrm>
          <a:prstGeom prst="snip2DiagRect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161042" y="721457"/>
            <a:ext cx="1789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에어컨이 뜨거워</a:t>
            </a:r>
            <a:endParaRPr lang="ko-KR" altLang="en-US" sz="20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067752" y="1545239"/>
            <a:ext cx="1927191" cy="541508"/>
            <a:chOff x="4232564" y="2276508"/>
            <a:chExt cx="1927191" cy="541508"/>
          </a:xfrm>
        </p:grpSpPr>
        <p:grpSp>
          <p:nvGrpSpPr>
            <p:cNvPr id="13" name="그룹 12"/>
            <p:cNvGrpSpPr/>
            <p:nvPr/>
          </p:nvGrpSpPr>
          <p:grpSpPr>
            <a:xfrm>
              <a:off x="4232564" y="2276508"/>
              <a:ext cx="712648" cy="541508"/>
              <a:chOff x="3115591" y="4405745"/>
              <a:chExt cx="4089168" cy="3107176"/>
            </a:xfrm>
          </p:grpSpPr>
          <p:sp>
            <p:nvSpPr>
              <p:cNvPr id="12" name="평행 사변형 11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평행 사변형 8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5325872" y="2382722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팀 설명</a:t>
              </a:r>
              <a:endParaRPr lang="ko-KR" altLang="en-US" dirty="0">
                <a:solidFill>
                  <a:srgbClr val="6C5B7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358150" y="2357858"/>
              <a:ext cx="415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01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992718" y="2453889"/>
            <a:ext cx="2197588" cy="541508"/>
            <a:chOff x="4186587" y="3254098"/>
            <a:chExt cx="2197588" cy="541508"/>
          </a:xfrm>
        </p:grpSpPr>
        <p:grpSp>
          <p:nvGrpSpPr>
            <p:cNvPr id="14" name="그룹 13"/>
            <p:cNvGrpSpPr/>
            <p:nvPr/>
          </p:nvGrpSpPr>
          <p:grpSpPr>
            <a:xfrm>
              <a:off x="4186587" y="3254098"/>
              <a:ext cx="712648" cy="541508"/>
              <a:chOff x="3115591" y="4405745"/>
              <a:chExt cx="4089168" cy="3107176"/>
            </a:xfrm>
          </p:grpSpPr>
          <p:sp>
            <p:nvSpPr>
              <p:cNvPr id="15" name="평행 사변형 14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평행 사변형 15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325872" y="3320059"/>
              <a:ext cx="105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제작 동기</a:t>
              </a:r>
              <a:endParaRPr lang="ko-KR" altLang="en-US" dirty="0">
                <a:solidFill>
                  <a:srgbClr val="6C5B7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12173" y="3334604"/>
              <a:ext cx="415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02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958808" y="3382402"/>
            <a:ext cx="1369993" cy="541508"/>
            <a:chOff x="4140610" y="4231688"/>
            <a:chExt cx="1369993" cy="541508"/>
          </a:xfrm>
        </p:grpSpPr>
        <p:grpSp>
          <p:nvGrpSpPr>
            <p:cNvPr id="17" name="그룹 16"/>
            <p:cNvGrpSpPr/>
            <p:nvPr/>
          </p:nvGrpSpPr>
          <p:grpSpPr>
            <a:xfrm>
              <a:off x="4140610" y="4231688"/>
              <a:ext cx="712648" cy="541508"/>
              <a:chOff x="3115591" y="4405745"/>
              <a:chExt cx="4089168" cy="3107176"/>
            </a:xfrm>
          </p:grpSpPr>
          <p:sp>
            <p:nvSpPr>
              <p:cNvPr id="18" name="평행 사변형 17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평행 사변형 18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5325872" y="429764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dirty="0" smtClean="0">
                <a:solidFill>
                  <a:srgbClr val="6C5B7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66196" y="4306041"/>
              <a:ext cx="415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03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958808" y="4348231"/>
            <a:ext cx="1825448" cy="541508"/>
            <a:chOff x="4094633" y="5209278"/>
            <a:chExt cx="1825448" cy="541508"/>
          </a:xfrm>
        </p:grpSpPr>
        <p:grpSp>
          <p:nvGrpSpPr>
            <p:cNvPr id="20" name="그룹 19"/>
            <p:cNvGrpSpPr/>
            <p:nvPr/>
          </p:nvGrpSpPr>
          <p:grpSpPr>
            <a:xfrm>
              <a:off x="4094633" y="5209278"/>
              <a:ext cx="712648" cy="541508"/>
              <a:chOff x="3115591" y="4405745"/>
              <a:chExt cx="4089168" cy="3107176"/>
            </a:xfrm>
          </p:grpSpPr>
          <p:sp>
            <p:nvSpPr>
              <p:cNvPr id="21" name="평행 사변형 20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평행 사변형 21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5334664" y="5275239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시연</a:t>
              </a:r>
              <a:endParaRPr lang="ko-KR" altLang="en-US" dirty="0">
                <a:solidFill>
                  <a:srgbClr val="6C5B7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30362" y="5290628"/>
              <a:ext cx="415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04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136811" y="3450158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C5B7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기능 설명</a:t>
            </a:r>
            <a:endParaRPr lang="ko-KR" altLang="en-US" dirty="0">
              <a:solidFill>
                <a:srgbClr val="6C5B7B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4949680" y="5390709"/>
            <a:ext cx="2226198" cy="541508"/>
            <a:chOff x="4094633" y="5209278"/>
            <a:chExt cx="2226198" cy="541508"/>
          </a:xfrm>
        </p:grpSpPr>
        <p:grpSp>
          <p:nvGrpSpPr>
            <p:cNvPr id="37" name="그룹 36"/>
            <p:cNvGrpSpPr/>
            <p:nvPr/>
          </p:nvGrpSpPr>
          <p:grpSpPr>
            <a:xfrm>
              <a:off x="4094633" y="5209278"/>
              <a:ext cx="712648" cy="541508"/>
              <a:chOff x="3115591" y="4405745"/>
              <a:chExt cx="4089168" cy="3107176"/>
            </a:xfrm>
          </p:grpSpPr>
          <p:sp>
            <p:nvSpPr>
              <p:cNvPr id="40" name="평행 사변형 39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평행 사변형 40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5334664" y="5275239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기대효과</a:t>
              </a:r>
              <a:endParaRPr lang="ko-KR" altLang="en-US" dirty="0">
                <a:solidFill>
                  <a:srgbClr val="6C5B7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30362" y="5290628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05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251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75953" y="206639"/>
            <a:ext cx="1876238" cy="541508"/>
            <a:chOff x="4232564" y="2276508"/>
            <a:chExt cx="1876238" cy="541508"/>
          </a:xfrm>
        </p:grpSpPr>
        <p:grpSp>
          <p:nvGrpSpPr>
            <p:cNvPr id="4" name="그룹 3"/>
            <p:cNvGrpSpPr/>
            <p:nvPr/>
          </p:nvGrpSpPr>
          <p:grpSpPr>
            <a:xfrm>
              <a:off x="4232564" y="2276508"/>
              <a:ext cx="712648" cy="541508"/>
              <a:chOff x="3115591" y="4405745"/>
              <a:chExt cx="4089168" cy="3107176"/>
            </a:xfrm>
          </p:grpSpPr>
          <p:sp>
            <p:nvSpPr>
              <p:cNvPr id="7" name="평행 사변형 6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평행 사변형 7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201181" y="2327080"/>
              <a:ext cx="9076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6C5B7B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팀 설명</a:t>
              </a:r>
              <a:endParaRPr lang="ko-KR" altLang="en-US" sz="2000" dirty="0">
                <a:solidFill>
                  <a:srgbClr val="6C5B7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58150" y="2357858"/>
              <a:ext cx="415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01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082273" y="3154607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Subject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32251" y="3154607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Subject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1567828" y="2371"/>
            <a:ext cx="624172" cy="624172"/>
          </a:xfrm>
          <a:prstGeom prst="rect">
            <a:avLst/>
          </a:prstGeom>
          <a:solidFill>
            <a:srgbClr val="355C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/>
          <p:cNvSpPr/>
          <p:nvPr/>
        </p:nvSpPr>
        <p:spPr>
          <a:xfrm>
            <a:off x="11567828" y="-6415"/>
            <a:ext cx="624172" cy="642483"/>
          </a:xfrm>
          <a:prstGeom prst="rtTriangle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736251" y="1627972"/>
            <a:ext cx="1283677" cy="1283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249260" y="1629831"/>
            <a:ext cx="1283677" cy="1283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822392" y="1629832"/>
            <a:ext cx="1283677" cy="1283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9097905" y="1627972"/>
            <a:ext cx="1283677" cy="1283677"/>
          </a:xfrm>
          <a:prstGeom prst="ellipse">
            <a:avLst/>
          </a:prstGeom>
          <a:solidFill>
            <a:srgbClr val="F672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987597" y="304356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KoPub돋움체 Bold" panose="02020603020101020101"/>
              </a:rPr>
              <a:t>김태오</a:t>
            </a:r>
            <a:endParaRPr lang="en-US" altLang="ko-KR" dirty="0">
              <a:ea typeface="KoPub돋움체 Bold" panose="02020603020101020101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95797" y="3043563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ea typeface="KoPub돋움체 Bold" panose="02020603020101020101"/>
              </a:rPr>
              <a:t>한지완</a:t>
            </a:r>
            <a:endParaRPr lang="ko-KR" altLang="en-US" dirty="0">
              <a:ea typeface="KoPub돋움체 Bold" panose="02020603020101020101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27389" y="307961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ea typeface="KoPub돋움체 Bold" panose="02020603020101020101"/>
              </a:rPr>
              <a:t>전도권</a:t>
            </a:r>
            <a:endParaRPr lang="ko-KR" altLang="en-US" dirty="0">
              <a:ea typeface="KoPub돋움체 Bold" panose="02020603020101020101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420785" y="307961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KoPub돋움체 Bold" panose="02020603020101020101"/>
              </a:rPr>
              <a:t>이지민</a:t>
            </a:r>
            <a:endParaRPr lang="ko-KR" altLang="en-US" dirty="0">
              <a:ea typeface="KoPub돋움체 Bold" panose="02020603020101020101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49951" y="3372453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KoPub돋움체 Bold" panose="02020603020101020101"/>
              </a:rPr>
              <a:t>메인 개발</a:t>
            </a:r>
            <a:endParaRPr lang="ko-KR" altLang="en-US" dirty="0">
              <a:ea typeface="KoPub돋움체 Bold" panose="02020603020101020101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90611" y="3372453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KoPub돋움체 Bold" panose="02020603020101020101"/>
              </a:rPr>
              <a:t>모바일 개발</a:t>
            </a:r>
            <a:endParaRPr lang="ko-KR" altLang="en-US" dirty="0">
              <a:ea typeface="KoPub돋움체 Bold" panose="02020603020101020101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933471" y="3395706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KoPub돋움체 Bold" panose="02020603020101020101"/>
              </a:rPr>
              <a:t>모바일 서브 개발</a:t>
            </a:r>
            <a:endParaRPr lang="ko-KR" altLang="en-US" dirty="0">
              <a:ea typeface="KoPub돋움체 Bold" panose="02020603020101020101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871231" y="4158967"/>
            <a:ext cx="1283677" cy="1283677"/>
          </a:xfrm>
          <a:prstGeom prst="ellipse">
            <a:avLst/>
          </a:prstGeom>
          <a:solidFill>
            <a:srgbClr val="F672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249258" y="4158967"/>
            <a:ext cx="1283677" cy="1283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478925" y="557432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KoPub돋움체 Bold" panose="02020603020101020101"/>
              </a:rPr>
              <a:t>김동희</a:t>
            </a:r>
            <a:endParaRPr lang="ko-KR" altLang="en-US" dirty="0">
              <a:ea typeface="KoPub돋움체 Bold" panose="02020603020101020101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73501" y="589067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KoPub돋움체 Bold" panose="02020603020101020101"/>
              </a:rPr>
              <a:t>발표</a:t>
            </a:r>
            <a:endParaRPr lang="ko-KR" altLang="en-US" dirty="0">
              <a:ea typeface="KoPub돋움체 Bold" panose="02020603020101020101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48235" y="552133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ea typeface="KoPub돋움체 Bold" panose="02020603020101020101"/>
              </a:rPr>
              <a:t>이예은</a:t>
            </a:r>
            <a:endParaRPr lang="ko-KR" altLang="en-US" dirty="0">
              <a:ea typeface="KoPub돋움체 Bold" panose="02020603020101020101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29" y="3378892"/>
            <a:ext cx="1822862" cy="49381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040" y="5828426"/>
            <a:ext cx="1176630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4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ìì´ì»¨ì¼ë¡ ì¸í ëë°©ë³ ì¡°ì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496" y="1858780"/>
            <a:ext cx="62293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15"/>
            <a:ext cx="12192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75953" y="206639"/>
            <a:ext cx="2054171" cy="541508"/>
            <a:chOff x="4232564" y="2276508"/>
            <a:chExt cx="2054171" cy="541508"/>
          </a:xfrm>
        </p:grpSpPr>
        <p:grpSp>
          <p:nvGrpSpPr>
            <p:cNvPr id="4" name="그룹 3"/>
            <p:cNvGrpSpPr/>
            <p:nvPr/>
          </p:nvGrpSpPr>
          <p:grpSpPr>
            <a:xfrm>
              <a:off x="4232564" y="2276508"/>
              <a:ext cx="712648" cy="541508"/>
              <a:chOff x="3115591" y="4405745"/>
              <a:chExt cx="4089168" cy="3107176"/>
            </a:xfrm>
          </p:grpSpPr>
          <p:sp>
            <p:nvSpPr>
              <p:cNvPr id="7" name="평행 사변형 6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평행 사변형 7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201181" y="2327080"/>
              <a:ext cx="1085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 smtClean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제작동기</a:t>
              </a:r>
              <a:endParaRPr lang="ko-KR" altLang="en-US" sz="20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58150" y="2357858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02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11567828" y="2371"/>
            <a:ext cx="624172" cy="624172"/>
          </a:xfrm>
          <a:prstGeom prst="rect">
            <a:avLst/>
          </a:prstGeom>
          <a:solidFill>
            <a:srgbClr val="355C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/>
          <p:cNvSpPr/>
          <p:nvPr/>
        </p:nvSpPr>
        <p:spPr>
          <a:xfrm>
            <a:off x="11567828" y="-6415"/>
            <a:ext cx="624172" cy="64248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52320" y="3264789"/>
            <a:ext cx="808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a typeface="KoPub돋움체 Bold" panose="02020603020101020101"/>
              </a:rPr>
              <a:t>사람이 없는 곳에서 </a:t>
            </a:r>
            <a:r>
              <a:rPr lang="ko-KR" altLang="en-US" dirty="0" err="1" smtClean="0">
                <a:solidFill>
                  <a:schemeClr val="bg1"/>
                </a:solidFill>
                <a:ea typeface="KoPub돋움체 Bold" panose="02020603020101020101"/>
              </a:rPr>
              <a:t>냉난방기가</a:t>
            </a:r>
            <a:r>
              <a:rPr lang="ko-KR" altLang="en-US" dirty="0" smtClean="0">
                <a:solidFill>
                  <a:schemeClr val="bg1"/>
                </a:solidFill>
                <a:ea typeface="KoPub돋움체 Bold" panose="02020603020101020101"/>
              </a:rPr>
              <a:t> 계속 작동된다면</a:t>
            </a:r>
            <a:r>
              <a:rPr lang="en-US" altLang="ko-KR" dirty="0">
                <a:solidFill>
                  <a:schemeClr val="bg1"/>
                </a:solidFill>
                <a:ea typeface="KoPub돋움체 Bold" panose="02020603020101020101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ea typeface="KoPub돋움체 Bold" panose="02020603020101020101"/>
              </a:rPr>
              <a:t>전기가 낭비되고 환경오염이 심화된다</a:t>
            </a:r>
            <a:r>
              <a:rPr lang="en-US" altLang="ko-KR" dirty="0" smtClean="0">
                <a:solidFill>
                  <a:schemeClr val="bg1"/>
                </a:solidFill>
                <a:ea typeface="KoPub돋움체 Bold" panose="02020603020101020101"/>
              </a:rPr>
              <a:t>.</a:t>
            </a:r>
            <a:endParaRPr lang="ko-KR" altLang="en-US" dirty="0">
              <a:solidFill>
                <a:schemeClr val="bg1"/>
              </a:solidFill>
              <a:ea typeface="KoPub돋움체 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82188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75953" y="206639"/>
            <a:ext cx="2094246" cy="541508"/>
            <a:chOff x="4232564" y="2276508"/>
            <a:chExt cx="2094246" cy="541508"/>
          </a:xfrm>
        </p:grpSpPr>
        <p:grpSp>
          <p:nvGrpSpPr>
            <p:cNvPr id="4" name="그룹 3"/>
            <p:cNvGrpSpPr/>
            <p:nvPr/>
          </p:nvGrpSpPr>
          <p:grpSpPr>
            <a:xfrm>
              <a:off x="4232564" y="2276508"/>
              <a:ext cx="712648" cy="541508"/>
              <a:chOff x="3115591" y="4405745"/>
              <a:chExt cx="4089168" cy="3107176"/>
            </a:xfrm>
          </p:grpSpPr>
          <p:sp>
            <p:nvSpPr>
              <p:cNvPr id="7" name="평행 사변형 6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평행 사변형 7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201181" y="2327080"/>
              <a:ext cx="1125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6C5B7B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기능 설명</a:t>
              </a:r>
              <a:endParaRPr lang="ko-KR" altLang="en-US" sz="2000" dirty="0">
                <a:solidFill>
                  <a:srgbClr val="6C5B7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58150" y="2357858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03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11567828" y="2371"/>
            <a:ext cx="624172" cy="624172"/>
          </a:xfrm>
          <a:prstGeom prst="rect">
            <a:avLst/>
          </a:prstGeom>
          <a:solidFill>
            <a:srgbClr val="355C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/>
          <p:cNvSpPr/>
          <p:nvPr/>
        </p:nvSpPr>
        <p:spPr>
          <a:xfrm>
            <a:off x="11567828" y="-6415"/>
            <a:ext cx="624172" cy="642483"/>
          </a:xfrm>
          <a:prstGeom prst="rtTriangle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322320" y="2844800"/>
            <a:ext cx="5902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ea typeface="KoPub돋움체 Bold" panose="02020603020101020101"/>
              </a:rPr>
              <a:t>설정한 시간 동안 사람이 없을 때 자동으로 에어컨이 꺼짐</a:t>
            </a:r>
            <a:endParaRPr lang="en-US" altLang="ko-KR" dirty="0" smtClean="0">
              <a:ea typeface="KoPub돋움체 Bold" panose="02020603020101020101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ea typeface="KoPub돋움체 Bold" panose="02020603020101020101"/>
              </a:rPr>
              <a:t>모바일에서 에어컨 온도</a:t>
            </a:r>
            <a:r>
              <a:rPr lang="en-US" altLang="ko-KR" dirty="0" smtClean="0">
                <a:ea typeface="KoPub돋움체 Bold" panose="02020603020101020101"/>
              </a:rPr>
              <a:t>, </a:t>
            </a:r>
            <a:r>
              <a:rPr lang="ko-KR" altLang="en-US" dirty="0" smtClean="0">
                <a:ea typeface="KoPub돋움체 Bold" panose="02020603020101020101"/>
              </a:rPr>
              <a:t>온</a:t>
            </a:r>
            <a:r>
              <a:rPr lang="en-US" altLang="ko-KR" dirty="0" smtClean="0">
                <a:ea typeface="KoPub돋움체 Bold" panose="02020603020101020101"/>
              </a:rPr>
              <a:t>/</a:t>
            </a:r>
            <a:r>
              <a:rPr lang="ko-KR" altLang="en-US" dirty="0" smtClean="0">
                <a:ea typeface="KoPub돋움체 Bold" panose="02020603020101020101"/>
              </a:rPr>
              <a:t>오프</a:t>
            </a:r>
            <a:r>
              <a:rPr lang="en-US" altLang="ko-KR" dirty="0">
                <a:ea typeface="KoPub돋움체 Bold" panose="02020603020101020101"/>
              </a:rPr>
              <a:t> </a:t>
            </a:r>
            <a:r>
              <a:rPr lang="ko-KR" altLang="en-US" dirty="0" smtClean="0">
                <a:ea typeface="KoPub돋움체 Bold" panose="02020603020101020101"/>
              </a:rPr>
              <a:t>조절</a:t>
            </a:r>
            <a:endParaRPr lang="en-US" altLang="ko-KR" dirty="0" smtClean="0">
              <a:ea typeface="KoPub돋움체 Bold" panose="02020603020101020101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ea typeface="KoPub돋움체 Bold" panose="02020603020101020101"/>
              </a:rPr>
              <a:t>설정한 온도가 </a:t>
            </a:r>
            <a:r>
              <a:rPr lang="ko-KR" altLang="en-US" dirty="0" err="1" smtClean="0">
                <a:ea typeface="KoPub돋움체 Bold" panose="02020603020101020101"/>
              </a:rPr>
              <a:t>되었을때</a:t>
            </a:r>
            <a:r>
              <a:rPr lang="ko-KR" altLang="en-US" dirty="0" smtClean="0">
                <a:ea typeface="KoPub돋움체 Bold" panose="02020603020101020101"/>
              </a:rPr>
              <a:t> 자동으로 에어컨이 꺼짐</a:t>
            </a:r>
            <a:endParaRPr lang="ko-KR" altLang="en-US" dirty="0">
              <a:ea typeface="KoPub돋움체 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37232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ëê° &amp;quot;Bugdroid&amp;quot;ë¥¼ ë§ë¤ìëì?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8F8"/>
              </a:clrFrom>
              <a:clrTo>
                <a:srgbClr val="F7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991" y="1315969"/>
            <a:ext cx="6258440" cy="373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ì§ì  ë§ëë ë¯¸ì¸ë¨¼ì§ ì¸¡ì ê¸° [ì°ì¬] 1/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46" y="1423034"/>
            <a:ext cx="5308062" cy="352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15"/>
            <a:ext cx="12192000" cy="6858000"/>
          </a:xfrm>
          <a:prstGeom prst="rect">
            <a:avLst/>
          </a:prstGeom>
        </p:spPr>
      </p:pic>
      <p:sp>
        <p:nvSpPr>
          <p:cNvPr id="79" name="직사각형 78"/>
          <p:cNvSpPr/>
          <p:nvPr/>
        </p:nvSpPr>
        <p:spPr>
          <a:xfrm>
            <a:off x="11567828" y="2371"/>
            <a:ext cx="624172" cy="624172"/>
          </a:xfrm>
          <a:prstGeom prst="rect">
            <a:avLst/>
          </a:prstGeom>
          <a:solidFill>
            <a:srgbClr val="355C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/>
          <p:cNvSpPr/>
          <p:nvPr/>
        </p:nvSpPr>
        <p:spPr>
          <a:xfrm>
            <a:off x="11567828" y="-6415"/>
            <a:ext cx="624172" cy="64248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815840" y="2699310"/>
            <a:ext cx="256032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8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 연</a:t>
            </a:r>
            <a:endParaRPr lang="ko-KR" altLang="en-US" sz="88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10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75953" y="206639"/>
            <a:ext cx="2034935" cy="541508"/>
            <a:chOff x="4232564" y="2276508"/>
            <a:chExt cx="2034935" cy="541508"/>
          </a:xfrm>
        </p:grpSpPr>
        <p:grpSp>
          <p:nvGrpSpPr>
            <p:cNvPr id="4" name="그룹 3"/>
            <p:cNvGrpSpPr/>
            <p:nvPr/>
          </p:nvGrpSpPr>
          <p:grpSpPr>
            <a:xfrm>
              <a:off x="4232564" y="2276508"/>
              <a:ext cx="712648" cy="541508"/>
              <a:chOff x="3115591" y="4405745"/>
              <a:chExt cx="4089168" cy="3107176"/>
            </a:xfrm>
          </p:grpSpPr>
          <p:sp>
            <p:nvSpPr>
              <p:cNvPr id="7" name="평행 사변형 6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평행 사변형 7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201181" y="2327080"/>
              <a:ext cx="1066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6C5B7B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기대효과</a:t>
              </a:r>
              <a:endParaRPr lang="ko-KR" altLang="en-US" sz="2000" dirty="0">
                <a:solidFill>
                  <a:srgbClr val="6C5B7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58150" y="2357858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05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11567828" y="2371"/>
            <a:ext cx="624172" cy="624172"/>
          </a:xfrm>
          <a:prstGeom prst="rect">
            <a:avLst/>
          </a:prstGeom>
          <a:solidFill>
            <a:srgbClr val="355C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/>
          <p:cNvSpPr/>
          <p:nvPr/>
        </p:nvSpPr>
        <p:spPr>
          <a:xfrm>
            <a:off x="11567828" y="-6415"/>
            <a:ext cx="624172" cy="642483"/>
          </a:xfrm>
          <a:prstGeom prst="rtTriangle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https://lh4.googleusercontent.com/qzf-wKgw5rdvkbcNdP9Ev8tTYNos_fbPlj1Y6b967q6S78jP45nbucCPExN0NbTsDckG5rxd8m0Vm5eg83aTOWM1ueUyGIpqTyusW50b8aDNjFnF815PFNuD6OYs1z0EFlN57h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24" y="1425256"/>
            <a:ext cx="10650236" cy="412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1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15"/>
            <a:ext cx="12192000" cy="6858000"/>
          </a:xfrm>
          <a:prstGeom prst="rect">
            <a:avLst/>
          </a:prstGeom>
        </p:spPr>
      </p:pic>
      <p:sp>
        <p:nvSpPr>
          <p:cNvPr id="79" name="직사각형 78"/>
          <p:cNvSpPr/>
          <p:nvPr/>
        </p:nvSpPr>
        <p:spPr>
          <a:xfrm>
            <a:off x="11567828" y="2371"/>
            <a:ext cx="624172" cy="624172"/>
          </a:xfrm>
          <a:prstGeom prst="rect">
            <a:avLst/>
          </a:prstGeom>
          <a:solidFill>
            <a:srgbClr val="355C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/>
          <p:cNvSpPr/>
          <p:nvPr/>
        </p:nvSpPr>
        <p:spPr>
          <a:xfrm>
            <a:off x="11567828" y="-6415"/>
            <a:ext cx="624172" cy="64248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500880" y="2675825"/>
            <a:ext cx="3190240" cy="149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 smtClean="0">
                <a:solidFill>
                  <a:schemeClr val="bg1"/>
                </a:solidFill>
                <a:latin typeface="KoPub돋움체 Bold"/>
              </a:rPr>
              <a:t>Q &amp; A</a:t>
            </a:r>
            <a:endParaRPr lang="ko-KR" altLang="en-US" sz="8800" dirty="0">
              <a:solidFill>
                <a:schemeClr val="bg1"/>
              </a:solidFill>
              <a:latin typeface="KoPub돋움체 Bold"/>
            </a:endParaRPr>
          </a:p>
        </p:txBody>
      </p:sp>
    </p:spTree>
    <p:extLst>
      <p:ext uri="{BB962C8B-B14F-4D97-AF65-F5344CB8AC3E}">
        <p14:creationId xmlns:p14="http://schemas.microsoft.com/office/powerpoint/2010/main" val="188194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15203" y="2828835"/>
            <a:ext cx="4761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Thank You!</a:t>
            </a:r>
            <a:endParaRPr lang="ko-KR" altLang="en-US" sz="72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794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83</Words>
  <Application>Microsoft Office PowerPoint</Application>
  <PresentationFormat>와이드스크린</PresentationFormat>
  <Paragraphs>38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KoPub돋움체 Bold</vt:lpstr>
      <vt:lpstr>KoPub돋움체 Light</vt:lpstr>
      <vt:lpstr>KoPub돋움체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artlifesame@naver.com</dc:creator>
  <cp:lastModifiedBy>ㅇ 나미카제 미나토</cp:lastModifiedBy>
  <cp:revision>49</cp:revision>
  <dcterms:created xsi:type="dcterms:W3CDTF">2018-06-22T01:20:42Z</dcterms:created>
  <dcterms:modified xsi:type="dcterms:W3CDTF">2019-07-16T03:09:24Z</dcterms:modified>
</cp:coreProperties>
</file>