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92" r:id="rId4"/>
    <p:sldId id="259" r:id="rId5"/>
    <p:sldId id="291" r:id="rId6"/>
    <p:sldId id="288" r:id="rId7"/>
    <p:sldId id="289" r:id="rId8"/>
    <p:sldId id="266" r:id="rId9"/>
    <p:sldId id="293" r:id="rId10"/>
    <p:sldId id="290" r:id="rId11"/>
    <p:sldId id="294" r:id="rId12"/>
    <p:sldId id="287" r:id="rId13"/>
    <p:sldId id="271" r:id="rId14"/>
    <p:sldId id="286" r:id="rId15"/>
    <p:sldId id="285" r:id="rId16"/>
    <p:sldId id="280" r:id="rId17"/>
    <p:sldId id="274" r:id="rId18"/>
    <p:sldId id="281" r:id="rId19"/>
    <p:sldId id="273" r:id="rId20"/>
    <p:sldId id="283" r:id="rId21"/>
    <p:sldId id="275" r:id="rId22"/>
    <p:sldId id="282" r:id="rId23"/>
    <p:sldId id="276" r:id="rId24"/>
    <p:sldId id="284" r:id="rId25"/>
    <p:sldId id="277" r:id="rId26"/>
    <p:sldId id="296" r:id="rId27"/>
    <p:sldId id="268" r:id="rId28"/>
    <p:sldId id="295" r:id="rId29"/>
    <p:sldId id="269" r:id="rId30"/>
    <p:sldId id="270" r:id="rId31"/>
    <p:sldId id="26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280"/>
    <a:srgbClr val="6C5B7B"/>
    <a:srgbClr val="355C7D"/>
    <a:srgbClr val="F8B195"/>
    <a:srgbClr val="C06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E6046-C9A9-4427-B474-42F84026CA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96162-B206-4D75-A053-176CC24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3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96162-B206-4D75-A053-176CC24B0B2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5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가스별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지구온난화 영향력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이산화탄소의 영향력을 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잡을때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수소불화탄소의 영향력 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140~11,700</a:t>
            </a:r>
            <a:endParaRPr lang="ko-KR" altLang="en-US" b="0" dirty="0" smtClean="0">
              <a:effectLst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96162-B206-4D75-A053-176CC24B0B2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2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3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6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2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6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4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1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91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9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8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8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7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2020603020101020101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34" y="2624258"/>
            <a:ext cx="7925487" cy="16094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99" y="4137024"/>
            <a:ext cx="4298053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48095" y="1803707"/>
            <a:ext cx="97197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4800" dirty="0" smtClean="0">
                <a:ea typeface="KoPub돋움체 Bold" panose="02020603020101020101"/>
              </a:rPr>
              <a:t>설정한 시간 동안 사람이 없을 </a:t>
            </a:r>
            <a:r>
              <a:rPr lang="ko-KR" altLang="en-US" sz="4800" dirty="0" smtClean="0">
                <a:ea typeface="KoPub돋움체 Bold" panose="02020603020101020101"/>
              </a:rPr>
              <a:t>때</a:t>
            </a:r>
            <a:endParaRPr lang="en-US" altLang="ko-KR" sz="4800" dirty="0" smtClean="0">
              <a:ea typeface="KoPub돋움체 Bold" panose="02020603020101020101"/>
            </a:endParaRPr>
          </a:p>
          <a:p>
            <a:r>
              <a:rPr lang="en-US" altLang="ko-KR" sz="4800" dirty="0">
                <a:ea typeface="KoPub돋움체 Bold" panose="02020603020101020101"/>
              </a:rPr>
              <a:t> </a:t>
            </a:r>
            <a:r>
              <a:rPr lang="en-US" altLang="ko-KR" sz="4800" dirty="0" smtClean="0">
                <a:ea typeface="KoPub돋움체 Bold" panose="02020603020101020101"/>
              </a:rPr>
              <a:t> </a:t>
            </a:r>
            <a:r>
              <a:rPr lang="ko-KR" altLang="en-US" sz="4800" dirty="0" smtClean="0">
                <a:ea typeface="KoPub돋움체 Bold" panose="02020603020101020101"/>
              </a:rPr>
              <a:t>자동으로 에어컨이 꺼짐</a:t>
            </a:r>
            <a:endParaRPr lang="en-US" altLang="ko-KR" sz="4800" dirty="0" smtClean="0">
              <a:ea typeface="KoPub돋움체 Bold" panose="02020603020101020101"/>
            </a:endParaRPr>
          </a:p>
          <a:p>
            <a:pPr marL="285750" indent="-285750">
              <a:buFontTx/>
              <a:buChar char="-"/>
            </a:pPr>
            <a:r>
              <a:rPr lang="ko-KR" altLang="en-US" sz="4800" dirty="0" smtClean="0">
                <a:ea typeface="KoPub돋움체 Bold" panose="02020603020101020101"/>
              </a:rPr>
              <a:t>모바일에서 </a:t>
            </a:r>
            <a:r>
              <a:rPr lang="ko-KR" altLang="en-US" sz="4800" dirty="0" smtClean="0">
                <a:ea typeface="KoPub돋움체 Bold" panose="02020603020101020101"/>
              </a:rPr>
              <a:t>에어컨 온도</a:t>
            </a:r>
            <a:r>
              <a:rPr lang="en-US" altLang="ko-KR" sz="4800" dirty="0" smtClean="0">
                <a:ea typeface="KoPub돋움체 Bold" panose="02020603020101020101"/>
              </a:rPr>
              <a:t>, </a:t>
            </a:r>
            <a:r>
              <a:rPr lang="ko-KR" altLang="en-US" sz="4800" dirty="0" smtClean="0">
                <a:ea typeface="KoPub돋움체 Bold" panose="02020603020101020101"/>
              </a:rPr>
              <a:t>온</a:t>
            </a:r>
            <a:r>
              <a:rPr lang="en-US" altLang="ko-KR" sz="4800" dirty="0" smtClean="0">
                <a:ea typeface="KoPub돋움체 Bold" panose="02020603020101020101"/>
              </a:rPr>
              <a:t>/</a:t>
            </a:r>
            <a:r>
              <a:rPr lang="ko-KR" altLang="en-US" sz="4800" dirty="0" smtClean="0">
                <a:ea typeface="KoPub돋움체 Bold" panose="02020603020101020101"/>
              </a:rPr>
              <a:t>오프</a:t>
            </a:r>
            <a:r>
              <a:rPr lang="en-US" altLang="ko-KR" sz="4800" dirty="0">
                <a:ea typeface="KoPub돋움체 Bold" panose="02020603020101020101"/>
              </a:rPr>
              <a:t> </a:t>
            </a:r>
            <a:r>
              <a:rPr lang="ko-KR" altLang="en-US" sz="4800" dirty="0" smtClean="0">
                <a:ea typeface="KoPub돋움체 Bold" panose="02020603020101020101"/>
              </a:rPr>
              <a:t>조절</a:t>
            </a:r>
            <a:endParaRPr lang="en-US" altLang="ko-KR" sz="4800" dirty="0" smtClean="0">
              <a:ea typeface="KoPub돋움체 Bold" panose="02020603020101020101"/>
            </a:endParaRPr>
          </a:p>
          <a:p>
            <a:pPr marL="285750" indent="-285750">
              <a:buFontTx/>
              <a:buChar char="-"/>
            </a:pPr>
            <a:r>
              <a:rPr lang="ko-KR" altLang="en-US" sz="4800" dirty="0" smtClean="0">
                <a:ea typeface="KoPub돋움체 Bold" panose="02020603020101020101"/>
              </a:rPr>
              <a:t>설정한 온도가 </a:t>
            </a:r>
            <a:r>
              <a:rPr lang="ko-KR" altLang="en-US" sz="4800" dirty="0" err="1" smtClean="0">
                <a:ea typeface="KoPub돋움체 Bold" panose="02020603020101020101"/>
              </a:rPr>
              <a:t>되었을때</a:t>
            </a:r>
            <a:r>
              <a:rPr lang="ko-KR" altLang="en-US" sz="4800" dirty="0" smtClean="0">
                <a:ea typeface="KoPub돋움체 Bold" panose="02020603020101020101"/>
              </a:rPr>
              <a:t> </a:t>
            </a:r>
            <a:r>
              <a:rPr lang="ko-KR" altLang="en-US" sz="4800" dirty="0" smtClean="0">
                <a:ea typeface="KoPub돋움체 Bold" panose="02020603020101020101"/>
              </a:rPr>
              <a:t>에어컨이 </a:t>
            </a:r>
            <a:r>
              <a:rPr lang="ko-KR" altLang="en-US" sz="4800" dirty="0" smtClean="0">
                <a:ea typeface="KoPub돋움체 Bold" panose="02020603020101020101"/>
              </a:rPr>
              <a:t>꺼짐</a:t>
            </a:r>
            <a:endParaRPr lang="ko-KR" altLang="en-US" sz="4800" dirty="0">
              <a:ea typeface="KoPub돋움체 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63440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44630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UI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설명</a:t>
            </a:r>
            <a:endParaRPr lang="en-US" altLang="ko-KR" sz="8000" b="1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8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시작화면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3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-gmp1-1.xx.fbcdn.net/v/t1.15752-9/67318778_2345328899075641_4721972678280347648_n.png?_nc_cat=107&amp;_nc_oc=AQkDCCxYa8R1_Ry4qBWwvIJIZg-Z5yBWNErcOvm3xTKPwsY4UeroxsUW43L2p099mN4&amp;_nc_ht=scontent-gmp1-1.xx&amp;oh=40474e3a4b5cee8e331ca9ec48e26871&amp;oe=5DADC8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81000"/>
            <a:ext cx="3429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6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메인화면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54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81" y="206639"/>
            <a:ext cx="3629775" cy="64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533" y="206639"/>
            <a:ext cx="365207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메뉴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0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55" y="500398"/>
            <a:ext cx="3246690" cy="585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6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타이머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2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753" y="209374"/>
            <a:ext cx="3610494" cy="64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잘린 사각형 4"/>
          <p:cNvSpPr/>
          <p:nvPr/>
        </p:nvSpPr>
        <p:spPr>
          <a:xfrm>
            <a:off x="4832421" y="538659"/>
            <a:ext cx="3726872" cy="782330"/>
          </a:xfrm>
          <a:prstGeom prst="snip2DiagRect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60899" y="721457"/>
            <a:ext cx="1789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에어컨이 뜨거워</a:t>
            </a:r>
            <a:endParaRPr lang="ko-KR" altLang="en-US" sz="20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824009" y="1757950"/>
            <a:ext cx="2135581" cy="541508"/>
            <a:chOff x="4232564" y="2276508"/>
            <a:chExt cx="2135581" cy="541508"/>
          </a:xfrm>
        </p:grpSpPr>
        <p:grpSp>
          <p:nvGrpSpPr>
            <p:cNvPr id="13" name="그룹 12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12" name="평행 사변형 11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평행 사변형 8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325872" y="2382722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팀원 역할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58150" y="2357858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01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824009" y="5450895"/>
            <a:ext cx="2197588" cy="541508"/>
            <a:chOff x="4186587" y="3254098"/>
            <a:chExt cx="2197588" cy="541508"/>
          </a:xfrm>
        </p:grpSpPr>
        <p:grpSp>
          <p:nvGrpSpPr>
            <p:cNvPr id="14" name="그룹 13"/>
            <p:cNvGrpSpPr/>
            <p:nvPr/>
          </p:nvGrpSpPr>
          <p:grpSpPr>
            <a:xfrm>
              <a:off x="4186587" y="3254098"/>
              <a:ext cx="712648" cy="541508"/>
              <a:chOff x="3115591" y="4405745"/>
              <a:chExt cx="4089168" cy="3107176"/>
            </a:xfrm>
          </p:grpSpPr>
          <p:sp>
            <p:nvSpPr>
              <p:cNvPr id="15" name="평행 사변형 14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평행 사변형 15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325872" y="3320059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제작 동기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12173" y="3334604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03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319262" y="2988932"/>
            <a:ext cx="2097958" cy="541508"/>
            <a:chOff x="4094633" y="5209278"/>
            <a:chExt cx="2097958" cy="541508"/>
          </a:xfrm>
        </p:grpSpPr>
        <p:grpSp>
          <p:nvGrpSpPr>
            <p:cNvPr id="20" name="그룹 19"/>
            <p:cNvGrpSpPr/>
            <p:nvPr/>
          </p:nvGrpSpPr>
          <p:grpSpPr>
            <a:xfrm>
              <a:off x="4094633" y="5209278"/>
              <a:ext cx="712648" cy="541508"/>
              <a:chOff x="3115591" y="4405745"/>
              <a:chExt cx="4089168" cy="3107176"/>
            </a:xfrm>
          </p:grpSpPr>
          <p:sp>
            <p:nvSpPr>
              <p:cNvPr id="21" name="평행 사변형 20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334664" y="5275239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UI </a:t>
              </a:r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설명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30362" y="529062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05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319262" y="1757950"/>
            <a:ext cx="2207452" cy="541508"/>
            <a:chOff x="4958808" y="3382402"/>
            <a:chExt cx="2207452" cy="541508"/>
          </a:xfrm>
        </p:grpSpPr>
        <p:grpSp>
          <p:nvGrpSpPr>
            <p:cNvPr id="33" name="그룹 32"/>
            <p:cNvGrpSpPr/>
            <p:nvPr/>
          </p:nvGrpSpPr>
          <p:grpSpPr>
            <a:xfrm>
              <a:off x="4958808" y="3382402"/>
              <a:ext cx="1369993" cy="541508"/>
              <a:chOff x="4140610" y="4231688"/>
              <a:chExt cx="1369993" cy="541508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4140610" y="4231688"/>
                <a:ext cx="712648" cy="541508"/>
                <a:chOff x="3115591" y="4405745"/>
                <a:chExt cx="4089168" cy="3107176"/>
              </a:xfrm>
            </p:grpSpPr>
            <p:sp>
              <p:nvSpPr>
                <p:cNvPr id="18" name="평행 사변형 17"/>
                <p:cNvSpPr/>
                <p:nvPr/>
              </p:nvSpPr>
              <p:spPr>
                <a:xfrm>
                  <a:off x="3379408" y="4636717"/>
                  <a:ext cx="3825351" cy="2876204"/>
                </a:xfrm>
                <a:prstGeom prst="parallelogram">
                  <a:avLst/>
                </a:prstGeom>
                <a:solidFill>
                  <a:srgbClr val="6C5B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평행 사변형 18"/>
                <p:cNvSpPr/>
                <p:nvPr/>
              </p:nvSpPr>
              <p:spPr>
                <a:xfrm>
                  <a:off x="3115591" y="4405745"/>
                  <a:ext cx="3825352" cy="2876204"/>
                </a:xfrm>
                <a:prstGeom prst="parallelogram">
                  <a:avLst/>
                </a:prstGeom>
                <a:solidFill>
                  <a:srgbClr val="F672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5325872" y="429764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266196" y="4306041"/>
                <a:ext cx="4187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04</a:t>
                </a:r>
                <a:endParaRPr lang="ko-KR" altLang="en-US" sz="1600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6136811" y="3450158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기능 설명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319262" y="4219914"/>
            <a:ext cx="1815830" cy="541508"/>
            <a:chOff x="4094633" y="5209278"/>
            <a:chExt cx="1815830" cy="541508"/>
          </a:xfrm>
        </p:grpSpPr>
        <p:grpSp>
          <p:nvGrpSpPr>
            <p:cNvPr id="37" name="그룹 36"/>
            <p:cNvGrpSpPr/>
            <p:nvPr/>
          </p:nvGrpSpPr>
          <p:grpSpPr>
            <a:xfrm>
              <a:off x="4094633" y="5209278"/>
              <a:ext cx="712648" cy="541508"/>
              <a:chOff x="3115592" y="4405745"/>
              <a:chExt cx="4089167" cy="3107176"/>
            </a:xfrm>
          </p:grpSpPr>
          <p:sp>
            <p:nvSpPr>
              <p:cNvPr id="40" name="평행 사변형 39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평행 사변형 40"/>
              <p:cNvSpPr/>
              <p:nvPr/>
            </p:nvSpPr>
            <p:spPr>
              <a:xfrm>
                <a:off x="3115592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5334664" y="5275239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시연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30362" y="529062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06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319262" y="5450895"/>
            <a:ext cx="2226198" cy="541508"/>
            <a:chOff x="4094633" y="5209278"/>
            <a:chExt cx="2226198" cy="541508"/>
          </a:xfrm>
        </p:grpSpPr>
        <p:grpSp>
          <p:nvGrpSpPr>
            <p:cNvPr id="43" name="그룹 42"/>
            <p:cNvGrpSpPr/>
            <p:nvPr/>
          </p:nvGrpSpPr>
          <p:grpSpPr>
            <a:xfrm>
              <a:off x="4094633" y="5209278"/>
              <a:ext cx="712648" cy="541508"/>
              <a:chOff x="3115591" y="4405745"/>
              <a:chExt cx="4089168" cy="3107176"/>
            </a:xfrm>
          </p:grpSpPr>
          <p:sp>
            <p:nvSpPr>
              <p:cNvPr id="46" name="평행 사변형 45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평행 사변형 46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334664" y="5275239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기대효과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0362" y="529062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07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824009" y="3604423"/>
            <a:ext cx="2518189" cy="541508"/>
            <a:chOff x="4186587" y="3254098"/>
            <a:chExt cx="2518189" cy="541508"/>
          </a:xfrm>
        </p:grpSpPr>
        <p:grpSp>
          <p:nvGrpSpPr>
            <p:cNvPr id="49" name="그룹 48"/>
            <p:cNvGrpSpPr/>
            <p:nvPr/>
          </p:nvGrpSpPr>
          <p:grpSpPr>
            <a:xfrm>
              <a:off x="4186587" y="3254098"/>
              <a:ext cx="712648" cy="541508"/>
              <a:chOff x="3115591" y="4405745"/>
              <a:chExt cx="4089168" cy="3107176"/>
            </a:xfrm>
          </p:grpSpPr>
          <p:sp>
            <p:nvSpPr>
              <p:cNvPr id="52" name="평행 사변형 51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평행 사변형 52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5325872" y="3320059"/>
              <a:ext cx="1378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개발 툴</a:t>
              </a:r>
              <a:r>
                <a:rPr lang="en-US" altLang="ko-KR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/</a:t>
              </a:r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언어</a:t>
              </a:r>
              <a:endParaRPr lang="en-US" altLang="ko-KR" dirty="0" smtClean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12173" y="3334604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02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5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종료온도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3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71" y="166565"/>
            <a:ext cx="3629459" cy="65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업데이트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3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143" y="209199"/>
            <a:ext cx="3609715" cy="64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도움말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7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42" y="313153"/>
            <a:ext cx="3494117" cy="62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3137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6</a:t>
            </a:r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시연</a:t>
            </a:r>
            <a:endParaRPr lang="en-US" altLang="ko-KR" sz="8000" b="1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2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ëê° &amp;quot;Bugdroid&amp;quot;ë¥¼ ë§ë¤ìëì?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7F8F8"/>
              </a:clrFrom>
              <a:clrTo>
                <a:srgbClr val="F7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7" r="25717"/>
          <a:stretch/>
        </p:blipFill>
        <p:spPr bwMode="auto">
          <a:xfrm>
            <a:off x="8597152" y="1315969"/>
            <a:ext cx="3030071" cy="373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ì§ì  ë§ëë ë¯¸ì¸ë¨¼ì§ ì¸¡ì ê¸° [ì°ì¬] 1/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09" y="1423034"/>
            <a:ext cx="5308062" cy="352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5"/>
            <a:ext cx="12192000" cy="6858000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84729" y="2028617"/>
            <a:ext cx="111072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8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 연</a:t>
            </a:r>
            <a:endParaRPr lang="en-US" altLang="ko-KR" sz="8800" dirty="0" smtClean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88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88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 넣기</a:t>
            </a:r>
            <a:r>
              <a:rPr lang="en-US" altLang="ko-KR" sz="88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8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1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52245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7</a:t>
            </a:r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기대 효과</a:t>
            </a:r>
            <a:endParaRPr lang="en-US" altLang="ko-KR" sz="8000" b="1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7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lh4.googleusercontent.com/qzf-wKgw5rdvkbcNdP9Ev8tTYNos_fbPlj1Y6b967q6S78jP45nbucCPExN0NbTsDckG5rxd8m0Vm5eg83aTOWM1ueUyGIpqTyusW50b8aDNjFnF815PFNuD6OYs1z0EFlN57h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013" y="1425256"/>
            <a:ext cx="10650236" cy="412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54457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71600" indent="-1371600">
              <a:buAutoNum type="arabicPeriod"/>
            </a:pP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 역할</a:t>
            </a:r>
            <a:endParaRPr lang="en-US" altLang="ko-KR" sz="8000" b="1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0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5"/>
            <a:ext cx="12192000" cy="6858000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75825"/>
            <a:ext cx="12192000" cy="149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chemeClr val="bg1"/>
                </a:solidFill>
                <a:latin typeface="KoPub돋움체 Bold"/>
              </a:rPr>
              <a:t>Q &amp; A</a:t>
            </a:r>
            <a:endParaRPr lang="ko-KR" altLang="en-US" sz="8800" dirty="0">
              <a:solidFill>
                <a:schemeClr val="bg1"/>
              </a:solidFill>
              <a:latin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18819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5203" y="2828835"/>
            <a:ext cx="4761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You!</a:t>
            </a:r>
            <a:endParaRPr lang="ko-KR" altLang="en-US" sz="72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9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33482" y="219590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Subject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395779" y="472297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13669" y="472297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414662" y="3671168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81214" y="1811041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ea typeface="KoPub돋움체 Bold" panose="02020603020101020101"/>
              </a:rPr>
              <a:t>김태오</a:t>
            </a:r>
            <a:endParaRPr lang="en-US" altLang="ko-KR" sz="2800" b="1" dirty="0">
              <a:ea typeface="KoPub돋움체 Bold" panose="02020603020101020101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91572" y="1811041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ea typeface="KoPub돋움체 Bold" panose="02020603020101020101"/>
              </a:rPr>
              <a:t>한지완</a:t>
            </a:r>
            <a:endParaRPr lang="ko-KR" altLang="en-US" sz="2800" b="1" dirty="0">
              <a:ea typeface="KoPub돋움체 Bold" panose="02020603020101020101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9458" y="5120349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ea typeface="KoPub돋움체 Bold" panose="02020603020101020101"/>
              </a:rPr>
              <a:t>전도권</a:t>
            </a:r>
            <a:endParaRPr lang="ko-KR" altLang="en-US" sz="2800" b="1" dirty="0">
              <a:ea typeface="KoPub돋움체 Bold" panose="02020603020101020101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25023" y="2304566"/>
            <a:ext cx="30251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ea typeface="KoPub돋움체 Bold" panose="02020603020101020101"/>
              </a:rPr>
              <a:t>아두이노</a:t>
            </a:r>
            <a:r>
              <a:rPr lang="en-US" altLang="ko-KR" sz="2800" dirty="0" smtClean="0">
                <a:ea typeface="KoPub돋움체 Bold" panose="02020603020101020101"/>
              </a:rPr>
              <a:t>,</a:t>
            </a:r>
          </a:p>
          <a:p>
            <a:pPr algn="ctr"/>
            <a:r>
              <a:rPr lang="ko-KR" altLang="en-US" sz="2800" dirty="0" smtClean="0">
                <a:ea typeface="KoPub돋움체 Bold" panose="02020603020101020101"/>
              </a:rPr>
              <a:t>하드웨어 제어 개발</a:t>
            </a:r>
            <a:r>
              <a:rPr lang="en-US" altLang="ko-KR" sz="2800" dirty="0" smtClean="0">
                <a:ea typeface="KoPub돋움체 Bold" panose="02020603020101020101"/>
              </a:rPr>
              <a:t>,</a:t>
            </a:r>
          </a:p>
          <a:p>
            <a:pPr algn="ctr"/>
            <a:r>
              <a:rPr lang="ko-KR" altLang="en-US" sz="2800" dirty="0" smtClean="0">
                <a:ea typeface="KoPub돋움체 Bold" panose="02020603020101020101"/>
              </a:rPr>
              <a:t>하드웨어 제작</a:t>
            </a:r>
            <a:endParaRPr lang="ko-KR" altLang="en-US" sz="2800" dirty="0">
              <a:ea typeface="KoPub돋움체 Bold" panose="02020603020101020101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16469" y="2375801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a typeface="KoPub돋움체 Bold" panose="02020603020101020101"/>
              </a:rPr>
              <a:t>모바일 앱 개발</a:t>
            </a:r>
            <a:endParaRPr lang="ko-KR" altLang="en-US" sz="2800" dirty="0">
              <a:ea typeface="KoPub돋움체 Bold" panose="02020603020101020101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9026110" y="3671168"/>
            <a:ext cx="1283677" cy="1283677"/>
          </a:xfrm>
          <a:prstGeom prst="ellipse">
            <a:avLst/>
          </a:prstGeom>
          <a:solidFill>
            <a:srgbClr val="F67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213348" y="3671169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82922" y="5118324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ea typeface="KoPub돋움체 Bold" panose="02020603020101020101"/>
              </a:rPr>
              <a:t>김동희</a:t>
            </a:r>
            <a:endParaRPr lang="ko-KR" altLang="en-US" sz="2800" b="1" dirty="0">
              <a:ea typeface="KoPub돋움체 Bold" panose="02020603020101020101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82648" y="5641543"/>
            <a:ext cx="3103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ea typeface="KoPub돋움체 Bold" panose="02020603020101020101"/>
              </a:rPr>
              <a:t>발표</a:t>
            </a:r>
            <a:r>
              <a:rPr lang="en-US" altLang="ko-KR" sz="2800" dirty="0" smtClean="0">
                <a:ea typeface="KoPub돋움체 Bold" panose="02020603020101020101"/>
              </a:rPr>
              <a:t>, </a:t>
            </a:r>
            <a:r>
              <a:rPr lang="ko-KR" altLang="en-US" sz="2800" dirty="0" smtClean="0">
                <a:ea typeface="KoPub돋움체 Bold" panose="02020603020101020101"/>
              </a:rPr>
              <a:t>하드웨어 제작</a:t>
            </a:r>
            <a:r>
              <a:rPr lang="en-US" altLang="ko-KR" sz="2800" dirty="0" smtClean="0">
                <a:ea typeface="KoPub돋움체 Bold" panose="02020603020101020101"/>
              </a:rPr>
              <a:t>,</a:t>
            </a:r>
          </a:p>
          <a:p>
            <a:pPr algn="ctr"/>
            <a:r>
              <a:rPr lang="en-US" altLang="ko-KR" sz="2800" b="1" dirty="0" smtClean="0">
                <a:latin typeface="Arial Narrow" panose="020B060602020203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PPT</a:t>
            </a:r>
            <a:endParaRPr lang="ko-KR" altLang="en-US" sz="2800" b="1" dirty="0">
              <a:latin typeface="Arial Narrow" panose="020B060602020203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11545" y="5118324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ea typeface="KoPub돋움체 Bold" panose="02020603020101020101"/>
              </a:rPr>
              <a:t>이예은</a:t>
            </a:r>
            <a:endParaRPr lang="ko-KR" altLang="en-US" sz="2800" b="1" dirty="0">
              <a:ea typeface="KoPub돋움체 Bold" panose="02020603020101020101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27" y="5641542"/>
            <a:ext cx="2589047" cy="70138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423" y="5641543"/>
            <a:ext cx="2589047" cy="701381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9028027" y="472297"/>
            <a:ext cx="1283677" cy="1283677"/>
          </a:xfrm>
          <a:prstGeom prst="ellipse">
            <a:avLst/>
          </a:prstGeom>
          <a:solidFill>
            <a:srgbClr val="F67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120676" y="1811041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ea typeface="KoPub돋움체 Bold" panose="02020603020101020101"/>
              </a:rPr>
              <a:t>이지민</a:t>
            </a:r>
            <a:endParaRPr lang="ko-KR" altLang="en-US" sz="2800" b="1" dirty="0">
              <a:ea typeface="KoPub돋움체 Bold" panose="02020603020101020101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78059" y="2304566"/>
            <a:ext cx="21836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a typeface="KoPub돋움체 Bold" panose="02020603020101020101"/>
              </a:rPr>
              <a:t>서버</a:t>
            </a:r>
            <a:r>
              <a:rPr lang="en-US" altLang="ko-KR" sz="2800" dirty="0" smtClean="0">
                <a:ea typeface="KoPub돋움체 Bold" panose="02020603020101020101"/>
              </a:rPr>
              <a:t>, </a:t>
            </a:r>
            <a:r>
              <a:rPr lang="en-US" altLang="ko-KR" sz="2800" dirty="0" smtClean="0">
                <a:latin typeface="Berlin Sans FB" panose="020E0602020502020306" pitchFamily="34" charset="0"/>
                <a:ea typeface="KoPub돋움체 Bold" panose="02020603020101020101"/>
              </a:rPr>
              <a:t>DB</a:t>
            </a:r>
            <a:r>
              <a:rPr lang="ko-KR" altLang="en-US" sz="2800" dirty="0" smtClean="0">
                <a:ea typeface="KoPub돋움체 Bold" panose="02020603020101020101"/>
              </a:rPr>
              <a:t>개발</a:t>
            </a:r>
            <a:r>
              <a:rPr lang="en-US" altLang="ko-KR" sz="2800" dirty="0" smtClean="0">
                <a:ea typeface="KoPub돋움체 Bold" panose="02020603020101020101"/>
              </a:rPr>
              <a:t>,</a:t>
            </a:r>
          </a:p>
          <a:p>
            <a:r>
              <a:rPr lang="ko-KR" altLang="en-US" sz="2800" dirty="0" smtClean="0">
                <a:ea typeface="KoPub돋움체 Bold" panose="02020603020101020101"/>
              </a:rPr>
              <a:t>하드웨어 제작</a:t>
            </a:r>
            <a:endParaRPr lang="ko-KR" altLang="en-US" sz="2800" dirty="0">
              <a:ea typeface="KoPub돋움체 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08274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65758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툴</a:t>
            </a:r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언어</a:t>
            </a:r>
            <a:endParaRPr lang="ko-KR" altLang="en-US" sz="8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7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770" y="1038656"/>
            <a:ext cx="2005208" cy="2005208"/>
          </a:xfrm>
          <a:prstGeom prst="rect">
            <a:avLst/>
          </a:prstGeom>
        </p:spPr>
      </p:pic>
      <p:pic>
        <p:nvPicPr>
          <p:cNvPr id="6" name="Picture 2" descr="ì§ì  ë§ëë ë¯¸ì¸ë¨¼ì§ ì¸¡ì ê¸° [ì°ì¬] 1/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75" y="1122391"/>
            <a:ext cx="2893512" cy="192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23" y="1289599"/>
            <a:ext cx="2686014" cy="13855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5"/>
          <a:stretch/>
        </p:blipFill>
        <p:spPr>
          <a:xfrm>
            <a:off x="9625457" y="1038656"/>
            <a:ext cx="2254457" cy="18874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758" y="3139017"/>
            <a:ext cx="1581150" cy="2895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707" y="3475566"/>
            <a:ext cx="2857500" cy="2857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5" t="10350" r="27245" b="11923"/>
          <a:stretch/>
        </p:blipFill>
        <p:spPr>
          <a:xfrm>
            <a:off x="3202503" y="3713365"/>
            <a:ext cx="1710267" cy="18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52245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제작 동기</a:t>
            </a:r>
            <a:endParaRPr lang="ko-KR" altLang="en-US" sz="8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5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ì´ì»¨ì¼ë¡ ì¸í ëë°©ë³ ì¡°ì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39" y="1858780"/>
            <a:ext cx="62293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5"/>
            <a:ext cx="12192000" cy="6858000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98494" y="2828836"/>
            <a:ext cx="11513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ea typeface="KoPub돋움체 Bold" panose="02020603020101020101"/>
              </a:rPr>
              <a:t>사람이 없는 곳에서 </a:t>
            </a:r>
            <a:r>
              <a:rPr lang="ko-KR" altLang="en-US" sz="3600" dirty="0" err="1" smtClean="0">
                <a:solidFill>
                  <a:schemeClr val="bg1"/>
                </a:solidFill>
                <a:ea typeface="KoPub돋움체 Bold" panose="02020603020101020101"/>
              </a:rPr>
              <a:t>냉난방기가</a:t>
            </a:r>
            <a:r>
              <a:rPr lang="ko-KR" altLang="en-US" sz="3600" dirty="0" smtClean="0">
                <a:solidFill>
                  <a:schemeClr val="bg1"/>
                </a:solidFill>
                <a:ea typeface="KoPub돋움체 Bold" panose="02020603020101020101"/>
              </a:rPr>
              <a:t> 계속 작동된다면</a:t>
            </a:r>
            <a:r>
              <a:rPr lang="en-US" altLang="ko-KR" sz="3600" dirty="0">
                <a:solidFill>
                  <a:schemeClr val="bg1"/>
                </a:solidFill>
                <a:ea typeface="KoPub돋움체 Bold" panose="02020603020101020101"/>
              </a:rPr>
              <a:t> </a:t>
            </a:r>
            <a:endParaRPr lang="en-US" altLang="ko-KR" sz="3600" dirty="0" smtClean="0">
              <a:solidFill>
                <a:schemeClr val="bg1"/>
              </a:solidFill>
              <a:ea typeface="KoPub돋움체 Bold" panose="02020603020101020101"/>
            </a:endParaRP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  <a:ea typeface="KoPub돋움체 Bold" panose="02020603020101020101"/>
              </a:rPr>
              <a:t>전기가 낭비되고 환경오염이 심화된다</a:t>
            </a:r>
            <a:r>
              <a:rPr lang="en-US" altLang="ko-KR" sz="3600" dirty="0" smtClean="0">
                <a:solidFill>
                  <a:schemeClr val="bg1"/>
                </a:solidFill>
                <a:ea typeface="KoPub돋움체 Bold" panose="02020603020101020101"/>
              </a:rPr>
              <a:t>.</a:t>
            </a:r>
            <a:endParaRPr lang="ko-KR" altLang="en-US" sz="3600" dirty="0">
              <a:solidFill>
                <a:schemeClr val="bg1"/>
              </a:solidFill>
              <a:ea typeface="KoPub돋움체 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82188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52245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기능 설명</a:t>
            </a:r>
            <a:endParaRPr lang="ko-KR" altLang="en-US" sz="8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9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148</Words>
  <Application>Microsoft Office PowerPoint</Application>
  <PresentationFormat>와이드스크린</PresentationFormat>
  <Paragraphs>58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KoPubWorld돋움체 Bold</vt:lpstr>
      <vt:lpstr>KoPub돋움체 Bold</vt:lpstr>
      <vt:lpstr>KoPub돋움체 Light</vt:lpstr>
      <vt:lpstr>KoPub돋움체 Medium</vt:lpstr>
      <vt:lpstr>맑은 고딕</vt:lpstr>
      <vt:lpstr>Arial</vt:lpstr>
      <vt:lpstr>Arial Narrow</vt:lpstr>
      <vt:lpstr>Berlin Sans FB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artlifesame@naver.com</dc:creator>
  <cp:lastModifiedBy>김 동희</cp:lastModifiedBy>
  <cp:revision>63</cp:revision>
  <dcterms:created xsi:type="dcterms:W3CDTF">2018-06-22T01:20:42Z</dcterms:created>
  <dcterms:modified xsi:type="dcterms:W3CDTF">2019-07-16T23:31:27Z</dcterms:modified>
</cp:coreProperties>
</file>